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41"/>
  </p:notesMasterIdLst>
  <p:sldIdLst>
    <p:sldId id="256" r:id="rId3"/>
    <p:sldId id="258" r:id="rId4"/>
    <p:sldId id="260" r:id="rId5"/>
    <p:sldId id="259" r:id="rId6"/>
    <p:sldId id="261" r:id="rId7"/>
    <p:sldId id="262" r:id="rId8"/>
    <p:sldId id="277" r:id="rId9"/>
    <p:sldId id="264" r:id="rId10"/>
    <p:sldId id="265" r:id="rId11"/>
    <p:sldId id="266" r:id="rId12"/>
    <p:sldId id="278" r:id="rId13"/>
    <p:sldId id="280" r:id="rId14"/>
    <p:sldId id="281" r:id="rId15"/>
    <p:sldId id="282" r:id="rId16"/>
    <p:sldId id="283" r:id="rId17"/>
    <p:sldId id="284" r:id="rId18"/>
    <p:sldId id="268" r:id="rId19"/>
    <p:sldId id="269" r:id="rId20"/>
    <p:sldId id="271" r:id="rId21"/>
    <p:sldId id="285" r:id="rId22"/>
    <p:sldId id="286" r:id="rId23"/>
    <p:sldId id="287" r:id="rId24"/>
    <p:sldId id="288" r:id="rId25"/>
    <p:sldId id="289" r:id="rId26"/>
    <p:sldId id="290" r:id="rId27"/>
    <p:sldId id="292" r:id="rId28"/>
    <p:sldId id="291" r:id="rId29"/>
    <p:sldId id="293" r:id="rId30"/>
    <p:sldId id="294" r:id="rId31"/>
    <p:sldId id="295" r:id="rId32"/>
    <p:sldId id="272" r:id="rId33"/>
    <p:sldId id="274" r:id="rId34"/>
    <p:sldId id="275" r:id="rId35"/>
    <p:sldId id="276" r:id="rId36"/>
    <p:sldId id="297" r:id="rId37"/>
    <p:sldId id="298"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664"/>
    <a:srgbClr val="4183D7"/>
    <a:srgbClr val="913D88"/>
    <a:srgbClr val="26A65B"/>
    <a:srgbClr val="2B3D51"/>
    <a:srgbClr val="A376E0"/>
    <a:srgbClr val="CD89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3" autoAdjust="0"/>
    <p:restoredTop sz="77006" autoAdjust="0"/>
  </p:normalViewPr>
  <p:slideViewPr>
    <p:cSldViewPr snapToGrid="0">
      <p:cViewPr varScale="1">
        <p:scale>
          <a:sx n="85" d="100"/>
          <a:sy n="85" d="100"/>
        </p:scale>
        <p:origin x="2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8A11E-855B-42AF-8F4D-1881B9F837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0F7525-0B84-4A81-97F6-086D7D495662}">
      <dgm:prSet/>
      <dgm:spPr/>
      <dgm:t>
        <a:bodyPr/>
        <a:lstStyle/>
        <a:p>
          <a:r>
            <a:rPr lang="en-US" dirty="0"/>
            <a:t>Traditional, highly-controlled RCTs versus real-world settings.</a:t>
          </a:r>
        </a:p>
      </dgm:t>
    </dgm:pt>
    <dgm:pt modelId="{B4881078-E54C-47DE-AABE-674A3D05A0C0}" type="parTrans" cxnId="{65D221E5-E87E-4235-AAA9-306797D09116}">
      <dgm:prSet/>
      <dgm:spPr/>
      <dgm:t>
        <a:bodyPr/>
        <a:lstStyle/>
        <a:p>
          <a:endParaRPr lang="en-US"/>
        </a:p>
      </dgm:t>
    </dgm:pt>
    <dgm:pt modelId="{A3568D11-920B-4502-B694-27838DA55289}" type="sibTrans" cxnId="{65D221E5-E87E-4235-AAA9-306797D09116}">
      <dgm:prSet/>
      <dgm:spPr/>
      <dgm:t>
        <a:bodyPr/>
        <a:lstStyle/>
        <a:p>
          <a:endParaRPr lang="en-US"/>
        </a:p>
      </dgm:t>
    </dgm:pt>
    <dgm:pt modelId="{D7C41CBC-1823-45D8-B479-B20321E761FA}">
      <dgm:prSet/>
      <dgm:spPr/>
      <dgm:t>
        <a:bodyPr/>
        <a:lstStyle/>
        <a:p>
          <a:r>
            <a:rPr lang="en-US" dirty="0"/>
            <a:t>“Voltage drop” of effectiveness.</a:t>
          </a:r>
        </a:p>
      </dgm:t>
    </dgm:pt>
    <dgm:pt modelId="{247CA0C9-CF8C-436D-8541-35FCC6BA6C78}" type="parTrans" cxnId="{46B4E3AF-C20C-441F-A424-A7AA5156E814}">
      <dgm:prSet/>
      <dgm:spPr/>
      <dgm:t>
        <a:bodyPr/>
        <a:lstStyle/>
        <a:p>
          <a:endParaRPr lang="en-US"/>
        </a:p>
      </dgm:t>
    </dgm:pt>
    <dgm:pt modelId="{E1C3CF61-5F34-42AA-9831-2150BA931C39}" type="sibTrans" cxnId="{46B4E3AF-C20C-441F-A424-A7AA5156E814}">
      <dgm:prSet/>
      <dgm:spPr/>
      <dgm:t>
        <a:bodyPr/>
        <a:lstStyle/>
        <a:p>
          <a:endParaRPr lang="en-US"/>
        </a:p>
      </dgm:t>
    </dgm:pt>
    <dgm:pt modelId="{92129D18-C2D7-4309-B70A-6020D8035602}">
      <dgm:prSet/>
      <dgm:spPr/>
      <dgm:t>
        <a:bodyPr/>
        <a:lstStyle/>
        <a:p>
          <a:r>
            <a:rPr lang="en-US" dirty="0"/>
            <a:t>What is most relevant to the stakeholders?</a:t>
          </a:r>
        </a:p>
      </dgm:t>
    </dgm:pt>
    <dgm:pt modelId="{ACCCB44B-F29E-4E70-88A1-2A7EF63FCEFA}" type="parTrans" cxnId="{18442DA3-E897-47FF-9B7E-7C62FD160118}">
      <dgm:prSet/>
      <dgm:spPr/>
      <dgm:t>
        <a:bodyPr/>
        <a:lstStyle/>
        <a:p>
          <a:endParaRPr lang="en-US"/>
        </a:p>
      </dgm:t>
    </dgm:pt>
    <dgm:pt modelId="{0559660F-B7CD-43E2-8D33-87E0C22DA4AE}" type="sibTrans" cxnId="{18442DA3-E897-47FF-9B7E-7C62FD160118}">
      <dgm:prSet/>
      <dgm:spPr/>
      <dgm:t>
        <a:bodyPr/>
        <a:lstStyle/>
        <a:p>
          <a:endParaRPr lang="en-US"/>
        </a:p>
      </dgm:t>
    </dgm:pt>
    <dgm:pt modelId="{622F80A7-96AB-4C35-A5C1-D2EFF3833A07}" type="pres">
      <dgm:prSet presAssocID="{B118A11E-855B-42AF-8F4D-1881B9F83773}" presName="root" presStyleCnt="0">
        <dgm:presLayoutVars>
          <dgm:dir/>
          <dgm:resizeHandles val="exact"/>
        </dgm:presLayoutVars>
      </dgm:prSet>
      <dgm:spPr/>
    </dgm:pt>
    <dgm:pt modelId="{88541E4D-8761-4C37-B7EA-F0CE64271D56}" type="pres">
      <dgm:prSet presAssocID="{700F7525-0B84-4A81-97F6-086D7D495662}" presName="compNode" presStyleCnt="0"/>
      <dgm:spPr/>
    </dgm:pt>
    <dgm:pt modelId="{B3FBF98A-E6EF-461E-92CC-2A00842949D0}" type="pres">
      <dgm:prSet presAssocID="{700F7525-0B84-4A81-97F6-086D7D495662}" presName="bgRect" presStyleLbl="bgShp" presStyleIdx="0" presStyleCnt="3"/>
      <dgm:spPr/>
    </dgm:pt>
    <dgm:pt modelId="{D921677C-6BB7-41D6-BE9B-E92E4F60B0B1}" type="pres">
      <dgm:prSet presAssocID="{700F7525-0B84-4A81-97F6-086D7D495662}" presName="iconRect" presStyleLbl="node1" presStyleIdx="0" presStyleCnt="3" custLinFactY="100000" custLinFactNeighborX="-4718" custLinFactNeighborY="12727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46544D66-3B19-4AFD-A133-1E5080DCF454}" type="pres">
      <dgm:prSet presAssocID="{700F7525-0B84-4A81-97F6-086D7D495662}" presName="spaceRect" presStyleCnt="0"/>
      <dgm:spPr/>
    </dgm:pt>
    <dgm:pt modelId="{5ED613B8-24DD-403B-A3EC-EC1400B568C3}" type="pres">
      <dgm:prSet presAssocID="{700F7525-0B84-4A81-97F6-086D7D495662}" presName="parTx" presStyleLbl="revTx" presStyleIdx="0" presStyleCnt="3">
        <dgm:presLayoutVars>
          <dgm:chMax val="0"/>
          <dgm:chPref val="0"/>
        </dgm:presLayoutVars>
      </dgm:prSet>
      <dgm:spPr/>
    </dgm:pt>
    <dgm:pt modelId="{D4584E48-45C2-40EF-A14A-E9D526AA59C3}" type="pres">
      <dgm:prSet presAssocID="{A3568D11-920B-4502-B694-27838DA55289}" presName="sibTrans" presStyleCnt="0"/>
      <dgm:spPr/>
    </dgm:pt>
    <dgm:pt modelId="{73EB2355-B121-4807-BCAE-812666AD075A}" type="pres">
      <dgm:prSet presAssocID="{D7C41CBC-1823-45D8-B479-B20321E761FA}" presName="compNode" presStyleCnt="0"/>
      <dgm:spPr/>
    </dgm:pt>
    <dgm:pt modelId="{B81D8E0A-DF9E-4E31-AB75-00E4F80770AE}" type="pres">
      <dgm:prSet presAssocID="{D7C41CBC-1823-45D8-B479-B20321E761FA}" presName="bgRect" presStyleLbl="bgShp" presStyleIdx="1" presStyleCnt="3"/>
      <dgm:spPr/>
    </dgm:pt>
    <dgm:pt modelId="{11ECD93E-A744-4979-8406-6B3E4412BDC2}" type="pres">
      <dgm:prSet presAssocID="{D7C41CBC-1823-45D8-B479-B20321E761FA}" presName="iconRect" presStyleLbl="node1" presStyleIdx="1" presStyleCnt="3" custLinFactY="-100000" custLinFactNeighborX="1901" custLinFactNeighborY="-1334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D4DE4E90-E783-4D99-AA50-46D4F562CF1F}" type="pres">
      <dgm:prSet presAssocID="{D7C41CBC-1823-45D8-B479-B20321E761FA}" presName="spaceRect" presStyleCnt="0"/>
      <dgm:spPr/>
    </dgm:pt>
    <dgm:pt modelId="{3560A3FE-32D5-4F31-BE3D-6EDA5827A897}" type="pres">
      <dgm:prSet presAssocID="{D7C41CBC-1823-45D8-B479-B20321E761FA}" presName="parTx" presStyleLbl="revTx" presStyleIdx="1" presStyleCnt="3">
        <dgm:presLayoutVars>
          <dgm:chMax val="0"/>
          <dgm:chPref val="0"/>
        </dgm:presLayoutVars>
      </dgm:prSet>
      <dgm:spPr/>
    </dgm:pt>
    <dgm:pt modelId="{6F70F4A9-3B46-4F66-A70B-C90668A28741}" type="pres">
      <dgm:prSet presAssocID="{E1C3CF61-5F34-42AA-9831-2150BA931C39}" presName="sibTrans" presStyleCnt="0"/>
      <dgm:spPr/>
    </dgm:pt>
    <dgm:pt modelId="{05DCFCB4-C617-48FD-9AFD-A8A992E23A0C}" type="pres">
      <dgm:prSet presAssocID="{92129D18-C2D7-4309-B70A-6020D8035602}" presName="compNode" presStyleCnt="0"/>
      <dgm:spPr/>
    </dgm:pt>
    <dgm:pt modelId="{91D2ED2E-83C0-48DD-82D6-F4DC7BC2111F}" type="pres">
      <dgm:prSet presAssocID="{92129D18-C2D7-4309-B70A-6020D8035602}" presName="bgRect" presStyleLbl="bgShp" presStyleIdx="2" presStyleCnt="3"/>
      <dgm:spPr/>
    </dgm:pt>
    <dgm:pt modelId="{D66BA323-702A-4483-9C81-54CA073D8C61}" type="pres">
      <dgm:prSet presAssocID="{92129D18-C2D7-4309-B70A-6020D80356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ome1"/>
        </a:ext>
      </dgm:extLst>
    </dgm:pt>
    <dgm:pt modelId="{915522B7-AE1D-4987-9FB5-60D57513882A}" type="pres">
      <dgm:prSet presAssocID="{92129D18-C2D7-4309-B70A-6020D8035602}" presName="spaceRect" presStyleCnt="0"/>
      <dgm:spPr/>
    </dgm:pt>
    <dgm:pt modelId="{1747BB99-233F-4F85-9E57-DCF4A9F3172A}" type="pres">
      <dgm:prSet presAssocID="{92129D18-C2D7-4309-B70A-6020D8035602}" presName="parTx" presStyleLbl="revTx" presStyleIdx="2" presStyleCnt="3">
        <dgm:presLayoutVars>
          <dgm:chMax val="0"/>
          <dgm:chPref val="0"/>
        </dgm:presLayoutVars>
      </dgm:prSet>
      <dgm:spPr/>
    </dgm:pt>
  </dgm:ptLst>
  <dgm:cxnLst>
    <dgm:cxn modelId="{13837607-7FD0-4555-BBD0-D7EA1DFDC713}" type="presOf" srcId="{92129D18-C2D7-4309-B70A-6020D8035602}" destId="{1747BB99-233F-4F85-9E57-DCF4A9F3172A}" srcOrd="0" destOrd="0" presId="urn:microsoft.com/office/officeart/2018/2/layout/IconVerticalSolidList"/>
    <dgm:cxn modelId="{8B63D84E-6957-4B45-AF3D-C3E1C5217C08}" type="presOf" srcId="{D7C41CBC-1823-45D8-B479-B20321E761FA}" destId="{3560A3FE-32D5-4F31-BE3D-6EDA5827A897}" srcOrd="0" destOrd="0" presId="urn:microsoft.com/office/officeart/2018/2/layout/IconVerticalSolidList"/>
    <dgm:cxn modelId="{823F3182-B6C9-4179-9F67-0606233109EC}" type="presOf" srcId="{B118A11E-855B-42AF-8F4D-1881B9F83773}" destId="{622F80A7-96AB-4C35-A5C1-D2EFF3833A07}" srcOrd="0" destOrd="0" presId="urn:microsoft.com/office/officeart/2018/2/layout/IconVerticalSolidList"/>
    <dgm:cxn modelId="{18442DA3-E897-47FF-9B7E-7C62FD160118}" srcId="{B118A11E-855B-42AF-8F4D-1881B9F83773}" destId="{92129D18-C2D7-4309-B70A-6020D8035602}" srcOrd="2" destOrd="0" parTransId="{ACCCB44B-F29E-4E70-88A1-2A7EF63FCEFA}" sibTransId="{0559660F-B7CD-43E2-8D33-87E0C22DA4AE}"/>
    <dgm:cxn modelId="{46B4E3AF-C20C-441F-A424-A7AA5156E814}" srcId="{B118A11E-855B-42AF-8F4D-1881B9F83773}" destId="{D7C41CBC-1823-45D8-B479-B20321E761FA}" srcOrd="1" destOrd="0" parTransId="{247CA0C9-CF8C-436D-8541-35FCC6BA6C78}" sibTransId="{E1C3CF61-5F34-42AA-9831-2150BA931C39}"/>
    <dgm:cxn modelId="{9E483DB3-89A0-42EB-9F81-A8A4805BFBF8}" type="presOf" srcId="{700F7525-0B84-4A81-97F6-086D7D495662}" destId="{5ED613B8-24DD-403B-A3EC-EC1400B568C3}" srcOrd="0" destOrd="0" presId="urn:microsoft.com/office/officeart/2018/2/layout/IconVerticalSolidList"/>
    <dgm:cxn modelId="{65D221E5-E87E-4235-AAA9-306797D09116}" srcId="{B118A11E-855B-42AF-8F4D-1881B9F83773}" destId="{700F7525-0B84-4A81-97F6-086D7D495662}" srcOrd="0" destOrd="0" parTransId="{B4881078-E54C-47DE-AABE-674A3D05A0C0}" sibTransId="{A3568D11-920B-4502-B694-27838DA55289}"/>
    <dgm:cxn modelId="{9AE63E2C-5D73-4C21-BBA2-03F8517BBB44}" type="presParOf" srcId="{622F80A7-96AB-4C35-A5C1-D2EFF3833A07}" destId="{88541E4D-8761-4C37-B7EA-F0CE64271D56}" srcOrd="0" destOrd="0" presId="urn:microsoft.com/office/officeart/2018/2/layout/IconVerticalSolidList"/>
    <dgm:cxn modelId="{2027F26F-C5E2-491B-AE3E-7EFF319AD583}" type="presParOf" srcId="{88541E4D-8761-4C37-B7EA-F0CE64271D56}" destId="{B3FBF98A-E6EF-461E-92CC-2A00842949D0}" srcOrd="0" destOrd="0" presId="urn:microsoft.com/office/officeart/2018/2/layout/IconVerticalSolidList"/>
    <dgm:cxn modelId="{88F55E13-6E5C-499C-A641-6DB3128E4355}" type="presParOf" srcId="{88541E4D-8761-4C37-B7EA-F0CE64271D56}" destId="{D921677C-6BB7-41D6-BE9B-E92E4F60B0B1}" srcOrd="1" destOrd="0" presId="urn:microsoft.com/office/officeart/2018/2/layout/IconVerticalSolidList"/>
    <dgm:cxn modelId="{857AB59E-FABB-4835-B034-D4B46334B0FF}" type="presParOf" srcId="{88541E4D-8761-4C37-B7EA-F0CE64271D56}" destId="{46544D66-3B19-4AFD-A133-1E5080DCF454}" srcOrd="2" destOrd="0" presId="urn:microsoft.com/office/officeart/2018/2/layout/IconVerticalSolidList"/>
    <dgm:cxn modelId="{850DCDD5-7E08-4E32-8F3F-89036B0EBF12}" type="presParOf" srcId="{88541E4D-8761-4C37-B7EA-F0CE64271D56}" destId="{5ED613B8-24DD-403B-A3EC-EC1400B568C3}" srcOrd="3" destOrd="0" presId="urn:microsoft.com/office/officeart/2018/2/layout/IconVerticalSolidList"/>
    <dgm:cxn modelId="{A954E8AA-3DFB-415E-8681-4DE638875A53}" type="presParOf" srcId="{622F80A7-96AB-4C35-A5C1-D2EFF3833A07}" destId="{D4584E48-45C2-40EF-A14A-E9D526AA59C3}" srcOrd="1" destOrd="0" presId="urn:microsoft.com/office/officeart/2018/2/layout/IconVerticalSolidList"/>
    <dgm:cxn modelId="{7D0B59FC-BBDA-46C3-8B16-13DFAFBFE226}" type="presParOf" srcId="{622F80A7-96AB-4C35-A5C1-D2EFF3833A07}" destId="{73EB2355-B121-4807-BCAE-812666AD075A}" srcOrd="2" destOrd="0" presId="urn:microsoft.com/office/officeart/2018/2/layout/IconVerticalSolidList"/>
    <dgm:cxn modelId="{2510D305-5766-4C4C-961E-754EC3BFE9AC}" type="presParOf" srcId="{73EB2355-B121-4807-BCAE-812666AD075A}" destId="{B81D8E0A-DF9E-4E31-AB75-00E4F80770AE}" srcOrd="0" destOrd="0" presId="urn:microsoft.com/office/officeart/2018/2/layout/IconVerticalSolidList"/>
    <dgm:cxn modelId="{2F64D10F-115C-4A4C-8232-77010657F0F7}" type="presParOf" srcId="{73EB2355-B121-4807-BCAE-812666AD075A}" destId="{11ECD93E-A744-4979-8406-6B3E4412BDC2}" srcOrd="1" destOrd="0" presId="urn:microsoft.com/office/officeart/2018/2/layout/IconVerticalSolidList"/>
    <dgm:cxn modelId="{82051F45-E0B5-462C-8569-50DE5A4B5DC9}" type="presParOf" srcId="{73EB2355-B121-4807-BCAE-812666AD075A}" destId="{D4DE4E90-E783-4D99-AA50-46D4F562CF1F}" srcOrd="2" destOrd="0" presId="urn:microsoft.com/office/officeart/2018/2/layout/IconVerticalSolidList"/>
    <dgm:cxn modelId="{EA73F415-D669-4C6C-9B42-993001272A2C}" type="presParOf" srcId="{73EB2355-B121-4807-BCAE-812666AD075A}" destId="{3560A3FE-32D5-4F31-BE3D-6EDA5827A897}" srcOrd="3" destOrd="0" presId="urn:microsoft.com/office/officeart/2018/2/layout/IconVerticalSolidList"/>
    <dgm:cxn modelId="{C1AB82FF-F82C-49C4-95C7-21C1D3EC2FB4}" type="presParOf" srcId="{622F80A7-96AB-4C35-A5C1-D2EFF3833A07}" destId="{6F70F4A9-3B46-4F66-A70B-C90668A28741}" srcOrd="3" destOrd="0" presId="urn:microsoft.com/office/officeart/2018/2/layout/IconVerticalSolidList"/>
    <dgm:cxn modelId="{C3A95DA2-8DD4-4610-8715-2FA458DEDD22}" type="presParOf" srcId="{622F80A7-96AB-4C35-A5C1-D2EFF3833A07}" destId="{05DCFCB4-C617-48FD-9AFD-A8A992E23A0C}" srcOrd="4" destOrd="0" presId="urn:microsoft.com/office/officeart/2018/2/layout/IconVerticalSolidList"/>
    <dgm:cxn modelId="{35171D46-24E4-4512-9EBD-DA24C5861E3F}" type="presParOf" srcId="{05DCFCB4-C617-48FD-9AFD-A8A992E23A0C}" destId="{91D2ED2E-83C0-48DD-82D6-F4DC7BC2111F}" srcOrd="0" destOrd="0" presId="urn:microsoft.com/office/officeart/2018/2/layout/IconVerticalSolidList"/>
    <dgm:cxn modelId="{AFC58058-F92A-4F44-A152-AE2E5C549224}" type="presParOf" srcId="{05DCFCB4-C617-48FD-9AFD-A8A992E23A0C}" destId="{D66BA323-702A-4483-9C81-54CA073D8C61}" srcOrd="1" destOrd="0" presId="urn:microsoft.com/office/officeart/2018/2/layout/IconVerticalSolidList"/>
    <dgm:cxn modelId="{4E74B797-6C61-48A2-BEA4-36598716D80C}" type="presParOf" srcId="{05DCFCB4-C617-48FD-9AFD-A8A992E23A0C}" destId="{915522B7-AE1D-4987-9FB5-60D57513882A}" srcOrd="2" destOrd="0" presId="urn:microsoft.com/office/officeart/2018/2/layout/IconVerticalSolidList"/>
    <dgm:cxn modelId="{D1CF19DA-072E-40EF-9996-70E75FCC8A53}" type="presParOf" srcId="{05DCFCB4-C617-48FD-9AFD-A8A992E23A0C}" destId="{1747BB99-233F-4F85-9E57-DCF4A9F317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0B018-1614-4B44-B58E-CCE959E559FB}"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E4834BA-6E8A-4921-897B-92CEB5AD907C}">
      <dgm:prSet/>
      <dgm:spPr/>
      <dgm:t>
        <a:bodyPr/>
        <a:lstStyle/>
        <a:p>
          <a:r>
            <a:rPr lang="en-US" b="1" dirty="0"/>
            <a:t>Facilitate translation of research to practice.</a:t>
          </a:r>
        </a:p>
      </dgm:t>
    </dgm:pt>
    <dgm:pt modelId="{5D67086A-38D0-4DF8-A9B2-28DCEBF8E56E}" type="parTrans" cxnId="{5D1B442C-2D52-4AFE-83C5-AC322FFD375D}">
      <dgm:prSet/>
      <dgm:spPr/>
      <dgm:t>
        <a:bodyPr/>
        <a:lstStyle/>
        <a:p>
          <a:endParaRPr lang="en-US"/>
        </a:p>
      </dgm:t>
    </dgm:pt>
    <dgm:pt modelId="{FD0629B4-FE4E-4270-9CAE-14470DF3D092}" type="sibTrans" cxnId="{5D1B442C-2D52-4AFE-83C5-AC322FFD375D}">
      <dgm:prSet/>
      <dgm:spPr/>
      <dgm:t>
        <a:bodyPr/>
        <a:lstStyle/>
        <a:p>
          <a:endParaRPr lang="en-US"/>
        </a:p>
      </dgm:t>
    </dgm:pt>
    <dgm:pt modelId="{E25B0949-88FE-47A0-9960-11BB5AD0C485}">
      <dgm:prSet/>
      <dgm:spPr/>
      <dgm:t>
        <a:bodyPr/>
        <a:lstStyle/>
        <a:p>
          <a:r>
            <a:rPr lang="en-US" b="1" dirty="0">
              <a:solidFill>
                <a:srgbClr val="26A65B"/>
              </a:solidFill>
            </a:rPr>
            <a:t>Balance internal and external validity.</a:t>
          </a:r>
        </a:p>
      </dgm:t>
    </dgm:pt>
    <dgm:pt modelId="{D22B01F3-2342-4CAC-89C0-3CC38BA05B1C}" type="parTrans" cxnId="{E96270DA-33EB-4A19-9210-1D9FA8AEDAC0}">
      <dgm:prSet/>
      <dgm:spPr/>
      <dgm:t>
        <a:bodyPr/>
        <a:lstStyle/>
        <a:p>
          <a:endParaRPr lang="en-US"/>
        </a:p>
      </dgm:t>
    </dgm:pt>
    <dgm:pt modelId="{C7422FFC-3C57-4303-B2AD-C8B96AE024ED}" type="sibTrans" cxnId="{E96270DA-33EB-4A19-9210-1D9FA8AEDAC0}">
      <dgm:prSet/>
      <dgm:spPr/>
      <dgm:t>
        <a:bodyPr/>
        <a:lstStyle/>
        <a:p>
          <a:endParaRPr lang="en-US"/>
        </a:p>
      </dgm:t>
    </dgm:pt>
    <dgm:pt modelId="{370A9BA8-CC66-4413-A868-0D0FA7E01CFA}">
      <dgm:prSet/>
      <dgm:spPr/>
      <dgm:t>
        <a:bodyPr/>
        <a:lstStyle/>
        <a:p>
          <a:r>
            <a:rPr lang="en-US" b="1" dirty="0"/>
            <a:t>Emphasize representativeness.</a:t>
          </a:r>
        </a:p>
      </dgm:t>
    </dgm:pt>
    <dgm:pt modelId="{B8132175-CE5A-4472-BE94-59817AE8615D}" type="parTrans" cxnId="{E4CD5423-68EF-4455-B9F2-31849AFD05EE}">
      <dgm:prSet/>
      <dgm:spPr/>
      <dgm:t>
        <a:bodyPr/>
        <a:lstStyle/>
        <a:p>
          <a:endParaRPr lang="en-US"/>
        </a:p>
      </dgm:t>
    </dgm:pt>
    <dgm:pt modelId="{2F11F1F5-AC8B-4378-A98F-AE729D749B64}" type="sibTrans" cxnId="{E4CD5423-68EF-4455-B9F2-31849AFD05EE}">
      <dgm:prSet/>
      <dgm:spPr/>
      <dgm:t>
        <a:bodyPr/>
        <a:lstStyle/>
        <a:p>
          <a:endParaRPr lang="en-US"/>
        </a:p>
      </dgm:t>
    </dgm:pt>
    <dgm:pt modelId="{F31F8341-DE71-449F-91C4-926F0A0B2D47}">
      <dgm:prSet/>
      <dgm:spPr/>
      <dgm:t>
        <a:bodyPr/>
        <a:lstStyle/>
        <a:p>
          <a:r>
            <a:rPr lang="en-US" b="1" dirty="0"/>
            <a:t>Address multi-level factors:  individual, organizational, system:  experimental and observational.</a:t>
          </a:r>
        </a:p>
      </dgm:t>
    </dgm:pt>
    <dgm:pt modelId="{F91DA454-50A2-4CE6-B135-13379E50D13D}" type="parTrans" cxnId="{CC175B29-8E06-4B37-BB3D-B8CDF1301930}">
      <dgm:prSet/>
      <dgm:spPr/>
      <dgm:t>
        <a:bodyPr/>
        <a:lstStyle/>
        <a:p>
          <a:endParaRPr lang="en-US"/>
        </a:p>
      </dgm:t>
    </dgm:pt>
    <dgm:pt modelId="{6E998FCB-F603-410A-B185-1576674C0FB1}" type="sibTrans" cxnId="{CC175B29-8E06-4B37-BB3D-B8CDF1301930}">
      <dgm:prSet/>
      <dgm:spPr/>
      <dgm:t>
        <a:bodyPr/>
        <a:lstStyle/>
        <a:p>
          <a:endParaRPr lang="en-US"/>
        </a:p>
      </dgm:t>
    </dgm:pt>
    <dgm:pt modelId="{2D20A686-9B55-452E-BFA2-D00FEFBDBC27}" type="pres">
      <dgm:prSet presAssocID="{4310B018-1614-4B44-B58E-CCE959E559FB}" presName="root" presStyleCnt="0">
        <dgm:presLayoutVars>
          <dgm:dir/>
          <dgm:resizeHandles val="exact"/>
        </dgm:presLayoutVars>
      </dgm:prSet>
      <dgm:spPr/>
    </dgm:pt>
    <dgm:pt modelId="{74F4E193-5F67-450E-A11C-4786F842A7FA}" type="pres">
      <dgm:prSet presAssocID="{4310B018-1614-4B44-B58E-CCE959E559FB}" presName="container" presStyleCnt="0">
        <dgm:presLayoutVars>
          <dgm:dir/>
          <dgm:resizeHandles val="exact"/>
        </dgm:presLayoutVars>
      </dgm:prSet>
      <dgm:spPr/>
    </dgm:pt>
    <dgm:pt modelId="{0257178F-D21B-4C45-9AC2-C59077F3CFC4}" type="pres">
      <dgm:prSet presAssocID="{DE4834BA-6E8A-4921-897B-92CEB5AD907C}" presName="compNode" presStyleCnt="0"/>
      <dgm:spPr/>
    </dgm:pt>
    <dgm:pt modelId="{4F76DA2F-911B-42B6-8083-ABEA9F706280}" type="pres">
      <dgm:prSet presAssocID="{DE4834BA-6E8A-4921-897B-92CEB5AD907C}" presName="iconBgRect" presStyleLbl="bgShp" presStyleIdx="0" presStyleCnt="4"/>
      <dgm:spPr/>
    </dgm:pt>
    <dgm:pt modelId="{74F0B11F-C59C-4B63-837C-EAB405D09657}" type="pres">
      <dgm:prSet presAssocID="{DE4834BA-6E8A-4921-897B-92CEB5AD90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uzzle"/>
        </a:ext>
      </dgm:extLst>
    </dgm:pt>
    <dgm:pt modelId="{9D504075-1CEE-48E0-A1E5-3FBDB4D6B067}" type="pres">
      <dgm:prSet presAssocID="{DE4834BA-6E8A-4921-897B-92CEB5AD907C}" presName="spaceRect" presStyleCnt="0"/>
      <dgm:spPr/>
    </dgm:pt>
    <dgm:pt modelId="{6594507B-EE2F-461F-AFD2-012735A6AE55}" type="pres">
      <dgm:prSet presAssocID="{DE4834BA-6E8A-4921-897B-92CEB5AD907C}" presName="textRect" presStyleLbl="revTx" presStyleIdx="0" presStyleCnt="4">
        <dgm:presLayoutVars>
          <dgm:chMax val="1"/>
          <dgm:chPref val="1"/>
        </dgm:presLayoutVars>
      </dgm:prSet>
      <dgm:spPr/>
    </dgm:pt>
    <dgm:pt modelId="{92453A22-3189-4AC7-8C04-945DD8A60AF6}" type="pres">
      <dgm:prSet presAssocID="{FD0629B4-FE4E-4270-9CAE-14470DF3D092}" presName="sibTrans" presStyleLbl="sibTrans2D1" presStyleIdx="0" presStyleCnt="0"/>
      <dgm:spPr/>
    </dgm:pt>
    <dgm:pt modelId="{E819CFD3-E050-4903-AF1D-5A3C456CD277}" type="pres">
      <dgm:prSet presAssocID="{E25B0949-88FE-47A0-9960-11BB5AD0C485}" presName="compNode" presStyleCnt="0"/>
      <dgm:spPr/>
    </dgm:pt>
    <dgm:pt modelId="{16CBA096-223B-44DE-B63E-9C64180CE7B3}" type="pres">
      <dgm:prSet presAssocID="{E25B0949-88FE-47A0-9960-11BB5AD0C485}" presName="iconBgRect" presStyleLbl="bgShp" presStyleIdx="1" presStyleCnt="4"/>
      <dgm:spPr>
        <a:solidFill>
          <a:srgbClr val="26A65B"/>
        </a:solidFill>
      </dgm:spPr>
    </dgm:pt>
    <dgm:pt modelId="{2F86568A-DA60-41AA-8559-2FF8B6496B26}" type="pres">
      <dgm:prSet presAssocID="{E25B0949-88FE-47A0-9960-11BB5AD0C4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71F9364-F431-458D-A52C-FEC07CDB125A}" type="pres">
      <dgm:prSet presAssocID="{E25B0949-88FE-47A0-9960-11BB5AD0C485}" presName="spaceRect" presStyleCnt="0"/>
      <dgm:spPr/>
    </dgm:pt>
    <dgm:pt modelId="{37F31AFF-808B-422F-B6E9-AD3DC84363BA}" type="pres">
      <dgm:prSet presAssocID="{E25B0949-88FE-47A0-9960-11BB5AD0C485}" presName="textRect" presStyleLbl="revTx" presStyleIdx="1" presStyleCnt="4">
        <dgm:presLayoutVars>
          <dgm:chMax val="1"/>
          <dgm:chPref val="1"/>
        </dgm:presLayoutVars>
      </dgm:prSet>
      <dgm:spPr/>
    </dgm:pt>
    <dgm:pt modelId="{2EECA175-274D-4416-9F1F-5170E4221E1E}" type="pres">
      <dgm:prSet presAssocID="{C7422FFC-3C57-4303-B2AD-C8B96AE024ED}" presName="sibTrans" presStyleLbl="sibTrans2D1" presStyleIdx="0" presStyleCnt="0"/>
      <dgm:spPr/>
    </dgm:pt>
    <dgm:pt modelId="{C4F8B253-5EC0-4D50-9D1B-AE6213CE7FB0}" type="pres">
      <dgm:prSet presAssocID="{370A9BA8-CC66-4413-A868-0D0FA7E01CFA}" presName="compNode" presStyleCnt="0"/>
      <dgm:spPr/>
    </dgm:pt>
    <dgm:pt modelId="{5ECBD9DC-2524-4400-94EB-1FD4DB9533BB}" type="pres">
      <dgm:prSet presAssocID="{370A9BA8-CC66-4413-A868-0D0FA7E01CFA}" presName="iconBgRect" presStyleLbl="bgShp" presStyleIdx="2" presStyleCnt="4"/>
      <dgm:spPr/>
    </dgm:pt>
    <dgm:pt modelId="{75D4512C-ECBC-4D39-8CF1-D91CB2FB08DE}" type="pres">
      <dgm:prSet presAssocID="{370A9BA8-CC66-4413-A868-0D0FA7E01C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ren"/>
        </a:ext>
      </dgm:extLst>
    </dgm:pt>
    <dgm:pt modelId="{07D01ACC-96EA-440E-92DD-C8C3D00184A0}" type="pres">
      <dgm:prSet presAssocID="{370A9BA8-CC66-4413-A868-0D0FA7E01CFA}" presName="spaceRect" presStyleCnt="0"/>
      <dgm:spPr/>
    </dgm:pt>
    <dgm:pt modelId="{B1207408-4FF1-45FE-B150-3D526BA9028B}" type="pres">
      <dgm:prSet presAssocID="{370A9BA8-CC66-4413-A868-0D0FA7E01CFA}" presName="textRect" presStyleLbl="revTx" presStyleIdx="2" presStyleCnt="4">
        <dgm:presLayoutVars>
          <dgm:chMax val="1"/>
          <dgm:chPref val="1"/>
        </dgm:presLayoutVars>
      </dgm:prSet>
      <dgm:spPr/>
    </dgm:pt>
    <dgm:pt modelId="{BF5761E3-B8BC-4BDE-AA4E-A3B40E9D40A0}" type="pres">
      <dgm:prSet presAssocID="{2F11F1F5-AC8B-4378-A98F-AE729D749B64}" presName="sibTrans" presStyleLbl="sibTrans2D1" presStyleIdx="0" presStyleCnt="0"/>
      <dgm:spPr/>
    </dgm:pt>
    <dgm:pt modelId="{CE7279EF-FF49-4890-A299-124B191C5C7E}" type="pres">
      <dgm:prSet presAssocID="{F31F8341-DE71-449F-91C4-926F0A0B2D47}" presName="compNode" presStyleCnt="0"/>
      <dgm:spPr/>
    </dgm:pt>
    <dgm:pt modelId="{31216978-E062-45F3-B2D3-018F6C652106}" type="pres">
      <dgm:prSet presAssocID="{F31F8341-DE71-449F-91C4-926F0A0B2D47}" presName="iconBgRect" presStyleLbl="bgShp" presStyleIdx="3" presStyleCnt="4"/>
      <dgm:spPr/>
    </dgm:pt>
    <dgm:pt modelId="{48EB096C-5AF0-4B1D-A477-5FAB11733044}" type="pres">
      <dgm:prSet presAssocID="{F31F8341-DE71-449F-91C4-926F0A0B2D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35FB95B8-E866-4279-86EA-45D3312D7574}" type="pres">
      <dgm:prSet presAssocID="{F31F8341-DE71-449F-91C4-926F0A0B2D47}" presName="spaceRect" presStyleCnt="0"/>
      <dgm:spPr/>
    </dgm:pt>
    <dgm:pt modelId="{B0B87187-1D55-4077-AA04-48FF044F73A2}" type="pres">
      <dgm:prSet presAssocID="{F31F8341-DE71-449F-91C4-926F0A0B2D47}" presName="textRect" presStyleLbl="revTx" presStyleIdx="3" presStyleCnt="4">
        <dgm:presLayoutVars>
          <dgm:chMax val="1"/>
          <dgm:chPref val="1"/>
        </dgm:presLayoutVars>
      </dgm:prSet>
      <dgm:spPr/>
    </dgm:pt>
  </dgm:ptLst>
  <dgm:cxnLst>
    <dgm:cxn modelId="{E22FFE01-666B-46BD-AEE3-E5DE1491E408}" type="presOf" srcId="{4310B018-1614-4B44-B58E-CCE959E559FB}" destId="{2D20A686-9B55-452E-BFA2-D00FEFBDBC27}" srcOrd="0" destOrd="0" presId="urn:microsoft.com/office/officeart/2018/2/layout/IconCircleList"/>
    <dgm:cxn modelId="{E4CD5423-68EF-4455-B9F2-31849AFD05EE}" srcId="{4310B018-1614-4B44-B58E-CCE959E559FB}" destId="{370A9BA8-CC66-4413-A868-0D0FA7E01CFA}" srcOrd="2" destOrd="0" parTransId="{B8132175-CE5A-4472-BE94-59817AE8615D}" sibTransId="{2F11F1F5-AC8B-4378-A98F-AE729D749B64}"/>
    <dgm:cxn modelId="{CC175B29-8E06-4B37-BB3D-B8CDF1301930}" srcId="{4310B018-1614-4B44-B58E-CCE959E559FB}" destId="{F31F8341-DE71-449F-91C4-926F0A0B2D47}" srcOrd="3" destOrd="0" parTransId="{F91DA454-50A2-4CE6-B135-13379E50D13D}" sibTransId="{6E998FCB-F603-410A-B185-1576674C0FB1}"/>
    <dgm:cxn modelId="{5D1B442C-2D52-4AFE-83C5-AC322FFD375D}" srcId="{4310B018-1614-4B44-B58E-CCE959E559FB}" destId="{DE4834BA-6E8A-4921-897B-92CEB5AD907C}" srcOrd="0" destOrd="0" parTransId="{5D67086A-38D0-4DF8-A9B2-28DCEBF8E56E}" sibTransId="{FD0629B4-FE4E-4270-9CAE-14470DF3D092}"/>
    <dgm:cxn modelId="{6546FA36-ECA4-4C20-907A-93AC8E658FF3}" type="presOf" srcId="{E25B0949-88FE-47A0-9960-11BB5AD0C485}" destId="{37F31AFF-808B-422F-B6E9-AD3DC84363BA}" srcOrd="0" destOrd="0" presId="urn:microsoft.com/office/officeart/2018/2/layout/IconCircleList"/>
    <dgm:cxn modelId="{C9943E39-2786-49B1-A27A-E149F648B495}" type="presOf" srcId="{FD0629B4-FE4E-4270-9CAE-14470DF3D092}" destId="{92453A22-3189-4AC7-8C04-945DD8A60AF6}" srcOrd="0" destOrd="0" presId="urn:microsoft.com/office/officeart/2018/2/layout/IconCircleList"/>
    <dgm:cxn modelId="{6366C63E-82FC-47F8-9667-1D86BAD55227}" type="presOf" srcId="{2F11F1F5-AC8B-4378-A98F-AE729D749B64}" destId="{BF5761E3-B8BC-4BDE-AA4E-A3B40E9D40A0}" srcOrd="0" destOrd="0" presId="urn:microsoft.com/office/officeart/2018/2/layout/IconCircleList"/>
    <dgm:cxn modelId="{013FE666-DB4D-47AE-9863-D447EF923F0B}" type="presOf" srcId="{370A9BA8-CC66-4413-A868-0D0FA7E01CFA}" destId="{B1207408-4FF1-45FE-B150-3D526BA9028B}" srcOrd="0" destOrd="0" presId="urn:microsoft.com/office/officeart/2018/2/layout/IconCircleList"/>
    <dgm:cxn modelId="{25B599D6-8AB2-41F1-B357-BF4FE0C3BADE}" type="presOf" srcId="{F31F8341-DE71-449F-91C4-926F0A0B2D47}" destId="{B0B87187-1D55-4077-AA04-48FF044F73A2}" srcOrd="0" destOrd="0" presId="urn:microsoft.com/office/officeart/2018/2/layout/IconCircleList"/>
    <dgm:cxn modelId="{E96270DA-33EB-4A19-9210-1D9FA8AEDAC0}" srcId="{4310B018-1614-4B44-B58E-CCE959E559FB}" destId="{E25B0949-88FE-47A0-9960-11BB5AD0C485}" srcOrd="1" destOrd="0" parTransId="{D22B01F3-2342-4CAC-89C0-3CC38BA05B1C}" sibTransId="{C7422FFC-3C57-4303-B2AD-C8B96AE024ED}"/>
    <dgm:cxn modelId="{34C75BDF-D774-4B39-8B95-177FBAD63A94}" type="presOf" srcId="{DE4834BA-6E8A-4921-897B-92CEB5AD907C}" destId="{6594507B-EE2F-461F-AFD2-012735A6AE55}" srcOrd="0" destOrd="0" presId="urn:microsoft.com/office/officeart/2018/2/layout/IconCircleList"/>
    <dgm:cxn modelId="{CF2EE1FE-FD65-4BDC-B41C-3CEE5BB60DA0}" type="presOf" srcId="{C7422FFC-3C57-4303-B2AD-C8B96AE024ED}" destId="{2EECA175-274D-4416-9F1F-5170E4221E1E}" srcOrd="0" destOrd="0" presId="urn:microsoft.com/office/officeart/2018/2/layout/IconCircleList"/>
    <dgm:cxn modelId="{1121489A-8334-425C-B108-6C15E45DF168}" type="presParOf" srcId="{2D20A686-9B55-452E-BFA2-D00FEFBDBC27}" destId="{74F4E193-5F67-450E-A11C-4786F842A7FA}" srcOrd="0" destOrd="0" presId="urn:microsoft.com/office/officeart/2018/2/layout/IconCircleList"/>
    <dgm:cxn modelId="{8C4E1AD9-A436-4DAF-98BC-83135E78A1E4}" type="presParOf" srcId="{74F4E193-5F67-450E-A11C-4786F842A7FA}" destId="{0257178F-D21B-4C45-9AC2-C59077F3CFC4}" srcOrd="0" destOrd="0" presId="urn:microsoft.com/office/officeart/2018/2/layout/IconCircleList"/>
    <dgm:cxn modelId="{28AF6F11-2100-42D3-848A-43C7BC7C7F6B}" type="presParOf" srcId="{0257178F-D21B-4C45-9AC2-C59077F3CFC4}" destId="{4F76DA2F-911B-42B6-8083-ABEA9F706280}" srcOrd="0" destOrd="0" presId="urn:microsoft.com/office/officeart/2018/2/layout/IconCircleList"/>
    <dgm:cxn modelId="{31B12EDA-2E3B-4868-BEFE-880830870FBD}" type="presParOf" srcId="{0257178F-D21B-4C45-9AC2-C59077F3CFC4}" destId="{74F0B11F-C59C-4B63-837C-EAB405D09657}" srcOrd="1" destOrd="0" presId="urn:microsoft.com/office/officeart/2018/2/layout/IconCircleList"/>
    <dgm:cxn modelId="{8588EB98-D7AC-4B9D-9744-B55C53617C5C}" type="presParOf" srcId="{0257178F-D21B-4C45-9AC2-C59077F3CFC4}" destId="{9D504075-1CEE-48E0-A1E5-3FBDB4D6B067}" srcOrd="2" destOrd="0" presId="urn:microsoft.com/office/officeart/2018/2/layout/IconCircleList"/>
    <dgm:cxn modelId="{B9ED1FF4-363F-496B-8DAF-04DDBCB0D327}" type="presParOf" srcId="{0257178F-D21B-4C45-9AC2-C59077F3CFC4}" destId="{6594507B-EE2F-461F-AFD2-012735A6AE55}" srcOrd="3" destOrd="0" presId="urn:microsoft.com/office/officeart/2018/2/layout/IconCircleList"/>
    <dgm:cxn modelId="{F9EFBF83-28BE-4E36-84D7-F26E174B7115}" type="presParOf" srcId="{74F4E193-5F67-450E-A11C-4786F842A7FA}" destId="{92453A22-3189-4AC7-8C04-945DD8A60AF6}" srcOrd="1" destOrd="0" presId="urn:microsoft.com/office/officeart/2018/2/layout/IconCircleList"/>
    <dgm:cxn modelId="{BB92EA8B-1313-4D1D-9CD1-300C12D813F7}" type="presParOf" srcId="{74F4E193-5F67-450E-A11C-4786F842A7FA}" destId="{E819CFD3-E050-4903-AF1D-5A3C456CD277}" srcOrd="2" destOrd="0" presId="urn:microsoft.com/office/officeart/2018/2/layout/IconCircleList"/>
    <dgm:cxn modelId="{AF591A3C-3E56-4F16-B166-7D9516B4388A}" type="presParOf" srcId="{E819CFD3-E050-4903-AF1D-5A3C456CD277}" destId="{16CBA096-223B-44DE-B63E-9C64180CE7B3}" srcOrd="0" destOrd="0" presId="urn:microsoft.com/office/officeart/2018/2/layout/IconCircleList"/>
    <dgm:cxn modelId="{33880401-1E7B-4C2B-8A38-BE1559B18A0B}" type="presParOf" srcId="{E819CFD3-E050-4903-AF1D-5A3C456CD277}" destId="{2F86568A-DA60-41AA-8559-2FF8B6496B26}" srcOrd="1" destOrd="0" presId="urn:microsoft.com/office/officeart/2018/2/layout/IconCircleList"/>
    <dgm:cxn modelId="{4B873239-A8A8-4E1E-889B-A9BC6241CBE2}" type="presParOf" srcId="{E819CFD3-E050-4903-AF1D-5A3C456CD277}" destId="{371F9364-F431-458D-A52C-FEC07CDB125A}" srcOrd="2" destOrd="0" presId="urn:microsoft.com/office/officeart/2018/2/layout/IconCircleList"/>
    <dgm:cxn modelId="{DFB2B1C4-1A96-4644-B072-75DFA92CD0D3}" type="presParOf" srcId="{E819CFD3-E050-4903-AF1D-5A3C456CD277}" destId="{37F31AFF-808B-422F-B6E9-AD3DC84363BA}" srcOrd="3" destOrd="0" presId="urn:microsoft.com/office/officeart/2018/2/layout/IconCircleList"/>
    <dgm:cxn modelId="{BDBC993B-75F6-4E44-98C5-B4578BD905EA}" type="presParOf" srcId="{74F4E193-5F67-450E-A11C-4786F842A7FA}" destId="{2EECA175-274D-4416-9F1F-5170E4221E1E}" srcOrd="3" destOrd="0" presId="urn:microsoft.com/office/officeart/2018/2/layout/IconCircleList"/>
    <dgm:cxn modelId="{37834D37-857D-45C5-A5A5-7305A5E41FDA}" type="presParOf" srcId="{74F4E193-5F67-450E-A11C-4786F842A7FA}" destId="{C4F8B253-5EC0-4D50-9D1B-AE6213CE7FB0}" srcOrd="4" destOrd="0" presId="urn:microsoft.com/office/officeart/2018/2/layout/IconCircleList"/>
    <dgm:cxn modelId="{EA4C930E-C1BA-43AD-9399-1E84E492FA59}" type="presParOf" srcId="{C4F8B253-5EC0-4D50-9D1B-AE6213CE7FB0}" destId="{5ECBD9DC-2524-4400-94EB-1FD4DB9533BB}" srcOrd="0" destOrd="0" presId="urn:microsoft.com/office/officeart/2018/2/layout/IconCircleList"/>
    <dgm:cxn modelId="{D51D7742-0274-49E9-AEDB-A5BBED5EDC37}" type="presParOf" srcId="{C4F8B253-5EC0-4D50-9D1B-AE6213CE7FB0}" destId="{75D4512C-ECBC-4D39-8CF1-D91CB2FB08DE}" srcOrd="1" destOrd="0" presId="urn:microsoft.com/office/officeart/2018/2/layout/IconCircleList"/>
    <dgm:cxn modelId="{691A9309-C7F6-440D-B1B6-297B11B8FEF8}" type="presParOf" srcId="{C4F8B253-5EC0-4D50-9D1B-AE6213CE7FB0}" destId="{07D01ACC-96EA-440E-92DD-C8C3D00184A0}" srcOrd="2" destOrd="0" presId="urn:microsoft.com/office/officeart/2018/2/layout/IconCircleList"/>
    <dgm:cxn modelId="{4C8C1E2A-AA29-454D-AB6C-CB93AC8A3752}" type="presParOf" srcId="{C4F8B253-5EC0-4D50-9D1B-AE6213CE7FB0}" destId="{B1207408-4FF1-45FE-B150-3D526BA9028B}" srcOrd="3" destOrd="0" presId="urn:microsoft.com/office/officeart/2018/2/layout/IconCircleList"/>
    <dgm:cxn modelId="{A42F45D9-B4E5-4A43-92B7-7B26CF462E41}" type="presParOf" srcId="{74F4E193-5F67-450E-A11C-4786F842A7FA}" destId="{BF5761E3-B8BC-4BDE-AA4E-A3B40E9D40A0}" srcOrd="5" destOrd="0" presId="urn:microsoft.com/office/officeart/2018/2/layout/IconCircleList"/>
    <dgm:cxn modelId="{6190F2A9-7B03-4D98-8AFC-E6EA11391A64}" type="presParOf" srcId="{74F4E193-5F67-450E-A11C-4786F842A7FA}" destId="{CE7279EF-FF49-4890-A299-124B191C5C7E}" srcOrd="6" destOrd="0" presId="urn:microsoft.com/office/officeart/2018/2/layout/IconCircleList"/>
    <dgm:cxn modelId="{9C2520CF-17A8-4041-9602-2A63E194D935}" type="presParOf" srcId="{CE7279EF-FF49-4890-A299-124B191C5C7E}" destId="{31216978-E062-45F3-B2D3-018F6C652106}" srcOrd="0" destOrd="0" presId="urn:microsoft.com/office/officeart/2018/2/layout/IconCircleList"/>
    <dgm:cxn modelId="{FAC6B66A-D2C1-4233-A3E6-DED54DB157F6}" type="presParOf" srcId="{CE7279EF-FF49-4890-A299-124B191C5C7E}" destId="{48EB096C-5AF0-4B1D-A477-5FAB11733044}" srcOrd="1" destOrd="0" presId="urn:microsoft.com/office/officeart/2018/2/layout/IconCircleList"/>
    <dgm:cxn modelId="{E0A270B5-128E-4873-A218-997852889086}" type="presParOf" srcId="{CE7279EF-FF49-4890-A299-124B191C5C7E}" destId="{35FB95B8-E866-4279-86EA-45D3312D7574}" srcOrd="2" destOrd="0" presId="urn:microsoft.com/office/officeart/2018/2/layout/IconCircleList"/>
    <dgm:cxn modelId="{BB86DFF5-BB05-459F-8019-92BA788E0C53}" type="presParOf" srcId="{CE7279EF-FF49-4890-A299-124B191C5C7E}" destId="{B0B87187-1D55-4077-AA04-48FF044F73A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7E8FB-9D54-404C-B888-6A5C22C607FC}"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9A1F4BDF-A210-4F36-A463-2D715A94C4AE}">
      <dgm:prSet phldrT="[Text]"/>
      <dgm:spPr/>
      <dgm:t>
        <a:bodyPr/>
        <a:lstStyle/>
        <a:p>
          <a:r>
            <a:rPr lang="en-US" dirty="0"/>
            <a:t>Costs and resources</a:t>
          </a:r>
        </a:p>
      </dgm:t>
    </dgm:pt>
    <dgm:pt modelId="{EFC8680D-2D35-45D8-8E8A-6959C5914075}" type="parTrans" cxnId="{C2CA4058-D425-40A6-B09F-1AA3F0A094FA}">
      <dgm:prSet/>
      <dgm:spPr/>
      <dgm:t>
        <a:bodyPr/>
        <a:lstStyle/>
        <a:p>
          <a:endParaRPr lang="en-US"/>
        </a:p>
      </dgm:t>
    </dgm:pt>
    <dgm:pt modelId="{567F325C-BB80-49DE-A84C-90C39590E198}" type="sibTrans" cxnId="{C2CA4058-D425-40A6-B09F-1AA3F0A094FA}">
      <dgm:prSet/>
      <dgm:spPr/>
      <dgm:t>
        <a:bodyPr/>
        <a:lstStyle/>
        <a:p>
          <a:endParaRPr lang="en-US"/>
        </a:p>
      </dgm:t>
    </dgm:pt>
    <dgm:pt modelId="{67853D6D-F1D8-4CA7-A92C-47E1E159E5D6}">
      <dgm:prSet phldrT="[Text]"/>
      <dgm:spPr/>
      <dgm:t>
        <a:bodyPr/>
        <a:lstStyle/>
        <a:p>
          <a:r>
            <a:rPr lang="en-US" dirty="0"/>
            <a:t>Adaptations</a:t>
          </a:r>
        </a:p>
      </dgm:t>
    </dgm:pt>
    <dgm:pt modelId="{15023A01-E4D6-41D1-B34F-A677C3CF7F90}" type="parTrans" cxnId="{295D3EE1-4B2C-4F44-A331-48614E142680}">
      <dgm:prSet/>
      <dgm:spPr/>
      <dgm:t>
        <a:bodyPr/>
        <a:lstStyle/>
        <a:p>
          <a:endParaRPr lang="en-US"/>
        </a:p>
      </dgm:t>
    </dgm:pt>
    <dgm:pt modelId="{C46F7B78-F963-4F1C-A71F-20CA285B186C}" type="sibTrans" cxnId="{295D3EE1-4B2C-4F44-A331-48614E142680}">
      <dgm:prSet/>
      <dgm:spPr/>
      <dgm:t>
        <a:bodyPr/>
        <a:lstStyle/>
        <a:p>
          <a:endParaRPr lang="en-US"/>
        </a:p>
      </dgm:t>
    </dgm:pt>
    <dgm:pt modelId="{88B5E0BE-1C23-4880-8F37-FC83A614B362}">
      <dgm:prSet phldrT="[Text]"/>
      <dgm:spPr/>
      <dgm:t>
        <a:bodyPr/>
        <a:lstStyle/>
        <a:p>
          <a:r>
            <a:rPr lang="en-US" dirty="0"/>
            <a:t>Patient-centered outcomes research</a:t>
          </a:r>
        </a:p>
      </dgm:t>
    </dgm:pt>
    <dgm:pt modelId="{8B3E9502-D15C-43B8-8220-A914CD8F253B}" type="parTrans" cxnId="{31EE2F8C-0391-49B2-BCE5-8D23088260ED}">
      <dgm:prSet/>
      <dgm:spPr/>
      <dgm:t>
        <a:bodyPr/>
        <a:lstStyle/>
        <a:p>
          <a:endParaRPr lang="en-US"/>
        </a:p>
      </dgm:t>
    </dgm:pt>
    <dgm:pt modelId="{6B69F3D9-CF7F-4779-A4CD-C861C62353F5}" type="sibTrans" cxnId="{31EE2F8C-0391-49B2-BCE5-8D23088260ED}">
      <dgm:prSet/>
      <dgm:spPr/>
      <dgm:t>
        <a:bodyPr/>
        <a:lstStyle/>
        <a:p>
          <a:endParaRPr lang="en-US"/>
        </a:p>
      </dgm:t>
    </dgm:pt>
    <dgm:pt modelId="{692A3EEE-EEF4-4285-8AAD-373ACC49DDC2}" type="pres">
      <dgm:prSet presAssocID="{F997E8FB-9D54-404C-B888-6A5C22C607FC}" presName="hierChild1" presStyleCnt="0">
        <dgm:presLayoutVars>
          <dgm:chPref val="1"/>
          <dgm:dir/>
          <dgm:animOne val="branch"/>
          <dgm:animLvl val="lvl"/>
          <dgm:resizeHandles/>
        </dgm:presLayoutVars>
      </dgm:prSet>
      <dgm:spPr/>
    </dgm:pt>
    <dgm:pt modelId="{A4C38FCB-9E32-449E-82B7-E477CC06F314}" type="pres">
      <dgm:prSet presAssocID="{9A1F4BDF-A210-4F36-A463-2D715A94C4AE}" presName="hierRoot1" presStyleCnt="0"/>
      <dgm:spPr/>
    </dgm:pt>
    <dgm:pt modelId="{4147803A-8F65-481B-958A-F6AC694F4E8E}" type="pres">
      <dgm:prSet presAssocID="{9A1F4BDF-A210-4F36-A463-2D715A94C4AE}" presName="composite" presStyleCnt="0"/>
      <dgm:spPr/>
    </dgm:pt>
    <dgm:pt modelId="{B4D06BF4-BB21-415B-9DA9-E65DE1A7AFF2}" type="pres">
      <dgm:prSet presAssocID="{9A1F4BDF-A210-4F36-A463-2D715A94C4AE}" presName="background" presStyleLbl="node0" presStyleIdx="0" presStyleCnt="3"/>
      <dgm:spPr/>
    </dgm:pt>
    <dgm:pt modelId="{CF23A822-1E4C-4CCA-9DF0-F2FC552DCDA2}" type="pres">
      <dgm:prSet presAssocID="{9A1F4BDF-A210-4F36-A463-2D715A94C4AE}" presName="text" presStyleLbl="fgAcc0" presStyleIdx="0" presStyleCnt="3">
        <dgm:presLayoutVars>
          <dgm:chPref val="3"/>
        </dgm:presLayoutVars>
      </dgm:prSet>
      <dgm:spPr/>
    </dgm:pt>
    <dgm:pt modelId="{9E29005B-131C-48DB-8A1B-7A3F60A57325}" type="pres">
      <dgm:prSet presAssocID="{9A1F4BDF-A210-4F36-A463-2D715A94C4AE}" presName="hierChild2" presStyleCnt="0"/>
      <dgm:spPr/>
    </dgm:pt>
    <dgm:pt modelId="{00DB0EA8-D2C4-4EF4-BA4E-CBDAE0CA5C02}" type="pres">
      <dgm:prSet presAssocID="{67853D6D-F1D8-4CA7-A92C-47E1E159E5D6}" presName="hierRoot1" presStyleCnt="0"/>
      <dgm:spPr/>
    </dgm:pt>
    <dgm:pt modelId="{AABD8D6A-F36C-40BF-BA6A-34C759C32A47}" type="pres">
      <dgm:prSet presAssocID="{67853D6D-F1D8-4CA7-A92C-47E1E159E5D6}" presName="composite" presStyleCnt="0"/>
      <dgm:spPr/>
    </dgm:pt>
    <dgm:pt modelId="{94FD65B6-726B-4BE9-A843-535A559FDC81}" type="pres">
      <dgm:prSet presAssocID="{67853D6D-F1D8-4CA7-A92C-47E1E159E5D6}" presName="background" presStyleLbl="node0" presStyleIdx="1" presStyleCnt="3"/>
      <dgm:spPr/>
    </dgm:pt>
    <dgm:pt modelId="{23001ADE-CC06-481B-9483-FB19D1BF7E0C}" type="pres">
      <dgm:prSet presAssocID="{67853D6D-F1D8-4CA7-A92C-47E1E159E5D6}" presName="text" presStyleLbl="fgAcc0" presStyleIdx="1" presStyleCnt="3">
        <dgm:presLayoutVars>
          <dgm:chPref val="3"/>
        </dgm:presLayoutVars>
      </dgm:prSet>
      <dgm:spPr/>
    </dgm:pt>
    <dgm:pt modelId="{2D271FC8-9E9C-493E-995A-BD8F608E869A}" type="pres">
      <dgm:prSet presAssocID="{67853D6D-F1D8-4CA7-A92C-47E1E159E5D6}" presName="hierChild2" presStyleCnt="0"/>
      <dgm:spPr/>
    </dgm:pt>
    <dgm:pt modelId="{D8A0EDC8-B12D-4569-89D5-475F71B40458}" type="pres">
      <dgm:prSet presAssocID="{88B5E0BE-1C23-4880-8F37-FC83A614B362}" presName="hierRoot1" presStyleCnt="0"/>
      <dgm:spPr/>
    </dgm:pt>
    <dgm:pt modelId="{F8A3F39B-169C-4046-9193-BA38886FBBF7}" type="pres">
      <dgm:prSet presAssocID="{88B5E0BE-1C23-4880-8F37-FC83A614B362}" presName="composite" presStyleCnt="0"/>
      <dgm:spPr/>
    </dgm:pt>
    <dgm:pt modelId="{A8138477-631F-4849-A4D2-565F3190229D}" type="pres">
      <dgm:prSet presAssocID="{88B5E0BE-1C23-4880-8F37-FC83A614B362}" presName="background" presStyleLbl="node0" presStyleIdx="2" presStyleCnt="3"/>
      <dgm:spPr/>
    </dgm:pt>
    <dgm:pt modelId="{D99BB373-A388-4992-922D-7D5A14F068D6}" type="pres">
      <dgm:prSet presAssocID="{88B5E0BE-1C23-4880-8F37-FC83A614B362}" presName="text" presStyleLbl="fgAcc0" presStyleIdx="2" presStyleCnt="3">
        <dgm:presLayoutVars>
          <dgm:chPref val="3"/>
        </dgm:presLayoutVars>
      </dgm:prSet>
      <dgm:spPr/>
    </dgm:pt>
    <dgm:pt modelId="{368127B4-D7F8-49E9-9EF3-6BCDABEE2E16}" type="pres">
      <dgm:prSet presAssocID="{88B5E0BE-1C23-4880-8F37-FC83A614B362}" presName="hierChild2" presStyleCnt="0"/>
      <dgm:spPr/>
    </dgm:pt>
  </dgm:ptLst>
  <dgm:cxnLst>
    <dgm:cxn modelId="{7B86C827-8451-4C88-B540-CEF2DC182E94}" type="presOf" srcId="{67853D6D-F1D8-4CA7-A92C-47E1E159E5D6}" destId="{23001ADE-CC06-481B-9483-FB19D1BF7E0C}" srcOrd="0" destOrd="0" presId="urn:microsoft.com/office/officeart/2005/8/layout/hierarchy1"/>
    <dgm:cxn modelId="{C2CA4058-D425-40A6-B09F-1AA3F0A094FA}" srcId="{F997E8FB-9D54-404C-B888-6A5C22C607FC}" destId="{9A1F4BDF-A210-4F36-A463-2D715A94C4AE}" srcOrd="0" destOrd="0" parTransId="{EFC8680D-2D35-45D8-8E8A-6959C5914075}" sibTransId="{567F325C-BB80-49DE-A84C-90C39590E198}"/>
    <dgm:cxn modelId="{A7204C5B-53B6-4F22-A9B6-83FA1205500B}" type="presOf" srcId="{F997E8FB-9D54-404C-B888-6A5C22C607FC}" destId="{692A3EEE-EEF4-4285-8AAD-373ACC49DDC2}" srcOrd="0" destOrd="0" presId="urn:microsoft.com/office/officeart/2005/8/layout/hierarchy1"/>
    <dgm:cxn modelId="{31EE2F8C-0391-49B2-BCE5-8D23088260ED}" srcId="{F997E8FB-9D54-404C-B888-6A5C22C607FC}" destId="{88B5E0BE-1C23-4880-8F37-FC83A614B362}" srcOrd="2" destOrd="0" parTransId="{8B3E9502-D15C-43B8-8220-A914CD8F253B}" sibTransId="{6B69F3D9-CF7F-4779-A4CD-C861C62353F5}"/>
    <dgm:cxn modelId="{295D3EE1-4B2C-4F44-A331-48614E142680}" srcId="{F997E8FB-9D54-404C-B888-6A5C22C607FC}" destId="{67853D6D-F1D8-4CA7-A92C-47E1E159E5D6}" srcOrd="1" destOrd="0" parTransId="{15023A01-E4D6-41D1-B34F-A677C3CF7F90}" sibTransId="{C46F7B78-F963-4F1C-A71F-20CA285B186C}"/>
    <dgm:cxn modelId="{6DEE92E2-9A8E-455C-965E-EEBDFDCBE9AC}" type="presOf" srcId="{88B5E0BE-1C23-4880-8F37-FC83A614B362}" destId="{D99BB373-A388-4992-922D-7D5A14F068D6}" srcOrd="0" destOrd="0" presId="urn:microsoft.com/office/officeart/2005/8/layout/hierarchy1"/>
    <dgm:cxn modelId="{8E33F5F7-5AF7-4598-ADF3-E72F0079ED3A}" type="presOf" srcId="{9A1F4BDF-A210-4F36-A463-2D715A94C4AE}" destId="{CF23A822-1E4C-4CCA-9DF0-F2FC552DCDA2}" srcOrd="0" destOrd="0" presId="urn:microsoft.com/office/officeart/2005/8/layout/hierarchy1"/>
    <dgm:cxn modelId="{396267DC-947A-4F3B-A46F-EB3FDA79C084}" type="presParOf" srcId="{692A3EEE-EEF4-4285-8AAD-373ACC49DDC2}" destId="{A4C38FCB-9E32-449E-82B7-E477CC06F314}" srcOrd="0" destOrd="0" presId="urn:microsoft.com/office/officeart/2005/8/layout/hierarchy1"/>
    <dgm:cxn modelId="{0FACEF9E-E958-41BE-8BD2-66BB7A85E17C}" type="presParOf" srcId="{A4C38FCB-9E32-449E-82B7-E477CC06F314}" destId="{4147803A-8F65-481B-958A-F6AC694F4E8E}" srcOrd="0" destOrd="0" presId="urn:microsoft.com/office/officeart/2005/8/layout/hierarchy1"/>
    <dgm:cxn modelId="{5019D5D9-DE90-4A66-907D-07E33ACCB521}" type="presParOf" srcId="{4147803A-8F65-481B-958A-F6AC694F4E8E}" destId="{B4D06BF4-BB21-415B-9DA9-E65DE1A7AFF2}" srcOrd="0" destOrd="0" presId="urn:microsoft.com/office/officeart/2005/8/layout/hierarchy1"/>
    <dgm:cxn modelId="{44E1C638-F95D-4173-8181-71D7D55B99DA}" type="presParOf" srcId="{4147803A-8F65-481B-958A-F6AC694F4E8E}" destId="{CF23A822-1E4C-4CCA-9DF0-F2FC552DCDA2}" srcOrd="1" destOrd="0" presId="urn:microsoft.com/office/officeart/2005/8/layout/hierarchy1"/>
    <dgm:cxn modelId="{F0A3C4B3-27EB-4CE9-B69C-9A39535FB81E}" type="presParOf" srcId="{A4C38FCB-9E32-449E-82B7-E477CC06F314}" destId="{9E29005B-131C-48DB-8A1B-7A3F60A57325}" srcOrd="1" destOrd="0" presId="urn:microsoft.com/office/officeart/2005/8/layout/hierarchy1"/>
    <dgm:cxn modelId="{5E1CD87B-4789-4D7F-B21D-C0B85A56A3FF}" type="presParOf" srcId="{692A3EEE-EEF4-4285-8AAD-373ACC49DDC2}" destId="{00DB0EA8-D2C4-4EF4-BA4E-CBDAE0CA5C02}" srcOrd="1" destOrd="0" presId="urn:microsoft.com/office/officeart/2005/8/layout/hierarchy1"/>
    <dgm:cxn modelId="{502E894D-E87D-4078-A160-2C60368E22C7}" type="presParOf" srcId="{00DB0EA8-D2C4-4EF4-BA4E-CBDAE0CA5C02}" destId="{AABD8D6A-F36C-40BF-BA6A-34C759C32A47}" srcOrd="0" destOrd="0" presId="urn:microsoft.com/office/officeart/2005/8/layout/hierarchy1"/>
    <dgm:cxn modelId="{8AF9D451-8664-4585-B4AA-D5A3B25C14D4}" type="presParOf" srcId="{AABD8D6A-F36C-40BF-BA6A-34C759C32A47}" destId="{94FD65B6-726B-4BE9-A843-535A559FDC81}" srcOrd="0" destOrd="0" presId="urn:microsoft.com/office/officeart/2005/8/layout/hierarchy1"/>
    <dgm:cxn modelId="{F601C0F1-52C8-4586-95EA-BDB3C6A1829D}" type="presParOf" srcId="{AABD8D6A-F36C-40BF-BA6A-34C759C32A47}" destId="{23001ADE-CC06-481B-9483-FB19D1BF7E0C}" srcOrd="1" destOrd="0" presId="urn:microsoft.com/office/officeart/2005/8/layout/hierarchy1"/>
    <dgm:cxn modelId="{10270F2E-BCB6-4B49-B8E5-7428F1900B1E}" type="presParOf" srcId="{00DB0EA8-D2C4-4EF4-BA4E-CBDAE0CA5C02}" destId="{2D271FC8-9E9C-493E-995A-BD8F608E869A}" srcOrd="1" destOrd="0" presId="urn:microsoft.com/office/officeart/2005/8/layout/hierarchy1"/>
    <dgm:cxn modelId="{DBCE6883-6B22-4C2A-A9FB-A5528E8D3F42}" type="presParOf" srcId="{692A3EEE-EEF4-4285-8AAD-373ACC49DDC2}" destId="{D8A0EDC8-B12D-4569-89D5-475F71B40458}" srcOrd="2" destOrd="0" presId="urn:microsoft.com/office/officeart/2005/8/layout/hierarchy1"/>
    <dgm:cxn modelId="{710AF0EA-7CD9-4FDE-8A80-3CE318147D6E}" type="presParOf" srcId="{D8A0EDC8-B12D-4569-89D5-475F71B40458}" destId="{F8A3F39B-169C-4046-9193-BA38886FBBF7}" srcOrd="0" destOrd="0" presId="urn:microsoft.com/office/officeart/2005/8/layout/hierarchy1"/>
    <dgm:cxn modelId="{DF06E256-B1D1-472A-A08A-9CF1F4554FB7}" type="presParOf" srcId="{F8A3F39B-169C-4046-9193-BA38886FBBF7}" destId="{A8138477-631F-4849-A4D2-565F3190229D}" srcOrd="0" destOrd="0" presId="urn:microsoft.com/office/officeart/2005/8/layout/hierarchy1"/>
    <dgm:cxn modelId="{797598C1-E42B-4479-AE71-F909B7DCD8E3}" type="presParOf" srcId="{F8A3F39B-169C-4046-9193-BA38886FBBF7}" destId="{D99BB373-A388-4992-922D-7D5A14F068D6}" srcOrd="1" destOrd="0" presId="urn:microsoft.com/office/officeart/2005/8/layout/hierarchy1"/>
    <dgm:cxn modelId="{900E9593-9AF2-4F9C-BF40-FB401CCEAEC2}" type="presParOf" srcId="{D8A0EDC8-B12D-4569-89D5-475F71B40458}" destId="{368127B4-D7F8-49E9-9EF3-6BCDABEE2E1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BF98A-E6EF-461E-92CC-2A00842949D0}">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1677C-6BB7-41D6-BE9B-E92E4F60B0B1}">
      <dsp:nvSpPr>
        <dsp:cNvPr id="0" name=""/>
        <dsp:cNvSpPr/>
      </dsp:nvSpPr>
      <dsp:spPr>
        <a:xfrm>
          <a:off x="465814" y="2485171"/>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613B8-24DD-403B-A3EC-EC1400B568C3}">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Traditional, highly-controlled RCTs versus real-world settings.</a:t>
          </a:r>
        </a:p>
      </dsp:txBody>
      <dsp:txXfrm>
        <a:off x="1945450" y="719"/>
        <a:ext cx="4643240" cy="1684372"/>
      </dsp:txXfrm>
    </dsp:sp>
    <dsp:sp modelId="{B81D8E0A-DF9E-4E31-AB75-00E4F80770AE}">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CD93E-A744-4979-8406-6B3E4412BDC2}">
      <dsp:nvSpPr>
        <dsp:cNvPr id="0" name=""/>
        <dsp:cNvSpPr/>
      </dsp:nvSpPr>
      <dsp:spPr>
        <a:xfrm>
          <a:off x="527133" y="322263"/>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60A3FE-32D5-4F31-BE3D-6EDA5827A897}">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“Voltage drop” of effectiveness.</a:t>
          </a:r>
        </a:p>
      </dsp:txBody>
      <dsp:txXfrm>
        <a:off x="1945450" y="2106185"/>
        <a:ext cx="4643240" cy="1684372"/>
      </dsp:txXfrm>
    </dsp:sp>
    <dsp:sp modelId="{91D2ED2E-83C0-48DD-82D6-F4DC7BC2111F}">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BA323-702A-4483-9C81-54CA073D8C61}">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47BB99-233F-4F85-9E57-DCF4A9F3172A}">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What is most relevant to the stakeholders?</a:t>
          </a:r>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6DA2F-911B-42B6-8083-ABEA9F706280}">
      <dsp:nvSpPr>
        <dsp:cNvPr id="0" name=""/>
        <dsp:cNvSpPr/>
      </dsp:nvSpPr>
      <dsp:spPr>
        <a:xfrm>
          <a:off x="210785" y="567637"/>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0B11F-C59C-4B63-837C-EAB405D09657}">
      <dsp:nvSpPr>
        <dsp:cNvPr id="0" name=""/>
        <dsp:cNvSpPr/>
      </dsp:nvSpPr>
      <dsp:spPr>
        <a:xfrm>
          <a:off x="491159" y="848011"/>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4507B-EE2F-461F-AFD2-012735A6AE55}">
      <dsp:nvSpPr>
        <dsp:cNvPr id="0" name=""/>
        <dsp:cNvSpPr/>
      </dsp:nvSpPr>
      <dsp:spPr>
        <a:xfrm>
          <a:off x="1831996" y="56763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Facilitate translation of research to practice.</a:t>
          </a:r>
        </a:p>
      </dsp:txBody>
      <dsp:txXfrm>
        <a:off x="1831996" y="567637"/>
        <a:ext cx="3147056" cy="1335114"/>
      </dsp:txXfrm>
    </dsp:sp>
    <dsp:sp modelId="{16CBA096-223B-44DE-B63E-9C64180CE7B3}">
      <dsp:nvSpPr>
        <dsp:cNvPr id="0" name=""/>
        <dsp:cNvSpPr/>
      </dsp:nvSpPr>
      <dsp:spPr>
        <a:xfrm>
          <a:off x="5527403" y="567637"/>
          <a:ext cx="1335114" cy="1335114"/>
        </a:xfrm>
        <a:prstGeom prst="ellipse">
          <a:avLst/>
        </a:prstGeom>
        <a:solidFill>
          <a:srgbClr val="26A65B"/>
        </a:solidFill>
        <a:ln>
          <a:noFill/>
        </a:ln>
        <a:effectLst/>
      </dsp:spPr>
      <dsp:style>
        <a:lnRef idx="0">
          <a:scrgbClr r="0" g="0" b="0"/>
        </a:lnRef>
        <a:fillRef idx="1">
          <a:scrgbClr r="0" g="0" b="0"/>
        </a:fillRef>
        <a:effectRef idx="0">
          <a:scrgbClr r="0" g="0" b="0"/>
        </a:effectRef>
        <a:fontRef idx="minor"/>
      </dsp:style>
    </dsp:sp>
    <dsp:sp modelId="{2F86568A-DA60-41AA-8559-2FF8B6496B26}">
      <dsp:nvSpPr>
        <dsp:cNvPr id="0" name=""/>
        <dsp:cNvSpPr/>
      </dsp:nvSpPr>
      <dsp:spPr>
        <a:xfrm>
          <a:off x="5807777" y="848011"/>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F31AFF-808B-422F-B6E9-AD3DC84363BA}">
      <dsp:nvSpPr>
        <dsp:cNvPr id="0" name=""/>
        <dsp:cNvSpPr/>
      </dsp:nvSpPr>
      <dsp:spPr>
        <a:xfrm>
          <a:off x="7148614" y="56763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rgbClr val="26A65B"/>
              </a:solidFill>
            </a:rPr>
            <a:t>Balance internal and external validity.</a:t>
          </a:r>
        </a:p>
      </dsp:txBody>
      <dsp:txXfrm>
        <a:off x="7148614" y="567637"/>
        <a:ext cx="3147056" cy="1335114"/>
      </dsp:txXfrm>
    </dsp:sp>
    <dsp:sp modelId="{5ECBD9DC-2524-4400-94EB-1FD4DB9533BB}">
      <dsp:nvSpPr>
        <dsp:cNvPr id="0" name=""/>
        <dsp:cNvSpPr/>
      </dsp:nvSpPr>
      <dsp:spPr>
        <a:xfrm>
          <a:off x="210785" y="2682193"/>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4512C-ECBC-4D39-8CF1-D91CB2FB08DE}">
      <dsp:nvSpPr>
        <dsp:cNvPr id="0" name=""/>
        <dsp:cNvSpPr/>
      </dsp:nvSpPr>
      <dsp:spPr>
        <a:xfrm>
          <a:off x="491159" y="2962567"/>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07408-4FF1-45FE-B150-3D526BA9028B}">
      <dsp:nvSpPr>
        <dsp:cNvPr id="0" name=""/>
        <dsp:cNvSpPr/>
      </dsp:nvSpPr>
      <dsp:spPr>
        <a:xfrm>
          <a:off x="1831996" y="268219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Emphasize representativeness.</a:t>
          </a:r>
        </a:p>
      </dsp:txBody>
      <dsp:txXfrm>
        <a:off x="1831996" y="2682193"/>
        <a:ext cx="3147056" cy="1335114"/>
      </dsp:txXfrm>
    </dsp:sp>
    <dsp:sp modelId="{31216978-E062-45F3-B2D3-018F6C652106}">
      <dsp:nvSpPr>
        <dsp:cNvPr id="0" name=""/>
        <dsp:cNvSpPr/>
      </dsp:nvSpPr>
      <dsp:spPr>
        <a:xfrm>
          <a:off x="5527403" y="2682193"/>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B096C-5AF0-4B1D-A477-5FAB11733044}">
      <dsp:nvSpPr>
        <dsp:cNvPr id="0" name=""/>
        <dsp:cNvSpPr/>
      </dsp:nvSpPr>
      <dsp:spPr>
        <a:xfrm>
          <a:off x="5807777" y="2962567"/>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87187-1D55-4077-AA04-48FF044F73A2}">
      <dsp:nvSpPr>
        <dsp:cNvPr id="0" name=""/>
        <dsp:cNvSpPr/>
      </dsp:nvSpPr>
      <dsp:spPr>
        <a:xfrm>
          <a:off x="7148614" y="268219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Address multi-level factors:  individual, organizational, system:  experimental and observational.</a:t>
          </a:r>
        </a:p>
      </dsp:txBody>
      <dsp:txXfrm>
        <a:off x="7148614" y="2682193"/>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6BF4-BB21-415B-9DA9-E65DE1A7AFF2}">
      <dsp:nvSpPr>
        <dsp:cNvPr id="0" name=""/>
        <dsp:cNvSpPr/>
      </dsp:nvSpPr>
      <dsp:spPr>
        <a:xfrm>
          <a:off x="0" y="1818316"/>
          <a:ext cx="1872946" cy="11893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23A822-1E4C-4CCA-9DF0-F2FC552DCDA2}">
      <dsp:nvSpPr>
        <dsp:cNvPr id="0" name=""/>
        <dsp:cNvSpPr/>
      </dsp:nvSpPr>
      <dsp:spPr>
        <a:xfrm>
          <a:off x="208105" y="2016016"/>
          <a:ext cx="1872946" cy="118932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Costs and resources</a:t>
          </a:r>
        </a:p>
      </dsp:txBody>
      <dsp:txXfrm>
        <a:off x="242939" y="2050850"/>
        <a:ext cx="1803278" cy="1119652"/>
      </dsp:txXfrm>
    </dsp:sp>
    <dsp:sp modelId="{94FD65B6-726B-4BE9-A843-535A559FDC81}">
      <dsp:nvSpPr>
        <dsp:cNvPr id="0" name=""/>
        <dsp:cNvSpPr/>
      </dsp:nvSpPr>
      <dsp:spPr>
        <a:xfrm>
          <a:off x="2289156" y="1818316"/>
          <a:ext cx="1872946" cy="11893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001ADE-CC06-481B-9483-FB19D1BF7E0C}">
      <dsp:nvSpPr>
        <dsp:cNvPr id="0" name=""/>
        <dsp:cNvSpPr/>
      </dsp:nvSpPr>
      <dsp:spPr>
        <a:xfrm>
          <a:off x="2497261" y="2016016"/>
          <a:ext cx="1872946" cy="118932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Adaptations</a:t>
          </a:r>
        </a:p>
      </dsp:txBody>
      <dsp:txXfrm>
        <a:off x="2532095" y="2050850"/>
        <a:ext cx="1803278" cy="1119652"/>
      </dsp:txXfrm>
    </dsp:sp>
    <dsp:sp modelId="{A8138477-631F-4849-A4D2-565F3190229D}">
      <dsp:nvSpPr>
        <dsp:cNvPr id="0" name=""/>
        <dsp:cNvSpPr/>
      </dsp:nvSpPr>
      <dsp:spPr>
        <a:xfrm>
          <a:off x="4578312" y="1818316"/>
          <a:ext cx="1872946" cy="11893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9BB373-A388-4992-922D-7D5A14F068D6}">
      <dsp:nvSpPr>
        <dsp:cNvPr id="0" name=""/>
        <dsp:cNvSpPr/>
      </dsp:nvSpPr>
      <dsp:spPr>
        <a:xfrm>
          <a:off x="4786417" y="2016016"/>
          <a:ext cx="1872946" cy="118932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Patient-centered outcomes research</a:t>
          </a:r>
        </a:p>
      </dsp:txBody>
      <dsp:txXfrm>
        <a:off x="4821251" y="2050850"/>
        <a:ext cx="1803278" cy="11196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0850A-2791-4170-8050-AF05681CD008}" type="datetimeFigureOut">
              <a:rPr lang="en-US" smtClean="0"/>
              <a:t>7/10/20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57FD6-FF0B-46BA-9814-B37670BBADCA}" type="slidenum">
              <a:rPr lang="en-US" smtClean="0"/>
              <a:t>‹#›</a:t>
            </a:fld>
            <a:endParaRPr lang="en-US"/>
          </a:p>
        </p:txBody>
      </p:sp>
    </p:spTree>
    <p:extLst>
      <p:ext uri="{BB962C8B-B14F-4D97-AF65-F5344CB8AC3E}">
        <p14:creationId xmlns:p14="http://schemas.microsoft.com/office/powerpoint/2010/main" val="121626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YOU CAN ADAPT THIS LIST (e.g., perhaps remove slides 6-8 if already talking to a well-verse implementation science audience)</a:t>
            </a:r>
          </a:p>
          <a:p>
            <a:endParaRPr lang="en-US" dirty="0"/>
          </a:p>
          <a:p>
            <a:r>
              <a:rPr lang="en-US" dirty="0"/>
              <a:t>We’ll cover several topics in today’s presentation.  </a:t>
            </a:r>
          </a:p>
          <a:p>
            <a:pPr marL="171450" indent="-171450">
              <a:buFont typeface="Arial" panose="020B0604020202020204" pitchFamily="34" charset="0"/>
              <a:buChar char="•"/>
            </a:pPr>
            <a:r>
              <a:rPr lang="en-US" dirty="0"/>
              <a:t>We’ll start by discussing </a:t>
            </a:r>
            <a:r>
              <a:rPr lang="en-US" i="1" dirty="0"/>
              <a:t>what is the problem?</a:t>
            </a:r>
            <a:r>
              <a:rPr lang="en-US" i="0" dirty="0"/>
              <a:t>  In other words, why do we need RE-AIM?  </a:t>
            </a:r>
          </a:p>
          <a:p>
            <a:pPr marL="171450" indent="-171450">
              <a:buFont typeface="Arial" panose="020B0604020202020204" pitchFamily="34" charset="0"/>
              <a:buChar char="•"/>
            </a:pPr>
            <a:r>
              <a:rPr lang="en-US" i="0" dirty="0"/>
              <a:t>Then we’ll review background information on Dissemination and Implementation Science, specifically </a:t>
            </a:r>
            <a:r>
              <a:rPr lang="en-US" i="1" dirty="0"/>
              <a:t>pragmatic </a:t>
            </a:r>
            <a:r>
              <a:rPr lang="en-US" i="0" dirty="0"/>
              <a:t>Dissemination and Implementation Science.</a:t>
            </a:r>
          </a:p>
          <a:p>
            <a:pPr marL="171450" indent="-171450">
              <a:buFont typeface="Arial" panose="020B0604020202020204" pitchFamily="34" charset="0"/>
              <a:buChar char="•"/>
            </a:pPr>
            <a:r>
              <a:rPr lang="en-US" i="0" dirty="0"/>
              <a:t>Then we’ll move into explaining RE-AIM, including technical and pragmatic definitions of each RE-AIM dimension.</a:t>
            </a:r>
          </a:p>
          <a:p>
            <a:pPr marL="171450" indent="-171450">
              <a:buFont typeface="Arial" panose="020B0604020202020204" pitchFamily="34" charset="0"/>
              <a:buChar char="•"/>
            </a:pPr>
            <a:r>
              <a:rPr lang="en-US" i="0" dirty="0"/>
              <a:t>After we’ve clarified the dimensions, we’ll look at an example of how to use RE-AIM.</a:t>
            </a:r>
          </a:p>
          <a:p>
            <a:pPr marL="171450" indent="-171450">
              <a:buFont typeface="Arial" panose="020B0604020202020204" pitchFamily="34" charset="0"/>
              <a:buChar char="•"/>
            </a:pPr>
            <a:r>
              <a:rPr lang="en-US" i="0" dirty="0"/>
              <a:t>Then we’ll look at four common misconceptions about RE-AIM.</a:t>
            </a:r>
          </a:p>
          <a:p>
            <a:pPr marL="171450" indent="-171450">
              <a:buFont typeface="Arial" panose="020B0604020202020204" pitchFamily="34" charset="0"/>
              <a:buChar char="•"/>
            </a:pPr>
            <a:r>
              <a:rPr lang="en-US" i="0" dirty="0"/>
              <a:t>Finally, we’ll consider how RE-AIM has evolved over the last 20 years, including lessons learned.</a:t>
            </a: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2</a:t>
            </a:fld>
            <a:endParaRPr lang="en-US"/>
          </a:p>
        </p:txBody>
      </p:sp>
    </p:spTree>
    <p:extLst>
      <p:ext uri="{BB962C8B-B14F-4D97-AF65-F5344CB8AC3E}">
        <p14:creationId xmlns:p14="http://schemas.microsoft.com/office/powerpoint/2010/main" val="218255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RE-AIM intervention and implementation is to develop and translate programs that can:</a:t>
            </a:r>
          </a:p>
          <a:p>
            <a:pPr marL="228600" indent="-228600">
              <a:buAutoNum type="arabicPeriod"/>
            </a:pPr>
            <a:r>
              <a:rPr lang="en-US" dirty="0"/>
              <a:t>Be adopted, adapted, and delivered broadly.</a:t>
            </a:r>
          </a:p>
          <a:p>
            <a:pPr marL="228600" indent="-228600">
              <a:buAutoNum type="arabicPeriod"/>
            </a:pPr>
            <a:r>
              <a:rPr lang="en-US" dirty="0"/>
              <a:t>Have the ability for sustained and consistent implementation at reasonable cost.</a:t>
            </a:r>
          </a:p>
          <a:p>
            <a:pPr marL="228600" indent="-228600">
              <a:buAutoNum type="arabicPeriod"/>
            </a:pPr>
            <a:r>
              <a:rPr lang="en-US" dirty="0"/>
              <a:t>Reach large numbers of people, especially those who can most benefit.</a:t>
            </a:r>
          </a:p>
          <a:p>
            <a:pPr marL="228600" indent="-228600">
              <a:buAutoNum type="arabicPeriod"/>
            </a:pPr>
            <a:r>
              <a:rPr lang="en-US" dirty="0"/>
              <a:t>Produce replicable and long-lasting change, including implementation outcomes and population outcomes.</a:t>
            </a:r>
          </a:p>
          <a:p>
            <a:pPr marL="0" indent="0">
              <a:buNone/>
            </a:pPr>
            <a:r>
              <a:rPr lang="en-US" dirty="0"/>
              <a:t>Now that we’ve reviewed the purpose and goals of RE-AIM, we’ll look at each dimension.</a:t>
            </a:r>
          </a:p>
        </p:txBody>
      </p:sp>
      <p:sp>
        <p:nvSpPr>
          <p:cNvPr id="4" name="Slide Number Placeholder 3"/>
          <p:cNvSpPr>
            <a:spLocks noGrp="1"/>
          </p:cNvSpPr>
          <p:nvPr>
            <p:ph type="sldNum" sz="quarter" idx="5"/>
          </p:nvPr>
        </p:nvSpPr>
        <p:spPr/>
        <p:txBody>
          <a:bodyPr/>
          <a:lstStyle/>
          <a:p>
            <a:fld id="{37F57FD6-FF0B-46BA-9814-B37670BBADCA}" type="slidenum">
              <a:rPr lang="en-US" smtClean="0"/>
              <a:t>11</a:t>
            </a:fld>
            <a:endParaRPr lang="en-US"/>
          </a:p>
        </p:txBody>
      </p:sp>
    </p:spTree>
    <p:extLst>
      <p:ext uri="{BB962C8B-B14F-4D97-AF65-F5344CB8AC3E}">
        <p14:creationId xmlns:p14="http://schemas.microsoft.com/office/powerpoint/2010/main" val="180219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RE-AIM dimensions, there is a technically correct definition and a “who, what, where, how, and when” question to guide pragmatic use.</a:t>
            </a:r>
          </a:p>
          <a:p>
            <a:endParaRPr lang="en-US" dirty="0"/>
          </a:p>
          <a:p>
            <a:r>
              <a:rPr lang="en-US" dirty="0"/>
              <a:t>The first dimension is Reach which refers to the absolute number, proportion, and representativeness of individuals who are willing to participate in a given initiative, program, or intervention.  For reach, the key pragmatic priority to consider is </a:t>
            </a:r>
            <a:r>
              <a:rPr lang="en-US" i="1" dirty="0"/>
              <a:t>WHO is or was intended to benefit and actually participate or be exposed to the intervention? </a:t>
            </a:r>
          </a:p>
        </p:txBody>
      </p:sp>
      <p:sp>
        <p:nvSpPr>
          <p:cNvPr id="4" name="Slide Number Placeholder 3"/>
          <p:cNvSpPr>
            <a:spLocks noGrp="1"/>
          </p:cNvSpPr>
          <p:nvPr>
            <p:ph type="sldNum" sz="quarter" idx="5"/>
          </p:nvPr>
        </p:nvSpPr>
        <p:spPr/>
        <p:txBody>
          <a:bodyPr/>
          <a:lstStyle/>
          <a:p>
            <a:fld id="{37F57FD6-FF0B-46BA-9814-B37670BBADCA}" type="slidenum">
              <a:rPr lang="en-US" smtClean="0"/>
              <a:t>12</a:t>
            </a:fld>
            <a:endParaRPr lang="en-US"/>
          </a:p>
        </p:txBody>
      </p:sp>
    </p:spTree>
    <p:extLst>
      <p:ext uri="{BB962C8B-B14F-4D97-AF65-F5344CB8AC3E}">
        <p14:creationId xmlns:p14="http://schemas.microsoft.com/office/powerpoint/2010/main" val="136230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dimension of RE-AIM is Effectiveness, which is the impact of an initiative, program, intervention, or policy on important outcomes, including potential negative effects, quality of life, and economic outcomes.  The key pragmatic consideration is </a:t>
            </a:r>
            <a:r>
              <a:rPr lang="en-US" i="1" dirty="0"/>
              <a:t>WHAT is or was the most important benefit you are trying to achieve and what is or was the likelihood of negative outcomes?</a:t>
            </a: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13</a:t>
            </a:fld>
            <a:endParaRPr lang="en-US"/>
          </a:p>
        </p:txBody>
      </p:sp>
    </p:spTree>
    <p:extLst>
      <p:ext uri="{BB962C8B-B14F-4D97-AF65-F5344CB8AC3E}">
        <p14:creationId xmlns:p14="http://schemas.microsoft.com/office/powerpoint/2010/main" val="111252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dimension of RE-AIM is adoption which is defined as the absolute number, proportion, and representativeness of settings and intervention agents who are willing to initiate a program.  Pragmatically, the question for adoption is </a:t>
            </a:r>
            <a:r>
              <a:rPr lang="en-US" i="1" dirty="0"/>
              <a:t>Where is the program applied and who applied it?</a:t>
            </a:r>
          </a:p>
          <a:p>
            <a:endParaRPr lang="en-US" i="1" dirty="0"/>
          </a:p>
        </p:txBody>
      </p:sp>
      <p:sp>
        <p:nvSpPr>
          <p:cNvPr id="4" name="Slide Number Placeholder 3"/>
          <p:cNvSpPr>
            <a:spLocks noGrp="1"/>
          </p:cNvSpPr>
          <p:nvPr>
            <p:ph type="sldNum" sz="quarter" idx="5"/>
          </p:nvPr>
        </p:nvSpPr>
        <p:spPr/>
        <p:txBody>
          <a:bodyPr/>
          <a:lstStyle/>
          <a:p>
            <a:fld id="{37F57FD6-FF0B-46BA-9814-B37670BBADCA}" type="slidenum">
              <a:rPr lang="en-US" smtClean="0"/>
              <a:t>14</a:t>
            </a:fld>
            <a:endParaRPr lang="en-US"/>
          </a:p>
        </p:txBody>
      </p:sp>
    </p:spTree>
    <p:extLst>
      <p:ext uri="{BB962C8B-B14F-4D97-AF65-F5344CB8AC3E}">
        <p14:creationId xmlns:p14="http://schemas.microsoft.com/office/powerpoint/2010/main" val="289520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dimension of RE-AIM is implementation.  At the setting level, implementation refers to the intervention agents’ fidelity to the various elements of an intervention’s protocol.  This includes consistency of delivery as intended, adaptations made, and the time and cost of the intervention.  The key pragmatic considerations are </a:t>
            </a:r>
            <a:r>
              <a:rPr lang="en-US" i="1" dirty="0"/>
              <a:t>How consistently is or was the program or policy delivered?  How will or was it be adapted?  How much will it cost?  And why did will or did the results come about?</a:t>
            </a: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15</a:t>
            </a:fld>
            <a:endParaRPr lang="en-US"/>
          </a:p>
        </p:txBody>
      </p:sp>
    </p:spTree>
    <p:extLst>
      <p:ext uri="{BB962C8B-B14F-4D97-AF65-F5344CB8AC3E}">
        <p14:creationId xmlns:p14="http://schemas.microsoft.com/office/powerpoint/2010/main" val="2064045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dimension of RE-AIM is maintenance which is defined as the extent to which a program or policy becomes institutionalized or part of the routine organizational practices and policies.  Maintenance in the RE-AIM framework also has referents at the individual level based on sustained changes and long-term outcomes.  The key pragmatic consideration for maintenance is </a:t>
            </a:r>
            <a:r>
              <a:rPr lang="en-US" i="1" dirty="0"/>
              <a:t>When will (or did) the initiative become operational and how long are the results sustained at the setting level and individual level?</a:t>
            </a: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16</a:t>
            </a:fld>
            <a:endParaRPr lang="en-US"/>
          </a:p>
        </p:txBody>
      </p:sp>
    </p:spTree>
    <p:extLst>
      <p:ext uri="{BB962C8B-B14F-4D97-AF65-F5344CB8AC3E}">
        <p14:creationId xmlns:p14="http://schemas.microsoft.com/office/powerpoint/2010/main" val="4400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defined the dimensions, let’s look at an example of applying RE-AIM.  This is an example of applying RE-AIM to community-based physical activity promotion.</a:t>
            </a:r>
          </a:p>
        </p:txBody>
      </p:sp>
      <p:sp>
        <p:nvSpPr>
          <p:cNvPr id="4" name="Slide Number Placeholder 3"/>
          <p:cNvSpPr>
            <a:spLocks noGrp="1"/>
          </p:cNvSpPr>
          <p:nvPr>
            <p:ph type="sldNum" sz="quarter" idx="5"/>
          </p:nvPr>
        </p:nvSpPr>
        <p:spPr/>
        <p:txBody>
          <a:bodyPr/>
          <a:lstStyle/>
          <a:p>
            <a:fld id="{37F57FD6-FF0B-46BA-9814-B37670BBADCA}" type="slidenum">
              <a:rPr lang="en-US" smtClean="0"/>
              <a:t>17</a:t>
            </a:fld>
            <a:endParaRPr lang="en-US"/>
          </a:p>
        </p:txBody>
      </p:sp>
    </p:spTree>
    <p:extLst>
      <p:ext uri="{BB962C8B-B14F-4D97-AF65-F5344CB8AC3E}">
        <p14:creationId xmlns:p14="http://schemas.microsoft.com/office/powerpoint/2010/main" val="144921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background information about research on the impact of Walk Kansas.  </a:t>
            </a:r>
          </a:p>
          <a:p>
            <a:pPr marL="171450" indent="-171450">
              <a:buFont typeface="Arial" panose="020B0604020202020204" pitchFamily="34" charset="0"/>
              <a:buChar char="•"/>
            </a:pPr>
            <a:r>
              <a:rPr lang="en-US" dirty="0"/>
              <a:t>The research design was a quasi-experimental trial in a statewide cooperative extension system.</a:t>
            </a:r>
          </a:p>
          <a:p>
            <a:pPr marL="171450" indent="-171450">
              <a:buFont typeface="Arial" panose="020B0604020202020204" pitchFamily="34" charset="0"/>
              <a:buChar char="•"/>
            </a:pPr>
            <a:r>
              <a:rPr lang="en-US" dirty="0"/>
              <a:t>The target population was adults with no contraindications for engaging in moderate intensity physical activity.</a:t>
            </a:r>
          </a:p>
          <a:p>
            <a:pPr marL="171450" indent="-171450">
              <a:buFont typeface="Arial" panose="020B0604020202020204" pitchFamily="34" charset="0"/>
              <a:buChar char="•"/>
            </a:pPr>
            <a:r>
              <a:rPr lang="en-US" dirty="0"/>
              <a:t>The intervention was an 8-week group dynamics program with group goals, self-monitoring, and feedback via 9 weekly newsletters.</a:t>
            </a:r>
          </a:p>
          <a:p>
            <a:pPr marL="171450" indent="-171450">
              <a:buFont typeface="Arial" panose="020B0604020202020204" pitchFamily="34" charset="0"/>
              <a:buChar char="•"/>
            </a:pPr>
            <a:r>
              <a:rPr lang="en-US" dirty="0"/>
              <a:t>Finally, participants served as their own controls.</a:t>
            </a:r>
          </a:p>
        </p:txBody>
      </p:sp>
      <p:sp>
        <p:nvSpPr>
          <p:cNvPr id="4" name="Slide Number Placeholder 3"/>
          <p:cNvSpPr>
            <a:spLocks noGrp="1"/>
          </p:cNvSpPr>
          <p:nvPr>
            <p:ph type="sldNum" sz="quarter" idx="5"/>
          </p:nvPr>
        </p:nvSpPr>
        <p:spPr/>
        <p:txBody>
          <a:bodyPr/>
          <a:lstStyle/>
          <a:p>
            <a:fld id="{37F57FD6-FF0B-46BA-9814-B37670BBADCA}" type="slidenum">
              <a:rPr lang="en-US" smtClean="0"/>
              <a:t>18</a:t>
            </a:fld>
            <a:endParaRPr lang="en-US"/>
          </a:p>
        </p:txBody>
      </p:sp>
    </p:spTree>
    <p:extLst>
      <p:ext uri="{BB962C8B-B14F-4D97-AF65-F5344CB8AC3E}">
        <p14:creationId xmlns:p14="http://schemas.microsoft.com/office/powerpoint/2010/main" val="174863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Reach.  To calculate reach, researchers divided the total number of adults in participating counties (which was 590,372) by the number of adults who participated in the program (which was 5911).  This calculation showed that the program reached 1% of the eligible population.  In addition, researchers described representativeness and found that participants were more likely to be women, older, and meeting physical activity recommendations compared to the general population.</a:t>
            </a:r>
          </a:p>
        </p:txBody>
      </p:sp>
      <p:sp>
        <p:nvSpPr>
          <p:cNvPr id="4" name="Slide Number Placeholder 3"/>
          <p:cNvSpPr>
            <a:spLocks noGrp="1"/>
          </p:cNvSpPr>
          <p:nvPr>
            <p:ph type="sldNum" sz="quarter" idx="5"/>
          </p:nvPr>
        </p:nvSpPr>
        <p:spPr/>
        <p:txBody>
          <a:bodyPr/>
          <a:lstStyle/>
          <a:p>
            <a:fld id="{37F57FD6-FF0B-46BA-9814-B37670BBADCA}" type="slidenum">
              <a:rPr lang="en-US" smtClean="0"/>
              <a:t>19</a:t>
            </a:fld>
            <a:endParaRPr lang="en-US"/>
          </a:p>
        </p:txBody>
      </p:sp>
    </p:spTree>
    <p:extLst>
      <p:ext uri="{BB962C8B-B14F-4D97-AF65-F5344CB8AC3E}">
        <p14:creationId xmlns:p14="http://schemas.microsoft.com/office/powerpoint/2010/main" val="351767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effectiveness, researchers found that previously inactive participants increased their physical activity by 177 minutes per week—that’s an increase of nearly 3 hours per week.  In addition, insufficiently active participants increased their physical activity by 107 minutes per week.  </a:t>
            </a:r>
          </a:p>
        </p:txBody>
      </p:sp>
      <p:sp>
        <p:nvSpPr>
          <p:cNvPr id="4" name="Slide Number Placeholder 3"/>
          <p:cNvSpPr>
            <a:spLocks noGrp="1"/>
          </p:cNvSpPr>
          <p:nvPr>
            <p:ph type="sldNum" sz="quarter" idx="5"/>
          </p:nvPr>
        </p:nvSpPr>
        <p:spPr/>
        <p:txBody>
          <a:bodyPr/>
          <a:lstStyle/>
          <a:p>
            <a:fld id="{37F57FD6-FF0B-46BA-9814-B37670BBADCA}" type="slidenum">
              <a:rPr lang="en-US" smtClean="0"/>
              <a:t>20</a:t>
            </a:fld>
            <a:endParaRPr lang="en-US"/>
          </a:p>
        </p:txBody>
      </p:sp>
    </p:spTree>
    <p:extLst>
      <p:ext uri="{BB962C8B-B14F-4D97-AF65-F5344CB8AC3E}">
        <p14:creationId xmlns:p14="http://schemas.microsoft.com/office/powerpoint/2010/main" val="160708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there is research-practice gap.  What we’re learning in science is not reaching the community.  We need to find better, faster ways to translate research findings to public health benefit.  For example:</a:t>
            </a:r>
          </a:p>
          <a:p>
            <a:pPr marL="171450" indent="-171450">
              <a:buFont typeface="Arial" panose="020B0604020202020204" pitchFamily="34" charset="0"/>
              <a:buChar char="•"/>
            </a:pPr>
            <a:r>
              <a:rPr lang="en-US" dirty="0"/>
              <a:t>It takes 17 years for research to reach practice.</a:t>
            </a:r>
          </a:p>
          <a:p>
            <a:pPr marL="171450" indent="-171450">
              <a:buFont typeface="Arial" panose="020B0604020202020204" pitchFamily="34" charset="0"/>
              <a:buChar char="•"/>
            </a:pPr>
            <a:r>
              <a:rPr lang="en-US" dirty="0"/>
              <a:t>And only 14% of that research reaches a patient.</a:t>
            </a:r>
          </a:p>
          <a:p>
            <a:pPr marL="171450" indent="-171450">
              <a:buFont typeface="Arial" panose="020B0604020202020204" pitchFamily="34" charset="0"/>
              <a:buChar char="•"/>
            </a:pPr>
            <a:r>
              <a:rPr lang="en-US" dirty="0"/>
              <a:t>Plus, only 18% of administrators and practitioners report using evidence-based practices frequently.</a:t>
            </a:r>
          </a:p>
        </p:txBody>
      </p:sp>
      <p:sp>
        <p:nvSpPr>
          <p:cNvPr id="4" name="Slide Number Placeholder 3"/>
          <p:cNvSpPr>
            <a:spLocks noGrp="1"/>
          </p:cNvSpPr>
          <p:nvPr>
            <p:ph type="sldNum" sz="quarter" idx="5"/>
          </p:nvPr>
        </p:nvSpPr>
        <p:spPr/>
        <p:txBody>
          <a:bodyPr/>
          <a:lstStyle/>
          <a:p>
            <a:fld id="{37F57FD6-FF0B-46BA-9814-B37670BBADCA}" type="slidenum">
              <a:rPr lang="en-US" smtClean="0"/>
              <a:t>3</a:t>
            </a:fld>
            <a:endParaRPr lang="en-US"/>
          </a:p>
        </p:txBody>
      </p:sp>
    </p:spTree>
    <p:extLst>
      <p:ext uri="{BB962C8B-B14F-4D97-AF65-F5344CB8AC3E}">
        <p14:creationId xmlns:p14="http://schemas.microsoft.com/office/powerpoint/2010/main" val="120604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adoption, there were 105 counties that could have adopted the program.</a:t>
            </a:r>
          </a:p>
          <a:p>
            <a:pPr marL="171450" indent="-171450">
              <a:buFont typeface="Arial" panose="020B0604020202020204" pitchFamily="34" charset="0"/>
              <a:buChar char="•"/>
            </a:pPr>
            <a:r>
              <a:rPr lang="en-US" dirty="0"/>
              <a:t>In year 1, 48 counties adopted the program.</a:t>
            </a:r>
          </a:p>
          <a:p>
            <a:pPr marL="171450" indent="-171450">
              <a:buFont typeface="Arial" panose="020B0604020202020204" pitchFamily="34" charset="0"/>
              <a:buChar char="•"/>
            </a:pPr>
            <a:r>
              <a:rPr lang="en-US" dirty="0"/>
              <a:t>By year 5, an additional 41 counties adopted the program.</a:t>
            </a:r>
          </a:p>
          <a:p>
            <a:pPr marL="171450" indent="-171450">
              <a:buFont typeface="Arial" panose="020B0604020202020204" pitchFamily="34" charset="0"/>
              <a:buChar char="•"/>
            </a:pPr>
            <a:r>
              <a:rPr lang="en-US" dirty="0"/>
              <a:t>In the initial year, counties with extension agents who were not meeting PA recommendations were less likely to adopt the program.</a:t>
            </a:r>
          </a:p>
        </p:txBody>
      </p:sp>
      <p:sp>
        <p:nvSpPr>
          <p:cNvPr id="4" name="Slide Number Placeholder 3"/>
          <p:cNvSpPr>
            <a:spLocks noGrp="1"/>
          </p:cNvSpPr>
          <p:nvPr>
            <p:ph type="sldNum" sz="quarter" idx="5"/>
          </p:nvPr>
        </p:nvSpPr>
        <p:spPr/>
        <p:txBody>
          <a:bodyPr/>
          <a:lstStyle/>
          <a:p>
            <a:fld id="{37F57FD6-FF0B-46BA-9814-B37670BBADCA}" type="slidenum">
              <a:rPr lang="en-US" smtClean="0"/>
              <a:t>21</a:t>
            </a:fld>
            <a:endParaRPr lang="en-US"/>
          </a:p>
        </p:txBody>
      </p:sp>
    </p:spTree>
    <p:extLst>
      <p:ext uri="{BB962C8B-B14F-4D97-AF65-F5344CB8AC3E}">
        <p14:creationId xmlns:p14="http://schemas.microsoft.com/office/powerpoint/2010/main" val="318025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researchers did not explicitly report implementation data.  In this study, implementation refers to consistent delivery across counties.</a:t>
            </a:r>
          </a:p>
          <a:p>
            <a:endParaRPr lang="en-US" b="1" dirty="0"/>
          </a:p>
        </p:txBody>
      </p:sp>
      <p:sp>
        <p:nvSpPr>
          <p:cNvPr id="4" name="Slide Number Placeholder 3"/>
          <p:cNvSpPr>
            <a:spLocks noGrp="1"/>
          </p:cNvSpPr>
          <p:nvPr>
            <p:ph type="sldNum" sz="quarter" idx="5"/>
          </p:nvPr>
        </p:nvSpPr>
        <p:spPr/>
        <p:txBody>
          <a:bodyPr/>
          <a:lstStyle/>
          <a:p>
            <a:fld id="{37F57FD6-FF0B-46BA-9814-B37670BBADCA}" type="slidenum">
              <a:rPr lang="en-US" smtClean="0"/>
              <a:t>22</a:t>
            </a:fld>
            <a:endParaRPr lang="en-US"/>
          </a:p>
        </p:txBody>
      </p:sp>
    </p:spTree>
    <p:extLst>
      <p:ext uri="{BB962C8B-B14F-4D97-AF65-F5344CB8AC3E}">
        <p14:creationId xmlns:p14="http://schemas.microsoft.com/office/powerpoint/2010/main" val="354623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measured maintenance at the individual level and the setting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individual level, researchers found that previously </a:t>
            </a:r>
            <a:r>
              <a:rPr lang="en-US" b="0" dirty="0">
                <a:latin typeface="Calibri" panose="020F0502020204030204" pitchFamily="34" charset="0"/>
                <a:cs typeface="Calibri" panose="020F0502020204030204" pitchFamily="34" charset="0"/>
              </a:rPr>
              <a:t>inactive and insufficiently active participants sustained an increase of moderate physical activity of 134 and 101 minutes per week 6 months after the program was completed, respectively.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At the setting level, researchers found that all counties that adopted the program in the initial year sustained delivery for the subsequent 4 years.  Each county that adopted the program in years 2-4 also delivered the program in subsequent years,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23</a:t>
            </a:fld>
            <a:endParaRPr lang="en-US"/>
          </a:p>
        </p:txBody>
      </p:sp>
    </p:spTree>
    <p:extLst>
      <p:ext uri="{BB962C8B-B14F-4D97-AF65-F5344CB8AC3E}">
        <p14:creationId xmlns:p14="http://schemas.microsoft.com/office/powerpoint/2010/main" val="46191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As you can see from the previous example, there are various options for applying RE-AIM.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There are also various misconceptions about RE-AIM.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The four most common misconceptions are:</a:t>
            </a:r>
          </a:p>
          <a:p>
            <a:pPr>
              <a:buFont typeface="Arial" panose="020B0604020202020204" pitchFamily="34" charset="0"/>
              <a:buChar char="•"/>
            </a:pPr>
            <a:r>
              <a:rPr lang="en-US" dirty="0"/>
              <a:t> #1:  RE-AIM is for evaluation only.</a:t>
            </a:r>
          </a:p>
          <a:p>
            <a:pPr>
              <a:buFont typeface="Arial" panose="020B0604020202020204" pitchFamily="34" charset="0"/>
              <a:buChar char="•"/>
            </a:pPr>
            <a:r>
              <a:rPr lang="en-US" dirty="0"/>
              <a:t>#2:   RE-AIM is for quantitative data only.</a:t>
            </a:r>
          </a:p>
          <a:p>
            <a:pPr>
              <a:buFont typeface="Arial" panose="020B0604020202020204" pitchFamily="34" charset="0"/>
              <a:buChar char="•"/>
            </a:pPr>
            <a:r>
              <a:rPr lang="en-US" dirty="0"/>
              <a:t> #3:  RE-AIM dimensions are equally important in all context. </a:t>
            </a:r>
          </a:p>
          <a:p>
            <a:pPr>
              <a:buFont typeface="Arial" panose="020B0604020202020204" pitchFamily="34" charset="0"/>
              <a:buChar char="•"/>
            </a:pPr>
            <a:r>
              <a:rPr lang="en-US" dirty="0"/>
              <a:t>#4:   Maintenance should always be assessed at 6 months for individual-level outcomes and 2 years for setting or staff level outcomes.</a:t>
            </a:r>
          </a:p>
          <a:p>
            <a:pPr>
              <a:buFont typeface="Arial" panose="020B0604020202020204" pitchFamily="34" charset="0"/>
              <a:buChar char="•"/>
            </a:pPr>
            <a:r>
              <a:rPr lang="en-US" dirty="0"/>
              <a:t> In this presentation, we will review each of these misconceptions.</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24</a:t>
            </a:fld>
            <a:endParaRPr lang="en-US"/>
          </a:p>
        </p:txBody>
      </p:sp>
    </p:spTree>
    <p:extLst>
      <p:ext uri="{BB962C8B-B14F-4D97-AF65-F5344CB8AC3E}">
        <p14:creationId xmlns:p14="http://schemas.microsoft.com/office/powerpoint/2010/main" val="63216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RE-AIM can be used for more than just evaluation.</a:t>
            </a:r>
          </a:p>
          <a:p>
            <a:pPr marL="400050" indent="-171450">
              <a:buFont typeface="Arial" panose="020B0604020202020204" pitchFamily="34" charset="0"/>
              <a:buChar char="•"/>
            </a:pPr>
            <a:r>
              <a:rPr lang="en-US" dirty="0"/>
              <a:t>RE-AIM can be used for planning, dissemination, and implementation.</a:t>
            </a:r>
          </a:p>
          <a:p>
            <a:pPr marL="400050" indent="-171450">
              <a:buFont typeface="Arial" panose="020B0604020202020204" pitchFamily="34" charset="0"/>
              <a:buChar char="•"/>
            </a:pPr>
            <a:r>
              <a:rPr lang="en-US" dirty="0"/>
              <a:t>For example, </a:t>
            </a:r>
            <a:r>
              <a:rPr lang="en-US" dirty="0" err="1"/>
              <a:t>Heelan</a:t>
            </a:r>
            <a:r>
              <a:rPr lang="en-US" dirty="0"/>
              <a:t> and colleagues used RE-AIM to develop an evidence-based intervention, dissemination strategies, and implementation strategies to scale up childhood obesity treatment plans in rural areas.</a:t>
            </a:r>
          </a:p>
          <a:p>
            <a:pPr marL="400050" indent="-171450">
              <a:buFont typeface="Arial" panose="020B0604020202020204" pitchFamily="34" charset="0"/>
              <a:buChar char="•"/>
            </a:pPr>
            <a:r>
              <a:rPr lang="en-US" dirty="0"/>
              <a:t>These three figures show what strategies mapped to what RE-AIM outcomes.  For example, dissemination strategies mapped to Reach, Effectiveness, and Adoption outcomes, while implementation strategies mapped to Implementation and Maintenance outcomes.</a:t>
            </a:r>
          </a:p>
          <a:p>
            <a:pPr marL="400050" indent="-171450">
              <a:buFont typeface="Arial" panose="020B0604020202020204" pitchFamily="34" charset="0"/>
              <a:buChar char="•"/>
            </a:pPr>
            <a:r>
              <a:rPr lang="en-US" dirty="0"/>
              <a:t>To summarize, a common misconception is that RE-AIM can be used only for evaluation.  However, RE-AIM can be useful in the planning, dissemination, and implementation of a project.</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25</a:t>
            </a:fld>
            <a:endParaRPr lang="en-US"/>
          </a:p>
        </p:txBody>
      </p:sp>
    </p:spTree>
    <p:extLst>
      <p:ext uri="{BB962C8B-B14F-4D97-AF65-F5344CB8AC3E}">
        <p14:creationId xmlns:p14="http://schemas.microsoft.com/office/powerpoint/2010/main" val="726693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A second common misconception is that RE-AIM can be used only for quantitative research.</a:t>
            </a:r>
          </a:p>
          <a:p>
            <a:pPr marL="400050" indent="-171450">
              <a:buFont typeface="Arial" panose="020B0604020202020204" pitchFamily="34" charset="0"/>
              <a:buChar char="•"/>
            </a:pPr>
            <a:r>
              <a:rPr lang="en-US" dirty="0"/>
              <a:t>Actually, RE-AIM encourages the use of qualitative data and mixed-methods approaches.</a:t>
            </a:r>
          </a:p>
          <a:p>
            <a:pPr marL="400050" indent="-171450">
              <a:buFont typeface="Arial" panose="020B0604020202020204" pitchFamily="34" charset="0"/>
              <a:buChar char="•"/>
            </a:pPr>
            <a:r>
              <a:rPr lang="en-US" dirty="0"/>
              <a:t>Qualitative data and mixed-methods approaches provide a rich description of implementation processes and results, including how those results came about.</a:t>
            </a:r>
          </a:p>
          <a:p>
            <a:pPr marL="400050" indent="-171450">
              <a:buFont typeface="Arial" panose="020B0604020202020204" pitchFamily="34" charset="0"/>
              <a:buChar char="•"/>
            </a:pPr>
            <a:r>
              <a:rPr lang="en-US" dirty="0" err="1"/>
              <a:t>Holtrop</a:t>
            </a:r>
            <a:r>
              <a:rPr lang="en-US" dirty="0"/>
              <a:t> and colleagues published a paper on how to use a qualitative approach to RE-AIM and wrote that “Qualitative methods can help researchers look under the hood” to understand the reasons for different outcomes across RE-AIM dimensions.</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26</a:t>
            </a:fld>
            <a:endParaRPr lang="en-US"/>
          </a:p>
        </p:txBody>
      </p:sp>
    </p:spTree>
    <p:extLst>
      <p:ext uri="{BB962C8B-B14F-4D97-AF65-F5344CB8AC3E}">
        <p14:creationId xmlns:p14="http://schemas.microsoft.com/office/powerpoint/2010/main" val="405847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In fact, the </a:t>
            </a:r>
            <a:r>
              <a:rPr lang="en-US" dirty="0" err="1"/>
              <a:t>Holtrop</a:t>
            </a:r>
            <a:r>
              <a:rPr lang="en-US" dirty="0"/>
              <a:t> and colleagues paper is an excellent resource to apply qualitative methods to all RE-AIM dimensions.</a:t>
            </a:r>
          </a:p>
          <a:p>
            <a:pPr marL="400050" indent="-171450">
              <a:buFont typeface="Arial" panose="020B0604020202020204" pitchFamily="34" charset="0"/>
              <a:buChar char="•"/>
            </a:pPr>
            <a:r>
              <a:rPr lang="en-US" dirty="0"/>
              <a:t>This table is an adaptation of the table in the </a:t>
            </a:r>
            <a:r>
              <a:rPr lang="en-US" dirty="0" err="1"/>
              <a:t>Holtop</a:t>
            </a:r>
            <a:r>
              <a:rPr lang="en-US" dirty="0"/>
              <a:t> paper.  </a:t>
            </a:r>
          </a:p>
          <a:p>
            <a:pPr marL="400050" indent="-171450">
              <a:buFont typeface="Arial" panose="020B0604020202020204" pitchFamily="34" charset="0"/>
              <a:buChar char="•"/>
            </a:pPr>
            <a:r>
              <a:rPr lang="en-US" dirty="0"/>
              <a:t>The first bullet point in each block provides an example question for each RE-AIM dimension.</a:t>
            </a:r>
          </a:p>
          <a:p>
            <a:pPr marL="400050" indent="-171450">
              <a:buFont typeface="Arial" panose="020B0604020202020204" pitchFamily="34" charset="0"/>
              <a:buChar char="•"/>
            </a:pPr>
            <a:r>
              <a:rPr lang="en-US" dirty="0"/>
              <a:t>The second bullet point in each block provides a qualitative method to capture outcomes in each RE-AIM dimension.</a:t>
            </a:r>
          </a:p>
          <a:p>
            <a:pPr marL="400050" indent="-171450">
              <a:buFont typeface="Arial" panose="020B0604020202020204" pitchFamily="34" charset="0"/>
              <a:buChar char="•"/>
            </a:pPr>
            <a:r>
              <a:rPr lang="en-US" dirty="0"/>
              <a:t>Overall, it’s clear that RE-AIM can be used for qualitative and mixed-methods approaches in addition to quantitative approaches.</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27</a:t>
            </a:fld>
            <a:endParaRPr lang="en-US"/>
          </a:p>
        </p:txBody>
      </p:sp>
    </p:spTree>
    <p:extLst>
      <p:ext uri="{BB962C8B-B14F-4D97-AF65-F5344CB8AC3E}">
        <p14:creationId xmlns:p14="http://schemas.microsoft.com/office/powerpoint/2010/main" val="153770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The third misconception about RE-AIM is that all dimensions are considered equally important in all contexts.</a:t>
            </a:r>
          </a:p>
          <a:p>
            <a:pPr marL="400050" indent="-171450">
              <a:buFont typeface="Arial" panose="020B0604020202020204" pitchFamily="34" charset="0"/>
              <a:buChar char="•"/>
            </a:pPr>
            <a:r>
              <a:rPr lang="en-US" dirty="0"/>
              <a:t>All dimensions ARE important and should be considered to measure and maximize public health impact.</a:t>
            </a:r>
          </a:p>
          <a:p>
            <a:pPr marL="400050" indent="-171450">
              <a:buFont typeface="Arial" panose="020B0604020202020204" pitchFamily="34" charset="0"/>
              <a:buChar char="•"/>
            </a:pPr>
            <a:r>
              <a:rPr lang="en-US" dirty="0"/>
              <a:t>However, all dimensions are not EQUALLY important in ALL contexts.</a:t>
            </a:r>
          </a:p>
          <a:p>
            <a:pPr marL="400050" indent="-171450">
              <a:buFont typeface="Arial" panose="020B0604020202020204" pitchFamily="34" charset="0"/>
              <a:buChar char="•"/>
            </a:pPr>
            <a:r>
              <a:rPr lang="en-US" dirty="0"/>
              <a:t>As Glasgow and </a:t>
            </a:r>
            <a:r>
              <a:rPr lang="en-US" dirty="0" err="1"/>
              <a:t>Estabrooks</a:t>
            </a:r>
            <a:r>
              <a:rPr lang="en-US" dirty="0"/>
              <a:t> wrote in their 2018 paper, research team members should specify in advance what impact and outcomes are more important and provide a rationale for which dimensions are and are not address.  </a:t>
            </a:r>
          </a:p>
          <a:p>
            <a:pPr marL="400050" indent="-171450">
              <a:buFont typeface="Arial" panose="020B0604020202020204" pitchFamily="34" charset="0"/>
              <a:buChar char="•"/>
            </a:pPr>
            <a:r>
              <a:rPr lang="en-US" dirty="0"/>
              <a:t>Practical issues such as financial resources may be a justifiable reason for reducing data collection for a dimension, but overlooking key issues is not a justifiable reason.</a:t>
            </a:r>
          </a:p>
          <a:p>
            <a:pPr marL="400050" indent="-171450">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28</a:t>
            </a:fld>
            <a:endParaRPr lang="en-US"/>
          </a:p>
        </p:txBody>
      </p:sp>
    </p:spTree>
    <p:extLst>
      <p:ext uri="{BB962C8B-B14F-4D97-AF65-F5344CB8AC3E}">
        <p14:creationId xmlns:p14="http://schemas.microsoft.com/office/powerpoint/2010/main" val="399590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One way to think about the RE-AIM dimensions is their RELATIVE importance in a specific project or competence.</a:t>
            </a:r>
          </a:p>
          <a:p>
            <a:pPr marL="400050" indent="-171450">
              <a:buFont typeface="Arial" panose="020B0604020202020204" pitchFamily="34" charset="0"/>
              <a:buChar char="•"/>
            </a:pPr>
            <a:r>
              <a:rPr lang="en-US" dirty="0"/>
              <a:t>For example, Downey and colleagues provide a good example of the relative importance of Reach and Effectiveness when considering early and late adopters of a physical activity program.</a:t>
            </a:r>
          </a:p>
          <a:p>
            <a:pPr marL="400050" indent="-171450">
              <a:buFont typeface="Arial" panose="020B0604020202020204" pitchFamily="34" charset="0"/>
              <a:buChar char="•"/>
            </a:pPr>
            <a:r>
              <a:rPr lang="en-US" dirty="0"/>
              <a:t>As this figure shows, perceptions of Reach was the primary distinguishing factor between early and late adopters.</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29</a:t>
            </a:fld>
            <a:endParaRPr lang="en-US"/>
          </a:p>
        </p:txBody>
      </p:sp>
    </p:spTree>
    <p:extLst>
      <p:ext uri="{BB962C8B-B14F-4D97-AF65-F5344CB8AC3E}">
        <p14:creationId xmlns:p14="http://schemas.microsoft.com/office/powerpoint/2010/main" val="332139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r>
              <a:rPr lang="en-US" dirty="0"/>
              <a:t>The fourth and final misconception relates to maintenance outcomes.  </a:t>
            </a:r>
          </a:p>
          <a:p>
            <a:pPr marL="400050" indent="-171450">
              <a:buFont typeface="Arial" panose="020B0604020202020204" pitchFamily="34" charset="0"/>
              <a:buChar char="•"/>
            </a:pPr>
            <a:r>
              <a:rPr lang="en-US" dirty="0"/>
              <a:t>Specifically, this misconception reflects the initial temporal timeframes published back in 1999.</a:t>
            </a:r>
          </a:p>
          <a:p>
            <a:pPr marL="400050" indent="-171450">
              <a:buFont typeface="Arial" panose="020B0604020202020204" pitchFamily="34" charset="0"/>
              <a:buChar char="•"/>
            </a:pPr>
            <a:r>
              <a:rPr lang="en-US" dirty="0"/>
              <a:t>In that first RE-AIM publication, assessment for maintenance was 6 months post intervention or initial implementation for individual level outcomes and 2 years post intervention or initial implementation for setting or staff level outcomes.</a:t>
            </a:r>
          </a:p>
          <a:p>
            <a:pPr marL="400050" indent="-171450">
              <a:buFont typeface="Arial" panose="020B0604020202020204" pitchFamily="34" charset="0"/>
              <a:buChar char="•"/>
            </a:pPr>
            <a:r>
              <a:rPr lang="en-US" dirty="0"/>
              <a:t>Since then, Maintenance outcomes have been operationalized in various ways from sustained implementation immediately after grant funding ceases to 5 years after initial implementation.</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maintenance does not have to be assessed at the rigid timepoints of 6 months and 2 years; however, there should be a clearly specified rationale for the timepoints chosen.</a:t>
            </a:r>
          </a:p>
          <a:p>
            <a:pPr marL="400050" indent="-171450">
              <a:buFont typeface="Arial" panose="020B0604020202020204" pitchFamily="34" charset="0"/>
              <a:buChar char="•"/>
            </a:pPr>
            <a:r>
              <a:rPr lang="en-US" dirty="0"/>
              <a:t>The timepoints should align with the temporal nature of the intervention and with the research question.</a:t>
            </a:r>
          </a:p>
          <a:p>
            <a:pPr marL="400050" indent="-171450">
              <a:buFont typeface="Arial" panose="020B0604020202020204" pitchFamily="34" charset="0"/>
              <a:buChar char="•"/>
            </a:pPr>
            <a:r>
              <a:rPr lang="en-US" dirty="0"/>
              <a:t>We are continually working to advance approaches to maintenance.</a:t>
            </a:r>
          </a:p>
          <a:p>
            <a:pPr marL="400050" indent="-171450">
              <a:buFont typeface="Arial" panose="020B0604020202020204" pitchFamily="34" charset="0"/>
              <a:buChar char="•"/>
            </a:pPr>
            <a:r>
              <a:rPr lang="en-US" dirty="0"/>
              <a:t>Overall, RE-AIM continues to evolve.</a:t>
            </a:r>
          </a:p>
          <a:p>
            <a:endParaRPr lang="en-US" dirty="0"/>
          </a:p>
        </p:txBody>
      </p:sp>
      <p:sp>
        <p:nvSpPr>
          <p:cNvPr id="4" name="Slide Number Placeholder 3"/>
          <p:cNvSpPr>
            <a:spLocks noGrp="1"/>
          </p:cNvSpPr>
          <p:nvPr>
            <p:ph type="sldNum" sz="quarter" idx="5"/>
          </p:nvPr>
        </p:nvSpPr>
        <p:spPr/>
        <p:txBody>
          <a:bodyPr/>
          <a:lstStyle/>
          <a:p>
            <a:fld id="{25038C04-28AD-4949-99A8-67B95F90AF6B}" type="slidenum">
              <a:rPr lang="en-US" smtClean="0"/>
              <a:t>30</a:t>
            </a:fld>
            <a:endParaRPr lang="en-US"/>
          </a:p>
        </p:txBody>
      </p:sp>
    </p:spTree>
    <p:extLst>
      <p:ext uri="{BB962C8B-B14F-4D97-AF65-F5344CB8AC3E}">
        <p14:creationId xmlns:p14="http://schemas.microsoft.com/office/powerpoint/2010/main" val="111410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problems with this research-practice gap is that even if an intervention is 100% effective, it is only as good as whether:</a:t>
            </a:r>
          </a:p>
          <a:p>
            <a:pPr marL="228600" indent="-228600">
              <a:buAutoNum type="arabicParenBoth"/>
            </a:pPr>
            <a:r>
              <a:rPr lang="en-US" dirty="0"/>
              <a:t>It is adopted,</a:t>
            </a:r>
          </a:p>
          <a:p>
            <a:pPr marL="228600" indent="-228600">
              <a:buAutoNum type="arabicParenBoth"/>
            </a:pPr>
            <a:r>
              <a:rPr lang="en-US" dirty="0"/>
              <a:t>Practitioners are trained to deliver it,</a:t>
            </a:r>
          </a:p>
          <a:p>
            <a:pPr marL="228600" indent="-228600">
              <a:buAutoNum type="arabicParenBoth"/>
            </a:pPr>
            <a:r>
              <a:rPr lang="en-US" dirty="0"/>
              <a:t>Trained practitioners deliver it with fidelity,</a:t>
            </a:r>
          </a:p>
          <a:p>
            <a:pPr marL="228600" indent="-228600">
              <a:buAutoNum type="arabicParenBoth"/>
            </a:pPr>
            <a:r>
              <a:rPr lang="en-US" dirty="0"/>
              <a:t>Eligible populations have access to it, and</a:t>
            </a:r>
          </a:p>
          <a:p>
            <a:pPr marL="228600" indent="-228600">
              <a:buAutoNum type="arabicParenBoth"/>
            </a:pPr>
            <a:r>
              <a:rPr lang="en-US" dirty="0"/>
              <a:t>It can be sustained.</a:t>
            </a:r>
          </a:p>
          <a:p>
            <a:pPr marL="0" indent="0">
              <a:buNone/>
            </a:pPr>
            <a:r>
              <a:rPr lang="en-US" dirty="0"/>
              <a:t>If we assume a 50% threshold for each of these steps, that 100% effective intervention has only 3% benefit.</a:t>
            </a:r>
          </a:p>
          <a:p>
            <a:pPr marL="0" indent="0">
              <a:buFont typeface="Arial" panose="020B0604020202020204" pitchFamily="34" charset="0"/>
              <a:buNone/>
            </a:pPr>
            <a:r>
              <a:rPr lang="en-US" dirty="0"/>
              <a:t>This formula illustrates several issues.  </a:t>
            </a:r>
          </a:p>
          <a:p>
            <a:pPr marL="171450" indent="-171450">
              <a:buFont typeface="Arial" panose="020B0604020202020204" pitchFamily="34" charset="0"/>
              <a:buChar char="•"/>
            </a:pPr>
            <a:r>
              <a:rPr lang="en-US" dirty="0"/>
              <a:t>First, the highly controlled setting of randomized controlled trials is very different from real-world settings that do not have scientific control.  </a:t>
            </a:r>
          </a:p>
          <a:p>
            <a:pPr marL="171450" indent="-171450">
              <a:buFont typeface="Arial" panose="020B0604020202020204" pitchFamily="34" charset="0"/>
              <a:buChar char="•"/>
            </a:pPr>
            <a:r>
              <a:rPr lang="en-US" dirty="0"/>
              <a:t>Second, even when we do implement a tested intervention into everyday clinical practice, we often see what’s known as a “voltage drop” or dramatic decrease in effectiveness.  </a:t>
            </a:r>
          </a:p>
          <a:p>
            <a:pPr marL="171450" indent="-171450">
              <a:buFont typeface="Arial" panose="020B0604020202020204" pitchFamily="34" charset="0"/>
              <a:buChar char="•"/>
            </a:pPr>
            <a:r>
              <a:rPr lang="en-US" dirty="0"/>
              <a:t>Finally, the most common reason that evidence-based interventions are not adopted is that they are not seen as relevant by stakeholders such as patients, healthcare providers, and administrators.</a:t>
            </a:r>
          </a:p>
          <a:p>
            <a:pPr marL="171450" indent="-171450">
              <a:buFont typeface="Arial" panose="020B0604020202020204" pitchFamily="34" charset="0"/>
              <a:buChar char="•"/>
            </a:pPr>
            <a:r>
              <a:rPr lang="en-US" b="0" dirty="0">
                <a:highlight>
                  <a:srgbClr val="FFFF00"/>
                </a:highlight>
              </a:rPr>
              <a:t>Clearly, we need to find a way to produce rigorous results that are relevant to stakeholders.</a:t>
            </a:r>
          </a:p>
        </p:txBody>
      </p:sp>
      <p:sp>
        <p:nvSpPr>
          <p:cNvPr id="4" name="Slide Number Placeholder 3"/>
          <p:cNvSpPr>
            <a:spLocks noGrp="1"/>
          </p:cNvSpPr>
          <p:nvPr>
            <p:ph type="sldNum" sz="quarter" idx="5"/>
          </p:nvPr>
        </p:nvSpPr>
        <p:spPr/>
        <p:txBody>
          <a:bodyPr/>
          <a:lstStyle/>
          <a:p>
            <a:fld id="{37F57FD6-FF0B-46BA-9814-B37670BBADCA}" type="slidenum">
              <a:rPr lang="en-US" smtClean="0"/>
              <a:t>4</a:t>
            </a:fld>
            <a:endParaRPr lang="en-US"/>
          </a:p>
        </p:txBody>
      </p:sp>
    </p:spTree>
    <p:extLst>
      <p:ext uri="{BB962C8B-B14F-4D97-AF65-F5344CB8AC3E}">
        <p14:creationId xmlns:p14="http://schemas.microsoft.com/office/powerpoint/2010/main" val="1489354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RE-AIM has evolved in many ways over the last 20 years.</a:t>
            </a:r>
          </a:p>
          <a:p>
            <a:pPr marL="171450" indent="-171450">
              <a:buFont typeface="Arial" panose="020B0604020202020204" pitchFamily="34" charset="0"/>
              <a:buChar char="•"/>
            </a:pPr>
            <a:r>
              <a:rPr lang="en-US" dirty="0"/>
              <a:t>RE-AIM is applicable to many different content areas.</a:t>
            </a:r>
          </a:p>
          <a:p>
            <a:pPr marL="171450" indent="-171450">
              <a:buFont typeface="Arial" panose="020B0604020202020204" pitchFamily="34" charset="0"/>
              <a:buChar char="•"/>
            </a:pPr>
            <a:r>
              <a:rPr lang="en-US" dirty="0"/>
              <a:t>Over 600 articles have been published about RE-AIM, and RE-AIM has been cited over 2,400 times.</a:t>
            </a:r>
          </a:p>
          <a:p>
            <a:pPr marL="171450" indent="-171450">
              <a:buFont typeface="Arial" panose="020B0604020202020204" pitchFamily="34" charset="0"/>
              <a:buChar char="•"/>
            </a:pPr>
            <a:r>
              <a:rPr lang="en-US" dirty="0"/>
              <a:t>New content areas include costs and resources, adaptations, and patient-centered outcomes research.</a:t>
            </a:r>
          </a:p>
        </p:txBody>
      </p:sp>
      <p:sp>
        <p:nvSpPr>
          <p:cNvPr id="4" name="Slide Number Placeholder 3"/>
          <p:cNvSpPr>
            <a:spLocks noGrp="1"/>
          </p:cNvSpPr>
          <p:nvPr>
            <p:ph type="sldNum" sz="quarter" idx="5"/>
          </p:nvPr>
        </p:nvSpPr>
        <p:spPr/>
        <p:txBody>
          <a:bodyPr/>
          <a:lstStyle/>
          <a:p>
            <a:fld id="{37F57FD6-FF0B-46BA-9814-B37670BBADCA}" type="slidenum">
              <a:rPr lang="en-US" smtClean="0"/>
              <a:t>31</a:t>
            </a:fld>
            <a:endParaRPr lang="en-US"/>
          </a:p>
        </p:txBody>
      </p:sp>
    </p:spTree>
    <p:extLst>
      <p:ext uri="{BB962C8B-B14F-4D97-AF65-F5344CB8AC3E}">
        <p14:creationId xmlns:p14="http://schemas.microsoft.com/office/powerpoint/2010/main" val="321212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its 20 year evolution, RE-AIM has been used with increasing complexity and creativity.</a:t>
            </a:r>
          </a:p>
          <a:p>
            <a:pPr marL="171450" indent="-171450">
              <a:buFont typeface="Arial" panose="020B0604020202020204" pitchFamily="34" charset="0"/>
              <a:buChar char="•"/>
            </a:pPr>
            <a:r>
              <a:rPr lang="en-US" dirty="0"/>
              <a:t>For example, data collection on representativeness and reason for participation/nonparticipation has developed at both the individual level with reach and setting level with adoption.</a:t>
            </a:r>
          </a:p>
          <a:p>
            <a:pPr marL="171450" indent="-171450">
              <a:buFont typeface="Arial" panose="020B0604020202020204" pitchFamily="34" charset="0"/>
              <a:buChar char="•"/>
            </a:pPr>
            <a:r>
              <a:rPr lang="en-US" dirty="0"/>
              <a:t>In addition, the use of mixed methods and qualitative methods has helped researchers fully understand implementation results </a:t>
            </a:r>
            <a:r>
              <a:rPr lang="en-US" i="1" dirty="0"/>
              <a:t>and</a:t>
            </a:r>
            <a:r>
              <a:rPr lang="en-US" i="0" dirty="0"/>
              <a:t> combine results on multiple dimensions to provide estimates of overall impact.</a:t>
            </a:r>
          </a:p>
          <a:p>
            <a:pPr marL="171450" indent="-171450">
              <a:buFont typeface="Arial" panose="020B0604020202020204" pitchFamily="34" charset="0"/>
              <a:buChar char="•"/>
            </a:pPr>
            <a:r>
              <a:rPr lang="en-US" i="0" dirty="0"/>
              <a:t>There has been an increased study of the relationships among outcomes on different RE-AIM dimensions.</a:t>
            </a:r>
          </a:p>
          <a:p>
            <a:pPr marL="171450" indent="-171450">
              <a:buFont typeface="Arial" panose="020B0604020202020204" pitchFamily="34" charset="0"/>
              <a:buChar char="•"/>
            </a:pPr>
            <a:r>
              <a:rPr lang="en-US" i="0" dirty="0"/>
              <a:t>Finally, there is more transparency reporting on all items, especially on unintended consequences and on adaptations made during or following evaluation</a:t>
            </a: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32</a:t>
            </a:fld>
            <a:endParaRPr lang="en-US"/>
          </a:p>
        </p:txBody>
      </p:sp>
    </p:spTree>
    <p:extLst>
      <p:ext uri="{BB962C8B-B14F-4D97-AF65-F5344CB8AC3E}">
        <p14:creationId xmlns:p14="http://schemas.microsoft.com/office/powerpoint/2010/main" val="408890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aspect of evolution is the combination of RE-AIM with other models such as PRISM.  </a:t>
            </a:r>
          </a:p>
          <a:p>
            <a:pPr marL="171450" indent="-171450">
              <a:buFont typeface="Arial" panose="020B0604020202020204" pitchFamily="34" charset="0"/>
              <a:buChar char="•"/>
            </a:pPr>
            <a:r>
              <a:rPr lang="en-US" sz="1200" dirty="0"/>
              <a:t>PRISM stands for Pragmatic Robust Implementation and Sustainability Model.</a:t>
            </a:r>
          </a:p>
          <a:p>
            <a:pPr marL="171450" indent="-171450">
              <a:buFont typeface="Arial" panose="020B0604020202020204" pitchFamily="34" charset="0"/>
              <a:buChar char="•"/>
            </a:pPr>
            <a:r>
              <a:rPr lang="en-US" sz="1200" dirty="0"/>
              <a:t>PRISM captures changing internal and external contexts, the fit and interaction among various factors, and overarching issues.</a:t>
            </a:r>
          </a:p>
          <a:p>
            <a:pPr marL="171450" indent="-171450">
              <a:buFont typeface="Arial" panose="020B0604020202020204" pitchFamily="34" charset="0"/>
              <a:buChar char="•"/>
            </a:pPr>
            <a:r>
              <a:rPr lang="en-US" sz="1200" dirty="0"/>
              <a:t>Combining RE-AIM with PRISM allows researchers to capture a more complete, rich portrait of the implementation process and outcomes.</a:t>
            </a:r>
          </a:p>
        </p:txBody>
      </p:sp>
      <p:sp>
        <p:nvSpPr>
          <p:cNvPr id="4" name="Slide Number Placeholder 3"/>
          <p:cNvSpPr>
            <a:spLocks noGrp="1"/>
          </p:cNvSpPr>
          <p:nvPr>
            <p:ph type="sldNum" sz="quarter" idx="5"/>
          </p:nvPr>
        </p:nvSpPr>
        <p:spPr/>
        <p:txBody>
          <a:bodyPr/>
          <a:lstStyle/>
          <a:p>
            <a:fld id="{37F57FD6-FF0B-46BA-9814-B37670BBADCA}" type="slidenum">
              <a:rPr lang="en-US" smtClean="0"/>
              <a:t>33</a:t>
            </a:fld>
            <a:endParaRPr lang="en-US"/>
          </a:p>
        </p:txBody>
      </p:sp>
    </p:spTree>
    <p:extLst>
      <p:ext uri="{BB962C8B-B14F-4D97-AF65-F5344CB8AC3E}">
        <p14:creationId xmlns:p14="http://schemas.microsoft.com/office/powerpoint/2010/main" val="103761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this 20-year journey, we have learned many lessons.  Here are just a few:</a:t>
            </a:r>
          </a:p>
          <a:p>
            <a:pPr marL="171450" indent="-171450">
              <a:buFont typeface="Arial" panose="020B0604020202020204" pitchFamily="34" charset="0"/>
              <a:buChar char="•"/>
            </a:pPr>
            <a:r>
              <a:rPr lang="en-US" dirty="0"/>
              <a:t>RE-AIM is one of the most common Dissemination and Implementation frameworks, and it is often mandated by funders.</a:t>
            </a:r>
          </a:p>
          <a:p>
            <a:pPr marL="171450" indent="-171450">
              <a:buFont typeface="Arial" panose="020B0604020202020204" pitchFamily="34" charset="0"/>
              <a:buChar char="•"/>
            </a:pPr>
            <a:r>
              <a:rPr lang="en-US" dirty="0"/>
              <a:t>We’ve learned to expand the original model to focus on adaptations and long-term sustainability.</a:t>
            </a:r>
          </a:p>
          <a:p>
            <a:pPr marL="171450" indent="-171450">
              <a:buFont typeface="Arial" panose="020B0604020202020204" pitchFamily="34" charset="0"/>
              <a:buChar char="•"/>
            </a:pPr>
            <a:r>
              <a:rPr lang="en-US" dirty="0"/>
              <a:t>There’s a growing emphasis on qualitative methods to more fully explore and understand the “how” and “why” of results.</a:t>
            </a:r>
          </a:p>
          <a:p>
            <a:pPr marL="171450" indent="-171450">
              <a:buFont typeface="Arial" panose="020B0604020202020204" pitchFamily="34" charset="0"/>
              <a:buChar char="•"/>
            </a:pPr>
            <a:r>
              <a:rPr lang="en-US" dirty="0"/>
              <a:t>We need to capture costs and consider health equity issues.</a:t>
            </a:r>
          </a:p>
          <a:p>
            <a:pPr marL="171450" indent="-171450">
              <a:buFont typeface="Arial" panose="020B0604020202020204" pitchFamily="34" charset="0"/>
              <a:buChar char="•"/>
            </a:pPr>
            <a:r>
              <a:rPr lang="en-US" dirty="0"/>
              <a:t>We’ve learned to encourage pragmatic use of the RE-AIM dimensions, and we continue to seek better ways to package RE-AIM so that’s useful and meaningful for diverse stakeholders, particularly non-researchers.</a:t>
            </a:r>
          </a:p>
          <a:p>
            <a:pPr marL="171450" indent="-171450">
              <a:buFont typeface="Arial" panose="020B0604020202020204" pitchFamily="34" charset="0"/>
              <a:buChar char="•"/>
            </a:pPr>
            <a:r>
              <a:rPr lang="en-US" dirty="0"/>
              <a:t>Finally, we see the value of integrating RE-AIM with other models such as PRISM.</a:t>
            </a:r>
          </a:p>
        </p:txBody>
      </p:sp>
      <p:sp>
        <p:nvSpPr>
          <p:cNvPr id="4" name="Slide Number Placeholder 3"/>
          <p:cNvSpPr>
            <a:spLocks noGrp="1"/>
          </p:cNvSpPr>
          <p:nvPr>
            <p:ph type="sldNum" sz="quarter" idx="5"/>
          </p:nvPr>
        </p:nvSpPr>
        <p:spPr/>
        <p:txBody>
          <a:bodyPr/>
          <a:lstStyle/>
          <a:p>
            <a:fld id="{37F57FD6-FF0B-46BA-9814-B37670BBADCA}" type="slidenum">
              <a:rPr lang="en-US" smtClean="0"/>
              <a:t>34</a:t>
            </a:fld>
            <a:endParaRPr lang="en-US"/>
          </a:p>
        </p:txBody>
      </p:sp>
    </p:spTree>
    <p:extLst>
      <p:ext uri="{BB962C8B-B14F-4D97-AF65-F5344CB8AC3E}">
        <p14:creationId xmlns:p14="http://schemas.microsoft.com/office/powerpoint/2010/main" val="3880175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p>
          <a:p>
            <a:pPr marL="171450" indent="-171450">
              <a:buFont typeface="Arial" panose="020B0604020202020204" pitchFamily="34" charset="0"/>
              <a:buChar char="•"/>
            </a:pPr>
            <a:r>
              <a:rPr lang="en-US" dirty="0"/>
              <a:t>RE-AIM is an outcomes framework.</a:t>
            </a:r>
          </a:p>
          <a:p>
            <a:pPr marL="171450" indent="-171450">
              <a:buFont typeface="Arial" panose="020B0604020202020204" pitchFamily="34" charset="0"/>
              <a:buChar char="•"/>
            </a:pPr>
            <a:r>
              <a:rPr lang="en-US" dirty="0"/>
              <a:t>RE-AIM can be used for planning, implementation, dissemination, and evaluation.</a:t>
            </a:r>
          </a:p>
          <a:p>
            <a:pPr marL="171450" indent="-171450">
              <a:buFont typeface="Arial" panose="020B0604020202020204" pitchFamily="34" charset="0"/>
              <a:buChar char="•"/>
            </a:pPr>
            <a:r>
              <a:rPr lang="en-US" dirty="0"/>
              <a:t>RE-AIM can be used for observational, efficacy, effectiveness, and implementation research projects.</a:t>
            </a:r>
          </a:p>
          <a:p>
            <a:pPr marL="171450" indent="-171450">
              <a:buFont typeface="Arial" panose="020B0604020202020204" pitchFamily="34" charset="0"/>
              <a:buChar char="•"/>
            </a:pPr>
            <a:r>
              <a:rPr lang="en-US" dirty="0"/>
              <a:t>RE-AIM is constantly evolving to address new issues and challenges such as rapid analysis, predictive modeling, and perspectives of diverse stakeholders.</a:t>
            </a:r>
          </a:p>
        </p:txBody>
      </p:sp>
      <p:sp>
        <p:nvSpPr>
          <p:cNvPr id="4" name="Slide Number Placeholder 3"/>
          <p:cNvSpPr>
            <a:spLocks noGrp="1"/>
          </p:cNvSpPr>
          <p:nvPr>
            <p:ph type="sldNum" sz="quarter" idx="5"/>
          </p:nvPr>
        </p:nvSpPr>
        <p:spPr/>
        <p:txBody>
          <a:bodyPr/>
          <a:lstStyle/>
          <a:p>
            <a:fld id="{37F57FD6-FF0B-46BA-9814-B37670BBADCA}" type="slidenum">
              <a:rPr lang="en-US" smtClean="0"/>
              <a:t>35</a:t>
            </a:fld>
            <a:endParaRPr lang="en-US"/>
          </a:p>
        </p:txBody>
      </p:sp>
    </p:spTree>
    <p:extLst>
      <p:ext uri="{BB962C8B-B14F-4D97-AF65-F5344CB8AC3E}">
        <p14:creationId xmlns:p14="http://schemas.microsoft.com/office/powerpoint/2010/main" val="1521370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eight key RE-AIM references.</a:t>
            </a:r>
          </a:p>
        </p:txBody>
      </p:sp>
      <p:sp>
        <p:nvSpPr>
          <p:cNvPr id="4" name="Slide Number Placeholder 3"/>
          <p:cNvSpPr>
            <a:spLocks noGrp="1"/>
          </p:cNvSpPr>
          <p:nvPr>
            <p:ph type="sldNum" sz="quarter" idx="5"/>
          </p:nvPr>
        </p:nvSpPr>
        <p:spPr/>
        <p:txBody>
          <a:bodyPr/>
          <a:lstStyle/>
          <a:p>
            <a:fld id="{37F57FD6-FF0B-46BA-9814-B37670BBADCA}" type="slidenum">
              <a:rPr lang="en-US" smtClean="0"/>
              <a:t>36</a:t>
            </a:fld>
            <a:endParaRPr lang="en-US"/>
          </a:p>
        </p:txBody>
      </p:sp>
    </p:spTree>
    <p:extLst>
      <p:ext uri="{BB962C8B-B14F-4D97-AF65-F5344CB8AC3E}">
        <p14:creationId xmlns:p14="http://schemas.microsoft.com/office/powerpoint/2010/main" val="290512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additional resources are available at re-aim.org.  At re-aim.org you can find:</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Guidance on applying RE-AIM, including quantitative and qualitative approaches.</a:t>
            </a:r>
          </a:p>
          <a:p>
            <a:pPr marL="171450" indent="-171450">
              <a:buFont typeface="Arial" panose="020B0604020202020204" pitchFamily="34" charset="0"/>
              <a:buChar char="•"/>
            </a:pPr>
            <a:r>
              <a:rPr lang="en-US" dirty="0"/>
              <a:t>A searchable list of 600+ RE-AIM article abstracts, plus a list of over 40 key publications.</a:t>
            </a:r>
          </a:p>
          <a:p>
            <a:pPr marL="171450" indent="-171450">
              <a:buFont typeface="Arial" panose="020B0604020202020204" pitchFamily="34" charset="0"/>
              <a:buChar char="•"/>
            </a:pPr>
            <a:r>
              <a:rPr lang="en-US" dirty="0"/>
              <a:t>Various tools including calculators and checklists.</a:t>
            </a:r>
          </a:p>
          <a:p>
            <a:pPr marL="171450" indent="-171450">
              <a:buFont typeface="Arial" panose="020B0604020202020204" pitchFamily="34" charset="0"/>
              <a:buChar char="•"/>
            </a:pPr>
            <a:r>
              <a:rPr lang="en-US" dirty="0"/>
              <a:t>Links to webinars, upcoming events, and blogs.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37</a:t>
            </a:fld>
            <a:endParaRPr lang="en-US"/>
          </a:p>
        </p:txBody>
      </p:sp>
    </p:spTree>
    <p:extLst>
      <p:ext uri="{BB962C8B-B14F-4D97-AF65-F5344CB8AC3E}">
        <p14:creationId xmlns:p14="http://schemas.microsoft.com/office/powerpoint/2010/main" val="2393854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38</a:t>
            </a:fld>
            <a:endParaRPr lang="en-US"/>
          </a:p>
        </p:txBody>
      </p:sp>
    </p:spTree>
    <p:extLst>
      <p:ext uri="{BB962C8B-B14F-4D97-AF65-F5344CB8AC3E}">
        <p14:creationId xmlns:p14="http://schemas.microsoft.com/office/powerpoint/2010/main" val="50154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where Dissemination and Implementation Science comes in.  Dissemination and Implementation Science—or D&amp;I Science—is the systematic study of how evidence-based interventions, practices, and policies can be integrated into health care and community settings.  </a:t>
            </a:r>
          </a:p>
          <a:p>
            <a:pPr marL="171450" indent="-171450">
              <a:buFont typeface="Arial" panose="020B0604020202020204" pitchFamily="34" charset="0"/>
              <a:buChar char="•"/>
            </a:pPr>
            <a:r>
              <a:rPr lang="en-US" dirty="0"/>
              <a:t>Dissemination is information sharing.</a:t>
            </a:r>
          </a:p>
          <a:p>
            <a:pPr marL="171450" indent="-171450">
              <a:buFont typeface="Arial" panose="020B0604020202020204" pitchFamily="34" charset="0"/>
              <a:buChar char="•"/>
            </a:pPr>
            <a:r>
              <a:rPr lang="en-US" dirty="0"/>
              <a:t>Implementation is intervention, practice, or policy integration.</a:t>
            </a:r>
          </a:p>
          <a:p>
            <a:pPr marL="171450" indent="-171450">
              <a:buFont typeface="Arial" panose="020B0604020202020204" pitchFamily="34" charset="0"/>
              <a:buChar char="•"/>
            </a:pPr>
            <a:r>
              <a:rPr lang="en-US" dirty="0"/>
              <a:t>Pragmatic refers to studying an intervention, practice, or policy under “usual” conditions instead of highly-controlled research conditions.  The purpose of a </a:t>
            </a:r>
            <a:r>
              <a:rPr lang="en-US" i="1" dirty="0"/>
              <a:t>pragmatic</a:t>
            </a:r>
            <a:r>
              <a:rPr lang="en-US" dirty="0"/>
              <a:t> approach to D&amp;I Science is to produce results that are relevant to stakeholders AND rigorous.</a:t>
            </a:r>
          </a:p>
        </p:txBody>
      </p:sp>
      <p:sp>
        <p:nvSpPr>
          <p:cNvPr id="4" name="Slide Number Placeholder 3"/>
          <p:cNvSpPr>
            <a:spLocks noGrp="1"/>
          </p:cNvSpPr>
          <p:nvPr>
            <p:ph type="sldNum" sz="quarter" idx="5"/>
          </p:nvPr>
        </p:nvSpPr>
        <p:spPr/>
        <p:txBody>
          <a:bodyPr/>
          <a:lstStyle/>
          <a:p>
            <a:fld id="{37F57FD6-FF0B-46BA-9814-B37670BBADCA}" type="slidenum">
              <a:rPr lang="en-US" smtClean="0"/>
              <a:t>5</a:t>
            </a:fld>
            <a:endParaRPr lang="en-US"/>
          </a:p>
        </p:txBody>
      </p:sp>
    </p:spTree>
    <p:extLst>
      <p:ext uri="{BB962C8B-B14F-4D97-AF65-F5344CB8AC3E}">
        <p14:creationId xmlns:p14="http://schemas.microsoft.com/office/powerpoint/2010/main" val="241535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D&amp;I Science, researchers have developed over 150 theories, frameworks, and models.  </a:t>
            </a:r>
          </a:p>
          <a:p>
            <a:pPr marL="171450" indent="-171450">
              <a:buFont typeface="Arial" panose="020B0604020202020204" pitchFamily="34" charset="0"/>
              <a:buChar char="•"/>
            </a:pPr>
            <a:r>
              <a:rPr lang="en-US" dirty="0"/>
              <a:t>Theories refer to a systematic way of understanding events or behaviors.  Theories explain or predict phenomena by specifying relationships between variables.</a:t>
            </a:r>
          </a:p>
          <a:p>
            <a:pPr marL="171450" indent="-171450">
              <a:buFont typeface="Arial" panose="020B0604020202020204" pitchFamily="34" charset="0"/>
              <a:buChar char="•"/>
            </a:pPr>
            <a:r>
              <a:rPr lang="en-US" dirty="0"/>
              <a:t>Frameworks are strategic models that provide an actionable, systematic way to develop and evaluate interventions.</a:t>
            </a:r>
          </a:p>
          <a:p>
            <a:pPr marL="171450" indent="-171450">
              <a:buFont typeface="Arial" panose="020B0604020202020204" pitchFamily="34" charset="0"/>
              <a:buChar char="•"/>
            </a:pPr>
            <a:r>
              <a:rPr lang="en-US" dirty="0"/>
              <a:t>Models is a broad term used to describe theories and frameworks collectively.</a:t>
            </a:r>
          </a:p>
          <a:p>
            <a:pPr marL="171450" indent="-171450">
              <a:buFont typeface="Arial" panose="020B0604020202020204" pitchFamily="34" charset="0"/>
              <a:buChar char="•"/>
            </a:pPr>
            <a:r>
              <a:rPr lang="en-US" dirty="0"/>
              <a:t>The next slide explains more about models.</a:t>
            </a:r>
          </a:p>
        </p:txBody>
      </p:sp>
      <p:sp>
        <p:nvSpPr>
          <p:cNvPr id="4" name="Slide Number Placeholder 3"/>
          <p:cNvSpPr>
            <a:spLocks noGrp="1"/>
          </p:cNvSpPr>
          <p:nvPr>
            <p:ph type="sldNum" sz="quarter" idx="5"/>
          </p:nvPr>
        </p:nvSpPr>
        <p:spPr/>
        <p:txBody>
          <a:bodyPr/>
          <a:lstStyle/>
          <a:p>
            <a:fld id="{37F57FD6-FF0B-46BA-9814-B37670BBADCA}" type="slidenum">
              <a:rPr lang="en-US" smtClean="0"/>
              <a:t>6</a:t>
            </a:fld>
            <a:endParaRPr lang="en-US"/>
          </a:p>
        </p:txBody>
      </p:sp>
    </p:spTree>
    <p:extLst>
      <p:ext uri="{BB962C8B-B14F-4D97-AF65-F5344CB8AC3E}">
        <p14:creationId xmlns:p14="http://schemas.microsoft.com/office/powerpoint/2010/main" val="57137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approach to models is to categorize them across three dimensions:</a:t>
            </a:r>
          </a:p>
          <a:p>
            <a:pPr marL="171450" indent="-171450">
              <a:buFont typeface="Arial" panose="020B0604020202020204" pitchFamily="34" charset="0"/>
              <a:buChar char="•"/>
            </a:pPr>
            <a:r>
              <a:rPr lang="en-US" dirty="0"/>
              <a:t>The first dimension is construct flexibility and is shown in the top arrow.  Constructs can range from broad to operational.  Broad models have loosely defined constructs and operational models have detailed, step-by-step constructs.</a:t>
            </a:r>
          </a:p>
          <a:p>
            <a:pPr marL="171450" indent="-171450">
              <a:buFont typeface="Arial" panose="020B0604020202020204" pitchFamily="34" charset="0"/>
              <a:buChar char="•"/>
            </a:pPr>
            <a:r>
              <a:rPr lang="en-US" dirty="0"/>
              <a:t>The second dimension of models is whether they’re intended for dissemination, implementation, or both.  This dimension is shown in the second arrow and, as you can see, there’s a range.</a:t>
            </a:r>
          </a:p>
          <a:p>
            <a:pPr marL="171450" indent="-171450">
              <a:buFont typeface="Arial" panose="020B0604020202020204" pitchFamily="34" charset="0"/>
              <a:buChar char="•"/>
            </a:pPr>
            <a:r>
              <a:rPr lang="en-US" dirty="0"/>
              <a:t>The third dimension of models is how it falls within the Socio-ecological Framework.  This dimension is shown in the bottom figure.  Models may depict events, behaviors, or phenomena at the system level, community level, organization level, or individual level. </a:t>
            </a:r>
          </a:p>
        </p:txBody>
      </p:sp>
      <p:sp>
        <p:nvSpPr>
          <p:cNvPr id="4" name="Slide Number Placeholder 3"/>
          <p:cNvSpPr>
            <a:spLocks noGrp="1"/>
          </p:cNvSpPr>
          <p:nvPr>
            <p:ph type="sldNum" sz="quarter" idx="5"/>
          </p:nvPr>
        </p:nvSpPr>
        <p:spPr/>
        <p:txBody>
          <a:bodyPr/>
          <a:lstStyle/>
          <a:p>
            <a:fld id="{37F57FD6-FF0B-46BA-9814-B37670BBADCA}" type="slidenum">
              <a:rPr lang="en-US" smtClean="0"/>
              <a:t>7</a:t>
            </a:fld>
            <a:endParaRPr lang="en-US"/>
          </a:p>
        </p:txBody>
      </p:sp>
    </p:spTree>
    <p:extLst>
      <p:ext uri="{BB962C8B-B14F-4D97-AF65-F5344CB8AC3E}">
        <p14:creationId xmlns:p14="http://schemas.microsoft.com/office/powerpoint/2010/main" val="98799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models categorized by these three dimensions at www.dissemination-implementation.org.  There are various search options to select, adapt, integrate, and measure constructs at this website.  </a:t>
            </a:r>
          </a:p>
        </p:txBody>
      </p:sp>
      <p:sp>
        <p:nvSpPr>
          <p:cNvPr id="4" name="Slide Number Placeholder 3"/>
          <p:cNvSpPr>
            <a:spLocks noGrp="1"/>
          </p:cNvSpPr>
          <p:nvPr>
            <p:ph type="sldNum" sz="quarter" idx="5"/>
          </p:nvPr>
        </p:nvSpPr>
        <p:spPr/>
        <p:txBody>
          <a:bodyPr/>
          <a:lstStyle/>
          <a:p>
            <a:fld id="{37F57FD6-FF0B-46BA-9814-B37670BBADCA}" type="slidenum">
              <a:rPr lang="en-US" smtClean="0"/>
              <a:t>8</a:t>
            </a:fld>
            <a:endParaRPr lang="en-US"/>
          </a:p>
        </p:txBody>
      </p:sp>
    </p:spTree>
    <p:extLst>
      <p:ext uri="{BB962C8B-B14F-4D97-AF65-F5344CB8AC3E}">
        <p14:creationId xmlns:p14="http://schemas.microsoft.com/office/powerpoint/2010/main" val="121606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Within this sea of D&amp;I theories, frameworks, and models, RE-AIM has emerged as one of the most popular frameworks.  </a:t>
            </a:r>
          </a:p>
          <a:p>
            <a:pPr marL="171450" indent="-171450">
              <a:buFont typeface="Arial" panose="020B0604020202020204" pitchFamily="34" charset="0"/>
              <a:buChar char="•"/>
            </a:pPr>
            <a:r>
              <a:rPr lang="en-US" dirty="0"/>
              <a:t>RE-AIM was first published in 1999 as a commentary.</a:t>
            </a:r>
          </a:p>
          <a:p>
            <a:pPr marL="171450" indent="-171450">
              <a:buFont typeface="Arial" panose="020B0604020202020204" pitchFamily="34" charset="0"/>
              <a:buChar char="•"/>
            </a:pPr>
            <a:r>
              <a:rPr lang="en-US" dirty="0"/>
              <a:t>It was first used to evaluate prevention and health behavior change programs.</a:t>
            </a:r>
          </a:p>
          <a:p>
            <a:pPr marL="171450" indent="-171450">
              <a:buFont typeface="Arial" panose="020B0604020202020204" pitchFamily="34" charset="0"/>
              <a:buChar char="•"/>
            </a:pPr>
            <a:r>
              <a:rPr lang="en-US" dirty="0"/>
              <a:t>And, as a bit of D&amp;I trivia, RE-AIM was originally going to be called ARIEM.</a:t>
            </a:r>
          </a:p>
        </p:txBody>
      </p:sp>
      <p:sp>
        <p:nvSpPr>
          <p:cNvPr id="4" name="Slide Number Placeholder 3"/>
          <p:cNvSpPr>
            <a:spLocks noGrp="1"/>
          </p:cNvSpPr>
          <p:nvPr>
            <p:ph type="sldNum" sz="quarter" idx="5"/>
          </p:nvPr>
        </p:nvSpPr>
        <p:spPr/>
        <p:txBody>
          <a:bodyPr/>
          <a:lstStyle/>
          <a:p>
            <a:fld id="{37F57FD6-FF0B-46BA-9814-B37670BBADCA}" type="slidenum">
              <a:rPr lang="en-US" smtClean="0"/>
              <a:t>9</a:t>
            </a:fld>
            <a:endParaRPr lang="en-US"/>
          </a:p>
        </p:txBody>
      </p:sp>
    </p:spTree>
    <p:extLst>
      <p:ext uri="{BB962C8B-B14F-4D97-AF65-F5344CB8AC3E}">
        <p14:creationId xmlns:p14="http://schemas.microsoft.com/office/powerpoint/2010/main" val="239550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RE-AIM optimizes external validity and pragmatic criteria which are often ignored.  By optimizing these crucial elements, RE-AIM serves several purposes:</a:t>
            </a:r>
          </a:p>
          <a:p>
            <a:pPr marL="171450" indent="-171450">
              <a:buFont typeface="Arial" panose="020B0604020202020204" pitchFamily="34" charset="0"/>
              <a:buChar char="•"/>
            </a:pPr>
            <a:r>
              <a:rPr lang="en-US" dirty="0"/>
              <a:t>First, RE-AIM facilitates the translation of research to practice.  It helps identify all the pieces to the puzzle.</a:t>
            </a:r>
          </a:p>
          <a:p>
            <a:pPr marL="171450" indent="-171450">
              <a:buFont typeface="Arial" panose="020B0604020202020204" pitchFamily="34" charset="0"/>
              <a:buChar char="•"/>
            </a:pPr>
            <a:r>
              <a:rPr lang="en-US" dirty="0"/>
              <a:t>Second, RE-AIM balances internal and external validity so that results are empirically rigorous and practically meaningful.</a:t>
            </a:r>
          </a:p>
          <a:p>
            <a:pPr marL="171450" indent="-171450">
              <a:buFont typeface="Arial" panose="020B0604020202020204" pitchFamily="34" charset="0"/>
              <a:buChar char="•"/>
            </a:pPr>
            <a:r>
              <a:rPr lang="en-US" dirty="0"/>
              <a:t>Third, RE-AIM emphasizes representativeness and issues related to access.</a:t>
            </a:r>
          </a:p>
          <a:p>
            <a:pPr marL="171450" indent="-171450">
              <a:buFont typeface="Arial" panose="020B0604020202020204" pitchFamily="34" charset="0"/>
              <a:buChar char="•"/>
            </a:pPr>
            <a:r>
              <a:rPr lang="en-US" dirty="0"/>
              <a:t>Fourth, RE-AIM allows researchers to address multi-level factors.  It captures implementation at the individual and organizational levels through experimental and observational methods.</a:t>
            </a:r>
          </a:p>
          <a:p>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10</a:t>
            </a:fld>
            <a:endParaRPr lang="en-US"/>
          </a:p>
        </p:txBody>
      </p:sp>
    </p:spTree>
    <p:extLst>
      <p:ext uri="{BB962C8B-B14F-4D97-AF65-F5344CB8AC3E}">
        <p14:creationId xmlns:p14="http://schemas.microsoft.com/office/powerpoint/2010/main" val="41241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0D96-23FB-4425-8E1E-E10456AE2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2160-2812-483A-A121-ACEE69B5F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37F0A-A6C9-41EF-ABD3-96499F110E3C}"/>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43C14EBF-6E18-4AF3-86D4-2BE727613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B8C1-55BF-4DF0-BA60-EC3EF6C2058D}"/>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94295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F92B-5899-46DA-B0B5-00A98487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AAB6B-5CD5-448A-9A5D-392B5CD72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A0509-6557-4A92-BA47-852B1C91CCC0}"/>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160871A2-0706-4B7F-898B-7C3E60C48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56AF9-AF24-49F8-9B67-F9E4A779BAE9}"/>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65214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970FF-AD95-4CC9-A771-D200F4D882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79772-D1DE-45EA-AF57-483FE9606A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E67A-66BF-4955-BA89-2FD605546EE2}"/>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025B1FE2-9732-4658-B397-1705A2139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649C8-3D34-4D25-8780-D26FF35A8265}"/>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37810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F0667-9935-4D6D-AA3F-4B5482007DFD}" type="datetimeFigureOut">
              <a:rPr lang="en-US" smtClean="0"/>
              <a:t>7/10/20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3503B-7934-48BA-85C6-37EE4566CB28}" type="slidenum">
              <a:rPr lang="en-US" smtClean="0"/>
              <a:t>‹#›</a:t>
            </a:fld>
            <a:endParaRPr lang="en-US"/>
          </a:p>
        </p:txBody>
      </p:sp>
    </p:spTree>
    <p:extLst>
      <p:ext uri="{BB962C8B-B14F-4D97-AF65-F5344CB8AC3E}">
        <p14:creationId xmlns:p14="http://schemas.microsoft.com/office/powerpoint/2010/main" val="132902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8D73-04E9-48DA-80DC-6F83DAFDA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4C891-6C10-445C-819D-181F54BC4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7A01A-D073-4786-B623-D06BF2697276}"/>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1A71ED58-13E0-49CC-9251-F643C13C9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F870F-E933-41B5-8F7D-BF99A495CA61}"/>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135999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A91B-8F2F-4138-8CFE-8CE39C172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11E20-6F37-436E-BA2B-CC2C1DF0E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C16D3-13B2-45C8-A2F1-0F45E570CC0B}"/>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D3E8D9C9-DD6A-4B7A-8F84-8491FCEEE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31784-6C8A-45AD-AA41-6B2CE7D8E581}"/>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35412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7CEF-0178-4147-8E4E-E7971912C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FECC-F5B9-41C3-B470-914F76C575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32E2BD-EA78-4117-B604-A68EF01DC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C84FBC-421C-4943-89AF-E45ED96B26D9}"/>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6" name="Footer Placeholder 5">
            <a:extLst>
              <a:ext uri="{FF2B5EF4-FFF2-40B4-BE49-F238E27FC236}">
                <a16:creationId xmlns:a16="http://schemas.microsoft.com/office/drawing/2014/main" id="{090F7D65-C490-4F94-8B1C-B718D84BA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092E9-E75C-454B-9F9D-0E87C48F2C9F}"/>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56629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3055-BD91-4105-8965-8954C1BDD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BCAC6-2080-4FF5-A917-DA51C7284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49E4A-620B-4DE5-957E-F1792D8FD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8F0DF-7B0D-40C5-87B0-A43C1E4AD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9AF24-F1F5-4F87-A78D-B1ED835D5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A4FD91-9D5F-499D-BFC8-1BE8617751F0}"/>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8" name="Footer Placeholder 7">
            <a:extLst>
              <a:ext uri="{FF2B5EF4-FFF2-40B4-BE49-F238E27FC236}">
                <a16:creationId xmlns:a16="http://schemas.microsoft.com/office/drawing/2014/main" id="{50E02154-2994-45E4-B75D-C0ED40BF5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A0084-096F-41F9-8F27-00C8BDB2D94C}"/>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4772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A2C7-3115-4446-B9D7-5D412841D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70835-CBFB-48D5-AABF-C9C547AE4E44}"/>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4" name="Footer Placeholder 3">
            <a:extLst>
              <a:ext uri="{FF2B5EF4-FFF2-40B4-BE49-F238E27FC236}">
                <a16:creationId xmlns:a16="http://schemas.microsoft.com/office/drawing/2014/main" id="{BB5928A6-24F5-4DB3-BF84-79E6A8492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B277DC-4CB3-41BA-8D14-A01A02403ED5}"/>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76987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FFC67-A74D-41AA-9865-F36B0129AB41}"/>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3" name="Footer Placeholder 2">
            <a:extLst>
              <a:ext uri="{FF2B5EF4-FFF2-40B4-BE49-F238E27FC236}">
                <a16:creationId xmlns:a16="http://schemas.microsoft.com/office/drawing/2014/main" id="{11A17679-2BFA-4B40-BC89-29D6465CCE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31A1D-5DCE-48E3-9241-EF01CF5FBC82}"/>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0091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F350-AFED-4CCD-964E-BFE083538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D1FE35-A2A6-4807-9A41-38C4E2FB5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75619-D605-4369-98F3-28B1578E0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EA4CC-62E0-4959-A98A-9DF6A6561727}"/>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6" name="Footer Placeholder 5">
            <a:extLst>
              <a:ext uri="{FF2B5EF4-FFF2-40B4-BE49-F238E27FC236}">
                <a16:creationId xmlns:a16="http://schemas.microsoft.com/office/drawing/2014/main" id="{09F9D68D-CCA1-46AD-BEF3-6C41DF3C3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5DAB8-0D25-43E4-94C6-849BBD078682}"/>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89021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D82C-F525-4A04-8C9B-8F426C2D0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0647B-BA94-4EC5-88D9-43C88D04C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EAFB50-668E-4764-BCE0-7CF675603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B139-D02B-4E9D-B751-A2495A2A6609}"/>
              </a:ext>
            </a:extLst>
          </p:cNvPr>
          <p:cNvSpPr>
            <a:spLocks noGrp="1"/>
          </p:cNvSpPr>
          <p:nvPr>
            <p:ph type="dt" sz="half" idx="10"/>
          </p:nvPr>
        </p:nvSpPr>
        <p:spPr/>
        <p:txBody>
          <a:bodyPr/>
          <a:lstStyle/>
          <a:p>
            <a:fld id="{225BB88A-8D25-4D2E-9507-17A5C873B9D3}" type="datetimeFigureOut">
              <a:rPr lang="en-US" smtClean="0"/>
              <a:t>7/10/20</a:t>
            </a:fld>
            <a:endParaRPr lang="en-US"/>
          </a:p>
        </p:txBody>
      </p:sp>
      <p:sp>
        <p:nvSpPr>
          <p:cNvPr id="6" name="Footer Placeholder 5">
            <a:extLst>
              <a:ext uri="{FF2B5EF4-FFF2-40B4-BE49-F238E27FC236}">
                <a16:creationId xmlns:a16="http://schemas.microsoft.com/office/drawing/2014/main" id="{5B8BDE4C-48E2-4724-8BD6-3142FCD9A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3D5BF-A6A4-4248-80E3-C0000107F4F3}"/>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107563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B128D-1455-4AE7-B5C0-74779ABE1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5ABDB9-007D-4717-80D9-69C587965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DDDCA-7329-47EE-8D34-8BDB95399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BB88A-8D25-4D2E-9507-17A5C873B9D3}" type="datetimeFigureOut">
              <a:rPr lang="en-US" smtClean="0"/>
              <a:t>7/10/20</a:t>
            </a:fld>
            <a:endParaRPr lang="en-US"/>
          </a:p>
        </p:txBody>
      </p:sp>
      <p:sp>
        <p:nvSpPr>
          <p:cNvPr id="5" name="Footer Placeholder 4">
            <a:extLst>
              <a:ext uri="{FF2B5EF4-FFF2-40B4-BE49-F238E27FC236}">
                <a16:creationId xmlns:a16="http://schemas.microsoft.com/office/drawing/2014/main" id="{F75FEA5E-6201-4C39-99D6-064FA3259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4E9D4-BEDD-4ED7-B24E-2C109D4F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0017-7C37-4F6E-BD32-4D6E7734B020}" type="slidenum">
              <a:rPr lang="en-US" smtClean="0"/>
              <a:t>‹#›</a:t>
            </a:fld>
            <a:endParaRPr lang="en-US"/>
          </a:p>
        </p:txBody>
      </p:sp>
    </p:spTree>
    <p:extLst>
      <p:ext uri="{BB962C8B-B14F-4D97-AF65-F5344CB8AC3E}">
        <p14:creationId xmlns:p14="http://schemas.microsoft.com/office/powerpoint/2010/main" val="328701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F0667-9935-4D6D-AA3F-4B5482007DFD}" type="datetimeFigureOut">
              <a:rPr lang="en-US" smtClean="0"/>
              <a:t>7/10/20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3503B-7934-48BA-85C6-37EE4566CB28}" type="slidenum">
              <a:rPr lang="en-US" smtClean="0"/>
              <a:t>‹#›</a:t>
            </a:fld>
            <a:endParaRPr lang="en-US"/>
          </a:p>
        </p:txBody>
      </p:sp>
    </p:spTree>
    <p:extLst>
      <p:ext uri="{BB962C8B-B14F-4D97-AF65-F5344CB8AC3E}">
        <p14:creationId xmlns:p14="http://schemas.microsoft.com/office/powerpoint/2010/main" val="305086904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tif"/></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3.tif"/></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2.jpe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t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D05FF-4D1D-473C-AD79-6DB01A09B7D6}"/>
              </a:ext>
            </a:extLst>
          </p:cNvPr>
          <p:cNvPicPr>
            <a:picLocks noChangeAspect="1"/>
          </p:cNvPicPr>
          <p:nvPr/>
        </p:nvPicPr>
        <p:blipFill rotWithShape="1">
          <a:blip r:embed="rId2">
            <a:extLst>
              <a:ext uri="{28A0092B-C50C-407E-A947-70E740481C1C}">
                <a14:useLocalDpi xmlns:a14="http://schemas.microsoft.com/office/drawing/2010/main" val="0"/>
              </a:ext>
            </a:extLst>
          </a:blip>
          <a:srcRect t="13170" r="-1" b="1167"/>
          <a:stretch/>
        </p:blipFill>
        <p:spPr>
          <a:xfrm>
            <a:off x="551307" y="440788"/>
            <a:ext cx="11165586" cy="4160638"/>
          </a:xfrm>
          <a:prstGeom prst="rect">
            <a:avLst/>
          </a:prstGeom>
        </p:spPr>
      </p:pic>
      <p:sp>
        <p:nvSpPr>
          <p:cNvPr id="5" name="TextBox 4">
            <a:extLst>
              <a:ext uri="{FF2B5EF4-FFF2-40B4-BE49-F238E27FC236}">
                <a16:creationId xmlns:a16="http://schemas.microsoft.com/office/drawing/2014/main" id="{FF7EAE1D-57D4-4CCE-B2DC-A3A1D5DA619C}"/>
              </a:ext>
            </a:extLst>
          </p:cNvPr>
          <p:cNvSpPr txBox="1"/>
          <p:nvPr/>
        </p:nvSpPr>
        <p:spPr>
          <a:xfrm>
            <a:off x="551307" y="4838700"/>
            <a:ext cx="11165586" cy="1716845"/>
          </a:xfrm>
          <a:prstGeom prst="rect">
            <a:avLst/>
          </a:prstGeom>
          <a:solidFill>
            <a:schemeClr val="bg1">
              <a:tint val="95000"/>
              <a:satMod val="17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076EF327-DF6B-46FA-A5BE-25A2F8717DD3}"/>
              </a:ext>
            </a:extLst>
          </p:cNvPr>
          <p:cNvSpPr txBox="1"/>
          <p:nvPr/>
        </p:nvSpPr>
        <p:spPr>
          <a:xfrm>
            <a:off x="858131" y="4951827"/>
            <a:ext cx="4431323" cy="1569660"/>
          </a:xfrm>
          <a:prstGeom prst="rect">
            <a:avLst/>
          </a:prstGeom>
          <a:noFill/>
        </p:spPr>
        <p:txBody>
          <a:bodyPr wrap="square" rtlCol="0">
            <a:spAutoFit/>
          </a:bodyPr>
          <a:lstStyle/>
          <a:p>
            <a:r>
              <a:rPr lang="en-US" sz="2400" dirty="0"/>
              <a:t>Name, Credentials</a:t>
            </a:r>
          </a:p>
          <a:p>
            <a:r>
              <a:rPr lang="en-US" sz="2400" dirty="0"/>
              <a:t>Affiliation</a:t>
            </a:r>
          </a:p>
          <a:p>
            <a:r>
              <a:rPr lang="en-US" sz="2400" dirty="0"/>
              <a:t>Location</a:t>
            </a:r>
          </a:p>
          <a:p>
            <a:r>
              <a:rPr lang="en-US" sz="2400" dirty="0"/>
              <a:t>Date</a:t>
            </a:r>
          </a:p>
        </p:txBody>
      </p:sp>
    </p:spTree>
    <p:extLst>
      <p:ext uri="{BB962C8B-B14F-4D97-AF65-F5344CB8AC3E}">
        <p14:creationId xmlns:p14="http://schemas.microsoft.com/office/powerpoint/2010/main" val="269170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3" name="TextBox 30">
            <a:extLst>
              <a:ext uri="{FF2B5EF4-FFF2-40B4-BE49-F238E27FC236}">
                <a16:creationId xmlns:a16="http://schemas.microsoft.com/office/drawing/2014/main" id="{AFF64CEC-E798-4FF5-96CA-DB14AD6E5F92}"/>
              </a:ext>
            </a:extLst>
          </p:cNvPr>
          <p:cNvGraphicFramePr/>
          <p:nvPr>
            <p:extLst>
              <p:ext uri="{D42A27DB-BD31-4B8C-83A1-F6EECF244321}">
                <p14:modId xmlns:p14="http://schemas.microsoft.com/office/powerpoint/2010/main" val="422469150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E0D0C5C5-871D-49A2-AC19-63E748FF743D}"/>
              </a:ext>
            </a:extLst>
          </p:cNvPr>
          <p:cNvSpPr txBox="1"/>
          <p:nvPr/>
        </p:nvSpPr>
        <p:spPr>
          <a:xfrm>
            <a:off x="4730491" y="239666"/>
            <a:ext cx="2721874" cy="1015663"/>
          </a:xfrm>
          <a:prstGeom prst="rect">
            <a:avLst/>
          </a:prstGeom>
          <a:noFill/>
        </p:spPr>
        <p:txBody>
          <a:bodyPr wrap="square" rtlCol="0">
            <a:spAutoFit/>
          </a:bodyPr>
          <a:lstStyle/>
          <a:p>
            <a:r>
              <a:rPr lang="en-US" sz="6000"/>
              <a:t>RE-AIM</a:t>
            </a:r>
            <a:r>
              <a:rPr lang="en-US" sz="3200"/>
              <a:t> </a:t>
            </a:r>
            <a:endParaRPr lang="en-US" sz="3200" dirty="0"/>
          </a:p>
        </p:txBody>
      </p:sp>
      <p:pic>
        <p:nvPicPr>
          <p:cNvPr id="5" name="Picture 4">
            <a:extLst>
              <a:ext uri="{FF2B5EF4-FFF2-40B4-BE49-F238E27FC236}">
                <a16:creationId xmlns:a16="http://schemas.microsoft.com/office/drawing/2014/main" id="{D951E654-FFC1-444A-B4F5-3BBCE756BF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8856" y="6235168"/>
            <a:ext cx="1524000" cy="603504"/>
          </a:xfrm>
          <a:prstGeom prst="rect">
            <a:avLst/>
          </a:prstGeom>
        </p:spPr>
      </p:pic>
    </p:spTree>
    <p:extLst>
      <p:ext uri="{BB962C8B-B14F-4D97-AF65-F5344CB8AC3E}">
        <p14:creationId xmlns:p14="http://schemas.microsoft.com/office/powerpoint/2010/main" val="81522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35785F-45F8-4C88-9252-63B6A900C713}"/>
              </a:ext>
            </a:extLst>
          </p:cNvPr>
          <p:cNvSpPr txBox="1"/>
          <p:nvPr/>
        </p:nvSpPr>
        <p:spPr>
          <a:xfrm>
            <a:off x="801098" y="1396289"/>
            <a:ext cx="5554732" cy="1325563"/>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4400" dirty="0">
                <a:latin typeface="+mj-lt"/>
                <a:ea typeface="+mj-ea"/>
                <a:cs typeface="+mj-cs"/>
              </a:rPr>
              <a:t>RE-AIM </a:t>
            </a:r>
          </a:p>
          <a:p>
            <a:pPr>
              <a:lnSpc>
                <a:spcPct val="90000"/>
              </a:lnSpc>
              <a:spcBef>
                <a:spcPct val="0"/>
              </a:spcBef>
              <a:spcAft>
                <a:spcPts val="600"/>
              </a:spcAft>
            </a:pPr>
            <a:r>
              <a:rPr lang="en-US" sz="4400" dirty="0">
                <a:latin typeface="+mj-lt"/>
                <a:ea typeface="+mj-ea"/>
                <a:cs typeface="+mj-cs"/>
              </a:rPr>
              <a:t>Intervention + Implementation Goals</a:t>
            </a:r>
          </a:p>
        </p:txBody>
      </p:sp>
      <p:sp>
        <p:nvSpPr>
          <p:cNvPr id="6" name="TextBox 5">
            <a:extLst>
              <a:ext uri="{FF2B5EF4-FFF2-40B4-BE49-F238E27FC236}">
                <a16:creationId xmlns:a16="http://schemas.microsoft.com/office/drawing/2014/main" id="{F2F6FB04-D8F9-4FBA-BA8E-36F930404F6D}"/>
              </a:ext>
            </a:extLst>
          </p:cNvPr>
          <p:cNvSpPr txBox="1"/>
          <p:nvPr/>
        </p:nvSpPr>
        <p:spPr>
          <a:xfrm>
            <a:off x="805543" y="2871982"/>
            <a:ext cx="5673078" cy="3181684"/>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b="1" dirty="0"/>
              <a:t>Adopted</a:t>
            </a:r>
            <a:r>
              <a:rPr lang="en-US" sz="2400" dirty="0"/>
              <a:t> broadly.</a:t>
            </a:r>
          </a:p>
          <a:p>
            <a:pPr marL="342900" indent="-228600">
              <a:lnSpc>
                <a:spcPct val="90000"/>
              </a:lnSpc>
              <a:spcAft>
                <a:spcPts val="600"/>
              </a:spcAft>
              <a:buFont typeface="Arial" panose="020B0604020202020204" pitchFamily="34" charset="0"/>
              <a:buChar char="•"/>
            </a:pPr>
            <a:r>
              <a:rPr lang="en-US" sz="2400" b="1" dirty="0"/>
              <a:t>Sustained</a:t>
            </a:r>
            <a:r>
              <a:rPr lang="en-US" sz="2400" dirty="0"/>
              <a:t> implementation at reasonable cost.</a:t>
            </a:r>
          </a:p>
          <a:p>
            <a:pPr marL="342900" indent="-228600">
              <a:lnSpc>
                <a:spcPct val="90000"/>
              </a:lnSpc>
              <a:spcAft>
                <a:spcPts val="600"/>
              </a:spcAft>
              <a:buFont typeface="Arial" panose="020B0604020202020204" pitchFamily="34" charset="0"/>
              <a:buChar char="•"/>
            </a:pPr>
            <a:r>
              <a:rPr lang="en-US" sz="2400" b="1" dirty="0"/>
              <a:t>Reaches</a:t>
            </a:r>
            <a:r>
              <a:rPr lang="en-US" sz="2400" dirty="0"/>
              <a:t> large numbers of people.</a:t>
            </a:r>
          </a:p>
          <a:p>
            <a:pPr marL="342900" indent="-228600">
              <a:lnSpc>
                <a:spcPct val="90000"/>
              </a:lnSpc>
              <a:spcAft>
                <a:spcPts val="600"/>
              </a:spcAft>
              <a:buFont typeface="Arial" panose="020B0604020202020204" pitchFamily="34" charset="0"/>
              <a:buChar char="•"/>
            </a:pPr>
            <a:r>
              <a:rPr lang="en-US" sz="2400" b="1" dirty="0"/>
              <a:t>Replicable</a:t>
            </a:r>
            <a:r>
              <a:rPr lang="en-US" sz="2400" dirty="0"/>
              <a:t> and </a:t>
            </a:r>
            <a:r>
              <a:rPr lang="en-US" sz="2400" b="1" dirty="0"/>
              <a:t>long-lasting</a:t>
            </a:r>
            <a:r>
              <a:rPr lang="en-US" sz="2400" dirty="0"/>
              <a:t> outcomes.</a:t>
            </a:r>
          </a:p>
        </p:txBody>
      </p:sp>
      <p:sp>
        <p:nvSpPr>
          <p:cNvPr id="2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device, drawing&#10;&#10;Description automatically generated">
            <a:extLst>
              <a:ext uri="{FF2B5EF4-FFF2-40B4-BE49-F238E27FC236}">
                <a16:creationId xmlns:a16="http://schemas.microsoft.com/office/drawing/2014/main" id="{DBC99DF2-A4EB-4A44-95E7-251DC0948C5E}"/>
              </a:ext>
            </a:extLst>
          </p:cNvPr>
          <p:cNvPicPr>
            <a:picLocks noChangeAspect="1"/>
          </p:cNvPicPr>
          <p:nvPr/>
        </p:nvPicPr>
        <p:blipFill rotWithShape="1">
          <a:blip r:embed="rId3">
            <a:extLst>
              <a:ext uri="{28A0092B-C50C-407E-A947-70E740481C1C}">
                <a14:useLocalDpi xmlns:a14="http://schemas.microsoft.com/office/drawing/2010/main" val="0"/>
              </a:ext>
            </a:extLst>
          </a:blip>
          <a:srcRect l="21874" r="23814" b="1"/>
          <a:stretch/>
        </p:blipFill>
        <p:spPr>
          <a:xfrm>
            <a:off x="6893317"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424318051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F26121F-A301-46CA-B0A2-7BB8CF6D9101}"/>
              </a:ext>
            </a:extLst>
          </p:cNvPr>
          <p:cNvSpPr/>
          <p:nvPr/>
        </p:nvSpPr>
        <p:spPr>
          <a:xfrm>
            <a:off x="4759569" y="2268415"/>
            <a:ext cx="2672862" cy="2549770"/>
          </a:xfrm>
          <a:prstGeom prst="ellipse">
            <a:avLst/>
          </a:prstGeom>
          <a:solidFill>
            <a:srgbClr val="DA5664"/>
          </a:solidFill>
          <a:ln>
            <a:solidFill>
              <a:srgbClr val="DA5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5058507" y="3081635"/>
            <a:ext cx="2074985" cy="923330"/>
          </a:xfrm>
          <a:prstGeom prst="rect">
            <a:avLst/>
          </a:prstGeom>
          <a:noFill/>
        </p:spPr>
        <p:txBody>
          <a:bodyPr wrap="square" rtlCol="0">
            <a:spAutoFit/>
          </a:bodyPr>
          <a:lstStyle/>
          <a:p>
            <a:r>
              <a:rPr lang="en-US" sz="5400" dirty="0">
                <a:solidFill>
                  <a:schemeClr val="bg1"/>
                </a:solidFill>
              </a:rPr>
              <a:t>REACH</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3170099"/>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The absolute number, proportion, and representativeness of individuals willing to participate in a given initiative, and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7728439" y="2268414"/>
            <a:ext cx="3809999" cy="2062103"/>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DA5664"/>
                </a:solidFill>
              </a:rPr>
              <a:t>WHO</a:t>
            </a:r>
            <a:r>
              <a:rPr lang="en-US" sz="2400" dirty="0">
                <a:solidFill>
                  <a:schemeClr val="bg1"/>
                </a:solidFill>
              </a:rPr>
              <a:t> is intended to benefit and who actually participates or is exposed to the initiative?</a:t>
            </a:r>
          </a:p>
        </p:txBody>
      </p:sp>
      <p:sp>
        <p:nvSpPr>
          <p:cNvPr id="7" name="TextBox 6">
            <a:extLst>
              <a:ext uri="{FF2B5EF4-FFF2-40B4-BE49-F238E27FC236}">
                <a16:creationId xmlns:a16="http://schemas.microsoft.com/office/drawing/2014/main" id="{17E94AC9-3247-4EF7-A63F-874EE6E308CF}"/>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Tree>
    <p:extLst>
      <p:ext uri="{BB962C8B-B14F-4D97-AF65-F5344CB8AC3E}">
        <p14:creationId xmlns:p14="http://schemas.microsoft.com/office/powerpoint/2010/main" val="44147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chemeClr val="tx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F26121F-A301-46CA-B0A2-7BB8CF6D9101}"/>
              </a:ext>
            </a:extLst>
          </p:cNvPr>
          <p:cNvSpPr/>
          <p:nvPr/>
        </p:nvSpPr>
        <p:spPr>
          <a:xfrm>
            <a:off x="4460630" y="1896732"/>
            <a:ext cx="3267809" cy="3205212"/>
          </a:xfrm>
          <a:prstGeom prst="ellipse">
            <a:avLst/>
          </a:prstGeom>
          <a:solidFill>
            <a:srgbClr val="2B3D51"/>
          </a:solidFill>
          <a:ln>
            <a:solidFill>
              <a:srgbClr val="2B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4589581" y="3211342"/>
            <a:ext cx="3050933" cy="646331"/>
          </a:xfrm>
          <a:prstGeom prst="rect">
            <a:avLst/>
          </a:prstGeom>
          <a:noFill/>
        </p:spPr>
        <p:txBody>
          <a:bodyPr wrap="square" rtlCol="0">
            <a:spAutoFit/>
          </a:bodyPr>
          <a:lstStyle/>
          <a:p>
            <a:r>
              <a:rPr lang="en-US" sz="3600" dirty="0">
                <a:solidFill>
                  <a:schemeClr val="bg1"/>
                </a:solidFill>
              </a:rPr>
              <a:t>EFFECTIVENESS</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3170099"/>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The impact of an initiative on outcomes, including potential negative effects, heterogeneity,  quality of life, and economic outcomes as well as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7728439" y="2268414"/>
            <a:ext cx="3809999" cy="2431435"/>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2B3D51"/>
                </a:solidFill>
              </a:rPr>
              <a:t>WHAT</a:t>
            </a:r>
            <a:r>
              <a:rPr lang="en-US" sz="2400" b="1" dirty="0">
                <a:solidFill>
                  <a:srgbClr val="DA5664"/>
                </a:solidFill>
              </a:rPr>
              <a:t> </a:t>
            </a:r>
            <a:r>
              <a:rPr lang="en-US" sz="2400" b="1" dirty="0">
                <a:solidFill>
                  <a:schemeClr val="bg1"/>
                </a:solidFill>
              </a:rPr>
              <a:t>is the most important benefit you are trying to achieve and what is the likelihood of negative outcomes?</a:t>
            </a:r>
            <a:endParaRPr lang="en-US" sz="2400" dirty="0">
              <a:solidFill>
                <a:schemeClr val="bg1"/>
              </a:solidFill>
            </a:endParaRPr>
          </a:p>
        </p:txBody>
      </p:sp>
      <p:sp>
        <p:nvSpPr>
          <p:cNvPr id="8" name="TextBox 7">
            <a:extLst>
              <a:ext uri="{FF2B5EF4-FFF2-40B4-BE49-F238E27FC236}">
                <a16:creationId xmlns:a16="http://schemas.microsoft.com/office/drawing/2014/main" id="{E262563C-BD66-F148-B0E9-D4EFFD54B796}"/>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Tree>
    <p:extLst>
      <p:ext uri="{BB962C8B-B14F-4D97-AF65-F5344CB8AC3E}">
        <p14:creationId xmlns:p14="http://schemas.microsoft.com/office/powerpoint/2010/main" val="422879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0F26121F-A301-46CA-B0A2-7BB8CF6D9101}"/>
              </a:ext>
            </a:extLst>
          </p:cNvPr>
          <p:cNvSpPr/>
          <p:nvPr/>
        </p:nvSpPr>
        <p:spPr>
          <a:xfrm>
            <a:off x="4759569" y="2268415"/>
            <a:ext cx="2672862" cy="2549770"/>
          </a:xfrm>
          <a:prstGeom prst="ellipse">
            <a:avLst/>
          </a:prstGeom>
          <a:solidFill>
            <a:srgbClr val="26A65B"/>
          </a:solidFill>
          <a:ln>
            <a:solidFill>
              <a:srgbClr val="26A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4785946" y="3158579"/>
            <a:ext cx="2942493" cy="769441"/>
          </a:xfrm>
          <a:prstGeom prst="rect">
            <a:avLst/>
          </a:prstGeom>
          <a:noFill/>
        </p:spPr>
        <p:txBody>
          <a:bodyPr wrap="square" rtlCol="0">
            <a:spAutoFit/>
          </a:bodyPr>
          <a:lstStyle/>
          <a:p>
            <a:r>
              <a:rPr lang="en-US" sz="4400" dirty="0">
                <a:solidFill>
                  <a:schemeClr val="bg1"/>
                </a:solidFill>
              </a:rPr>
              <a:t>ADOPTION</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2800767"/>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The absolute number, proportion, and representativeness of settings and agents willing to initiate a program, and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7728439" y="2268414"/>
            <a:ext cx="3809999" cy="1692771"/>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26A65B"/>
                </a:solidFill>
              </a:rPr>
              <a:t>WHERE</a:t>
            </a:r>
            <a:r>
              <a:rPr lang="en-US" sz="2400" b="1" dirty="0">
                <a:solidFill>
                  <a:srgbClr val="DA5664"/>
                </a:solidFill>
              </a:rPr>
              <a:t> </a:t>
            </a:r>
            <a:r>
              <a:rPr lang="en-US" sz="2400" b="1" dirty="0">
                <a:solidFill>
                  <a:schemeClr val="bg1"/>
                </a:solidFill>
              </a:rPr>
              <a:t>is the program applied and</a:t>
            </a:r>
          </a:p>
          <a:p>
            <a:pPr algn="r"/>
            <a:r>
              <a:rPr lang="en-US" sz="2400" b="1" dirty="0">
                <a:solidFill>
                  <a:schemeClr val="bg1"/>
                </a:solidFill>
              </a:rPr>
              <a:t> </a:t>
            </a:r>
            <a:r>
              <a:rPr lang="en-US" sz="2400" b="1" dirty="0">
                <a:solidFill>
                  <a:srgbClr val="26A65B"/>
                </a:solidFill>
              </a:rPr>
              <a:t>WHO</a:t>
            </a:r>
            <a:r>
              <a:rPr lang="en-US" sz="2400" b="1" dirty="0">
                <a:solidFill>
                  <a:srgbClr val="DA5664"/>
                </a:solidFill>
              </a:rPr>
              <a:t> </a:t>
            </a:r>
            <a:r>
              <a:rPr lang="en-US" sz="2400" b="1" dirty="0">
                <a:solidFill>
                  <a:schemeClr val="bg1"/>
                </a:solidFill>
              </a:rPr>
              <a:t>applied it?</a:t>
            </a:r>
            <a:endParaRPr lang="en-US" sz="2400" dirty="0">
              <a:solidFill>
                <a:schemeClr val="bg1"/>
              </a:solidFill>
            </a:endParaRPr>
          </a:p>
        </p:txBody>
      </p:sp>
      <p:sp>
        <p:nvSpPr>
          <p:cNvPr id="8" name="TextBox 7">
            <a:extLst>
              <a:ext uri="{FF2B5EF4-FFF2-40B4-BE49-F238E27FC236}">
                <a16:creationId xmlns:a16="http://schemas.microsoft.com/office/drawing/2014/main" id="{E94095F1-FA56-7245-8270-9DA42FFD31B9}"/>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Tree>
    <p:extLst>
      <p:ext uri="{BB962C8B-B14F-4D97-AF65-F5344CB8AC3E}">
        <p14:creationId xmlns:p14="http://schemas.microsoft.com/office/powerpoint/2010/main" val="54584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rgbClr val="A376E0">
              <a:alpha val="69804"/>
            </a:srgbClr>
          </a:solidFill>
          <a:ln>
            <a:solidFill>
              <a:srgbClr val="A37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0F26121F-A301-46CA-B0A2-7BB8CF6D9101}"/>
              </a:ext>
            </a:extLst>
          </p:cNvPr>
          <p:cNvSpPr/>
          <p:nvPr/>
        </p:nvSpPr>
        <p:spPr>
          <a:xfrm>
            <a:off x="4637941" y="2039815"/>
            <a:ext cx="3171093" cy="3094893"/>
          </a:xfrm>
          <a:prstGeom prst="ellipse">
            <a:avLst/>
          </a:prstGeom>
          <a:solidFill>
            <a:srgbClr val="913D88"/>
          </a:solidFill>
          <a:ln>
            <a:solidFill>
              <a:srgbClr val="913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4629150" y="3253151"/>
            <a:ext cx="3418743" cy="584775"/>
          </a:xfrm>
          <a:prstGeom prst="rect">
            <a:avLst/>
          </a:prstGeom>
          <a:noFill/>
        </p:spPr>
        <p:txBody>
          <a:bodyPr wrap="square" rtlCol="0">
            <a:spAutoFit/>
          </a:bodyPr>
          <a:lstStyle/>
          <a:p>
            <a:r>
              <a:rPr lang="en-US" sz="3200" dirty="0">
                <a:solidFill>
                  <a:schemeClr val="bg1"/>
                </a:solidFill>
              </a:rPr>
              <a:t>IMPLEMENTATION</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2431435"/>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Fidelity to the intervention protocol, and including adaptations, time, and cost as well as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8225204" y="2268414"/>
            <a:ext cx="3313234" cy="2800767"/>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913D88"/>
                </a:solidFill>
              </a:rPr>
              <a:t>HOW</a:t>
            </a:r>
            <a:r>
              <a:rPr lang="en-US" sz="2400" dirty="0">
                <a:solidFill>
                  <a:schemeClr val="bg1"/>
                </a:solidFill>
              </a:rPr>
              <a:t> consistently was the program delivered, how was it adapted, how much did it cost, and </a:t>
            </a:r>
            <a:r>
              <a:rPr lang="en-US" sz="2400" b="1" dirty="0">
                <a:solidFill>
                  <a:srgbClr val="913D88"/>
                </a:solidFill>
              </a:rPr>
              <a:t>WHY </a:t>
            </a:r>
            <a:r>
              <a:rPr lang="en-US" sz="2400" dirty="0">
                <a:solidFill>
                  <a:schemeClr val="bg1"/>
                </a:solidFill>
              </a:rPr>
              <a:t>did the results come about?</a:t>
            </a:r>
          </a:p>
        </p:txBody>
      </p:sp>
      <p:sp>
        <p:nvSpPr>
          <p:cNvPr id="8" name="TextBox 7">
            <a:extLst>
              <a:ext uri="{FF2B5EF4-FFF2-40B4-BE49-F238E27FC236}">
                <a16:creationId xmlns:a16="http://schemas.microsoft.com/office/drawing/2014/main" id="{12D771A3-458B-6640-98E7-C4A6CE07D2BA}"/>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Tree>
    <p:extLst>
      <p:ext uri="{BB962C8B-B14F-4D97-AF65-F5344CB8AC3E}">
        <p14:creationId xmlns:p14="http://schemas.microsoft.com/office/powerpoint/2010/main" val="164746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0F26121F-A301-46CA-B0A2-7BB8CF6D9101}"/>
              </a:ext>
            </a:extLst>
          </p:cNvPr>
          <p:cNvSpPr/>
          <p:nvPr/>
        </p:nvSpPr>
        <p:spPr>
          <a:xfrm>
            <a:off x="4706815" y="2198077"/>
            <a:ext cx="3100754" cy="3024554"/>
          </a:xfrm>
          <a:prstGeom prst="ellipse">
            <a:avLst/>
          </a:prstGeom>
          <a:solidFill>
            <a:srgbClr val="4183D7"/>
          </a:solidFill>
          <a:ln>
            <a:solidFill>
              <a:srgbClr val="418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4753707" y="3385192"/>
            <a:ext cx="3619500" cy="646331"/>
          </a:xfrm>
          <a:prstGeom prst="rect">
            <a:avLst/>
          </a:prstGeom>
          <a:noFill/>
        </p:spPr>
        <p:txBody>
          <a:bodyPr wrap="square" rtlCol="0">
            <a:spAutoFit/>
          </a:bodyPr>
          <a:lstStyle/>
          <a:p>
            <a:r>
              <a:rPr lang="en-US" sz="3600" dirty="0">
                <a:solidFill>
                  <a:schemeClr val="bg1"/>
                </a:solidFill>
              </a:rPr>
              <a:t>MAINTENANCE</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3170099"/>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The extent to which a program becomes institutionalized at the setting level or sustained at an individual level as well as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7728439" y="2268414"/>
            <a:ext cx="3809999" cy="1692771"/>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4183D7"/>
                </a:solidFill>
              </a:rPr>
              <a:t>WHEN</a:t>
            </a:r>
            <a:r>
              <a:rPr lang="en-US" sz="2400" dirty="0">
                <a:solidFill>
                  <a:schemeClr val="bg1"/>
                </a:solidFill>
              </a:rPr>
              <a:t> was the program operational and how long are the results sustained?</a:t>
            </a:r>
          </a:p>
        </p:txBody>
      </p:sp>
      <p:sp>
        <p:nvSpPr>
          <p:cNvPr id="8" name="TextBox 7">
            <a:extLst>
              <a:ext uri="{FF2B5EF4-FFF2-40B4-BE49-F238E27FC236}">
                <a16:creationId xmlns:a16="http://schemas.microsoft.com/office/drawing/2014/main" id="{A7015B6B-A115-0546-8BBC-5C8B41B27A10}"/>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Tree>
    <p:extLst>
      <p:ext uri="{BB962C8B-B14F-4D97-AF65-F5344CB8AC3E}">
        <p14:creationId xmlns:p14="http://schemas.microsoft.com/office/powerpoint/2010/main" val="64528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12CF3-7766-4332-AEBE-E539B93DCCCA}"/>
              </a:ext>
            </a:extLst>
          </p:cNvPr>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What’s an example of using RE-AIM?</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B59EB25-EDF7-4BCF-9C51-7A8A627CAEE9}"/>
              </a:ext>
            </a:extLst>
          </p:cNvPr>
          <p:cNvPicPr>
            <a:picLocks noChangeAspect="1"/>
          </p:cNvPicPr>
          <p:nvPr/>
        </p:nvPicPr>
        <p:blipFill rotWithShape="1">
          <a:blip r:embed="rId3"/>
          <a:srcRect t="2687" r="1" b="1164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7" name="Picture 6" descr="A picture containing drawing&#10;&#10;Description automatically generated">
            <a:extLst>
              <a:ext uri="{FF2B5EF4-FFF2-40B4-BE49-F238E27FC236}">
                <a16:creationId xmlns:a16="http://schemas.microsoft.com/office/drawing/2014/main" id="{B6AEC4C7-1CD6-47DB-9E06-4E55DA542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8919" y="6101862"/>
            <a:ext cx="1998251" cy="791308"/>
          </a:xfrm>
          <a:prstGeom prst="rect">
            <a:avLst/>
          </a:prstGeom>
          <a:effectLst>
            <a:softEdge rad="63500"/>
          </a:effectLst>
        </p:spPr>
      </p:pic>
    </p:spTree>
    <p:extLst>
      <p:ext uri="{BB962C8B-B14F-4D97-AF65-F5344CB8AC3E}">
        <p14:creationId xmlns:p14="http://schemas.microsoft.com/office/powerpoint/2010/main" val="144764113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5A43ED4-92A5-4FD6-A215-4BACC02D3824}"/>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18217" b="13601"/>
          <a:stretch/>
        </p:blipFill>
        <p:spPr>
          <a:xfrm>
            <a:off x="9050" y="0"/>
            <a:ext cx="12191980" cy="6857990"/>
          </a:xfrm>
          <a:prstGeom prst="rect">
            <a:avLst/>
          </a:prstGeom>
        </p:spPr>
      </p:pic>
      <p:sp>
        <p:nvSpPr>
          <p:cNvPr id="9" name="TextBox 8">
            <a:extLst>
              <a:ext uri="{FF2B5EF4-FFF2-40B4-BE49-F238E27FC236}">
                <a16:creationId xmlns:a16="http://schemas.microsoft.com/office/drawing/2014/main" id="{358887CD-4E11-432B-B84C-E45096FED04E}"/>
              </a:ext>
            </a:extLst>
          </p:cNvPr>
          <p:cNvSpPr txBox="1"/>
          <p:nvPr/>
        </p:nvSpPr>
        <p:spPr>
          <a:xfrm>
            <a:off x="410804" y="751339"/>
            <a:ext cx="11388471" cy="5078313"/>
          </a:xfrm>
          <a:prstGeom prst="rect">
            <a:avLst/>
          </a:prstGeom>
          <a:noFill/>
          <a:ln w="76200">
            <a:solidFill>
              <a:schemeClr val="tx1"/>
            </a:solidFill>
          </a:ln>
        </p:spPr>
        <p:txBody>
          <a:bodyPr wrap="square" rtlCol="0">
            <a:spAutoFit/>
          </a:bodyPr>
          <a:lstStyle/>
          <a:p>
            <a:r>
              <a:rPr lang="en-US" sz="3600" b="1" dirty="0"/>
              <a:t>Design</a:t>
            </a:r>
            <a:r>
              <a:rPr lang="en-US" sz="3600" dirty="0"/>
              <a:t>=Quasi-experimental trial (n=5911) in cooperative extension system</a:t>
            </a:r>
          </a:p>
          <a:p>
            <a:endParaRPr lang="en-US" sz="3600" dirty="0"/>
          </a:p>
          <a:p>
            <a:r>
              <a:rPr lang="en-US" sz="3600" b="1" dirty="0"/>
              <a:t>Target population</a:t>
            </a:r>
            <a:r>
              <a:rPr lang="en-US" sz="3600" dirty="0"/>
              <a:t>=Adults with no contraindications for moderate PA</a:t>
            </a:r>
          </a:p>
          <a:p>
            <a:endParaRPr lang="en-US" sz="3600" dirty="0"/>
          </a:p>
          <a:p>
            <a:r>
              <a:rPr lang="en-US" sz="3600" b="1" dirty="0"/>
              <a:t>Intervention</a:t>
            </a:r>
            <a:r>
              <a:rPr lang="en-US" sz="3600" dirty="0"/>
              <a:t>=8-week group dynamics program</a:t>
            </a:r>
          </a:p>
          <a:p>
            <a:endParaRPr lang="en-US" sz="3600" dirty="0"/>
          </a:p>
          <a:p>
            <a:r>
              <a:rPr lang="en-US" sz="3600" b="1" dirty="0"/>
              <a:t>Control</a:t>
            </a:r>
            <a:r>
              <a:rPr lang="en-US" sz="3600" dirty="0"/>
              <a:t>=Participants served as own control</a:t>
            </a:r>
          </a:p>
        </p:txBody>
      </p:sp>
      <p:sp>
        <p:nvSpPr>
          <p:cNvPr id="11" name="TextBox 4">
            <a:extLst>
              <a:ext uri="{FF2B5EF4-FFF2-40B4-BE49-F238E27FC236}">
                <a16:creationId xmlns:a16="http://schemas.microsoft.com/office/drawing/2014/main" id="{B11C63CE-316D-4FFF-BCD4-CFA3DDA0040E}"/>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latin typeface="+mn-lt"/>
              </a:rPr>
              <a:t>Estabrooks et al. Determining the Impact of Walk Kansas. ABM, 2008, 36: 1-12</a:t>
            </a:r>
          </a:p>
        </p:txBody>
      </p:sp>
    </p:spTree>
    <p:extLst>
      <p:ext uri="{BB962C8B-B14F-4D97-AF65-F5344CB8AC3E}">
        <p14:creationId xmlns:p14="http://schemas.microsoft.com/office/powerpoint/2010/main" val="162667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device, wheel, clock&#10;&#10;Description automatically generated">
            <a:extLst>
              <a:ext uri="{FF2B5EF4-FFF2-40B4-BE49-F238E27FC236}">
                <a16:creationId xmlns:a16="http://schemas.microsoft.com/office/drawing/2014/main" id="{78B9BC64-8534-4893-8493-F7216D3B04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 t="9091" r="28166" b="-1"/>
          <a:stretch/>
        </p:blipFill>
        <p:spPr>
          <a:xfrm>
            <a:off x="4341147" y="842341"/>
            <a:ext cx="7850853" cy="6211109"/>
          </a:xfrm>
          <a:prstGeom prst="rect">
            <a:avLst/>
          </a:prstGeom>
          <a:noFill/>
          <a:effectLst>
            <a:outerShdw dist="50800" dir="5400000" algn="ctr" rotWithShape="0">
              <a:srgbClr val="000000">
                <a:alpha val="43137"/>
              </a:srgbClr>
            </a:outerShdw>
            <a:softEdge rad="0"/>
          </a:effectLst>
        </p:spPr>
      </p:pic>
      <p:grpSp>
        <p:nvGrpSpPr>
          <p:cNvPr id="10" name="Group 9">
            <a:extLst>
              <a:ext uri="{FF2B5EF4-FFF2-40B4-BE49-F238E27FC236}">
                <a16:creationId xmlns:a16="http://schemas.microsoft.com/office/drawing/2014/main" id="{FE147FFA-F949-4747-9061-D75FC3132663}"/>
              </a:ext>
            </a:extLst>
          </p:cNvPr>
          <p:cNvGrpSpPr/>
          <p:nvPr/>
        </p:nvGrpSpPr>
        <p:grpSpPr>
          <a:xfrm>
            <a:off x="392260" y="588218"/>
            <a:ext cx="5757153" cy="3216452"/>
            <a:chOff x="217045" y="95848"/>
            <a:chExt cx="5757153" cy="3216452"/>
          </a:xfrm>
        </p:grpSpPr>
        <p:sp>
          <p:nvSpPr>
            <p:cNvPr id="3" name="TextBox 2">
              <a:extLst>
                <a:ext uri="{FF2B5EF4-FFF2-40B4-BE49-F238E27FC236}">
                  <a16:creationId xmlns:a16="http://schemas.microsoft.com/office/drawing/2014/main" id="{0D114F62-C44B-4E99-9930-499566672E6E}"/>
                </a:ext>
              </a:extLst>
            </p:cNvPr>
            <p:cNvSpPr txBox="1"/>
            <p:nvPr/>
          </p:nvSpPr>
          <p:spPr>
            <a:xfrm>
              <a:off x="217045" y="1318087"/>
              <a:ext cx="5757153" cy="82647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dirty="0">
                  <a:solidFill>
                    <a:schemeClr val="bg1"/>
                  </a:solidFill>
                  <a:latin typeface="+mj-lt"/>
                  <a:ea typeface="+mj-ea"/>
                  <a:cs typeface="+mj-cs"/>
                </a:rPr>
                <a:t>590,372 adults in participating counties</a:t>
              </a:r>
            </a:p>
          </p:txBody>
        </p:sp>
        <p:sp>
          <p:nvSpPr>
            <p:cNvPr id="4" name="Division Sign 3">
              <a:extLst>
                <a:ext uri="{FF2B5EF4-FFF2-40B4-BE49-F238E27FC236}">
                  <a16:creationId xmlns:a16="http://schemas.microsoft.com/office/drawing/2014/main" id="{B9074942-8B70-4C4E-9FF1-24A6F9A030DB}"/>
                </a:ext>
              </a:extLst>
            </p:cNvPr>
            <p:cNvSpPr/>
            <p:nvPr/>
          </p:nvSpPr>
          <p:spPr>
            <a:xfrm>
              <a:off x="2601879" y="876056"/>
              <a:ext cx="756783" cy="601050"/>
            </a:xfrm>
            <a:prstGeom prst="mathDivide">
              <a:avLst/>
            </a:prstGeom>
            <a:solidFill>
              <a:srgbClr val="DA5664"/>
            </a:solidFill>
            <a:ln>
              <a:solidFill>
                <a:srgbClr val="DA5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A8270F-4116-4D2C-9DFB-7F5FB268C18C}"/>
                </a:ext>
              </a:extLst>
            </p:cNvPr>
            <p:cNvSpPr txBox="1"/>
            <p:nvPr/>
          </p:nvSpPr>
          <p:spPr>
            <a:xfrm>
              <a:off x="217045" y="95848"/>
              <a:ext cx="5757153" cy="601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dirty="0">
                  <a:solidFill>
                    <a:schemeClr val="bg1"/>
                  </a:solidFill>
                  <a:latin typeface="+mj-lt"/>
                  <a:ea typeface="+mj-ea"/>
                  <a:cs typeface="+mj-cs"/>
                </a:rPr>
                <a:t>5911 adults participated in Walk Kansas</a:t>
              </a:r>
            </a:p>
          </p:txBody>
        </p:sp>
        <p:sp>
          <p:nvSpPr>
            <p:cNvPr id="6" name="Equals 5">
              <a:extLst>
                <a:ext uri="{FF2B5EF4-FFF2-40B4-BE49-F238E27FC236}">
                  <a16:creationId xmlns:a16="http://schemas.microsoft.com/office/drawing/2014/main" id="{6395E961-34E1-492A-8A1D-9E323FBFA004}"/>
                </a:ext>
              </a:extLst>
            </p:cNvPr>
            <p:cNvSpPr/>
            <p:nvPr/>
          </p:nvSpPr>
          <p:spPr>
            <a:xfrm>
              <a:off x="2576792" y="2240978"/>
              <a:ext cx="859711" cy="457200"/>
            </a:xfrm>
            <a:prstGeom prst="mathEqual">
              <a:avLst/>
            </a:prstGeom>
            <a:solidFill>
              <a:srgbClr val="DA5664"/>
            </a:solidFill>
            <a:ln>
              <a:solidFill>
                <a:srgbClr val="DA5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5FB2B82-248A-4634-BAC9-5C5C23D76C3A}"/>
                </a:ext>
              </a:extLst>
            </p:cNvPr>
            <p:cNvSpPr txBox="1"/>
            <p:nvPr/>
          </p:nvSpPr>
          <p:spPr>
            <a:xfrm>
              <a:off x="217045" y="2711250"/>
              <a:ext cx="5757153" cy="601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dirty="0">
                  <a:solidFill>
                    <a:schemeClr val="bg1"/>
                  </a:solidFill>
                  <a:latin typeface="+mj-lt"/>
                  <a:ea typeface="+mj-ea"/>
                  <a:cs typeface="+mj-cs"/>
                </a:rPr>
                <a:t>1% of eligible population</a:t>
              </a:r>
            </a:p>
          </p:txBody>
        </p:sp>
      </p:grpSp>
      <p:sp>
        <p:nvSpPr>
          <p:cNvPr id="8" name="TextBox 7">
            <a:extLst>
              <a:ext uri="{FF2B5EF4-FFF2-40B4-BE49-F238E27FC236}">
                <a16:creationId xmlns:a16="http://schemas.microsoft.com/office/drawing/2014/main" id="{B4DDF63F-AB74-4731-9489-136A20518E79}"/>
              </a:ext>
            </a:extLst>
          </p:cNvPr>
          <p:cNvSpPr txBox="1"/>
          <p:nvPr/>
        </p:nvSpPr>
        <p:spPr>
          <a:xfrm>
            <a:off x="639918" y="4445999"/>
            <a:ext cx="5943600" cy="1569660"/>
          </a:xfrm>
          <a:prstGeom prst="rect">
            <a:avLst/>
          </a:prstGeom>
          <a:noFill/>
        </p:spPr>
        <p:txBody>
          <a:bodyPr wrap="square" rtlCol="0">
            <a:spAutoFit/>
          </a:bodyPr>
          <a:lstStyle/>
          <a:p>
            <a:r>
              <a:rPr lang="en-US" sz="2400" b="1" dirty="0">
                <a:solidFill>
                  <a:srgbClr val="DA5664"/>
                </a:solidFill>
                <a:latin typeface="+mj-lt"/>
              </a:rPr>
              <a:t>Participants more likely to be:</a:t>
            </a:r>
          </a:p>
          <a:p>
            <a:pPr marL="285750" indent="-285750">
              <a:buFont typeface="Arial" panose="020B0604020202020204" pitchFamily="34" charset="0"/>
              <a:buChar char="•"/>
            </a:pPr>
            <a:r>
              <a:rPr lang="en-US" sz="2400" dirty="0">
                <a:solidFill>
                  <a:schemeClr val="bg1"/>
                </a:solidFill>
                <a:latin typeface="+mj-lt"/>
              </a:rPr>
              <a:t>Women</a:t>
            </a:r>
          </a:p>
          <a:p>
            <a:pPr marL="285750" indent="-285750">
              <a:buFont typeface="Arial" panose="020B0604020202020204" pitchFamily="34" charset="0"/>
              <a:buChar char="•"/>
            </a:pPr>
            <a:r>
              <a:rPr lang="en-US" sz="2400" dirty="0">
                <a:solidFill>
                  <a:schemeClr val="bg1"/>
                </a:solidFill>
                <a:latin typeface="+mj-lt"/>
              </a:rPr>
              <a:t>Older</a:t>
            </a:r>
          </a:p>
          <a:p>
            <a:pPr marL="285750" indent="-285750">
              <a:buFont typeface="Arial" panose="020B0604020202020204" pitchFamily="34" charset="0"/>
              <a:buChar char="•"/>
            </a:pPr>
            <a:r>
              <a:rPr lang="en-US" sz="2400" dirty="0">
                <a:solidFill>
                  <a:schemeClr val="bg1"/>
                </a:solidFill>
                <a:latin typeface="+mj-lt"/>
              </a:rPr>
              <a:t>Meeting PA recommendations</a:t>
            </a:r>
          </a:p>
        </p:txBody>
      </p:sp>
      <p:sp>
        <p:nvSpPr>
          <p:cNvPr id="9" name="Oval 8">
            <a:extLst>
              <a:ext uri="{FF2B5EF4-FFF2-40B4-BE49-F238E27FC236}">
                <a16:creationId xmlns:a16="http://schemas.microsoft.com/office/drawing/2014/main" id="{C0FD319A-E3DC-478C-A611-8C1224D2A9C3}"/>
              </a:ext>
            </a:extLst>
          </p:cNvPr>
          <p:cNvSpPr/>
          <p:nvPr/>
        </p:nvSpPr>
        <p:spPr>
          <a:xfrm>
            <a:off x="7957680" y="1510155"/>
            <a:ext cx="1037493" cy="86164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a:extLst>
              <a:ext uri="{FF2B5EF4-FFF2-40B4-BE49-F238E27FC236}">
                <a16:creationId xmlns:a16="http://schemas.microsoft.com/office/drawing/2014/main" id="{3A5A4747-F7FD-4821-B5C0-E984C3BD0F17}"/>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solidFill>
                  <a:schemeClr val="bg1"/>
                </a:solidFill>
                <a:latin typeface="+mn-lt"/>
              </a:rPr>
              <a:t>Estabrooks et al. Determining the Impact of Walk Kansas. ABM, 2008, 36: 1-12</a:t>
            </a:r>
          </a:p>
        </p:txBody>
      </p:sp>
    </p:spTree>
    <p:extLst>
      <p:ext uri="{BB962C8B-B14F-4D97-AF65-F5344CB8AC3E}">
        <p14:creationId xmlns:p14="http://schemas.microsoft.com/office/powerpoint/2010/main" val="55535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9A29A2-4C3D-4342-9E75-9CF4931C610B}"/>
              </a:ext>
            </a:extLst>
          </p:cNvPr>
          <p:cNvPicPr>
            <a:picLocks noChangeAspect="1"/>
          </p:cNvPicPr>
          <p:nvPr/>
        </p:nvPicPr>
        <p:blipFill rotWithShape="1">
          <a:blip r:embed="rId3">
            <a:alphaModFix amt="85000"/>
          </a:blip>
          <a:srcRect l="2242" r="13385" b="-1"/>
          <a:stretch/>
        </p:blipFill>
        <p:spPr>
          <a:xfrm>
            <a:off x="3319976" y="-185557"/>
            <a:ext cx="9399563" cy="7436353"/>
          </a:xfrm>
          <a:prstGeom prst="rect">
            <a:avLst/>
          </a:prstGeom>
          <a:effectLst>
            <a:softEdge rad="723900"/>
          </a:effectLst>
        </p:spPr>
      </p:pic>
      <p:sp>
        <p:nvSpPr>
          <p:cNvPr id="4" name="TextBox 3">
            <a:extLst>
              <a:ext uri="{FF2B5EF4-FFF2-40B4-BE49-F238E27FC236}">
                <a16:creationId xmlns:a16="http://schemas.microsoft.com/office/drawing/2014/main" id="{FDD10548-DA8B-453F-A99F-4D28BCAB25EA}"/>
              </a:ext>
            </a:extLst>
          </p:cNvPr>
          <p:cNvSpPr txBox="1"/>
          <p:nvPr/>
        </p:nvSpPr>
        <p:spPr>
          <a:xfrm>
            <a:off x="168813" y="2419644"/>
            <a:ext cx="3151163" cy="3693319"/>
          </a:xfrm>
          <a:prstGeom prst="rect">
            <a:avLst/>
          </a:prstGeom>
          <a:noFill/>
        </p:spPr>
        <p:txBody>
          <a:bodyPr wrap="square" rtlCol="0">
            <a:spAutoFit/>
          </a:bodyPr>
          <a:lstStyle/>
          <a:p>
            <a:pPr marL="400050" indent="-400050">
              <a:buAutoNum type="romanUcPeriod"/>
            </a:pPr>
            <a:r>
              <a:rPr lang="en-US" dirty="0"/>
              <a:t>What is the problem?</a:t>
            </a:r>
          </a:p>
          <a:p>
            <a:pPr marL="400050" indent="-400050">
              <a:buAutoNum type="romanUcPeriod"/>
            </a:pPr>
            <a:r>
              <a:rPr lang="en-US" dirty="0"/>
              <a:t>What is Dissemination and Implementation Science?</a:t>
            </a:r>
          </a:p>
          <a:p>
            <a:pPr marL="400050" indent="-400050">
              <a:buAutoNum type="romanUcPeriod"/>
            </a:pPr>
            <a:r>
              <a:rPr lang="en-US" dirty="0"/>
              <a:t>What is RE-AIM?</a:t>
            </a:r>
          </a:p>
          <a:p>
            <a:pPr marL="400050" indent="-400050">
              <a:buAutoNum type="romanUcPeriod"/>
            </a:pPr>
            <a:r>
              <a:rPr lang="en-US" dirty="0"/>
              <a:t>What is an example of using RE-AIM?</a:t>
            </a:r>
          </a:p>
          <a:p>
            <a:pPr marL="400050" indent="-400050">
              <a:buAutoNum type="romanUcPeriod"/>
            </a:pPr>
            <a:r>
              <a:rPr lang="en-US" dirty="0"/>
              <a:t>What are common misconceptions?</a:t>
            </a:r>
          </a:p>
          <a:p>
            <a:pPr marL="400050" indent="-400050">
              <a:buAutoNum type="romanUcPeriod"/>
            </a:pPr>
            <a:r>
              <a:rPr lang="en-US" dirty="0"/>
              <a:t>How has RE-AIM evolved over the last 20 years?</a:t>
            </a:r>
          </a:p>
          <a:p>
            <a:pPr marL="400050" indent="-400050">
              <a:buAutoNum type="romanUcPeriod"/>
            </a:pPr>
            <a:endParaRPr lang="en-US" dirty="0"/>
          </a:p>
          <a:p>
            <a:pPr marL="400050" indent="-400050">
              <a:buAutoNum type="romanUcPeriod"/>
            </a:pPr>
            <a:endParaRPr lang="en-US" dirty="0"/>
          </a:p>
          <a:p>
            <a:pPr marL="400050" indent="-400050">
              <a:buAutoNum type="romanUcPeriod"/>
            </a:pPr>
            <a:endParaRPr lang="en-US" dirty="0"/>
          </a:p>
        </p:txBody>
      </p:sp>
      <p:cxnSp>
        <p:nvCxnSpPr>
          <p:cNvPr id="6" name="Straight Connector 5">
            <a:extLst>
              <a:ext uri="{FF2B5EF4-FFF2-40B4-BE49-F238E27FC236}">
                <a16:creationId xmlns:a16="http://schemas.microsoft.com/office/drawing/2014/main" id="{AE4714EA-4DB8-465F-AC19-F6F356BD1847}"/>
              </a:ext>
            </a:extLst>
          </p:cNvPr>
          <p:cNvCxnSpPr/>
          <p:nvPr/>
        </p:nvCxnSpPr>
        <p:spPr>
          <a:xfrm>
            <a:off x="745588" y="2096086"/>
            <a:ext cx="1730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3A44F1-E8F3-4718-BBD7-3D481D5FF303}"/>
              </a:ext>
            </a:extLst>
          </p:cNvPr>
          <p:cNvSpPr txBox="1"/>
          <p:nvPr/>
        </p:nvSpPr>
        <p:spPr>
          <a:xfrm>
            <a:off x="436099" y="857090"/>
            <a:ext cx="2447778" cy="1077218"/>
          </a:xfrm>
          <a:prstGeom prst="rect">
            <a:avLst/>
          </a:prstGeom>
          <a:noFill/>
        </p:spPr>
        <p:txBody>
          <a:bodyPr wrap="square" rtlCol="0">
            <a:spAutoFit/>
          </a:bodyPr>
          <a:lstStyle/>
          <a:p>
            <a:pPr algn="ctr"/>
            <a:r>
              <a:rPr lang="en-US" sz="3200" dirty="0"/>
              <a:t>Presentation </a:t>
            </a:r>
          </a:p>
          <a:p>
            <a:pPr algn="ctr"/>
            <a:r>
              <a:rPr lang="en-US" sz="3200" dirty="0"/>
              <a:t>Overview</a:t>
            </a:r>
          </a:p>
        </p:txBody>
      </p:sp>
    </p:spTree>
    <p:extLst>
      <p:ext uri="{BB962C8B-B14F-4D97-AF65-F5344CB8AC3E}">
        <p14:creationId xmlns:p14="http://schemas.microsoft.com/office/powerpoint/2010/main" val="279645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device, wheel, clock&#10;&#10;Description automatically generated">
            <a:extLst>
              <a:ext uri="{FF2B5EF4-FFF2-40B4-BE49-F238E27FC236}">
                <a16:creationId xmlns:a16="http://schemas.microsoft.com/office/drawing/2014/main" id="{78B9BC64-8534-4893-8493-F7216D3B04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 t="9091" r="28166" b="-1"/>
          <a:stretch/>
        </p:blipFill>
        <p:spPr>
          <a:xfrm>
            <a:off x="4341147" y="842341"/>
            <a:ext cx="7850853" cy="6211109"/>
          </a:xfrm>
          <a:prstGeom prst="rect">
            <a:avLst/>
          </a:prstGeom>
          <a:noFill/>
          <a:effectLst>
            <a:outerShdw dist="50800" dir="5400000" algn="ctr" rotWithShape="0">
              <a:srgbClr val="000000">
                <a:alpha val="43137"/>
              </a:srgbClr>
            </a:outerShdw>
            <a:softEdge rad="0"/>
          </a:effectLst>
        </p:spPr>
      </p:pic>
      <p:sp>
        <p:nvSpPr>
          <p:cNvPr id="9" name="Oval 8">
            <a:extLst>
              <a:ext uri="{FF2B5EF4-FFF2-40B4-BE49-F238E27FC236}">
                <a16:creationId xmlns:a16="http://schemas.microsoft.com/office/drawing/2014/main" id="{C0FD319A-E3DC-478C-A611-8C1224D2A9C3}"/>
              </a:ext>
            </a:extLst>
          </p:cNvPr>
          <p:cNvSpPr/>
          <p:nvPr/>
        </p:nvSpPr>
        <p:spPr>
          <a:xfrm>
            <a:off x="9850642" y="1378275"/>
            <a:ext cx="1807958" cy="115256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a:extLst>
              <a:ext uri="{FF2B5EF4-FFF2-40B4-BE49-F238E27FC236}">
                <a16:creationId xmlns:a16="http://schemas.microsoft.com/office/drawing/2014/main" id="{7CE2B3C6-623D-4C71-AE27-4FE18653F1B0}"/>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solidFill>
                  <a:schemeClr val="bg1"/>
                </a:solidFill>
                <a:latin typeface="+mn-lt"/>
              </a:rPr>
              <a:t>Estabrooks et al. Determining the Impact of Walk Kansas. ABM, 2008, 36: 1-12</a:t>
            </a:r>
          </a:p>
        </p:txBody>
      </p:sp>
      <p:sp>
        <p:nvSpPr>
          <p:cNvPr id="12" name="Arrow: Up 11">
            <a:extLst>
              <a:ext uri="{FF2B5EF4-FFF2-40B4-BE49-F238E27FC236}">
                <a16:creationId xmlns:a16="http://schemas.microsoft.com/office/drawing/2014/main" id="{9C6B7139-045E-4DC6-A9B7-57C324EE95FD}"/>
              </a:ext>
            </a:extLst>
          </p:cNvPr>
          <p:cNvSpPr/>
          <p:nvPr/>
        </p:nvSpPr>
        <p:spPr>
          <a:xfrm>
            <a:off x="1772327" y="630873"/>
            <a:ext cx="3887666" cy="5596254"/>
          </a:xfrm>
          <a:prstGeom prst="upArrow">
            <a:avLst/>
          </a:prstGeom>
          <a:solidFill>
            <a:srgbClr val="FFFF00"/>
          </a:solidFill>
          <a:ln>
            <a:solidFill>
              <a:srgbClr val="2B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C18A05-F597-4FB2-8372-09881F55CB36}"/>
              </a:ext>
            </a:extLst>
          </p:cNvPr>
          <p:cNvSpPr txBox="1"/>
          <p:nvPr/>
        </p:nvSpPr>
        <p:spPr>
          <a:xfrm>
            <a:off x="2633679" y="1670955"/>
            <a:ext cx="2152358" cy="707886"/>
          </a:xfrm>
          <a:prstGeom prst="rect">
            <a:avLst/>
          </a:prstGeom>
          <a:noFill/>
        </p:spPr>
        <p:txBody>
          <a:bodyPr wrap="square" rtlCol="0">
            <a:spAutoFit/>
          </a:bodyPr>
          <a:lstStyle/>
          <a:p>
            <a:r>
              <a:rPr lang="en-US" sz="4000" b="1" dirty="0">
                <a:solidFill>
                  <a:srgbClr val="2B3D51"/>
                </a:solidFill>
              </a:rPr>
              <a:t>Per week</a:t>
            </a:r>
          </a:p>
        </p:txBody>
      </p:sp>
      <p:sp>
        <p:nvSpPr>
          <p:cNvPr id="15" name="TextBox 14">
            <a:extLst>
              <a:ext uri="{FF2B5EF4-FFF2-40B4-BE49-F238E27FC236}">
                <a16:creationId xmlns:a16="http://schemas.microsoft.com/office/drawing/2014/main" id="{5C7EEBF2-A79D-4E22-AE0A-DF6DB0538991}"/>
              </a:ext>
            </a:extLst>
          </p:cNvPr>
          <p:cNvSpPr txBox="1"/>
          <p:nvPr/>
        </p:nvSpPr>
        <p:spPr>
          <a:xfrm>
            <a:off x="2901462" y="2936631"/>
            <a:ext cx="1652953" cy="3170099"/>
          </a:xfrm>
          <a:prstGeom prst="rect">
            <a:avLst/>
          </a:prstGeom>
          <a:noFill/>
        </p:spPr>
        <p:txBody>
          <a:bodyPr wrap="square" rtlCol="0">
            <a:spAutoFit/>
          </a:bodyPr>
          <a:lstStyle/>
          <a:p>
            <a:r>
              <a:rPr lang="en-US" sz="4000" b="1" dirty="0">
                <a:solidFill>
                  <a:srgbClr val="2B3D51"/>
                </a:solidFill>
              </a:rPr>
              <a:t>+ 177 min</a:t>
            </a:r>
          </a:p>
          <a:p>
            <a:endParaRPr lang="en-US" sz="4000" b="1" dirty="0">
              <a:solidFill>
                <a:srgbClr val="2B3D51"/>
              </a:solidFill>
            </a:endParaRPr>
          </a:p>
          <a:p>
            <a:r>
              <a:rPr lang="en-US" sz="4000" b="1" dirty="0">
                <a:solidFill>
                  <a:srgbClr val="2B3D51"/>
                </a:solidFill>
              </a:rPr>
              <a:t>+ 107 min</a:t>
            </a:r>
          </a:p>
        </p:txBody>
      </p:sp>
    </p:spTree>
    <p:extLst>
      <p:ext uri="{BB962C8B-B14F-4D97-AF65-F5344CB8AC3E}">
        <p14:creationId xmlns:p14="http://schemas.microsoft.com/office/powerpoint/2010/main" val="346832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device, wheel, clock&#10;&#10;Description automatically generated">
            <a:extLst>
              <a:ext uri="{FF2B5EF4-FFF2-40B4-BE49-F238E27FC236}">
                <a16:creationId xmlns:a16="http://schemas.microsoft.com/office/drawing/2014/main" id="{78B9BC64-8534-4893-8493-F7216D3B04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 t="9091" r="28166" b="-1"/>
          <a:stretch/>
        </p:blipFill>
        <p:spPr>
          <a:xfrm>
            <a:off x="4341147" y="842341"/>
            <a:ext cx="7850853" cy="6211109"/>
          </a:xfrm>
          <a:prstGeom prst="rect">
            <a:avLst/>
          </a:prstGeom>
          <a:noFill/>
          <a:effectLst>
            <a:outerShdw dist="50800" dir="5400000" algn="ctr" rotWithShape="0">
              <a:srgbClr val="000000">
                <a:alpha val="43137"/>
              </a:srgbClr>
            </a:outerShdw>
            <a:softEdge rad="0"/>
          </a:effectLst>
        </p:spPr>
      </p:pic>
      <p:sp>
        <p:nvSpPr>
          <p:cNvPr id="9" name="Oval 8">
            <a:extLst>
              <a:ext uri="{FF2B5EF4-FFF2-40B4-BE49-F238E27FC236}">
                <a16:creationId xmlns:a16="http://schemas.microsoft.com/office/drawing/2014/main" id="{C0FD319A-E3DC-478C-A611-8C1224D2A9C3}"/>
              </a:ext>
            </a:extLst>
          </p:cNvPr>
          <p:cNvSpPr/>
          <p:nvPr/>
        </p:nvSpPr>
        <p:spPr>
          <a:xfrm>
            <a:off x="10867292" y="3675185"/>
            <a:ext cx="1324708" cy="96715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a:extLst>
              <a:ext uri="{FF2B5EF4-FFF2-40B4-BE49-F238E27FC236}">
                <a16:creationId xmlns:a16="http://schemas.microsoft.com/office/drawing/2014/main" id="{7CE2B3C6-623D-4C71-AE27-4FE18653F1B0}"/>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solidFill>
                  <a:schemeClr val="bg1"/>
                </a:solidFill>
                <a:latin typeface="+mn-lt"/>
              </a:rPr>
              <a:t>Estabrooks et al. Determining the Impact of Walk Kansas. ABM, 2008, 36: 1-12</a:t>
            </a:r>
          </a:p>
        </p:txBody>
      </p:sp>
      <p:sp>
        <p:nvSpPr>
          <p:cNvPr id="3" name="TextBox 2">
            <a:extLst>
              <a:ext uri="{FF2B5EF4-FFF2-40B4-BE49-F238E27FC236}">
                <a16:creationId xmlns:a16="http://schemas.microsoft.com/office/drawing/2014/main" id="{FA06554C-4016-49C0-886A-283A1D4164DF}"/>
              </a:ext>
            </a:extLst>
          </p:cNvPr>
          <p:cNvSpPr txBox="1"/>
          <p:nvPr/>
        </p:nvSpPr>
        <p:spPr>
          <a:xfrm>
            <a:off x="281354" y="1885792"/>
            <a:ext cx="615461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mj-lt"/>
              </a:rPr>
              <a:t>105 eligible counties.</a:t>
            </a:r>
          </a:p>
          <a:p>
            <a:pPr marL="457200" indent="-457200">
              <a:buFont typeface="Arial" panose="020B0604020202020204" pitchFamily="34" charset="0"/>
              <a:buChar char="•"/>
            </a:pPr>
            <a:r>
              <a:rPr lang="en-US" sz="3200" b="1" dirty="0">
                <a:solidFill>
                  <a:srgbClr val="26A65B"/>
                </a:solidFill>
              </a:rPr>
              <a:t>Year 1:  48 counties </a:t>
            </a:r>
            <a:r>
              <a:rPr lang="en-US" sz="3200" dirty="0">
                <a:solidFill>
                  <a:schemeClr val="bg1"/>
                </a:solidFill>
                <a:latin typeface="+mj-lt"/>
              </a:rPr>
              <a:t>participated.</a:t>
            </a:r>
          </a:p>
          <a:p>
            <a:pPr marL="457200" indent="-457200">
              <a:buFont typeface="Arial" panose="020B0604020202020204" pitchFamily="34" charset="0"/>
              <a:buChar char="•"/>
            </a:pPr>
            <a:r>
              <a:rPr lang="en-US" sz="3200" b="1" dirty="0">
                <a:solidFill>
                  <a:srgbClr val="26A65B"/>
                </a:solidFill>
              </a:rPr>
              <a:t>By year 5:  +41 counties</a:t>
            </a:r>
            <a:r>
              <a:rPr lang="en-US" sz="3200" dirty="0">
                <a:solidFill>
                  <a:schemeClr val="bg1"/>
                </a:solidFill>
                <a:latin typeface="+mj-lt"/>
              </a:rPr>
              <a:t> participated.</a:t>
            </a:r>
          </a:p>
          <a:p>
            <a:pPr marL="457200" indent="-457200">
              <a:buFont typeface="Arial" panose="020B0604020202020204" pitchFamily="34" charset="0"/>
              <a:buChar char="•"/>
            </a:pPr>
            <a:r>
              <a:rPr lang="en-US" sz="3200" dirty="0">
                <a:solidFill>
                  <a:schemeClr val="bg1"/>
                </a:solidFill>
                <a:latin typeface="+mj-lt"/>
              </a:rPr>
              <a:t>Initially, counties with </a:t>
            </a:r>
            <a:r>
              <a:rPr lang="en-US" sz="3200" b="1" dirty="0">
                <a:solidFill>
                  <a:srgbClr val="26A65B"/>
                </a:solidFill>
              </a:rPr>
              <a:t>agents</a:t>
            </a:r>
            <a:r>
              <a:rPr lang="en-US" sz="3200" dirty="0">
                <a:solidFill>
                  <a:schemeClr val="bg1"/>
                </a:solidFill>
                <a:latin typeface="+mj-lt"/>
              </a:rPr>
              <a:t> not meeting PA recommendations were less likely to adopt.</a:t>
            </a:r>
          </a:p>
        </p:txBody>
      </p:sp>
    </p:spTree>
    <p:extLst>
      <p:ext uri="{BB962C8B-B14F-4D97-AF65-F5344CB8AC3E}">
        <p14:creationId xmlns:p14="http://schemas.microsoft.com/office/powerpoint/2010/main" val="229284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device, wheel, clock&#10;&#10;Description automatically generated">
            <a:extLst>
              <a:ext uri="{FF2B5EF4-FFF2-40B4-BE49-F238E27FC236}">
                <a16:creationId xmlns:a16="http://schemas.microsoft.com/office/drawing/2014/main" id="{78B9BC64-8534-4893-8493-F7216D3B04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 t="9091" r="28166" b="-1"/>
          <a:stretch/>
        </p:blipFill>
        <p:spPr>
          <a:xfrm>
            <a:off x="4341147" y="789587"/>
            <a:ext cx="7850853" cy="6211109"/>
          </a:xfrm>
          <a:prstGeom prst="rect">
            <a:avLst/>
          </a:prstGeom>
          <a:noFill/>
          <a:effectLst>
            <a:outerShdw dist="50800" dir="5400000" algn="ctr" rotWithShape="0">
              <a:srgbClr val="000000">
                <a:alpha val="43137"/>
              </a:srgbClr>
            </a:outerShdw>
            <a:softEdge rad="0"/>
          </a:effectLst>
        </p:spPr>
      </p:pic>
      <p:sp>
        <p:nvSpPr>
          <p:cNvPr id="9" name="Oval 8">
            <a:extLst>
              <a:ext uri="{FF2B5EF4-FFF2-40B4-BE49-F238E27FC236}">
                <a16:creationId xmlns:a16="http://schemas.microsoft.com/office/drawing/2014/main" id="{C0FD319A-E3DC-478C-A611-8C1224D2A9C3}"/>
              </a:ext>
            </a:extLst>
          </p:cNvPr>
          <p:cNvSpPr/>
          <p:nvPr/>
        </p:nvSpPr>
        <p:spPr>
          <a:xfrm>
            <a:off x="8598875" y="4923384"/>
            <a:ext cx="2074985" cy="146214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a:extLst>
              <a:ext uri="{FF2B5EF4-FFF2-40B4-BE49-F238E27FC236}">
                <a16:creationId xmlns:a16="http://schemas.microsoft.com/office/drawing/2014/main" id="{7CE2B3C6-623D-4C71-AE27-4FE18653F1B0}"/>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solidFill>
                  <a:schemeClr val="bg1"/>
                </a:solidFill>
                <a:latin typeface="+mn-lt"/>
              </a:rPr>
              <a:t>Estabrooks et al. Determining the Impact of Walk Kansas. ABM, 2008, 36: 1-12</a:t>
            </a:r>
          </a:p>
        </p:txBody>
      </p:sp>
      <p:sp>
        <p:nvSpPr>
          <p:cNvPr id="4" name="TextBox 3">
            <a:extLst>
              <a:ext uri="{FF2B5EF4-FFF2-40B4-BE49-F238E27FC236}">
                <a16:creationId xmlns:a16="http://schemas.microsoft.com/office/drawing/2014/main" id="{4EEFB43C-96AB-4632-A9A7-5BEDC21F866C}"/>
              </a:ext>
            </a:extLst>
          </p:cNvPr>
          <p:cNvSpPr txBox="1"/>
          <p:nvPr/>
        </p:nvSpPr>
        <p:spPr>
          <a:xfrm>
            <a:off x="1055076" y="2303585"/>
            <a:ext cx="4906109" cy="3477875"/>
          </a:xfrm>
          <a:prstGeom prst="rect">
            <a:avLst/>
          </a:prstGeom>
          <a:noFill/>
        </p:spPr>
        <p:txBody>
          <a:bodyPr wrap="square" rtlCol="0">
            <a:spAutoFit/>
          </a:bodyPr>
          <a:lstStyle/>
          <a:p>
            <a:r>
              <a:rPr lang="en-US" sz="4400" dirty="0">
                <a:solidFill>
                  <a:schemeClr val="bg1"/>
                </a:solidFill>
                <a:latin typeface="+mj-lt"/>
              </a:rPr>
              <a:t>No data reported but refers to </a:t>
            </a:r>
            <a:r>
              <a:rPr lang="en-US" sz="4400" b="1" dirty="0">
                <a:solidFill>
                  <a:srgbClr val="913D88"/>
                </a:solidFill>
              </a:rPr>
              <a:t>consistent delivery and/or adaptations </a:t>
            </a:r>
            <a:r>
              <a:rPr lang="en-US" sz="4400" dirty="0">
                <a:solidFill>
                  <a:schemeClr val="bg1"/>
                </a:solidFill>
                <a:latin typeface="+mj-lt"/>
              </a:rPr>
              <a:t>across counties.</a:t>
            </a:r>
          </a:p>
        </p:txBody>
      </p:sp>
    </p:spTree>
    <p:extLst>
      <p:ext uri="{BB962C8B-B14F-4D97-AF65-F5344CB8AC3E}">
        <p14:creationId xmlns:p14="http://schemas.microsoft.com/office/powerpoint/2010/main" val="133155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device, wheel, clock&#10;&#10;Description automatically generated">
            <a:extLst>
              <a:ext uri="{FF2B5EF4-FFF2-40B4-BE49-F238E27FC236}">
                <a16:creationId xmlns:a16="http://schemas.microsoft.com/office/drawing/2014/main" id="{78B9BC64-8534-4893-8493-F7216D3B04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 t="9091" r="28166" b="-1"/>
          <a:stretch/>
        </p:blipFill>
        <p:spPr>
          <a:xfrm>
            <a:off x="4341147" y="789587"/>
            <a:ext cx="7850853" cy="6211109"/>
          </a:xfrm>
          <a:prstGeom prst="rect">
            <a:avLst/>
          </a:prstGeom>
          <a:noFill/>
          <a:effectLst>
            <a:outerShdw dist="50800" dir="5400000" algn="ctr" rotWithShape="0">
              <a:srgbClr val="000000">
                <a:alpha val="43137"/>
              </a:srgbClr>
            </a:outerShdw>
            <a:softEdge rad="0"/>
          </a:effectLst>
        </p:spPr>
      </p:pic>
      <p:sp>
        <p:nvSpPr>
          <p:cNvPr id="9" name="Oval 8">
            <a:extLst>
              <a:ext uri="{FF2B5EF4-FFF2-40B4-BE49-F238E27FC236}">
                <a16:creationId xmlns:a16="http://schemas.microsoft.com/office/drawing/2014/main" id="{C0FD319A-E3DC-478C-A611-8C1224D2A9C3}"/>
              </a:ext>
            </a:extLst>
          </p:cNvPr>
          <p:cNvSpPr/>
          <p:nvPr/>
        </p:nvSpPr>
        <p:spPr>
          <a:xfrm>
            <a:off x="6840415" y="3429000"/>
            <a:ext cx="1846385" cy="117816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a:extLst>
              <a:ext uri="{FF2B5EF4-FFF2-40B4-BE49-F238E27FC236}">
                <a16:creationId xmlns:a16="http://schemas.microsoft.com/office/drawing/2014/main" id="{7CE2B3C6-623D-4C71-AE27-4FE18653F1B0}"/>
              </a:ext>
            </a:extLst>
          </p:cNvPr>
          <p:cNvSpPr txBox="1">
            <a:spLocks noChangeArrowheads="1"/>
          </p:cNvSpPr>
          <p:nvPr/>
        </p:nvSpPr>
        <p:spPr bwMode="auto">
          <a:xfrm>
            <a:off x="6989758" y="6580991"/>
            <a:ext cx="5606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00000"/>
              <a:buFont typeface="Arial" panose="020B0604020202020204" pitchFamily="34" charset="0"/>
              <a:buChar char="•"/>
              <a:defRPr sz="27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FF0000"/>
              </a:buClr>
              <a:buSzPct val="100000"/>
              <a:buFont typeface="Arial" panose="020B0604020202020204" pitchFamily="34" charset="0"/>
              <a:buChar char="•"/>
              <a:defRPr sz="2200" b="1">
                <a:solidFill>
                  <a:schemeClr val="tx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FF0000"/>
              </a:buClr>
              <a:buSzPct val="100000"/>
              <a:buFont typeface="Arial" panose="020B0604020202020204" pitchFamily="34" charset="0"/>
              <a:buChar char="•"/>
              <a:defRPr sz="2000" b="1">
                <a:solidFill>
                  <a:schemeClr val="tx1"/>
                </a:solidFill>
                <a:latin typeface="Arial Narrow" panose="020B0606020202030204" pitchFamily="34" charset="0"/>
                <a:ea typeface="ヒラギノ角ゴ Pro W3" charset="-128"/>
              </a:defRPr>
            </a:lvl3pPr>
            <a:lvl4pPr marL="1600200" indent="-228600">
              <a:spcBef>
                <a:spcPct val="20000"/>
              </a:spcBef>
              <a:buClr>
                <a:srgbClr val="FF0000"/>
              </a:buClr>
              <a:buSzPct val="100000"/>
              <a:buFont typeface="Arial" panose="020B0604020202020204" pitchFamily="34" charset="0"/>
              <a:buChar char="•"/>
              <a:defRPr sz="2000" b="1">
                <a:solidFill>
                  <a:schemeClr val="tx2"/>
                </a:solidFill>
                <a:latin typeface="Arial Narrow" panose="020B0606020202030204" pitchFamily="34" charset="0"/>
                <a:ea typeface="ヒラギノ角ゴ Pro W3" charset="-128"/>
              </a:defRPr>
            </a:lvl4pPr>
            <a:lvl5pPr marL="2057400" indent="-228600">
              <a:spcBef>
                <a:spcPct val="20000"/>
              </a:spcBef>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5pPr>
            <a:lvl6pPr marL="25146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6pPr>
            <a:lvl7pPr marL="29718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7pPr>
            <a:lvl8pPr marL="34290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8pPr>
            <a:lvl9pPr marL="3886200" indent="-228600" defTabSz="457200" eaLnBrk="0" fontAlgn="base" hangingPunct="0">
              <a:spcBef>
                <a:spcPct val="20000"/>
              </a:spcBef>
              <a:spcAft>
                <a:spcPct val="0"/>
              </a:spcAft>
              <a:buClr>
                <a:srgbClr val="FF0000"/>
              </a:buClr>
              <a:buSzPct val="100000"/>
              <a:buFont typeface="Arial" panose="020B0604020202020204" pitchFamily="34" charset="0"/>
              <a:buChar char="•"/>
              <a:defRPr b="1">
                <a:solidFill>
                  <a:schemeClr val="tx1"/>
                </a:solidFill>
                <a:latin typeface="Arial Narrow" panose="020B0606020202030204" pitchFamily="34" charset="0"/>
                <a:ea typeface="ヒラギノ角ゴ Pro W3" charset="-128"/>
              </a:defRPr>
            </a:lvl9pPr>
          </a:lstStyle>
          <a:p>
            <a:pPr eaLnBrk="1" hangingPunct="1">
              <a:spcBef>
                <a:spcPct val="0"/>
              </a:spcBef>
              <a:buClrTx/>
              <a:buSzTx/>
              <a:buFontTx/>
              <a:buNone/>
            </a:pPr>
            <a:r>
              <a:rPr lang="en-US" altLang="en-US" sz="1200" b="0" dirty="0">
                <a:solidFill>
                  <a:schemeClr val="bg1"/>
                </a:solidFill>
                <a:latin typeface="+mn-lt"/>
              </a:rPr>
              <a:t>Estabrooks et al. Determining the Impact of Walk Kansas. ABM, 2008, 36: 1-12</a:t>
            </a:r>
          </a:p>
        </p:txBody>
      </p:sp>
      <p:sp>
        <p:nvSpPr>
          <p:cNvPr id="8" name="Rectangle 7">
            <a:extLst>
              <a:ext uri="{FF2B5EF4-FFF2-40B4-BE49-F238E27FC236}">
                <a16:creationId xmlns:a16="http://schemas.microsoft.com/office/drawing/2014/main" id="{79684748-7C3E-4F74-9568-AD786197932B}"/>
              </a:ext>
            </a:extLst>
          </p:cNvPr>
          <p:cNvSpPr/>
          <p:nvPr/>
        </p:nvSpPr>
        <p:spPr>
          <a:xfrm>
            <a:off x="3077308" y="3394198"/>
            <a:ext cx="2778369" cy="2639413"/>
          </a:xfrm>
          <a:prstGeom prst="rect">
            <a:avLst/>
          </a:prstGeom>
          <a:effectLst>
            <a:outerShdw blurRad="50800" dist="38100" dir="18900000" algn="bl"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F044EB-09E8-4684-8194-5AD79E0077C4}"/>
              </a:ext>
            </a:extLst>
          </p:cNvPr>
          <p:cNvSpPr txBox="1"/>
          <p:nvPr/>
        </p:nvSpPr>
        <p:spPr>
          <a:xfrm>
            <a:off x="3393831" y="4018084"/>
            <a:ext cx="2514600" cy="1446550"/>
          </a:xfrm>
          <a:prstGeom prst="rect">
            <a:avLst/>
          </a:prstGeom>
          <a:noFill/>
        </p:spPr>
        <p:txBody>
          <a:bodyPr wrap="square" rtlCol="0">
            <a:spAutoFit/>
          </a:bodyPr>
          <a:lstStyle/>
          <a:p>
            <a:r>
              <a:rPr lang="en-US" sz="2200" u="sng" dirty="0">
                <a:solidFill>
                  <a:schemeClr val="bg1"/>
                </a:solidFill>
              </a:rPr>
              <a:t>Setting Level:</a:t>
            </a:r>
          </a:p>
          <a:p>
            <a:r>
              <a:rPr lang="en-US" sz="2200" dirty="0">
                <a:solidFill>
                  <a:schemeClr val="bg1"/>
                </a:solidFill>
              </a:rPr>
              <a:t>Sustained delivery for subsequent 4 years.</a:t>
            </a:r>
          </a:p>
        </p:txBody>
      </p:sp>
      <p:sp>
        <p:nvSpPr>
          <p:cNvPr id="3" name="Rectangle 2">
            <a:extLst>
              <a:ext uri="{FF2B5EF4-FFF2-40B4-BE49-F238E27FC236}">
                <a16:creationId xmlns:a16="http://schemas.microsoft.com/office/drawing/2014/main" id="{7BE0386D-D9D0-47D2-BB8A-CD40DE75A8EF}"/>
              </a:ext>
            </a:extLst>
          </p:cNvPr>
          <p:cNvSpPr/>
          <p:nvPr/>
        </p:nvSpPr>
        <p:spPr>
          <a:xfrm>
            <a:off x="799651" y="1255728"/>
            <a:ext cx="2778369" cy="2639413"/>
          </a:xfrm>
          <a:prstGeom prst="rect">
            <a:avLst/>
          </a:prstGeom>
          <a:effectLst>
            <a:outerShdw blurRad="50800" dist="38100" dir="18900000" algn="bl"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2FA11D-20D3-4FA8-9D8E-C271F8146543}"/>
              </a:ext>
            </a:extLst>
          </p:cNvPr>
          <p:cNvSpPr txBox="1"/>
          <p:nvPr/>
        </p:nvSpPr>
        <p:spPr>
          <a:xfrm>
            <a:off x="1089797" y="1344327"/>
            <a:ext cx="2514600" cy="2462213"/>
          </a:xfrm>
          <a:prstGeom prst="rect">
            <a:avLst/>
          </a:prstGeom>
          <a:noFill/>
        </p:spPr>
        <p:txBody>
          <a:bodyPr wrap="square" rtlCol="0">
            <a:spAutoFit/>
          </a:bodyPr>
          <a:lstStyle/>
          <a:p>
            <a:r>
              <a:rPr lang="en-US" sz="2200" u="sng" dirty="0">
                <a:solidFill>
                  <a:schemeClr val="bg1"/>
                </a:solidFill>
              </a:rPr>
              <a:t>Individual Level:</a:t>
            </a:r>
          </a:p>
          <a:p>
            <a:r>
              <a:rPr lang="en-US" sz="2200" dirty="0">
                <a:solidFill>
                  <a:schemeClr val="bg1"/>
                </a:solidFill>
              </a:rPr>
              <a:t>Sustained an increase of moderate PA </a:t>
            </a:r>
          </a:p>
          <a:p>
            <a:r>
              <a:rPr lang="en-US" sz="2200" dirty="0">
                <a:solidFill>
                  <a:schemeClr val="bg1"/>
                </a:solidFill>
              </a:rPr>
              <a:t>6 months after program was complete.</a:t>
            </a:r>
          </a:p>
        </p:txBody>
      </p:sp>
    </p:spTree>
    <p:extLst>
      <p:ext uri="{BB962C8B-B14F-4D97-AF65-F5344CB8AC3E}">
        <p14:creationId xmlns:p14="http://schemas.microsoft.com/office/powerpoint/2010/main" val="104834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Beveled 10">
            <a:extLst>
              <a:ext uri="{FF2B5EF4-FFF2-40B4-BE49-F238E27FC236}">
                <a16:creationId xmlns:a16="http://schemas.microsoft.com/office/drawing/2014/main" id="{5200C344-8421-4483-BE7C-1AC5BA2FD21A}"/>
              </a:ext>
            </a:extLst>
          </p:cNvPr>
          <p:cNvSpPr/>
          <p:nvPr/>
        </p:nvSpPr>
        <p:spPr>
          <a:xfrm>
            <a:off x="7709005" y="3551904"/>
            <a:ext cx="3259316" cy="2725621"/>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Beveled 11">
            <a:extLst>
              <a:ext uri="{FF2B5EF4-FFF2-40B4-BE49-F238E27FC236}">
                <a16:creationId xmlns:a16="http://schemas.microsoft.com/office/drawing/2014/main" id="{88867FEB-7BB9-4551-82A4-BAEE08CB9AD3}"/>
              </a:ext>
            </a:extLst>
          </p:cNvPr>
          <p:cNvSpPr/>
          <p:nvPr/>
        </p:nvSpPr>
        <p:spPr>
          <a:xfrm>
            <a:off x="7693794" y="834667"/>
            <a:ext cx="3259316" cy="2725621"/>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5C286CB-9862-45FA-B279-141DACDC5347}"/>
              </a:ext>
            </a:extLst>
          </p:cNvPr>
          <p:cNvGrpSpPr/>
          <p:nvPr/>
        </p:nvGrpSpPr>
        <p:grpSpPr>
          <a:xfrm>
            <a:off x="4450244" y="834666"/>
            <a:ext cx="3259316" cy="2725621"/>
            <a:chOff x="4450244" y="834666"/>
            <a:chExt cx="3259316" cy="2725621"/>
          </a:xfrm>
        </p:grpSpPr>
        <p:sp>
          <p:nvSpPr>
            <p:cNvPr id="2" name="Rectangle: Beveled 1">
              <a:extLst>
                <a:ext uri="{FF2B5EF4-FFF2-40B4-BE49-F238E27FC236}">
                  <a16:creationId xmlns:a16="http://schemas.microsoft.com/office/drawing/2014/main" id="{7E561894-4AC1-4278-9196-2D1B1EE889C1}"/>
                </a:ext>
              </a:extLst>
            </p:cNvPr>
            <p:cNvSpPr/>
            <p:nvPr/>
          </p:nvSpPr>
          <p:spPr>
            <a:xfrm>
              <a:off x="4450244" y="834666"/>
              <a:ext cx="3259316" cy="2725621"/>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BDCD36-13F6-402B-99A7-CC469A405031}"/>
                </a:ext>
              </a:extLst>
            </p:cNvPr>
            <p:cNvSpPr txBox="1"/>
            <p:nvPr/>
          </p:nvSpPr>
          <p:spPr>
            <a:xfrm>
              <a:off x="4997279" y="1763802"/>
              <a:ext cx="2160713" cy="892552"/>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#1: Only for evaluation</a:t>
              </a:r>
            </a:p>
          </p:txBody>
        </p:sp>
      </p:grpSp>
      <p:sp>
        <p:nvSpPr>
          <p:cNvPr id="16" name="TextBox 15">
            <a:extLst>
              <a:ext uri="{FF2B5EF4-FFF2-40B4-BE49-F238E27FC236}">
                <a16:creationId xmlns:a16="http://schemas.microsoft.com/office/drawing/2014/main" id="{DFABADE8-5FCB-4781-8277-5DA7A5608067}"/>
              </a:ext>
            </a:extLst>
          </p:cNvPr>
          <p:cNvSpPr txBox="1"/>
          <p:nvPr/>
        </p:nvSpPr>
        <p:spPr>
          <a:xfrm>
            <a:off x="8213830" y="1748560"/>
            <a:ext cx="2312498" cy="892552"/>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#2: Only for quantitative</a:t>
            </a:r>
          </a:p>
        </p:txBody>
      </p:sp>
      <p:grpSp>
        <p:nvGrpSpPr>
          <p:cNvPr id="20" name="Group 19">
            <a:extLst>
              <a:ext uri="{FF2B5EF4-FFF2-40B4-BE49-F238E27FC236}">
                <a16:creationId xmlns:a16="http://schemas.microsoft.com/office/drawing/2014/main" id="{D953505B-0368-42C6-9B6F-EE9E21D0757E}"/>
              </a:ext>
            </a:extLst>
          </p:cNvPr>
          <p:cNvGrpSpPr/>
          <p:nvPr/>
        </p:nvGrpSpPr>
        <p:grpSpPr>
          <a:xfrm>
            <a:off x="4450799" y="3544521"/>
            <a:ext cx="3259316" cy="2725621"/>
            <a:chOff x="4450799" y="3544521"/>
            <a:chExt cx="3259316" cy="2725621"/>
          </a:xfrm>
        </p:grpSpPr>
        <p:sp>
          <p:nvSpPr>
            <p:cNvPr id="10" name="Rectangle: Beveled 9">
              <a:extLst>
                <a:ext uri="{FF2B5EF4-FFF2-40B4-BE49-F238E27FC236}">
                  <a16:creationId xmlns:a16="http://schemas.microsoft.com/office/drawing/2014/main" id="{32B9F632-B10F-4720-B142-833860C73AA5}"/>
                </a:ext>
              </a:extLst>
            </p:cNvPr>
            <p:cNvSpPr/>
            <p:nvPr/>
          </p:nvSpPr>
          <p:spPr>
            <a:xfrm>
              <a:off x="4450799" y="3544521"/>
              <a:ext cx="3259316" cy="2725621"/>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E64981-A2A1-450C-916E-E7670C08422C}"/>
                </a:ext>
              </a:extLst>
            </p:cNvPr>
            <p:cNvSpPr txBox="1"/>
            <p:nvPr/>
          </p:nvSpPr>
          <p:spPr>
            <a:xfrm>
              <a:off x="4950392" y="3916417"/>
              <a:ext cx="2396792" cy="2092881"/>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#3: Mandates that all dimensions are equally important</a:t>
              </a:r>
            </a:p>
          </p:txBody>
        </p:sp>
      </p:grpSp>
      <p:sp>
        <p:nvSpPr>
          <p:cNvPr id="18" name="TextBox 17">
            <a:extLst>
              <a:ext uri="{FF2B5EF4-FFF2-40B4-BE49-F238E27FC236}">
                <a16:creationId xmlns:a16="http://schemas.microsoft.com/office/drawing/2014/main" id="{B38E76DF-DD03-462C-A652-6E89DC7D3F36}"/>
              </a:ext>
            </a:extLst>
          </p:cNvPr>
          <p:cNvSpPr txBox="1"/>
          <p:nvPr/>
        </p:nvSpPr>
        <p:spPr>
          <a:xfrm>
            <a:off x="8071936" y="4316527"/>
            <a:ext cx="2595944" cy="1292662"/>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#4: Rigid</a:t>
            </a:r>
          </a:p>
          <a:p>
            <a:pPr algn="ctr"/>
            <a:r>
              <a:rPr lang="en-US" sz="2500" dirty="0">
                <a:latin typeface="Arial" panose="020B0604020202020204" pitchFamily="34" charset="0"/>
                <a:cs typeface="Arial" panose="020B0604020202020204" pitchFamily="34" charset="0"/>
              </a:rPr>
              <a:t>timepoints</a:t>
            </a:r>
          </a:p>
          <a:p>
            <a:pPr algn="ctr"/>
            <a:r>
              <a:rPr lang="en-US" sz="2500" dirty="0">
                <a:latin typeface="Arial" panose="020B0604020202020204" pitchFamily="34" charset="0"/>
                <a:cs typeface="Arial" panose="020B0604020202020204" pitchFamily="34" charset="0"/>
              </a:rPr>
              <a:t>for maintenance</a:t>
            </a:r>
          </a:p>
        </p:txBody>
      </p:sp>
      <p:pic>
        <p:nvPicPr>
          <p:cNvPr id="22" name="Graphic 21" descr="Head with gears">
            <a:extLst>
              <a:ext uri="{FF2B5EF4-FFF2-40B4-BE49-F238E27FC236}">
                <a16:creationId xmlns:a16="http://schemas.microsoft.com/office/drawing/2014/main" id="{CD9F9B97-D66C-4948-BAB4-82A31F15B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98" y="1404974"/>
            <a:ext cx="4310624" cy="4310624"/>
          </a:xfrm>
          <a:prstGeom prst="rect">
            <a:avLst/>
          </a:prstGeom>
        </p:spPr>
      </p:pic>
      <p:sp>
        <p:nvSpPr>
          <p:cNvPr id="3" name="TextBox 2">
            <a:extLst>
              <a:ext uri="{FF2B5EF4-FFF2-40B4-BE49-F238E27FC236}">
                <a16:creationId xmlns:a16="http://schemas.microsoft.com/office/drawing/2014/main" id="{66901423-1F77-4974-BAAD-2D093DB18F14}"/>
              </a:ext>
            </a:extLst>
          </p:cNvPr>
          <p:cNvSpPr txBox="1"/>
          <p:nvPr/>
        </p:nvSpPr>
        <p:spPr>
          <a:xfrm>
            <a:off x="175846" y="123092"/>
            <a:ext cx="3587262" cy="369332"/>
          </a:xfrm>
          <a:prstGeom prst="rect">
            <a:avLst/>
          </a:prstGeom>
          <a:noFill/>
        </p:spPr>
        <p:txBody>
          <a:bodyPr wrap="square" rtlCol="0">
            <a:spAutoFit/>
          </a:bodyPr>
          <a:lstStyle/>
          <a:p>
            <a:r>
              <a:rPr lang="en-US" dirty="0">
                <a:solidFill>
                  <a:schemeClr val="bg1"/>
                </a:solidFill>
              </a:rPr>
              <a:t>What are common misconceptions?</a:t>
            </a:r>
          </a:p>
        </p:txBody>
      </p:sp>
      <p:pic>
        <p:nvPicPr>
          <p:cNvPr id="9" name="Picture 8" descr="A picture containing drawing&#10;&#10;Description automatically generated">
            <a:extLst>
              <a:ext uri="{FF2B5EF4-FFF2-40B4-BE49-F238E27FC236}">
                <a16:creationId xmlns:a16="http://schemas.microsoft.com/office/drawing/2014/main" id="{5B5353D3-1EF1-4115-960E-2E0AA3D2A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5" y="6292296"/>
            <a:ext cx="1524000" cy="603504"/>
          </a:xfrm>
          <a:prstGeom prst="rect">
            <a:avLst/>
          </a:prstGeom>
          <a:effectLst>
            <a:softEdge rad="63500"/>
          </a:effectLst>
        </p:spPr>
      </p:pic>
    </p:spTree>
    <p:extLst>
      <p:ext uri="{BB962C8B-B14F-4D97-AF65-F5344CB8AC3E}">
        <p14:creationId xmlns:p14="http://schemas.microsoft.com/office/powerpoint/2010/main" val="35086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93CB00-FBFC-46B2-A859-BC8CD79D42C8}"/>
              </a:ext>
            </a:extLst>
          </p:cNvPr>
          <p:cNvGrpSpPr/>
          <p:nvPr/>
        </p:nvGrpSpPr>
        <p:grpSpPr>
          <a:xfrm>
            <a:off x="-128177" y="77207"/>
            <a:ext cx="2160713" cy="1532176"/>
            <a:chOff x="-96649" y="438514"/>
            <a:chExt cx="2160713" cy="1532176"/>
          </a:xfrm>
        </p:grpSpPr>
        <p:sp>
          <p:nvSpPr>
            <p:cNvPr id="3" name="Rectangle: Beveled 2">
              <a:extLst>
                <a:ext uri="{FF2B5EF4-FFF2-40B4-BE49-F238E27FC236}">
                  <a16:creationId xmlns:a16="http://schemas.microsoft.com/office/drawing/2014/main" id="{F37FA47F-8E19-41FF-94F9-3944F0409D89}"/>
                </a:ext>
              </a:extLst>
            </p:cNvPr>
            <p:cNvSpPr/>
            <p:nvPr/>
          </p:nvSpPr>
          <p:spPr>
            <a:xfrm>
              <a:off x="185913" y="438514"/>
              <a:ext cx="1595590" cy="1532176"/>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FE553D-79F2-44BE-B0BB-BCA71EAE426D}"/>
                </a:ext>
              </a:extLst>
            </p:cNvPr>
            <p:cNvSpPr txBox="1"/>
            <p:nvPr/>
          </p:nvSpPr>
          <p:spPr>
            <a:xfrm>
              <a:off x="-96649" y="850659"/>
              <a:ext cx="216071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 Only for evaluation</a:t>
              </a:r>
            </a:p>
          </p:txBody>
        </p:sp>
      </p:grpSp>
      <p:pic>
        <p:nvPicPr>
          <p:cNvPr id="6" name="Picture 5" descr="A picture containing device&#10;&#10;Description automatically generated">
            <a:extLst>
              <a:ext uri="{FF2B5EF4-FFF2-40B4-BE49-F238E27FC236}">
                <a16:creationId xmlns:a16="http://schemas.microsoft.com/office/drawing/2014/main" id="{D853C7E8-BA99-48CD-9C3F-FE9710B24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02" y="2804759"/>
            <a:ext cx="3263459" cy="3141079"/>
          </a:xfrm>
          <a:prstGeom prst="rect">
            <a:avLst/>
          </a:prstGeom>
        </p:spPr>
      </p:pic>
      <p:pic>
        <p:nvPicPr>
          <p:cNvPr id="8" name="Picture 7" descr="A picture containing orange&#10;&#10;Description automatically generated">
            <a:extLst>
              <a:ext uri="{FF2B5EF4-FFF2-40B4-BE49-F238E27FC236}">
                <a16:creationId xmlns:a16="http://schemas.microsoft.com/office/drawing/2014/main" id="{7B286C9B-AAEE-4D91-967C-7A4C119E8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2" y="2804756"/>
            <a:ext cx="3263459" cy="3127481"/>
          </a:xfrm>
          <a:prstGeom prst="rect">
            <a:avLst/>
          </a:prstGeom>
        </p:spPr>
      </p:pic>
      <p:pic>
        <p:nvPicPr>
          <p:cNvPr id="10" name="Picture 9" descr="A picture containing meter&#10;&#10;Description automatically generated">
            <a:extLst>
              <a:ext uri="{FF2B5EF4-FFF2-40B4-BE49-F238E27FC236}">
                <a16:creationId xmlns:a16="http://schemas.microsoft.com/office/drawing/2014/main" id="{C657685D-5994-40E1-B33F-661F75FFF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899" y="2804757"/>
            <a:ext cx="3263456" cy="3127479"/>
          </a:xfrm>
          <a:prstGeom prst="rect">
            <a:avLst/>
          </a:prstGeom>
        </p:spPr>
      </p:pic>
      <p:sp>
        <p:nvSpPr>
          <p:cNvPr id="11" name="TextBox 10">
            <a:extLst>
              <a:ext uri="{FF2B5EF4-FFF2-40B4-BE49-F238E27FC236}">
                <a16:creationId xmlns:a16="http://schemas.microsoft.com/office/drawing/2014/main" id="{5A365B6B-0B9F-4144-A482-AB7CA15BB010}"/>
              </a:ext>
            </a:extLst>
          </p:cNvPr>
          <p:cNvSpPr txBox="1"/>
          <p:nvPr/>
        </p:nvSpPr>
        <p:spPr>
          <a:xfrm>
            <a:off x="9711257" y="6500828"/>
            <a:ext cx="5791200" cy="276999"/>
          </a:xfrm>
          <a:prstGeom prst="rect">
            <a:avLst/>
          </a:prstGeom>
          <a:noFill/>
        </p:spPr>
        <p:txBody>
          <a:bodyPr wrap="square" rtlCol="0">
            <a:spAutoFit/>
          </a:bodyPr>
          <a:lstStyle/>
          <a:p>
            <a:r>
              <a:rPr lang="en-US" sz="1200" dirty="0"/>
              <a:t>CDC 1 U18DP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Heelan</a:t>
            </a:r>
            <a:r>
              <a:rPr lang="en-US" sz="1200" dirty="0">
                <a:latin typeface="Arial" panose="020B0604020202020204" pitchFamily="34" charset="0"/>
                <a:cs typeface="Arial" panose="020B0604020202020204" pitchFamily="34" charset="0"/>
              </a:rPr>
              <a:t>/Hill MPI)</a:t>
            </a:r>
          </a:p>
        </p:txBody>
      </p:sp>
      <p:sp>
        <p:nvSpPr>
          <p:cNvPr id="12" name="TextBox 11">
            <a:extLst>
              <a:ext uri="{FF2B5EF4-FFF2-40B4-BE49-F238E27FC236}">
                <a16:creationId xmlns:a16="http://schemas.microsoft.com/office/drawing/2014/main" id="{7D4E4C87-1C2A-4082-9CA3-0CC8817B7349}"/>
              </a:ext>
            </a:extLst>
          </p:cNvPr>
          <p:cNvSpPr txBox="1"/>
          <p:nvPr/>
        </p:nvSpPr>
        <p:spPr>
          <a:xfrm>
            <a:off x="3700647" y="912726"/>
            <a:ext cx="5404945"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Mapping Strategies </a:t>
            </a:r>
          </a:p>
          <a:p>
            <a:pPr algn="ctr"/>
            <a:r>
              <a:rPr lang="en-US" sz="4000" dirty="0">
                <a:latin typeface="Arial" panose="020B0604020202020204" pitchFamily="34" charset="0"/>
                <a:cs typeface="Arial" panose="020B0604020202020204" pitchFamily="34" charset="0"/>
              </a:rPr>
              <a:t>to RE-AIM Outcomes</a:t>
            </a:r>
          </a:p>
        </p:txBody>
      </p:sp>
    </p:spTree>
    <p:extLst>
      <p:ext uri="{BB962C8B-B14F-4D97-AF65-F5344CB8AC3E}">
        <p14:creationId xmlns:p14="http://schemas.microsoft.com/office/powerpoint/2010/main" val="227828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48C1A-F911-4696-8823-AB692E16E1D2}"/>
              </a:ext>
            </a:extLst>
          </p:cNvPr>
          <p:cNvSpPr txBox="1"/>
          <p:nvPr/>
        </p:nvSpPr>
        <p:spPr>
          <a:xfrm>
            <a:off x="389744" y="2021528"/>
            <a:ext cx="3882711" cy="3681976"/>
          </a:xfrm>
          <a:prstGeom prst="rect">
            <a:avLst/>
          </a:prstGeom>
          <a:noFill/>
        </p:spPr>
        <p:txBody>
          <a:bodyPr vert="horz" lIns="91440" tIns="45720" rIns="91440" bIns="45720" rtlCol="0" anchor="b">
            <a:normAutofit/>
          </a:bodyPr>
          <a:lstStyle/>
          <a:p>
            <a:pPr algn="ctr" defTabSz="914400">
              <a:lnSpc>
                <a:spcPct val="90000"/>
              </a:lnSpc>
              <a:spcBef>
                <a:spcPct val="0"/>
              </a:spcBef>
              <a:spcAft>
                <a:spcPts val="600"/>
              </a:spcAft>
            </a:pPr>
            <a:r>
              <a:rPr lang="en-US" sz="3700" dirty="0">
                <a:solidFill>
                  <a:schemeClr val="bg1"/>
                </a:solidFill>
                <a:latin typeface="Arial" panose="020B0604020202020204" pitchFamily="34" charset="0"/>
                <a:ea typeface="+mj-ea"/>
                <a:cs typeface="Arial" panose="020B0604020202020204" pitchFamily="34" charset="0"/>
              </a:rPr>
              <a:t>“Qualitative methods can help researchers look ‘</a:t>
            </a:r>
            <a:r>
              <a:rPr lang="en-US" sz="3700" b="1" dirty="0">
                <a:solidFill>
                  <a:srgbClr val="ECE70B"/>
                </a:solidFill>
                <a:latin typeface="Arial" panose="020B0604020202020204" pitchFamily="34" charset="0"/>
                <a:ea typeface="+mj-ea"/>
                <a:cs typeface="Arial" panose="020B0604020202020204" pitchFamily="34" charset="0"/>
              </a:rPr>
              <a:t>under the hood</a:t>
            </a:r>
            <a:r>
              <a:rPr lang="en-US" sz="3700" dirty="0">
                <a:solidFill>
                  <a:schemeClr val="bg1"/>
                </a:solidFill>
                <a:latin typeface="Arial" panose="020B0604020202020204" pitchFamily="34" charset="0"/>
                <a:ea typeface="+mj-ea"/>
                <a:cs typeface="Arial" panose="020B0604020202020204" pitchFamily="34" charset="0"/>
              </a:rPr>
              <a:t>’…”</a:t>
            </a:r>
          </a:p>
          <a:p>
            <a:pPr algn="ctr" defTabSz="914400">
              <a:lnSpc>
                <a:spcPct val="90000"/>
              </a:lnSpc>
              <a:spcBef>
                <a:spcPct val="0"/>
              </a:spcBef>
              <a:spcAft>
                <a:spcPts val="600"/>
              </a:spcAft>
            </a:pPr>
            <a:r>
              <a:rPr lang="en-US" sz="2400" dirty="0">
                <a:solidFill>
                  <a:schemeClr val="bg1"/>
                </a:solidFill>
                <a:latin typeface="Arial" panose="020B0604020202020204" pitchFamily="34" charset="0"/>
                <a:ea typeface="+mj-ea"/>
                <a:cs typeface="Arial" panose="020B0604020202020204" pitchFamily="34" charset="0"/>
              </a:rPr>
              <a:t>--</a:t>
            </a:r>
            <a:r>
              <a:rPr lang="en-US" sz="2400" dirty="0" err="1">
                <a:solidFill>
                  <a:schemeClr val="bg1"/>
                </a:solidFill>
                <a:latin typeface="Arial" panose="020B0604020202020204" pitchFamily="34" charset="0"/>
                <a:ea typeface="+mj-ea"/>
                <a:cs typeface="Arial" panose="020B0604020202020204" pitchFamily="34" charset="0"/>
              </a:rPr>
              <a:t>Holtrop</a:t>
            </a:r>
            <a:r>
              <a:rPr lang="en-US" sz="2400" dirty="0">
                <a:solidFill>
                  <a:schemeClr val="bg1"/>
                </a:solidFill>
                <a:latin typeface="Arial" panose="020B0604020202020204" pitchFamily="34" charset="0"/>
                <a:ea typeface="+mj-ea"/>
                <a:cs typeface="Arial" panose="020B0604020202020204" pitchFamily="34" charset="0"/>
              </a:rPr>
              <a:t>, et al. 2018</a:t>
            </a:r>
          </a:p>
          <a:p>
            <a:pPr algn="ctr">
              <a:lnSpc>
                <a:spcPct val="90000"/>
              </a:lnSpc>
              <a:spcBef>
                <a:spcPct val="0"/>
              </a:spcBef>
              <a:spcAft>
                <a:spcPts val="600"/>
              </a:spcAft>
            </a:pPr>
            <a:r>
              <a:rPr lang="en-US" dirty="0" err="1">
                <a:solidFill>
                  <a:schemeClr val="bg1"/>
                </a:solidFill>
              </a:rPr>
              <a:t>doi.org</a:t>
            </a:r>
            <a:r>
              <a:rPr lang="en-US" dirty="0">
                <a:solidFill>
                  <a:schemeClr val="bg1"/>
                </a:solidFill>
              </a:rPr>
              <a:t>/10.1186/s12913-018-2938-8</a:t>
            </a:r>
          </a:p>
          <a:p>
            <a:pPr algn="ctr" defTabSz="914400">
              <a:lnSpc>
                <a:spcPct val="90000"/>
              </a:lnSpc>
              <a:spcBef>
                <a:spcPct val="0"/>
              </a:spcBef>
              <a:spcAft>
                <a:spcPts val="600"/>
              </a:spcAft>
            </a:pPr>
            <a:endParaRPr lang="en-US" sz="2400" dirty="0">
              <a:solidFill>
                <a:schemeClr val="bg1"/>
              </a:solidFill>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E1677451-3B0F-4F39-B75F-15D18C3ECA87}"/>
              </a:ext>
            </a:extLst>
          </p:cNvPr>
          <p:cNvPicPr>
            <a:picLocks noChangeAspect="1"/>
          </p:cNvPicPr>
          <p:nvPr/>
        </p:nvPicPr>
        <p:blipFill rotWithShape="1">
          <a:blip r:embed="rId3"/>
          <a:srcRect l="3933" r="13633"/>
          <a:stretch/>
        </p:blipFill>
        <p:spPr>
          <a:xfrm>
            <a:off x="4654297" y="10"/>
            <a:ext cx="7537704" cy="6857990"/>
          </a:xfrm>
          <a:prstGeom prst="rect">
            <a:avLst/>
          </a:prstGeom>
        </p:spPr>
      </p:pic>
      <p:grpSp>
        <p:nvGrpSpPr>
          <p:cNvPr id="8" name="Group 7">
            <a:extLst>
              <a:ext uri="{FF2B5EF4-FFF2-40B4-BE49-F238E27FC236}">
                <a16:creationId xmlns:a16="http://schemas.microsoft.com/office/drawing/2014/main" id="{31EA639E-13F4-4A3E-A3DE-CA58E504FA57}"/>
              </a:ext>
            </a:extLst>
          </p:cNvPr>
          <p:cNvGrpSpPr/>
          <p:nvPr/>
        </p:nvGrpSpPr>
        <p:grpSpPr>
          <a:xfrm>
            <a:off x="-128177" y="77207"/>
            <a:ext cx="2160713" cy="1532176"/>
            <a:chOff x="-96649" y="438514"/>
            <a:chExt cx="2160713" cy="1532176"/>
          </a:xfrm>
        </p:grpSpPr>
        <p:sp>
          <p:nvSpPr>
            <p:cNvPr id="10" name="Rectangle: Beveled 9">
              <a:extLst>
                <a:ext uri="{FF2B5EF4-FFF2-40B4-BE49-F238E27FC236}">
                  <a16:creationId xmlns:a16="http://schemas.microsoft.com/office/drawing/2014/main" id="{2D9965FE-5069-4FD4-9F67-D243C0ABD9FF}"/>
                </a:ext>
              </a:extLst>
            </p:cNvPr>
            <p:cNvSpPr/>
            <p:nvPr/>
          </p:nvSpPr>
          <p:spPr>
            <a:xfrm>
              <a:off x="185913" y="438514"/>
              <a:ext cx="1595590" cy="1532176"/>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9C2951-5FA8-422E-954B-DDCB28C84956}"/>
                </a:ext>
              </a:extLst>
            </p:cNvPr>
            <p:cNvSpPr txBox="1"/>
            <p:nvPr/>
          </p:nvSpPr>
          <p:spPr>
            <a:xfrm>
              <a:off x="-96649" y="850659"/>
              <a:ext cx="216071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#2: Only for quantitative</a:t>
              </a:r>
            </a:p>
          </p:txBody>
        </p:sp>
      </p:grpSp>
      <p:pic>
        <p:nvPicPr>
          <p:cNvPr id="5" name="Picture 4" descr="A picture containing drawing&#10;&#10;Description automatically generated">
            <a:extLst>
              <a:ext uri="{FF2B5EF4-FFF2-40B4-BE49-F238E27FC236}">
                <a16:creationId xmlns:a16="http://schemas.microsoft.com/office/drawing/2014/main" id="{875AFDF8-5360-48AC-8400-A0483FED3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8" y="6246749"/>
            <a:ext cx="1595590" cy="631854"/>
          </a:xfrm>
          <a:prstGeom prst="rect">
            <a:avLst/>
          </a:prstGeom>
          <a:effectLst>
            <a:softEdge rad="63500"/>
          </a:effectLst>
        </p:spPr>
      </p:pic>
    </p:spTree>
    <p:extLst>
      <p:ext uri="{BB962C8B-B14F-4D97-AF65-F5344CB8AC3E}">
        <p14:creationId xmlns:p14="http://schemas.microsoft.com/office/powerpoint/2010/main" val="1456121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D2834-87BD-4CC7-A58A-D4F3C0B7E73A}"/>
              </a:ext>
            </a:extLst>
          </p:cNvPr>
          <p:cNvPicPr>
            <a:picLocks noChangeAspect="1"/>
          </p:cNvPicPr>
          <p:nvPr/>
        </p:nvPicPr>
        <p:blipFill>
          <a:blip r:embed="rId3"/>
          <a:stretch>
            <a:fillRect/>
          </a:stretch>
        </p:blipFill>
        <p:spPr>
          <a:xfrm>
            <a:off x="584124" y="1735080"/>
            <a:ext cx="11023751" cy="43819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FC4EC7F-CA19-468E-9F1B-B1A98218883C}"/>
              </a:ext>
            </a:extLst>
          </p:cNvPr>
          <p:cNvPicPr>
            <a:picLocks noChangeAspect="1"/>
          </p:cNvPicPr>
          <p:nvPr/>
        </p:nvPicPr>
        <p:blipFill>
          <a:blip r:embed="rId4"/>
          <a:stretch>
            <a:fillRect/>
          </a:stretch>
        </p:blipFill>
        <p:spPr>
          <a:xfrm>
            <a:off x="-121326" y="119541"/>
            <a:ext cx="1776705" cy="1269792"/>
          </a:xfrm>
          <a:prstGeom prst="rect">
            <a:avLst/>
          </a:prstGeom>
        </p:spPr>
      </p:pic>
      <p:sp>
        <p:nvSpPr>
          <p:cNvPr id="20" name="TextBox 19">
            <a:extLst>
              <a:ext uri="{FF2B5EF4-FFF2-40B4-BE49-F238E27FC236}">
                <a16:creationId xmlns:a16="http://schemas.microsoft.com/office/drawing/2014/main" id="{CF70264D-3EDC-4B1B-801D-8097A096939C}"/>
              </a:ext>
            </a:extLst>
          </p:cNvPr>
          <p:cNvSpPr txBox="1"/>
          <p:nvPr/>
        </p:nvSpPr>
        <p:spPr>
          <a:xfrm>
            <a:off x="584124" y="6431990"/>
            <a:ext cx="11334607" cy="338554"/>
          </a:xfrm>
          <a:prstGeom prst="rect">
            <a:avLst/>
          </a:prstGeom>
          <a:noFill/>
        </p:spPr>
        <p:txBody>
          <a:bodyPr wrap="square" rtlCol="0">
            <a:spAutoFit/>
          </a:bodyPr>
          <a:lstStyle/>
          <a:p>
            <a:r>
              <a:rPr lang="en-US" sz="1600" dirty="0" err="1">
                <a:solidFill>
                  <a:schemeClr val="bg1"/>
                </a:solidFill>
                <a:latin typeface="Arial" panose="020B0604020202020204" pitchFamily="34" charset="0"/>
                <a:cs typeface="Arial" panose="020B0604020202020204" pitchFamily="34" charset="0"/>
              </a:rPr>
              <a:t>Holtrop</a:t>
            </a:r>
            <a:r>
              <a:rPr lang="en-US" sz="1600" dirty="0">
                <a:solidFill>
                  <a:schemeClr val="bg1"/>
                </a:solidFill>
                <a:latin typeface="Arial" panose="020B0604020202020204" pitchFamily="34" charset="0"/>
                <a:cs typeface="Arial" panose="020B0604020202020204" pitchFamily="34" charset="0"/>
              </a:rPr>
              <a:t>, Rabin, &amp; Glasgow.  2017.  Qualitative approaches to use of the RE-AIM framework:  rationale and methods.</a:t>
            </a:r>
          </a:p>
        </p:txBody>
      </p:sp>
      <p:sp>
        <p:nvSpPr>
          <p:cNvPr id="21" name="TextBox 20">
            <a:extLst>
              <a:ext uri="{FF2B5EF4-FFF2-40B4-BE49-F238E27FC236}">
                <a16:creationId xmlns:a16="http://schemas.microsoft.com/office/drawing/2014/main" id="{571F9642-0685-4FD4-86AC-87E795ADF1EF}"/>
              </a:ext>
            </a:extLst>
          </p:cNvPr>
          <p:cNvSpPr txBox="1"/>
          <p:nvPr/>
        </p:nvSpPr>
        <p:spPr>
          <a:xfrm>
            <a:off x="3684881" y="256733"/>
            <a:ext cx="5404945"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Qualitative Approach </a:t>
            </a:r>
          </a:p>
          <a:p>
            <a:pPr algn="ctr"/>
            <a:r>
              <a:rPr lang="en-US" sz="4000" dirty="0">
                <a:solidFill>
                  <a:schemeClr val="bg1"/>
                </a:solidFill>
                <a:latin typeface="Arial" panose="020B0604020202020204" pitchFamily="34" charset="0"/>
                <a:cs typeface="Arial" panose="020B0604020202020204" pitchFamily="34" charset="0"/>
              </a:rPr>
              <a:t>to RE-AIM </a:t>
            </a:r>
          </a:p>
        </p:txBody>
      </p:sp>
    </p:spTree>
    <p:extLst>
      <p:ext uri="{BB962C8B-B14F-4D97-AF65-F5344CB8AC3E}">
        <p14:creationId xmlns:p14="http://schemas.microsoft.com/office/powerpoint/2010/main" val="37118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18F76-FB2A-4E83-8A77-8469D292340A}"/>
              </a:ext>
            </a:extLst>
          </p:cNvPr>
          <p:cNvPicPr>
            <a:picLocks noChangeAspect="1"/>
          </p:cNvPicPr>
          <p:nvPr/>
        </p:nvPicPr>
        <p:blipFill rotWithShape="1">
          <a:blip r:embed="rId3">
            <a:alphaModFix amt="21000"/>
          </a:blip>
          <a:srcRect/>
          <a:stretch/>
        </p:blipFill>
        <p:spPr>
          <a:xfrm>
            <a:off x="-685800" y="-1407891"/>
            <a:ext cx="17026070" cy="9577167"/>
          </a:xfrm>
          <a:prstGeom prst="rect">
            <a:avLst/>
          </a:prstGeom>
        </p:spPr>
      </p:pic>
      <p:sp>
        <p:nvSpPr>
          <p:cNvPr id="3" name="Rectangle 2">
            <a:extLst>
              <a:ext uri="{FF2B5EF4-FFF2-40B4-BE49-F238E27FC236}">
                <a16:creationId xmlns:a16="http://schemas.microsoft.com/office/drawing/2014/main" id="{C4BAD512-A257-4601-A4AA-1C3E035EE3FF}"/>
              </a:ext>
            </a:extLst>
          </p:cNvPr>
          <p:cNvSpPr/>
          <p:nvPr/>
        </p:nvSpPr>
        <p:spPr>
          <a:xfrm>
            <a:off x="154385" y="2040118"/>
            <a:ext cx="6833790" cy="4656659"/>
          </a:xfrm>
          <a:prstGeom prst="rect">
            <a:avLst/>
          </a:prstGeom>
        </p:spPr>
        <p:txBody>
          <a:bodyPr wrap="square">
            <a:spAutoFit/>
          </a:bodyPr>
          <a:lstStyle/>
          <a:p>
            <a:pPr defTabSz="914400">
              <a:lnSpc>
                <a:spcPct val="90000"/>
              </a:lnSpc>
              <a:spcAft>
                <a:spcPts val="600"/>
              </a:spcAft>
            </a:pPr>
            <a:r>
              <a:rPr lang="en-US" sz="3600" b="1" dirty="0">
                <a:latin typeface="Arial" panose="020B0604020202020204" pitchFamily="34" charset="0"/>
                <a:cs typeface="Arial" panose="020B0604020202020204" pitchFamily="34" charset="0"/>
              </a:rPr>
              <a:t>“Practical application of selected RE-AIM dimensions can be done by </a:t>
            </a:r>
            <a:r>
              <a:rPr lang="en-US" sz="3600" b="1" u="sng" dirty="0">
                <a:latin typeface="Arial" panose="020B0604020202020204" pitchFamily="34" charset="0"/>
                <a:cs typeface="Arial" panose="020B0604020202020204" pitchFamily="34" charset="0"/>
              </a:rPr>
              <a:t>specifying in advance</a:t>
            </a:r>
            <a:r>
              <a:rPr lang="en-US" sz="3600" b="1" dirty="0">
                <a:latin typeface="Arial" panose="020B0604020202020204" pitchFamily="34" charset="0"/>
                <a:cs typeface="Arial" panose="020B0604020202020204" pitchFamily="34" charset="0"/>
              </a:rPr>
              <a:t> what impact and outcomes are most important and by </a:t>
            </a:r>
            <a:r>
              <a:rPr lang="en-US" sz="3600" b="1" u="sng" dirty="0">
                <a:latin typeface="Arial" panose="020B0604020202020204" pitchFamily="34" charset="0"/>
                <a:cs typeface="Arial" panose="020B0604020202020204" pitchFamily="34" charset="0"/>
              </a:rPr>
              <a:t>providing a rationale </a:t>
            </a:r>
            <a:r>
              <a:rPr lang="en-US" sz="3600" b="1" dirty="0">
                <a:latin typeface="Arial" panose="020B0604020202020204" pitchFamily="34" charset="0"/>
                <a:cs typeface="Arial" panose="020B0604020202020204" pitchFamily="34" charset="0"/>
              </a:rPr>
              <a:t>for the dimensions that are and are not addressed.” </a:t>
            </a:r>
          </a:p>
          <a:p>
            <a:pPr>
              <a:lnSpc>
                <a:spcPct val="90000"/>
              </a:lnSpc>
              <a:spcAft>
                <a:spcPts val="600"/>
              </a:spcAft>
            </a:pPr>
            <a:r>
              <a:rPr lang="en-US" dirty="0">
                <a:latin typeface="Arial" panose="020B0604020202020204" pitchFamily="34" charset="0"/>
                <a:cs typeface="Arial" panose="020B0604020202020204" pitchFamily="34" charset="0"/>
              </a:rPr>
              <a:t>--Glasgow and </a:t>
            </a:r>
            <a:r>
              <a:rPr lang="en-US" dirty="0" err="1">
                <a:latin typeface="Arial" panose="020B0604020202020204" pitchFamily="34" charset="0"/>
                <a:cs typeface="Arial" panose="020B0604020202020204" pitchFamily="34" charset="0"/>
              </a:rPr>
              <a:t>Estabrooks</a:t>
            </a:r>
            <a:r>
              <a:rPr lang="en-US" dirty="0">
                <a:latin typeface="Arial" panose="020B0604020202020204" pitchFamily="34" charset="0"/>
                <a:cs typeface="Arial" panose="020B0604020202020204" pitchFamily="34" charset="0"/>
              </a:rPr>
              <a:t>, 2018, </a:t>
            </a:r>
            <a:r>
              <a:rPr lang="en-US" dirty="0" err="1">
                <a:latin typeface="Arial" panose="020B0604020202020204" pitchFamily="34" charset="0"/>
                <a:cs typeface="Arial" panose="020B0604020202020204" pitchFamily="34" charset="0"/>
              </a:rPr>
              <a:t>Prev</a:t>
            </a:r>
            <a:r>
              <a:rPr lang="en-US" dirty="0">
                <a:latin typeface="Arial" panose="020B0604020202020204" pitchFamily="34" charset="0"/>
                <a:cs typeface="Arial" panose="020B0604020202020204" pitchFamily="34" charset="0"/>
              </a:rPr>
              <a:t> Chronic Dis 2018;15:170271. DOI: http://</a:t>
            </a:r>
            <a:r>
              <a:rPr lang="en-US" dirty="0" err="1">
                <a:latin typeface="Arial" panose="020B0604020202020204" pitchFamily="34" charset="0"/>
                <a:cs typeface="Arial" panose="020B0604020202020204" pitchFamily="34" charset="0"/>
              </a:rPr>
              <a:t>dx.doi.org</a:t>
            </a:r>
            <a:r>
              <a:rPr lang="en-US" dirty="0">
                <a:latin typeface="Arial" panose="020B0604020202020204" pitchFamily="34" charset="0"/>
                <a:cs typeface="Arial" panose="020B0604020202020204" pitchFamily="34" charset="0"/>
              </a:rPr>
              <a:t>/10.5888/pcd15.17027</a:t>
            </a:r>
          </a:p>
        </p:txBody>
      </p:sp>
      <p:grpSp>
        <p:nvGrpSpPr>
          <p:cNvPr id="4" name="Group 3">
            <a:extLst>
              <a:ext uri="{FF2B5EF4-FFF2-40B4-BE49-F238E27FC236}">
                <a16:creationId xmlns:a16="http://schemas.microsoft.com/office/drawing/2014/main" id="{4009330C-3E7B-4C1C-AA74-9CC1B1818F3F}"/>
              </a:ext>
            </a:extLst>
          </p:cNvPr>
          <p:cNvGrpSpPr/>
          <p:nvPr/>
        </p:nvGrpSpPr>
        <p:grpSpPr>
          <a:xfrm>
            <a:off x="154384" y="77206"/>
            <a:ext cx="1875583" cy="1751593"/>
            <a:chOff x="185913" y="438514"/>
            <a:chExt cx="1595590" cy="1532176"/>
          </a:xfrm>
        </p:grpSpPr>
        <p:sp>
          <p:nvSpPr>
            <p:cNvPr id="5" name="Rectangle: Beveled 4">
              <a:extLst>
                <a:ext uri="{FF2B5EF4-FFF2-40B4-BE49-F238E27FC236}">
                  <a16:creationId xmlns:a16="http://schemas.microsoft.com/office/drawing/2014/main" id="{74653FC1-148C-4560-964A-1691B733BB8E}"/>
                </a:ext>
              </a:extLst>
            </p:cNvPr>
            <p:cNvSpPr/>
            <p:nvPr/>
          </p:nvSpPr>
          <p:spPr>
            <a:xfrm>
              <a:off x="185913" y="438514"/>
              <a:ext cx="1595590" cy="1532176"/>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7E351C-9DE7-4BC1-8EA8-3837334BF536}"/>
                </a:ext>
              </a:extLst>
            </p:cNvPr>
            <p:cNvSpPr txBox="1"/>
            <p:nvPr/>
          </p:nvSpPr>
          <p:spPr>
            <a:xfrm>
              <a:off x="350175" y="542882"/>
              <a:ext cx="1291307" cy="1157656"/>
            </a:xfrm>
            <a:prstGeom prst="rect">
              <a:avLst/>
            </a:prstGeom>
            <a:noFill/>
          </p:spPr>
          <p:txBody>
            <a:bodyPr wrap="square" rtlCol="0">
              <a:spAutoFit/>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#3:  Mandates all dimensions equally important</a:t>
              </a:r>
            </a:p>
          </p:txBody>
        </p:sp>
      </p:grpSp>
      <p:pic>
        <p:nvPicPr>
          <p:cNvPr id="8" name="Picture 7" descr="A picture containing drawing&#10;&#10;Description automatically generated">
            <a:extLst>
              <a:ext uri="{FF2B5EF4-FFF2-40B4-BE49-F238E27FC236}">
                <a16:creationId xmlns:a16="http://schemas.microsoft.com/office/drawing/2014/main" id="{F088B0C8-591A-4019-86AD-F6E0C03D0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5650992"/>
            <a:ext cx="3048000" cy="1207008"/>
          </a:xfrm>
          <a:prstGeom prst="rect">
            <a:avLst/>
          </a:prstGeom>
          <a:effectLst>
            <a:softEdge rad="127000"/>
          </a:effectLst>
        </p:spPr>
      </p:pic>
    </p:spTree>
    <p:extLst>
      <p:ext uri="{BB962C8B-B14F-4D97-AF65-F5344CB8AC3E}">
        <p14:creationId xmlns:p14="http://schemas.microsoft.com/office/powerpoint/2010/main" val="380535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F7721E-4E01-4E3D-9149-A3A81A2AE1DC}"/>
              </a:ext>
            </a:extLst>
          </p:cNvPr>
          <p:cNvSpPr txBox="1"/>
          <p:nvPr/>
        </p:nvSpPr>
        <p:spPr>
          <a:xfrm>
            <a:off x="1" y="643467"/>
            <a:ext cx="12192000" cy="744836"/>
          </a:xfrm>
          <a:prstGeom prst="rect">
            <a:avLst/>
          </a:prstGeom>
          <a:solidFill>
            <a:schemeClr val="tx1"/>
          </a:solidFill>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chemeClr val="bg1"/>
                </a:solidFill>
                <a:latin typeface="Arial" panose="020B0604020202020204" pitchFamily="34" charset="0"/>
                <a:ea typeface="+mj-ea"/>
                <a:cs typeface="Arial" panose="020B0604020202020204" pitchFamily="34" charset="0"/>
              </a:rPr>
              <a:t>Relative Importance</a:t>
            </a:r>
          </a:p>
        </p:txBody>
      </p:sp>
      <p:pic>
        <p:nvPicPr>
          <p:cNvPr id="2" name="Google Shape;157;p20">
            <a:extLst>
              <a:ext uri="{FF2B5EF4-FFF2-40B4-BE49-F238E27FC236}">
                <a16:creationId xmlns:a16="http://schemas.microsoft.com/office/drawing/2014/main" id="{C506F2D4-D7DC-4100-802E-952CF0D38D68}"/>
              </a:ext>
            </a:extLst>
          </p:cNvPr>
          <p:cNvPicPr preferRelativeResize="0"/>
          <p:nvPr/>
        </p:nvPicPr>
        <p:blipFill rotWithShape="1">
          <a:blip r:embed="rId3"/>
          <a:stretch/>
        </p:blipFill>
        <p:spPr>
          <a:xfrm>
            <a:off x="2608031" y="1654394"/>
            <a:ext cx="7354307" cy="4394199"/>
          </a:xfrm>
          <a:prstGeom prst="rect">
            <a:avLst/>
          </a:prstGeom>
          <a:noFill/>
        </p:spPr>
      </p:pic>
      <p:sp>
        <p:nvSpPr>
          <p:cNvPr id="5" name="TextBox 4">
            <a:extLst>
              <a:ext uri="{FF2B5EF4-FFF2-40B4-BE49-F238E27FC236}">
                <a16:creationId xmlns:a16="http://schemas.microsoft.com/office/drawing/2014/main" id="{3D702FA5-73C0-4530-980F-ED2DEC3BBEC9}"/>
              </a:ext>
            </a:extLst>
          </p:cNvPr>
          <p:cNvSpPr txBox="1"/>
          <p:nvPr/>
        </p:nvSpPr>
        <p:spPr>
          <a:xfrm>
            <a:off x="2608031" y="6314684"/>
            <a:ext cx="7354307" cy="461665"/>
          </a:xfrm>
          <a:prstGeom prst="rect">
            <a:avLst/>
          </a:prstGeom>
          <a:noFill/>
        </p:spPr>
        <p:txBody>
          <a:bodyPr wrap="square" rtlCol="0">
            <a:spAutoFit/>
          </a:bodyPr>
          <a:lstStyle/>
          <a:p>
            <a:r>
              <a:rPr lang="en-US" sz="1200" dirty="0">
                <a:cs typeface="Arial" panose="020B0604020202020204" pitchFamily="34" charset="0"/>
              </a:rPr>
              <a:t>Downey et al.  2012. Adoption Decisions and Implementation of a Community-Based Physical Activity Program : A Mixed-Methods Study</a:t>
            </a:r>
          </a:p>
        </p:txBody>
      </p:sp>
      <p:sp>
        <p:nvSpPr>
          <p:cNvPr id="10" name="Rectangle: Beveled 9">
            <a:extLst>
              <a:ext uri="{FF2B5EF4-FFF2-40B4-BE49-F238E27FC236}">
                <a16:creationId xmlns:a16="http://schemas.microsoft.com/office/drawing/2014/main" id="{02372144-26B9-47BC-9AA7-2D1CFEE5249E}"/>
              </a:ext>
            </a:extLst>
          </p:cNvPr>
          <p:cNvSpPr/>
          <p:nvPr/>
        </p:nvSpPr>
        <p:spPr>
          <a:xfrm>
            <a:off x="154384" y="156037"/>
            <a:ext cx="1920601" cy="1551314"/>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D6E926-F442-4C0A-95CC-283DC5FA2B23}"/>
              </a:ext>
            </a:extLst>
          </p:cNvPr>
          <p:cNvSpPr txBox="1"/>
          <p:nvPr/>
        </p:nvSpPr>
        <p:spPr>
          <a:xfrm>
            <a:off x="341472" y="405888"/>
            <a:ext cx="1557665" cy="135421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#3:  Mandates all dimensions equally important</a:t>
            </a:r>
          </a:p>
          <a:p>
            <a:endParaRPr lang="en-US" dirty="0"/>
          </a:p>
        </p:txBody>
      </p:sp>
    </p:spTree>
    <p:extLst>
      <p:ext uri="{BB962C8B-B14F-4D97-AF65-F5344CB8AC3E}">
        <p14:creationId xmlns:p14="http://schemas.microsoft.com/office/powerpoint/2010/main" val="157201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dk1">
                <a:lumMod val="67000"/>
              </a:schemeClr>
            </a:gs>
            <a:gs pos="48000">
              <a:schemeClr val="dk1">
                <a:lumMod val="97000"/>
                <a:lumOff val="3000"/>
              </a:schemeClr>
            </a:gs>
            <a:gs pos="100000">
              <a:schemeClr val="dk1">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E42B08-6549-4740-A87E-93E6E0359407}"/>
              </a:ext>
            </a:extLst>
          </p:cNvPr>
          <p:cNvSpPr txBox="1"/>
          <p:nvPr/>
        </p:nvSpPr>
        <p:spPr>
          <a:xfrm>
            <a:off x="88655" y="40972"/>
            <a:ext cx="4659923" cy="369332"/>
          </a:xfrm>
          <a:prstGeom prst="rect">
            <a:avLst/>
          </a:prstGeom>
          <a:noFill/>
        </p:spPr>
        <p:txBody>
          <a:bodyPr wrap="square" rtlCol="0">
            <a:spAutoFit/>
          </a:bodyPr>
          <a:lstStyle/>
          <a:p>
            <a:r>
              <a:rPr lang="en-US" b="1" dirty="0">
                <a:solidFill>
                  <a:schemeClr val="bg1"/>
                </a:solidFill>
              </a:rPr>
              <a:t>What is the problem?</a:t>
            </a:r>
          </a:p>
        </p:txBody>
      </p:sp>
      <p:grpSp>
        <p:nvGrpSpPr>
          <p:cNvPr id="14" name="Group 13">
            <a:extLst>
              <a:ext uri="{FF2B5EF4-FFF2-40B4-BE49-F238E27FC236}">
                <a16:creationId xmlns:a16="http://schemas.microsoft.com/office/drawing/2014/main" id="{68E53347-C221-48ED-A46F-98D5E25082FF}"/>
              </a:ext>
            </a:extLst>
          </p:cNvPr>
          <p:cNvGrpSpPr/>
          <p:nvPr/>
        </p:nvGrpSpPr>
        <p:grpSpPr>
          <a:xfrm>
            <a:off x="450605" y="1753134"/>
            <a:ext cx="3196004" cy="3159368"/>
            <a:chOff x="450605" y="1753134"/>
            <a:chExt cx="3196004" cy="3159368"/>
          </a:xfrm>
        </p:grpSpPr>
        <p:sp>
          <p:nvSpPr>
            <p:cNvPr id="2" name="Oval 1">
              <a:extLst>
                <a:ext uri="{FF2B5EF4-FFF2-40B4-BE49-F238E27FC236}">
                  <a16:creationId xmlns:a16="http://schemas.microsoft.com/office/drawing/2014/main" id="{09B86577-05AA-48A4-A5E5-A87E5EA5CD64}"/>
                </a:ext>
              </a:extLst>
            </p:cNvPr>
            <p:cNvSpPr/>
            <p:nvPr/>
          </p:nvSpPr>
          <p:spPr>
            <a:xfrm>
              <a:off x="450605" y="1753134"/>
              <a:ext cx="3196004" cy="3159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2823AE-1D31-48D7-A96C-0EF6E8981BF0}"/>
                </a:ext>
              </a:extLst>
            </p:cNvPr>
            <p:cNvSpPr txBox="1"/>
            <p:nvPr/>
          </p:nvSpPr>
          <p:spPr>
            <a:xfrm>
              <a:off x="984738" y="2532187"/>
              <a:ext cx="2127738" cy="1569660"/>
            </a:xfrm>
            <a:prstGeom prst="rect">
              <a:avLst/>
            </a:prstGeom>
            <a:noFill/>
          </p:spPr>
          <p:txBody>
            <a:bodyPr wrap="square" rtlCol="0">
              <a:spAutoFit/>
            </a:bodyPr>
            <a:lstStyle/>
            <a:p>
              <a:pPr algn="ctr"/>
              <a:r>
                <a:rPr lang="en-US" sz="2400" b="1" dirty="0">
                  <a:solidFill>
                    <a:schemeClr val="bg1"/>
                  </a:solidFill>
                </a:rPr>
                <a:t>It takes 17 years for research to reach practice.</a:t>
              </a:r>
            </a:p>
          </p:txBody>
        </p:sp>
      </p:grpSp>
      <p:grpSp>
        <p:nvGrpSpPr>
          <p:cNvPr id="15" name="Group 14">
            <a:extLst>
              <a:ext uri="{FF2B5EF4-FFF2-40B4-BE49-F238E27FC236}">
                <a16:creationId xmlns:a16="http://schemas.microsoft.com/office/drawing/2014/main" id="{0D7BF3D1-6466-4886-AF45-9452960BCA50}"/>
              </a:ext>
            </a:extLst>
          </p:cNvPr>
          <p:cNvGrpSpPr/>
          <p:nvPr/>
        </p:nvGrpSpPr>
        <p:grpSpPr>
          <a:xfrm>
            <a:off x="4568338" y="2459224"/>
            <a:ext cx="3196004" cy="3159368"/>
            <a:chOff x="4533168" y="2904400"/>
            <a:chExt cx="3196004" cy="3159368"/>
          </a:xfrm>
        </p:grpSpPr>
        <p:sp>
          <p:nvSpPr>
            <p:cNvPr id="6" name="Oval 5">
              <a:extLst>
                <a:ext uri="{FF2B5EF4-FFF2-40B4-BE49-F238E27FC236}">
                  <a16:creationId xmlns:a16="http://schemas.microsoft.com/office/drawing/2014/main" id="{2C5A61E3-D0F8-4FFD-945D-1E314436E0AD}"/>
                </a:ext>
              </a:extLst>
            </p:cNvPr>
            <p:cNvSpPr/>
            <p:nvPr/>
          </p:nvSpPr>
          <p:spPr>
            <a:xfrm>
              <a:off x="4533168" y="2904400"/>
              <a:ext cx="3196004" cy="315936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1DE15B-1303-4749-A54D-87BCEB161335}"/>
                </a:ext>
              </a:extLst>
            </p:cNvPr>
            <p:cNvSpPr txBox="1"/>
            <p:nvPr/>
          </p:nvSpPr>
          <p:spPr>
            <a:xfrm>
              <a:off x="5102471" y="3780079"/>
              <a:ext cx="2127738" cy="1938992"/>
            </a:xfrm>
            <a:prstGeom prst="rect">
              <a:avLst/>
            </a:prstGeom>
            <a:noFill/>
          </p:spPr>
          <p:txBody>
            <a:bodyPr wrap="square" rtlCol="0">
              <a:spAutoFit/>
            </a:bodyPr>
            <a:lstStyle/>
            <a:p>
              <a:pPr algn="ctr"/>
              <a:r>
                <a:rPr lang="en-US" sz="2400" b="1" dirty="0">
                  <a:solidFill>
                    <a:schemeClr val="bg1"/>
                  </a:solidFill>
                </a:rPr>
                <a:t>Only 14% of research reaches a target recipient.</a:t>
              </a:r>
            </a:p>
          </p:txBody>
        </p:sp>
      </p:grpSp>
      <p:grpSp>
        <p:nvGrpSpPr>
          <p:cNvPr id="16" name="Group 15">
            <a:extLst>
              <a:ext uri="{FF2B5EF4-FFF2-40B4-BE49-F238E27FC236}">
                <a16:creationId xmlns:a16="http://schemas.microsoft.com/office/drawing/2014/main" id="{BE06B0E8-208C-49E1-AE96-A9A40AE8C836}"/>
              </a:ext>
            </a:extLst>
          </p:cNvPr>
          <p:cNvGrpSpPr/>
          <p:nvPr/>
        </p:nvGrpSpPr>
        <p:grpSpPr>
          <a:xfrm>
            <a:off x="8509487" y="1849316"/>
            <a:ext cx="3196004" cy="3159368"/>
            <a:chOff x="8509487" y="1849316"/>
            <a:chExt cx="3196004" cy="3159368"/>
          </a:xfrm>
        </p:grpSpPr>
        <p:sp>
          <p:nvSpPr>
            <p:cNvPr id="5" name="Oval 4">
              <a:extLst>
                <a:ext uri="{FF2B5EF4-FFF2-40B4-BE49-F238E27FC236}">
                  <a16:creationId xmlns:a16="http://schemas.microsoft.com/office/drawing/2014/main" id="{9E265222-CE5C-4502-8EF7-59BF15DE0D61}"/>
                </a:ext>
              </a:extLst>
            </p:cNvPr>
            <p:cNvSpPr/>
            <p:nvPr/>
          </p:nvSpPr>
          <p:spPr>
            <a:xfrm>
              <a:off x="8509487" y="1849316"/>
              <a:ext cx="3196004" cy="31593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24DF30-A105-4180-9711-2D8763F45380}"/>
                </a:ext>
              </a:extLst>
            </p:cNvPr>
            <p:cNvSpPr txBox="1"/>
            <p:nvPr/>
          </p:nvSpPr>
          <p:spPr>
            <a:xfrm>
              <a:off x="8794506" y="2142925"/>
              <a:ext cx="2625966" cy="2677656"/>
            </a:xfrm>
            <a:prstGeom prst="rect">
              <a:avLst/>
            </a:prstGeom>
            <a:noFill/>
          </p:spPr>
          <p:txBody>
            <a:bodyPr wrap="square" rtlCol="0">
              <a:spAutoFit/>
            </a:bodyPr>
            <a:lstStyle/>
            <a:p>
              <a:pPr algn="ctr"/>
              <a:r>
                <a:rPr lang="en-US" sz="2400" b="1" dirty="0">
                  <a:solidFill>
                    <a:schemeClr val="bg1"/>
                  </a:solidFill>
                </a:rPr>
                <a:t>Only 18% of administrators and practitioners report using evidence-based practices frequently.</a:t>
              </a:r>
            </a:p>
          </p:txBody>
        </p:sp>
      </p:grpSp>
      <p:sp>
        <p:nvSpPr>
          <p:cNvPr id="13" name="TextBox 12">
            <a:extLst>
              <a:ext uri="{FF2B5EF4-FFF2-40B4-BE49-F238E27FC236}">
                <a16:creationId xmlns:a16="http://schemas.microsoft.com/office/drawing/2014/main" id="{36272E53-D327-4F14-A716-0C92511DAA28}"/>
              </a:ext>
            </a:extLst>
          </p:cNvPr>
          <p:cNvSpPr txBox="1"/>
          <p:nvPr/>
        </p:nvSpPr>
        <p:spPr>
          <a:xfrm>
            <a:off x="88655" y="6189785"/>
            <a:ext cx="12103345" cy="923330"/>
          </a:xfrm>
          <a:prstGeom prst="rect">
            <a:avLst/>
          </a:prstGeom>
          <a:noFill/>
        </p:spPr>
        <p:txBody>
          <a:bodyPr wrap="square" rtlCol="0">
            <a:spAutoFit/>
          </a:bodyPr>
          <a:lstStyle/>
          <a:p>
            <a:r>
              <a:rPr lang="en-US" sz="1200" dirty="0" err="1">
                <a:solidFill>
                  <a:schemeClr val="bg1"/>
                </a:solidFill>
              </a:rPr>
              <a:t>Balas</a:t>
            </a:r>
            <a:r>
              <a:rPr lang="en-US" sz="1200" dirty="0">
                <a:solidFill>
                  <a:schemeClr val="bg1"/>
                </a:solidFill>
              </a:rPr>
              <a:t> EA, Boren, SA.  Managing clinical knowledge for healthcare improvement.  In </a:t>
            </a:r>
            <a:r>
              <a:rPr lang="en-US" sz="1200" i="1" dirty="0">
                <a:solidFill>
                  <a:schemeClr val="bg1"/>
                </a:solidFill>
              </a:rPr>
              <a:t>Yearbook of Medical Informatics</a:t>
            </a:r>
            <a:r>
              <a:rPr lang="en-US" sz="1200" dirty="0">
                <a:solidFill>
                  <a:schemeClr val="bg1"/>
                </a:solidFill>
              </a:rPr>
              <a:t>.  2000.</a:t>
            </a:r>
          </a:p>
          <a:p>
            <a:r>
              <a:rPr lang="en-US" sz="1200" dirty="0" err="1">
                <a:solidFill>
                  <a:schemeClr val="bg1"/>
                </a:solidFill>
              </a:rPr>
              <a:t>Chagnon</a:t>
            </a:r>
            <a:r>
              <a:rPr lang="en-US" sz="1200" dirty="0">
                <a:solidFill>
                  <a:schemeClr val="bg1"/>
                </a:solidFill>
              </a:rPr>
              <a:t> F, et al.  Comparison of determinants of research knowledge utilization by practitioners and administrators in the field of child and family social services.  </a:t>
            </a:r>
            <a:r>
              <a:rPr lang="en-US" sz="1200" i="1" dirty="0">
                <a:solidFill>
                  <a:schemeClr val="bg1"/>
                </a:solidFill>
              </a:rPr>
              <a:t>Implementation Science</a:t>
            </a:r>
            <a:r>
              <a:rPr lang="en-US" sz="1200" dirty="0">
                <a:solidFill>
                  <a:schemeClr val="bg1"/>
                </a:solidFill>
              </a:rPr>
              <a:t>.  2010:5:41.</a:t>
            </a:r>
          </a:p>
          <a:p>
            <a:endParaRPr lang="en-US" dirty="0">
              <a:solidFill>
                <a:schemeClr val="bg1"/>
              </a:solidFill>
            </a:endParaRPr>
          </a:p>
        </p:txBody>
      </p:sp>
      <p:sp>
        <p:nvSpPr>
          <p:cNvPr id="17" name="Rectangle 16">
            <a:extLst>
              <a:ext uri="{FF2B5EF4-FFF2-40B4-BE49-F238E27FC236}">
                <a16:creationId xmlns:a16="http://schemas.microsoft.com/office/drawing/2014/main" id="{C01900D1-A3A9-4CC0-BAD8-9469591C0BEA}"/>
              </a:ext>
            </a:extLst>
          </p:cNvPr>
          <p:cNvSpPr/>
          <p:nvPr/>
        </p:nvSpPr>
        <p:spPr>
          <a:xfrm>
            <a:off x="1582615" y="527721"/>
            <a:ext cx="8657493" cy="1107996"/>
          </a:xfrm>
          <a:prstGeom prst="rect">
            <a:avLst/>
          </a:prstGeom>
          <a:noFill/>
        </p:spPr>
        <p:txBody>
          <a:bodyPr wrap="square" lIns="91440" tIns="45720" rIns="91440" bIns="45720">
            <a:spAutoFit/>
          </a:bodyPr>
          <a:lstStyle/>
          <a:p>
            <a:pPr algn="ctr"/>
            <a:r>
              <a:rPr lang="en-US" sz="66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Research-Practice Gap</a:t>
            </a:r>
          </a:p>
        </p:txBody>
      </p:sp>
    </p:spTree>
    <p:extLst>
      <p:ext uri="{BB962C8B-B14F-4D97-AF65-F5344CB8AC3E}">
        <p14:creationId xmlns:p14="http://schemas.microsoft.com/office/powerpoint/2010/main" val="64934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6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43C447F3-EF5E-4D41-AB7E-6B4EBA30F4EF}"/>
              </a:ext>
            </a:extLst>
          </p:cNvPr>
          <p:cNvSpPr/>
          <p:nvPr/>
        </p:nvSpPr>
        <p:spPr>
          <a:xfrm>
            <a:off x="154385" y="156037"/>
            <a:ext cx="1595590" cy="1532176"/>
          </a:xfrm>
          <a:prstGeom prst="bevel">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A501E8-89C2-4444-8FC6-8BBF3C26DDFD}"/>
              </a:ext>
            </a:extLst>
          </p:cNvPr>
          <p:cNvSpPr txBox="1"/>
          <p:nvPr/>
        </p:nvSpPr>
        <p:spPr>
          <a:xfrm>
            <a:off x="362604" y="536030"/>
            <a:ext cx="1324307"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#4:  Rigid timepoints for maintenance</a:t>
            </a:r>
          </a:p>
        </p:txBody>
      </p:sp>
      <p:sp>
        <p:nvSpPr>
          <p:cNvPr id="5" name="Rectangle 4">
            <a:extLst>
              <a:ext uri="{FF2B5EF4-FFF2-40B4-BE49-F238E27FC236}">
                <a16:creationId xmlns:a16="http://schemas.microsoft.com/office/drawing/2014/main" id="{24ADAE60-7F9D-40DF-8396-3744E257E447}"/>
              </a:ext>
            </a:extLst>
          </p:cNvPr>
          <p:cNvSpPr/>
          <p:nvPr/>
        </p:nvSpPr>
        <p:spPr>
          <a:xfrm>
            <a:off x="6174826" y="1040524"/>
            <a:ext cx="3153103" cy="430398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B030EA-BD23-4A4D-8010-06CA6FC8A660}"/>
              </a:ext>
            </a:extLst>
          </p:cNvPr>
          <p:cNvSpPr txBox="1"/>
          <p:nvPr/>
        </p:nvSpPr>
        <p:spPr>
          <a:xfrm>
            <a:off x="6379778" y="1173256"/>
            <a:ext cx="2585545"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NOW</a:t>
            </a:r>
          </a:p>
        </p:txBody>
      </p:sp>
      <p:grpSp>
        <p:nvGrpSpPr>
          <p:cNvPr id="11" name="Group 10">
            <a:extLst>
              <a:ext uri="{FF2B5EF4-FFF2-40B4-BE49-F238E27FC236}">
                <a16:creationId xmlns:a16="http://schemas.microsoft.com/office/drawing/2014/main" id="{CA55BF15-30C8-45B4-A1BD-D87FD7DEA4F9}"/>
              </a:ext>
            </a:extLst>
          </p:cNvPr>
          <p:cNvGrpSpPr/>
          <p:nvPr/>
        </p:nvGrpSpPr>
        <p:grpSpPr>
          <a:xfrm>
            <a:off x="2769475" y="1040524"/>
            <a:ext cx="3153103" cy="4303986"/>
            <a:chOff x="2822028" y="1576552"/>
            <a:chExt cx="3153103" cy="4303986"/>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B8F4DFE2-C468-4B3D-B820-828B21127471}"/>
                </a:ext>
              </a:extLst>
            </p:cNvPr>
            <p:cNvSpPr/>
            <p:nvPr/>
          </p:nvSpPr>
          <p:spPr>
            <a:xfrm>
              <a:off x="2822028" y="1576552"/>
              <a:ext cx="3153103" cy="430398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A5F9DD-68DC-4F01-9E23-650A096BAFB0}"/>
                </a:ext>
              </a:extLst>
            </p:cNvPr>
            <p:cNvSpPr txBox="1"/>
            <p:nvPr/>
          </p:nvSpPr>
          <p:spPr>
            <a:xfrm>
              <a:off x="3153103" y="1688213"/>
              <a:ext cx="2585545"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THEN</a:t>
              </a:r>
            </a:p>
          </p:txBody>
        </p:sp>
        <p:sp>
          <p:nvSpPr>
            <p:cNvPr id="9" name="TextBox 8">
              <a:extLst>
                <a:ext uri="{FF2B5EF4-FFF2-40B4-BE49-F238E27FC236}">
                  <a16:creationId xmlns:a16="http://schemas.microsoft.com/office/drawing/2014/main" id="{20C3D3A8-CFEA-410D-AC4B-D0BE4A4ABB9C}"/>
                </a:ext>
              </a:extLst>
            </p:cNvPr>
            <p:cNvSpPr txBox="1"/>
            <p:nvPr/>
          </p:nvSpPr>
          <p:spPr>
            <a:xfrm>
              <a:off x="3153103" y="2522483"/>
              <a:ext cx="2349063" cy="3046988"/>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solidFill>
                    <a:schemeClr val="bg1"/>
                  </a:solidFill>
                  <a:latin typeface="Arial" panose="020B0604020202020204" pitchFamily="34" charset="0"/>
                  <a:cs typeface="Arial" panose="020B0604020202020204" pitchFamily="34" charset="0"/>
                </a:rPr>
                <a:t>6 months </a:t>
              </a:r>
              <a:r>
                <a:rPr lang="en-US" sz="2400" dirty="0">
                  <a:solidFill>
                    <a:schemeClr val="bg1"/>
                  </a:solidFill>
                  <a:latin typeface="Arial" panose="020B0604020202020204" pitchFamily="34" charset="0"/>
                  <a:cs typeface="Arial" panose="020B0604020202020204" pitchFamily="34" charset="0"/>
                </a:rPr>
                <a:t>for individual level outcomes.</a:t>
              </a:r>
            </a:p>
            <a:p>
              <a:pPr marL="285750" indent="-285750">
                <a:buFont typeface="Arial" panose="020B0604020202020204" pitchFamily="34" charset="0"/>
                <a:buChar char="•"/>
              </a:pPr>
              <a:r>
                <a:rPr lang="en-US" sz="2400" u="sng" dirty="0">
                  <a:solidFill>
                    <a:schemeClr val="bg1"/>
                  </a:solidFill>
                  <a:latin typeface="Arial" panose="020B0604020202020204" pitchFamily="34" charset="0"/>
                  <a:cs typeface="Arial" panose="020B0604020202020204" pitchFamily="34" charset="0"/>
                </a:rPr>
                <a:t>2 years </a:t>
              </a:r>
              <a:r>
                <a:rPr lang="en-US" sz="2400" dirty="0">
                  <a:solidFill>
                    <a:schemeClr val="bg1"/>
                  </a:solidFill>
                  <a:latin typeface="Arial" panose="020B0604020202020204" pitchFamily="34" charset="0"/>
                  <a:cs typeface="Arial" panose="020B0604020202020204" pitchFamily="34" charset="0"/>
                </a:rPr>
                <a:t>for setting or staff level outcomes.</a:t>
              </a:r>
            </a:p>
          </p:txBody>
        </p:sp>
      </p:grpSp>
      <p:sp>
        <p:nvSpPr>
          <p:cNvPr id="10" name="TextBox 9">
            <a:extLst>
              <a:ext uri="{FF2B5EF4-FFF2-40B4-BE49-F238E27FC236}">
                <a16:creationId xmlns:a16="http://schemas.microsoft.com/office/drawing/2014/main" id="{D5077DB5-0DB9-4A29-A447-9958F9904719}"/>
              </a:ext>
            </a:extLst>
          </p:cNvPr>
          <p:cNvSpPr txBox="1"/>
          <p:nvPr/>
        </p:nvSpPr>
        <p:spPr>
          <a:xfrm>
            <a:off x="6427072" y="1968085"/>
            <a:ext cx="258554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Operationalize in different ways.</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Align w/intervention and research question.</a:t>
            </a:r>
          </a:p>
          <a:p>
            <a:endParaRPr lang="en-US"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975AADB-88F7-4697-8E89-C11AE6526A7C}"/>
              </a:ext>
            </a:extLst>
          </p:cNvPr>
          <p:cNvSpPr/>
          <p:nvPr/>
        </p:nvSpPr>
        <p:spPr>
          <a:xfrm>
            <a:off x="1108582" y="5532449"/>
            <a:ext cx="9974847"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DA5664"/>
                </a:solidFill>
              </a:rPr>
              <a:t>Continual updates + advancement</a:t>
            </a:r>
          </a:p>
        </p:txBody>
      </p:sp>
    </p:spTree>
    <p:extLst>
      <p:ext uri="{BB962C8B-B14F-4D97-AF65-F5344CB8AC3E}">
        <p14:creationId xmlns:p14="http://schemas.microsoft.com/office/powerpoint/2010/main" val="2651716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4EAEE-1F4A-406A-B0D8-381315D62535}"/>
              </a:ext>
            </a:extLst>
          </p:cNvPr>
          <p:cNvPicPr>
            <a:picLocks noChangeAspect="1"/>
          </p:cNvPicPr>
          <p:nvPr/>
        </p:nvPicPr>
        <p:blipFill rotWithShape="1">
          <a:blip r:embed="rId3">
            <a:duotone>
              <a:prstClr val="black"/>
              <a:prstClr val="white"/>
            </a:duotone>
            <a:alphaModFix amt="35000"/>
          </a:blip>
          <a:srcRect t="7865" b="7865"/>
          <a:stretch/>
        </p:blipFill>
        <p:spPr>
          <a:xfrm>
            <a:off x="-93437" y="-45594"/>
            <a:ext cx="12354108" cy="6949187"/>
          </a:xfrm>
          <a:prstGeom prst="rect">
            <a:avLst/>
          </a:prstGeom>
        </p:spPr>
      </p:pic>
      <p:sp>
        <p:nvSpPr>
          <p:cNvPr id="7" name="Rectangle 9">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BC5CB36-5E87-47F6-BCF3-4D8E7123355A}"/>
              </a:ext>
            </a:extLst>
          </p:cNvPr>
          <p:cNvSpPr txBox="1"/>
          <p:nvPr/>
        </p:nvSpPr>
        <p:spPr>
          <a:xfrm>
            <a:off x="-1" y="1920123"/>
            <a:ext cx="4331764" cy="3172030"/>
          </a:xfrm>
          <a:prstGeom prst="rect">
            <a:avLst/>
          </a:prstGeom>
        </p:spPr>
        <p:txBody>
          <a:bodyPr vert="horz" lIns="91440" tIns="45720" rIns="91440" bIns="45720" rtlCol="0" anchor="ctr">
            <a:normAutofit/>
          </a:bodyPr>
          <a:lstStyle/>
          <a:p>
            <a:pPr marL="285750" indent="-285750" algn="r">
              <a:lnSpc>
                <a:spcPct val="90000"/>
              </a:lnSpc>
              <a:spcBef>
                <a:spcPct val="0"/>
              </a:spcBef>
              <a:spcAft>
                <a:spcPts val="600"/>
              </a:spcAft>
            </a:pPr>
            <a:r>
              <a:rPr lang="en-US" sz="4000" dirty="0">
                <a:latin typeface="+mj-lt"/>
                <a:ea typeface="+mj-ea"/>
                <a:cs typeface="+mj-cs"/>
              </a:rPr>
              <a:t>700+ articles</a:t>
            </a:r>
          </a:p>
          <a:p>
            <a:pPr marL="285750" indent="-285750" algn="r">
              <a:lnSpc>
                <a:spcPct val="90000"/>
              </a:lnSpc>
              <a:spcBef>
                <a:spcPct val="0"/>
              </a:spcBef>
              <a:spcAft>
                <a:spcPts val="600"/>
              </a:spcAft>
            </a:pPr>
            <a:r>
              <a:rPr lang="en-US" sz="4000" dirty="0">
                <a:latin typeface="+mj-lt"/>
                <a:ea typeface="+mj-ea"/>
                <a:cs typeface="+mj-cs"/>
              </a:rPr>
              <a:t>2,400+ citations</a:t>
            </a:r>
          </a:p>
          <a:p>
            <a:pPr marL="285750" indent="-285750" algn="r">
              <a:lnSpc>
                <a:spcPct val="90000"/>
              </a:lnSpc>
              <a:spcBef>
                <a:spcPct val="0"/>
              </a:spcBef>
              <a:spcAft>
                <a:spcPts val="600"/>
              </a:spcAft>
            </a:pPr>
            <a:r>
              <a:rPr lang="en-US" sz="4000" dirty="0">
                <a:latin typeface="+mj-lt"/>
                <a:ea typeface="+mj-ea"/>
                <a:cs typeface="+mj-cs"/>
              </a:rPr>
              <a:t>New content areas</a:t>
            </a:r>
          </a:p>
        </p:txBody>
      </p:sp>
      <p:cxnSp>
        <p:nvCxnSpPr>
          <p:cNvPr id="9"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3112A52B-800A-41E1-8F54-25E584B9B712}"/>
              </a:ext>
            </a:extLst>
          </p:cNvPr>
          <p:cNvGraphicFramePr/>
          <p:nvPr>
            <p:extLst>
              <p:ext uri="{D42A27DB-BD31-4B8C-83A1-F6EECF244321}">
                <p14:modId xmlns:p14="http://schemas.microsoft.com/office/powerpoint/2010/main" val="3070878670"/>
              </p:ext>
            </p:extLst>
          </p:nvPr>
        </p:nvGraphicFramePr>
        <p:xfrm>
          <a:off x="4974917" y="1065861"/>
          <a:ext cx="6659364" cy="5023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9CBFC6E-A542-4FE2-9539-ACD15EDF203B}"/>
              </a:ext>
            </a:extLst>
          </p:cNvPr>
          <p:cNvSpPr txBox="1"/>
          <p:nvPr/>
        </p:nvSpPr>
        <p:spPr>
          <a:xfrm>
            <a:off x="321564" y="320040"/>
            <a:ext cx="10246790" cy="707886"/>
          </a:xfrm>
          <a:prstGeom prst="rect">
            <a:avLst/>
          </a:prstGeom>
          <a:noFill/>
        </p:spPr>
        <p:txBody>
          <a:bodyPr wrap="square" rtlCol="0">
            <a:spAutoFit/>
          </a:bodyPr>
          <a:lstStyle/>
          <a:p>
            <a:r>
              <a:rPr lang="en-US" sz="4000" dirty="0"/>
              <a:t>How has RE-AIM evolved over the last 20 years?</a:t>
            </a:r>
          </a:p>
        </p:txBody>
      </p:sp>
      <p:sp>
        <p:nvSpPr>
          <p:cNvPr id="6" name="TextBox 5">
            <a:extLst>
              <a:ext uri="{FF2B5EF4-FFF2-40B4-BE49-F238E27FC236}">
                <a16:creationId xmlns:a16="http://schemas.microsoft.com/office/drawing/2014/main" id="{5D486085-2A3F-409F-8EF4-9656C4DF29A4}"/>
              </a:ext>
            </a:extLst>
          </p:cNvPr>
          <p:cNvSpPr txBox="1"/>
          <p:nvPr/>
        </p:nvSpPr>
        <p:spPr>
          <a:xfrm>
            <a:off x="8304599" y="6002357"/>
            <a:ext cx="3972836" cy="1015663"/>
          </a:xfrm>
          <a:prstGeom prst="rect">
            <a:avLst/>
          </a:prstGeom>
          <a:noFill/>
        </p:spPr>
        <p:txBody>
          <a:bodyPr wrap="square" rtlCol="0">
            <a:spAutoFit/>
          </a:bodyPr>
          <a:lstStyle/>
          <a:p>
            <a:r>
              <a:rPr lang="en-US" sz="1200" dirty="0"/>
              <a:t>.</a:t>
            </a:r>
          </a:p>
          <a:p>
            <a:r>
              <a:rPr lang="en-US" sz="1200" dirty="0"/>
              <a:t>Glasgow, RE, et al.  Front Public Health.  2020;7, 64.</a:t>
            </a:r>
          </a:p>
          <a:p>
            <a:r>
              <a:rPr lang="en-US" sz="1200" dirty="0" err="1"/>
              <a:t>Holtrop</a:t>
            </a:r>
            <a:r>
              <a:rPr lang="en-US" sz="1200" dirty="0"/>
              <a:t> et al. BMC Health Serv Res.  2018 Mar 13;18(1):177.</a:t>
            </a:r>
          </a:p>
          <a:p>
            <a:r>
              <a:rPr lang="en-US" sz="1200" dirty="0"/>
              <a:t>Gaglio et al.  The RE-AIM Framework…AJPH.  2013;103:38-46</a:t>
            </a:r>
          </a:p>
          <a:p>
            <a:endParaRPr lang="en-US" sz="1200" dirty="0"/>
          </a:p>
        </p:txBody>
      </p:sp>
    </p:spTree>
    <p:extLst>
      <p:ext uri="{BB962C8B-B14F-4D97-AF65-F5344CB8AC3E}">
        <p14:creationId xmlns:p14="http://schemas.microsoft.com/office/powerpoint/2010/main" val="39526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78670F-ABFB-49EC-B2B7-8FCB1D57CEB7}"/>
              </a:ext>
            </a:extLst>
          </p:cNvPr>
          <p:cNvGrpSpPr/>
          <p:nvPr/>
        </p:nvGrpSpPr>
        <p:grpSpPr>
          <a:xfrm>
            <a:off x="93382" y="0"/>
            <a:ext cx="10568134" cy="6556112"/>
            <a:chOff x="173652" y="1070730"/>
            <a:chExt cx="7546462" cy="4716539"/>
          </a:xfrm>
        </p:grpSpPr>
        <p:sp>
          <p:nvSpPr>
            <p:cNvPr id="3" name="Shape 2">
              <a:extLst>
                <a:ext uri="{FF2B5EF4-FFF2-40B4-BE49-F238E27FC236}">
                  <a16:creationId xmlns:a16="http://schemas.microsoft.com/office/drawing/2014/main" id="{42FE1A80-4526-4A71-BC9E-44BB97C67AFC}"/>
                </a:ext>
              </a:extLst>
            </p:cNvPr>
            <p:cNvSpPr/>
            <p:nvPr/>
          </p:nvSpPr>
          <p:spPr>
            <a:xfrm>
              <a:off x="173652" y="1070730"/>
              <a:ext cx="7546462" cy="4716539"/>
            </a:xfrm>
            <a:prstGeom prst="swooshArrow">
              <a:avLst>
                <a:gd name="adj1" fmla="val 25000"/>
                <a:gd name="adj2" fmla="val 25000"/>
              </a:avLst>
            </a:prstGeom>
            <a:ln>
              <a:no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Oval 3">
              <a:extLst>
                <a:ext uri="{FF2B5EF4-FFF2-40B4-BE49-F238E27FC236}">
                  <a16:creationId xmlns:a16="http://schemas.microsoft.com/office/drawing/2014/main" id="{6512FDE2-146E-455F-B716-EA00C046D5E2}"/>
                </a:ext>
              </a:extLst>
            </p:cNvPr>
            <p:cNvSpPr/>
            <p:nvPr/>
          </p:nvSpPr>
          <p:spPr>
            <a:xfrm>
              <a:off x="571944" y="4965324"/>
              <a:ext cx="173568" cy="173568"/>
            </a:xfrm>
            <a:prstGeom prst="ellipse">
              <a:avLst/>
            </a:prstGeom>
            <a:solidFill>
              <a:srgbClr val="CC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874518F1-AEE3-4E7E-A0A7-7CDC0FCF3B32}"/>
                </a:ext>
              </a:extLst>
            </p:cNvPr>
            <p:cNvSpPr/>
            <p:nvPr/>
          </p:nvSpPr>
          <p:spPr>
            <a:xfrm>
              <a:off x="1355154" y="4043217"/>
              <a:ext cx="301858" cy="301858"/>
            </a:xfrm>
            <a:prstGeom prst="ellipse">
              <a:avLst/>
            </a:prstGeom>
            <a:solidFill>
              <a:srgbClr val="CC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BEF6FAC8-BDA6-4A52-AFE3-4BF067989CAF}"/>
                </a:ext>
              </a:extLst>
            </p:cNvPr>
            <p:cNvSpPr/>
            <p:nvPr/>
          </p:nvSpPr>
          <p:spPr>
            <a:xfrm>
              <a:off x="2486880" y="3187945"/>
              <a:ext cx="399962" cy="399962"/>
            </a:xfrm>
            <a:prstGeom prst="ellipse">
              <a:avLst/>
            </a:prstGeom>
            <a:solidFill>
              <a:srgbClr val="CC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6">
              <a:extLst>
                <a:ext uri="{FF2B5EF4-FFF2-40B4-BE49-F238E27FC236}">
                  <a16:creationId xmlns:a16="http://schemas.microsoft.com/office/drawing/2014/main" id="{E88C96E7-C984-4E5C-B095-F364FC8D98C5}"/>
                </a:ext>
              </a:extLst>
            </p:cNvPr>
            <p:cNvSpPr/>
            <p:nvPr/>
          </p:nvSpPr>
          <p:spPr>
            <a:xfrm>
              <a:off x="3761505" y="2518004"/>
              <a:ext cx="535798" cy="535798"/>
            </a:xfrm>
            <a:prstGeom prst="ellipse">
              <a:avLst/>
            </a:prstGeom>
            <a:solidFill>
              <a:srgbClr val="CC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8" name="TextBox 7">
            <a:extLst>
              <a:ext uri="{FF2B5EF4-FFF2-40B4-BE49-F238E27FC236}">
                <a16:creationId xmlns:a16="http://schemas.microsoft.com/office/drawing/2014/main" id="{08B6A24D-793D-4DCE-9013-DEAE0CE48C8E}"/>
              </a:ext>
            </a:extLst>
          </p:cNvPr>
          <p:cNvSpPr txBox="1"/>
          <p:nvPr/>
        </p:nvSpPr>
        <p:spPr>
          <a:xfrm>
            <a:off x="953785" y="5633813"/>
            <a:ext cx="5142215"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Collect data on representativeness and reason for participation/nonparticipation at both the individual (reach) and setting (adoption) </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levels</a:t>
            </a:r>
            <a:r>
              <a:rPr lang="en-US" dirty="0">
                <a:latin typeface="Calibri" panose="020F0502020204030204" pitchFamily="34" charset="0"/>
                <a:cs typeface="Calibri" panose="020F0502020204030204" pitchFamily="34" charset="0"/>
              </a:rPr>
              <a:t>. </a:t>
            </a:r>
          </a:p>
          <a:p>
            <a:endParaRPr lang="en-US" dirty="0"/>
          </a:p>
        </p:txBody>
      </p:sp>
      <p:sp>
        <p:nvSpPr>
          <p:cNvPr id="9" name="Rectangle 8">
            <a:extLst>
              <a:ext uri="{FF2B5EF4-FFF2-40B4-BE49-F238E27FC236}">
                <a16:creationId xmlns:a16="http://schemas.microsoft.com/office/drawing/2014/main" id="{020D445C-D920-43CB-9526-3955D411BD46}"/>
              </a:ext>
            </a:extLst>
          </p:cNvPr>
          <p:cNvSpPr/>
          <p:nvPr/>
        </p:nvSpPr>
        <p:spPr>
          <a:xfrm>
            <a:off x="2296125" y="4642130"/>
            <a:ext cx="6096000" cy="840230"/>
          </a:xfrm>
          <a:prstGeom prst="rect">
            <a:avLst/>
          </a:prstGeom>
        </p:spPr>
        <p:txBody>
          <a:bodyPr>
            <a:spAutoFit/>
          </a:bodyPr>
          <a:lstStyle/>
          <a:p>
            <a:pPr lvl="0" defTabSz="622300">
              <a:lnSpc>
                <a:spcPct val="90000"/>
              </a:lnSpc>
              <a:spcBef>
                <a:spcPct val="0"/>
              </a:spcBef>
              <a:spcAft>
                <a:spcPct val="35000"/>
              </a:spcAft>
            </a:pPr>
            <a:r>
              <a:rPr lang="en-US" dirty="0">
                <a:latin typeface="Calibri" panose="020F0502020204030204" pitchFamily="34" charset="0"/>
                <a:cs typeface="Calibri" panose="020F0502020204030204" pitchFamily="34" charset="0"/>
              </a:rPr>
              <a:t>Use </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mixed methods </a:t>
            </a:r>
            <a:r>
              <a:rPr lang="en-US" dirty="0">
                <a:latin typeface="Calibri" panose="020F0502020204030204" pitchFamily="34" charset="0"/>
                <a:cs typeface="Calibri" panose="020F0502020204030204" pitchFamily="34" charset="0"/>
              </a:rPr>
              <a:t>to fully understand implementation issues and combine results on multiple dimensions to provide estimates of overall impact. </a:t>
            </a:r>
          </a:p>
        </p:txBody>
      </p:sp>
      <p:sp>
        <p:nvSpPr>
          <p:cNvPr id="10" name="Freeform: Shape 9">
            <a:extLst>
              <a:ext uri="{FF2B5EF4-FFF2-40B4-BE49-F238E27FC236}">
                <a16:creationId xmlns:a16="http://schemas.microsoft.com/office/drawing/2014/main" id="{28B359F4-E284-4354-9782-6FBAF298B23D}"/>
              </a:ext>
            </a:extLst>
          </p:cNvPr>
          <p:cNvSpPr/>
          <p:nvPr/>
        </p:nvSpPr>
        <p:spPr>
          <a:xfrm>
            <a:off x="3837896" y="3892289"/>
            <a:ext cx="4757967" cy="721039"/>
          </a:xfrm>
          <a:custGeom>
            <a:avLst/>
            <a:gdLst>
              <a:gd name="connsiteX0" fmla="*/ 0 w 3143349"/>
              <a:gd name="connsiteY0" fmla="*/ 0 h 721039"/>
              <a:gd name="connsiteX1" fmla="*/ 3143349 w 3143349"/>
              <a:gd name="connsiteY1" fmla="*/ 0 h 721039"/>
              <a:gd name="connsiteX2" fmla="*/ 3143349 w 3143349"/>
              <a:gd name="connsiteY2" fmla="*/ 721039 h 721039"/>
              <a:gd name="connsiteX3" fmla="*/ 0 w 3143349"/>
              <a:gd name="connsiteY3" fmla="*/ 721039 h 721039"/>
              <a:gd name="connsiteX4" fmla="*/ 0 w 3143349"/>
              <a:gd name="connsiteY4" fmla="*/ 0 h 72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349" h="721039">
                <a:moveTo>
                  <a:pt x="0" y="0"/>
                </a:moveTo>
                <a:lnTo>
                  <a:pt x="3143349" y="0"/>
                </a:lnTo>
                <a:lnTo>
                  <a:pt x="3143349" y="721039"/>
                </a:lnTo>
                <a:lnTo>
                  <a:pt x="0" y="721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932" tIns="0" rIns="0" bIns="0" numCol="1" spcCol="1270" anchor="t" anchorCtr="0">
            <a:noAutofit/>
          </a:bodyPr>
          <a:lstStyle/>
          <a:p>
            <a:pPr marL="0" lvl="0" indent="0" algn="l" defTabSz="622300">
              <a:lnSpc>
                <a:spcPct val="90000"/>
              </a:lnSpc>
              <a:spcBef>
                <a:spcPct val="0"/>
              </a:spcBef>
              <a:spcAft>
                <a:spcPct val="35000"/>
              </a:spcAft>
              <a:buNone/>
            </a:pPr>
            <a:r>
              <a:rPr lang="en-US" kern="1200" dirty="0">
                <a:latin typeface="Calibri" panose="020F0502020204030204" pitchFamily="34" charset="0"/>
                <a:cs typeface="Calibri" panose="020F0502020204030204" pitchFamily="34" charset="0"/>
              </a:rPr>
              <a:t>Increase study of </a:t>
            </a:r>
            <a:r>
              <a:rPr lang="en-US"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relationships</a:t>
            </a:r>
            <a:r>
              <a:rPr lang="en-US" kern="1200" dirty="0">
                <a:latin typeface="Calibri" panose="020F0502020204030204" pitchFamily="34" charset="0"/>
                <a:cs typeface="Calibri" panose="020F0502020204030204" pitchFamily="34" charset="0"/>
              </a:rPr>
              <a:t> among outcomes on different RE-AIM dimensions.</a:t>
            </a:r>
          </a:p>
        </p:txBody>
      </p:sp>
      <p:sp>
        <p:nvSpPr>
          <p:cNvPr id="11" name="TextBox 10">
            <a:extLst>
              <a:ext uri="{FF2B5EF4-FFF2-40B4-BE49-F238E27FC236}">
                <a16:creationId xmlns:a16="http://schemas.microsoft.com/office/drawing/2014/main" id="{FFC21D89-9A22-4A19-A957-D0AA4506202A}"/>
              </a:ext>
            </a:extLst>
          </p:cNvPr>
          <p:cNvSpPr txBox="1"/>
          <p:nvPr/>
        </p:nvSpPr>
        <p:spPr>
          <a:xfrm>
            <a:off x="5661942" y="3049284"/>
            <a:ext cx="5274203" cy="646331"/>
          </a:xfrm>
          <a:prstGeom prst="rect">
            <a:avLst/>
          </a:prstGeom>
          <a:noFill/>
        </p:spPr>
        <p:txBody>
          <a:bodyPr wrap="square" rtlCol="0">
            <a:spAutoFit/>
          </a:bodyPr>
          <a:lstStyle/>
          <a:p>
            <a:r>
              <a:rPr lang="en-US" dirty="0"/>
              <a:t>More </a:t>
            </a:r>
            <a:r>
              <a:rPr lang="en-US" b="1" dirty="0">
                <a:effectLst>
                  <a:outerShdw blurRad="38100" dist="38100" dir="2700000" algn="tl">
                    <a:srgbClr val="000000">
                      <a:alpha val="43137"/>
                    </a:srgbClr>
                  </a:outerShdw>
                </a:effectLst>
              </a:rPr>
              <a:t>transparent</a:t>
            </a:r>
            <a:r>
              <a:rPr lang="en-US" dirty="0"/>
              <a:t> reporting on all items, especially adaptations and unintended consequences. </a:t>
            </a:r>
          </a:p>
        </p:txBody>
      </p:sp>
      <p:sp>
        <p:nvSpPr>
          <p:cNvPr id="12" name="TextBox 11">
            <a:extLst>
              <a:ext uri="{FF2B5EF4-FFF2-40B4-BE49-F238E27FC236}">
                <a16:creationId xmlns:a16="http://schemas.microsoft.com/office/drawing/2014/main" id="{632FD3E6-A8C8-4C01-B3E5-C36CC4340C24}"/>
              </a:ext>
            </a:extLst>
          </p:cNvPr>
          <p:cNvSpPr txBox="1"/>
          <p:nvPr/>
        </p:nvSpPr>
        <p:spPr>
          <a:xfrm>
            <a:off x="93382" y="272374"/>
            <a:ext cx="6096000" cy="584775"/>
          </a:xfrm>
          <a:prstGeom prst="rect">
            <a:avLst/>
          </a:prstGeom>
          <a:noFill/>
        </p:spPr>
        <p:txBody>
          <a:bodyPr wrap="square" rtlCol="0">
            <a:spAutoFit/>
          </a:bodyPr>
          <a:lstStyle/>
          <a:p>
            <a:r>
              <a:rPr lang="en-US" sz="3200" dirty="0">
                <a:solidFill>
                  <a:schemeClr val="bg1"/>
                </a:solidFill>
              </a:rPr>
              <a:t>More complexity and creativity</a:t>
            </a:r>
          </a:p>
        </p:txBody>
      </p:sp>
      <p:pic>
        <p:nvPicPr>
          <p:cNvPr id="14" name="Picture 13" descr="A picture containing drawing&#10;&#10;Description automatically generated">
            <a:extLst>
              <a:ext uri="{FF2B5EF4-FFF2-40B4-BE49-F238E27FC236}">
                <a16:creationId xmlns:a16="http://schemas.microsoft.com/office/drawing/2014/main" id="{84AEBBFE-0D62-43D0-8CC8-0745A497B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345" y="5654851"/>
            <a:ext cx="3048000" cy="1207008"/>
          </a:xfrm>
          <a:prstGeom prst="rect">
            <a:avLst/>
          </a:prstGeom>
          <a:ln>
            <a:noFill/>
          </a:ln>
          <a:effectLst>
            <a:softEdge rad="112500"/>
          </a:effectLst>
        </p:spPr>
      </p:pic>
    </p:spTree>
    <p:extLst>
      <p:ext uri="{BB962C8B-B14F-4D97-AF65-F5344CB8AC3E}">
        <p14:creationId xmlns:p14="http://schemas.microsoft.com/office/powerpoint/2010/main" val="1608619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DBBCEC-1C9D-4B68-B643-C0045C84DE45}"/>
              </a:ext>
            </a:extLst>
          </p:cNvPr>
          <p:cNvSpPr txBox="1"/>
          <p:nvPr/>
        </p:nvSpPr>
        <p:spPr>
          <a:xfrm>
            <a:off x="7041856" y="3113415"/>
            <a:ext cx="4036334" cy="2387600"/>
          </a:xfrm>
          <a:prstGeom prst="rect">
            <a:avLst/>
          </a:prstGeom>
        </p:spPr>
        <p:txBody>
          <a:bodyPr vert="horz" lIns="91440" tIns="45720" rIns="91440" bIns="45720" rtlCol="0" anchor="t">
            <a:normAutofit fontScale="47500" lnSpcReduction="20000"/>
          </a:bodyPr>
          <a:lstStyle/>
          <a:p>
            <a:pPr>
              <a:lnSpc>
                <a:spcPct val="90000"/>
              </a:lnSpc>
              <a:spcBef>
                <a:spcPct val="0"/>
              </a:spcBef>
              <a:spcAft>
                <a:spcPts val="600"/>
              </a:spcAft>
            </a:pPr>
            <a:r>
              <a:rPr lang="en-US" sz="5400" b="1" dirty="0">
                <a:latin typeface="+mj-lt"/>
                <a:ea typeface="+mj-ea"/>
                <a:cs typeface="+mj-cs"/>
              </a:rPr>
              <a:t>Co</a:t>
            </a:r>
            <a:r>
              <a:rPr lang="en-US" sz="5400" dirty="0">
                <a:latin typeface="Calibri" panose="020F0502020204030204" pitchFamily="34" charset="0"/>
                <a:ea typeface="+mj-ea"/>
                <a:cs typeface="Calibri" panose="020F0502020204030204" pitchFamily="34" charset="0"/>
              </a:rPr>
              <a:t>mbining RE-AIM with other models, especially </a:t>
            </a:r>
            <a:r>
              <a:rPr lang="en-US" sz="5400" dirty="0">
                <a:latin typeface="Calibri" panose="020F0502020204030204" pitchFamily="34" charset="0"/>
                <a:cs typeface="Calibri" panose="020F0502020204030204" pitchFamily="34" charset="0"/>
              </a:rPr>
              <a:t>Pragmatic, Robust, Implementation and Sustainability (PRISM) Model-</a:t>
            </a:r>
            <a:r>
              <a:rPr lang="en-US" sz="5400" dirty="0"/>
              <a:t>  to assess relevant contextual factors</a:t>
            </a:r>
            <a:endParaRPr lang="en-US" sz="5400" dirty="0">
              <a:latin typeface="+mj-lt"/>
              <a:ea typeface="+mj-ea"/>
              <a:cs typeface="+mj-cs"/>
            </a:endParaRPr>
          </a:p>
        </p:txBody>
      </p:sp>
      <p:sp>
        <p:nvSpPr>
          <p:cNvPr id="10" name="Rectangle 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882A8F82-DA6E-496F-A95B-573F92C1FDAF}"/>
              </a:ext>
            </a:extLst>
          </p:cNvPr>
          <p:cNvPicPr>
            <a:picLocks noChangeAspect="1"/>
          </p:cNvPicPr>
          <p:nvPr/>
        </p:nvPicPr>
        <p:blipFill rotWithShape="1">
          <a:blip r:embed="rId3"/>
          <a:srcRect l="5881" r="6000" b="-2"/>
          <a:stretch/>
        </p:blipFill>
        <p:spPr>
          <a:xfrm>
            <a:off x="733507" y="666728"/>
            <a:ext cx="5536001" cy="5465791"/>
          </a:xfrm>
          <a:prstGeom prst="rect">
            <a:avLst/>
          </a:prstGeom>
        </p:spPr>
      </p:pic>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3024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3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B610B70-C372-4B41-B2AD-6EFB3EDBD8A3}"/>
              </a:ext>
            </a:extLst>
          </p:cNvPr>
          <p:cNvSpPr txBox="1"/>
          <p:nvPr/>
        </p:nvSpPr>
        <p:spPr>
          <a:xfrm>
            <a:off x="6621072" y="346456"/>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rgbClr val="000000"/>
                </a:solidFill>
                <a:latin typeface="+mj-lt"/>
                <a:ea typeface="+mj-ea"/>
                <a:cs typeface="+mj-cs"/>
              </a:rPr>
              <a:t>Evolution: </a:t>
            </a:r>
          </a:p>
          <a:p>
            <a:pPr>
              <a:lnSpc>
                <a:spcPct val="90000"/>
              </a:lnSpc>
              <a:spcBef>
                <a:spcPct val="0"/>
              </a:spcBef>
              <a:spcAft>
                <a:spcPts val="600"/>
              </a:spcAft>
            </a:pPr>
            <a:r>
              <a:rPr lang="en-US" sz="3600" kern="1200" dirty="0">
                <a:solidFill>
                  <a:srgbClr val="000000"/>
                </a:solidFill>
                <a:latin typeface="+mj-lt"/>
                <a:ea typeface="+mj-ea"/>
                <a:cs typeface="+mj-cs"/>
              </a:rPr>
              <a:t>Lessons Learned</a:t>
            </a:r>
          </a:p>
        </p:txBody>
      </p:sp>
      <p:sp>
        <p:nvSpPr>
          <p:cNvPr id="42"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Group Brainstorm">
            <a:extLst>
              <a:ext uri="{FF2B5EF4-FFF2-40B4-BE49-F238E27FC236}">
                <a16:creationId xmlns:a16="http://schemas.microsoft.com/office/drawing/2014/main" id="{4DA7448C-8A9D-4512-82D9-75652B4AA0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328" y="1819656"/>
            <a:ext cx="4142232" cy="4142232"/>
          </a:xfrm>
          <a:prstGeom prst="rect">
            <a:avLst/>
          </a:prstGeom>
        </p:spPr>
      </p:pic>
      <p:sp>
        <p:nvSpPr>
          <p:cNvPr id="2" name="TextBox 1">
            <a:extLst>
              <a:ext uri="{FF2B5EF4-FFF2-40B4-BE49-F238E27FC236}">
                <a16:creationId xmlns:a16="http://schemas.microsoft.com/office/drawing/2014/main" id="{28B40A91-0738-4CA6-B46C-488455A9D703}"/>
              </a:ext>
            </a:extLst>
          </p:cNvPr>
          <p:cNvSpPr txBox="1"/>
          <p:nvPr/>
        </p:nvSpPr>
        <p:spPr>
          <a:xfrm>
            <a:off x="6621072" y="2042841"/>
            <a:ext cx="5232600" cy="3353476"/>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solidFill>
                  <a:srgbClr val="000000"/>
                </a:solidFill>
              </a:rPr>
              <a:t>One of the most widely used frameworks.</a:t>
            </a:r>
          </a:p>
          <a:p>
            <a:pPr marL="285750" indent="-228600">
              <a:lnSpc>
                <a:spcPct val="90000"/>
              </a:lnSpc>
              <a:spcAft>
                <a:spcPts val="600"/>
              </a:spcAft>
              <a:buFont typeface="Arial" panose="020B0604020202020204" pitchFamily="34" charset="0"/>
              <a:buChar char="•"/>
            </a:pPr>
            <a:r>
              <a:rPr lang="en-US" sz="2000" dirty="0">
                <a:solidFill>
                  <a:srgbClr val="000000"/>
                </a:solidFill>
              </a:rPr>
              <a:t>Often mandated by funders.</a:t>
            </a:r>
          </a:p>
          <a:p>
            <a:pPr marL="285750" indent="-228600">
              <a:lnSpc>
                <a:spcPct val="90000"/>
              </a:lnSpc>
              <a:spcAft>
                <a:spcPts val="600"/>
              </a:spcAft>
              <a:buFont typeface="Arial" panose="020B0604020202020204" pitchFamily="34" charset="0"/>
              <a:buChar char="•"/>
            </a:pPr>
            <a:r>
              <a:rPr lang="en-US" sz="2000" dirty="0">
                <a:solidFill>
                  <a:srgbClr val="000000"/>
                </a:solidFill>
              </a:rPr>
              <a:t>Expanded the original model to focus on adaptions and sustainability.</a:t>
            </a:r>
          </a:p>
          <a:p>
            <a:pPr marL="285750" indent="-228600">
              <a:lnSpc>
                <a:spcPct val="90000"/>
              </a:lnSpc>
              <a:spcAft>
                <a:spcPts val="600"/>
              </a:spcAft>
              <a:buFont typeface="Arial" panose="020B0604020202020204" pitchFamily="34" charset="0"/>
              <a:buChar char="•"/>
            </a:pPr>
            <a:r>
              <a:rPr lang="en-US" sz="2000" dirty="0">
                <a:solidFill>
                  <a:srgbClr val="000000"/>
                </a:solidFill>
              </a:rPr>
              <a:t>Emphasize qualitative methods to understand “how” and “why.”</a:t>
            </a:r>
          </a:p>
          <a:p>
            <a:pPr marL="285750" indent="-228600">
              <a:lnSpc>
                <a:spcPct val="90000"/>
              </a:lnSpc>
              <a:spcAft>
                <a:spcPts val="600"/>
              </a:spcAft>
              <a:buFont typeface="Arial" panose="020B0604020202020204" pitchFamily="34" charset="0"/>
              <a:buChar char="•"/>
            </a:pPr>
            <a:r>
              <a:rPr lang="en-US" sz="2000" dirty="0">
                <a:solidFill>
                  <a:srgbClr val="000000"/>
                </a:solidFill>
              </a:rPr>
              <a:t>Capture costs.</a:t>
            </a:r>
          </a:p>
          <a:p>
            <a:pPr marL="285750" indent="-228600">
              <a:lnSpc>
                <a:spcPct val="90000"/>
              </a:lnSpc>
              <a:spcAft>
                <a:spcPts val="600"/>
              </a:spcAft>
              <a:buFont typeface="Arial" panose="020B0604020202020204" pitchFamily="34" charset="0"/>
              <a:buChar char="•"/>
            </a:pPr>
            <a:r>
              <a:rPr lang="en-US" sz="2000" dirty="0">
                <a:solidFill>
                  <a:srgbClr val="000000"/>
                </a:solidFill>
              </a:rPr>
              <a:t>Understand health equity issues.</a:t>
            </a:r>
          </a:p>
          <a:p>
            <a:pPr marL="285750" indent="-228600">
              <a:lnSpc>
                <a:spcPct val="90000"/>
              </a:lnSpc>
              <a:spcAft>
                <a:spcPts val="600"/>
              </a:spcAft>
              <a:buFont typeface="Arial" panose="020B0604020202020204" pitchFamily="34" charset="0"/>
              <a:buChar char="•"/>
            </a:pPr>
            <a:r>
              <a:rPr lang="en-US" sz="2000" dirty="0">
                <a:solidFill>
                  <a:srgbClr val="000000"/>
                </a:solidFill>
              </a:rPr>
              <a:t>Encourage pragmatic use.</a:t>
            </a:r>
          </a:p>
          <a:p>
            <a:pPr marL="285750" indent="-228600">
              <a:lnSpc>
                <a:spcPct val="90000"/>
              </a:lnSpc>
              <a:spcAft>
                <a:spcPts val="600"/>
              </a:spcAft>
              <a:buFont typeface="Arial" panose="020B0604020202020204" pitchFamily="34" charset="0"/>
              <a:buChar char="•"/>
            </a:pPr>
            <a:r>
              <a:rPr lang="en-US" sz="2000" dirty="0">
                <a:solidFill>
                  <a:srgbClr val="000000"/>
                </a:solidFill>
              </a:rPr>
              <a:t>Package RE-AIM for use by non-researchers.</a:t>
            </a:r>
          </a:p>
          <a:p>
            <a:pPr marL="285750" indent="-228600">
              <a:lnSpc>
                <a:spcPct val="90000"/>
              </a:lnSpc>
              <a:spcAft>
                <a:spcPts val="600"/>
              </a:spcAft>
              <a:buFont typeface="Arial" panose="020B0604020202020204" pitchFamily="34" charset="0"/>
              <a:buChar char="•"/>
            </a:pPr>
            <a:r>
              <a:rPr lang="en-US" sz="2000" dirty="0">
                <a:solidFill>
                  <a:srgbClr val="000000"/>
                </a:solidFill>
              </a:rPr>
              <a:t>Integrate RE-AIM with other models.</a:t>
            </a:r>
          </a:p>
        </p:txBody>
      </p:sp>
      <p:sp>
        <p:nvSpPr>
          <p:cNvPr id="4" name="TextBox 3">
            <a:extLst>
              <a:ext uri="{FF2B5EF4-FFF2-40B4-BE49-F238E27FC236}">
                <a16:creationId xmlns:a16="http://schemas.microsoft.com/office/drawing/2014/main" id="{A16D7221-9C9F-486F-98B7-707B2A4360EC}"/>
              </a:ext>
            </a:extLst>
          </p:cNvPr>
          <p:cNvSpPr txBox="1"/>
          <p:nvPr/>
        </p:nvSpPr>
        <p:spPr>
          <a:xfrm>
            <a:off x="6959399" y="6396335"/>
            <a:ext cx="5232601" cy="461665"/>
          </a:xfrm>
          <a:prstGeom prst="rect">
            <a:avLst/>
          </a:prstGeom>
          <a:noFill/>
        </p:spPr>
        <p:txBody>
          <a:bodyPr wrap="square" rtlCol="0">
            <a:spAutoFit/>
          </a:bodyPr>
          <a:lstStyle/>
          <a:p>
            <a:r>
              <a:rPr lang="en-US" sz="1200" dirty="0"/>
              <a:t>Glasgow et al.  RE-AIM Planning and Evaluation Framework:  Adapting to New Science and Practice with a 20-Year Review.  Front Public Health.  2019;7:64.</a:t>
            </a:r>
          </a:p>
        </p:txBody>
      </p:sp>
    </p:spTree>
    <p:extLst>
      <p:ext uri="{BB962C8B-B14F-4D97-AF65-F5344CB8AC3E}">
        <p14:creationId xmlns:p14="http://schemas.microsoft.com/office/powerpoint/2010/main" val="1187513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09F3E8-0FA0-49CA-A7C3-3F622153B452}"/>
              </a:ext>
            </a:extLst>
          </p:cNvPr>
          <p:cNvSpPr txBox="1"/>
          <p:nvPr/>
        </p:nvSpPr>
        <p:spPr>
          <a:xfrm>
            <a:off x="589560" y="1129818"/>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Summary</a:t>
            </a:r>
          </a:p>
          <a:p>
            <a:pPr>
              <a:lnSpc>
                <a:spcPct val="90000"/>
              </a:lnSpc>
              <a:spcBef>
                <a:spcPct val="0"/>
              </a:spcBef>
              <a:spcAft>
                <a:spcPts val="600"/>
              </a:spcAft>
            </a:pPr>
            <a:endParaRPr lang="en-US" sz="4000" dirty="0">
              <a:latin typeface="+mj-lt"/>
              <a:ea typeface="+mj-ea"/>
              <a:cs typeface="+mj-cs"/>
            </a:endParaRPr>
          </a:p>
        </p:txBody>
      </p:sp>
      <p:grpSp>
        <p:nvGrpSpPr>
          <p:cNvPr id="56" name="Group 5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7" name="Rectangle 5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4EFD5E-281B-4A32-971B-E05FEB2791B1}"/>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800" dirty="0"/>
              <a:t>Outcomes framework.</a:t>
            </a:r>
          </a:p>
          <a:p>
            <a:pPr marL="285750" indent="-228600">
              <a:lnSpc>
                <a:spcPct val="90000"/>
              </a:lnSpc>
              <a:spcAft>
                <a:spcPts val="600"/>
              </a:spcAft>
              <a:buFont typeface="Arial" panose="020B0604020202020204" pitchFamily="34" charset="0"/>
              <a:buChar char="•"/>
            </a:pPr>
            <a:r>
              <a:rPr lang="en-US" sz="2800" dirty="0"/>
              <a:t>For planning, implementation, dissemination, evaluation.</a:t>
            </a:r>
          </a:p>
          <a:p>
            <a:pPr marL="285750" indent="-228600">
              <a:lnSpc>
                <a:spcPct val="90000"/>
              </a:lnSpc>
              <a:spcAft>
                <a:spcPts val="600"/>
              </a:spcAft>
              <a:buFont typeface="Arial" panose="020B0604020202020204" pitchFamily="34" charset="0"/>
              <a:buChar char="•"/>
            </a:pPr>
            <a:r>
              <a:rPr lang="en-US" sz="2800" dirty="0"/>
              <a:t>Observational, efficacy, effectiveness, and implementation projects.</a:t>
            </a:r>
          </a:p>
          <a:p>
            <a:pPr marL="285750" indent="-228600">
              <a:lnSpc>
                <a:spcPct val="90000"/>
              </a:lnSpc>
              <a:spcAft>
                <a:spcPts val="600"/>
              </a:spcAft>
              <a:buFont typeface="Arial" panose="020B0604020202020204" pitchFamily="34" charset="0"/>
              <a:buChar char="•"/>
            </a:pPr>
            <a:r>
              <a:rPr lang="en-US" sz="2800" dirty="0"/>
              <a:t>Evolution:  new issues and challenges</a:t>
            </a:r>
          </a:p>
        </p:txBody>
      </p:sp>
      <p:sp>
        <p:nvSpPr>
          <p:cNvPr id="62" name="Rectangle 6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A0B38658-DAAA-4B14-ABDB-A43F34CADE72}"/>
              </a:ext>
            </a:extLst>
          </p:cNvPr>
          <p:cNvPicPr>
            <a:picLocks noChangeAspect="1"/>
          </p:cNvPicPr>
          <p:nvPr/>
        </p:nvPicPr>
        <p:blipFill rotWithShape="1">
          <a:blip r:embed="rId3">
            <a:extLst>
              <a:ext uri="{28A0092B-C50C-407E-A947-70E740481C1C}">
                <a14:useLocalDpi xmlns:a14="http://schemas.microsoft.com/office/drawing/2010/main" val="0"/>
              </a:ext>
            </a:extLst>
          </a:blip>
          <a:srcRect r="2" b="3063"/>
          <a:stretch/>
        </p:blipFill>
        <p:spPr>
          <a:xfrm>
            <a:off x="5977788" y="799352"/>
            <a:ext cx="5425410" cy="5259296"/>
          </a:xfrm>
          <a:prstGeom prst="rect">
            <a:avLst/>
          </a:prstGeom>
        </p:spPr>
      </p:pic>
    </p:spTree>
    <p:extLst>
      <p:ext uri="{BB962C8B-B14F-4D97-AF65-F5344CB8AC3E}">
        <p14:creationId xmlns:p14="http://schemas.microsoft.com/office/powerpoint/2010/main" val="318628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6">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48">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5985E1-0B9C-424D-96D4-9C255F968EB1}"/>
              </a:ext>
            </a:extLst>
          </p:cNvPr>
          <p:cNvSpPr txBox="1"/>
          <p:nvPr/>
        </p:nvSpPr>
        <p:spPr>
          <a:xfrm>
            <a:off x="623787" y="1635358"/>
            <a:ext cx="2752344" cy="2706624"/>
          </a:xfrm>
          <a:prstGeom prst="ellipse">
            <a:avLst/>
          </a:prstGeom>
          <a:solidFill>
            <a:schemeClr val="bg1"/>
          </a:solidFill>
          <a:ln w="174625" cmpd="thinThick">
            <a:solidFill>
              <a:schemeClr val="bg1"/>
            </a:solidFill>
          </a:ln>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tx1"/>
                </a:solidFill>
                <a:latin typeface="+mj-lt"/>
                <a:ea typeface="+mj-ea"/>
                <a:cs typeface="+mj-cs"/>
              </a:rPr>
              <a:t>Key RE-AIM References</a:t>
            </a:r>
          </a:p>
        </p:txBody>
      </p:sp>
      <p:sp>
        <p:nvSpPr>
          <p:cNvPr id="2" name="Content Placeholder 2">
            <a:extLst>
              <a:ext uri="{FF2B5EF4-FFF2-40B4-BE49-F238E27FC236}">
                <a16:creationId xmlns:a16="http://schemas.microsoft.com/office/drawing/2014/main" id="{48CB4DB7-7E6A-4C07-A95D-E81F3956F65E}"/>
              </a:ext>
            </a:extLst>
          </p:cNvPr>
          <p:cNvSpPr txBox="1">
            <a:spLocks/>
          </p:cNvSpPr>
          <p:nvPr/>
        </p:nvSpPr>
        <p:spPr>
          <a:xfrm>
            <a:off x="3575231" y="0"/>
            <a:ext cx="8417668" cy="6858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solidFill>
                  <a:schemeClr val="bg1"/>
                </a:solidFill>
              </a:rPr>
              <a:t>Glasgow RE, Vogt TM, Boles SM. Evaluating the public health impact…the </a:t>
            </a:r>
            <a:r>
              <a:rPr lang="en-US" sz="1800" b="1" dirty="0">
                <a:highlight>
                  <a:srgbClr val="FFFF00"/>
                </a:highlight>
              </a:rPr>
              <a:t>RE-AIM</a:t>
            </a:r>
            <a:r>
              <a:rPr lang="en-US" sz="1800" dirty="0">
                <a:highlight>
                  <a:srgbClr val="FFFF00"/>
                </a:highlight>
              </a:rPr>
              <a:t> </a:t>
            </a:r>
            <a:r>
              <a:rPr lang="en-US" sz="1800" dirty="0">
                <a:solidFill>
                  <a:schemeClr val="bg1"/>
                </a:solidFill>
              </a:rPr>
              <a:t>framework. Am J Public Health. 1999 Sep;89(9):1322-7.</a:t>
            </a:r>
          </a:p>
          <a:p>
            <a:pPr marL="0"/>
            <a:r>
              <a:rPr lang="en-US" sz="1800" dirty="0" err="1">
                <a:solidFill>
                  <a:schemeClr val="bg1"/>
                </a:solidFill>
              </a:rPr>
              <a:t>Estabrooks</a:t>
            </a:r>
            <a:r>
              <a:rPr lang="en-US" sz="1800" dirty="0">
                <a:solidFill>
                  <a:schemeClr val="bg1"/>
                </a:solidFill>
              </a:rPr>
              <a:t> PA, Glasgow RE. Translating effective clinic-based </a:t>
            </a:r>
            <a:r>
              <a:rPr lang="en-US" sz="1800" b="1" dirty="0">
                <a:highlight>
                  <a:srgbClr val="FFFF00"/>
                </a:highlight>
              </a:rPr>
              <a:t>physical activity</a:t>
            </a:r>
            <a:r>
              <a:rPr lang="en-US" sz="1800" dirty="0">
                <a:solidFill>
                  <a:schemeClr val="bg1"/>
                </a:solidFill>
              </a:rPr>
              <a:t>... Am J </a:t>
            </a:r>
            <a:r>
              <a:rPr lang="en-US" sz="1800" dirty="0" err="1">
                <a:solidFill>
                  <a:schemeClr val="bg1"/>
                </a:solidFill>
              </a:rPr>
              <a:t>Prev</a:t>
            </a:r>
            <a:r>
              <a:rPr lang="en-US" sz="1800" dirty="0">
                <a:solidFill>
                  <a:schemeClr val="bg1"/>
                </a:solidFill>
              </a:rPr>
              <a:t> Med. (2006) 31 (4 Suppl.):S45–56. </a:t>
            </a:r>
            <a:r>
              <a:rPr lang="en-US" sz="1800" dirty="0" err="1">
                <a:solidFill>
                  <a:schemeClr val="bg1"/>
                </a:solidFill>
              </a:rPr>
              <a:t>doi</a:t>
            </a:r>
            <a:r>
              <a:rPr lang="en-US" sz="1800" dirty="0">
                <a:solidFill>
                  <a:schemeClr val="bg1"/>
                </a:solidFill>
              </a:rPr>
              <a:t>: 10.1016/j.amepre.2006.06.019</a:t>
            </a:r>
          </a:p>
          <a:p>
            <a:pPr marL="0"/>
            <a:r>
              <a:rPr lang="en-US" sz="1800" dirty="0" err="1">
                <a:solidFill>
                  <a:schemeClr val="bg1"/>
                </a:solidFill>
              </a:rPr>
              <a:t>Shoup</a:t>
            </a:r>
            <a:r>
              <a:rPr lang="en-US" sz="1800" dirty="0">
                <a:solidFill>
                  <a:schemeClr val="bg1"/>
                </a:solidFill>
              </a:rPr>
              <a:t> JA, et al. </a:t>
            </a:r>
            <a:r>
              <a:rPr lang="en-US" sz="1800" b="1" dirty="0">
                <a:highlight>
                  <a:srgbClr val="FFFF00"/>
                </a:highlight>
              </a:rPr>
              <a:t>Network analysis</a:t>
            </a:r>
            <a:r>
              <a:rPr lang="en-US" sz="1800" dirty="0">
                <a:solidFill>
                  <a:schemeClr val="bg1"/>
                </a:solidFill>
                <a:highlight>
                  <a:srgbClr val="FFFF00"/>
                </a:highlight>
              </a:rPr>
              <a:t> </a:t>
            </a:r>
            <a:r>
              <a:rPr lang="en-US" sz="1800" dirty="0">
                <a:solidFill>
                  <a:schemeClr val="bg1"/>
                </a:solidFill>
              </a:rPr>
              <a:t>of REAIM framework. </a:t>
            </a:r>
            <a:r>
              <a:rPr lang="en-US" sz="1800" dirty="0" err="1">
                <a:solidFill>
                  <a:schemeClr val="bg1"/>
                </a:solidFill>
              </a:rPr>
              <a:t>Transl</a:t>
            </a:r>
            <a:r>
              <a:rPr lang="en-US" sz="1800" dirty="0">
                <a:solidFill>
                  <a:schemeClr val="bg1"/>
                </a:solidFill>
              </a:rPr>
              <a:t> </a:t>
            </a:r>
            <a:r>
              <a:rPr lang="en-US" sz="1800" dirty="0" err="1">
                <a:solidFill>
                  <a:schemeClr val="bg1"/>
                </a:solidFill>
              </a:rPr>
              <a:t>Behav</a:t>
            </a:r>
            <a:r>
              <a:rPr lang="en-US" sz="1800" dirty="0">
                <a:solidFill>
                  <a:schemeClr val="bg1"/>
                </a:solidFill>
              </a:rPr>
              <a:t> Med. (2015) 5:216–32. </a:t>
            </a:r>
            <a:r>
              <a:rPr lang="en-US" sz="1800" dirty="0" err="1">
                <a:solidFill>
                  <a:schemeClr val="bg1"/>
                </a:solidFill>
              </a:rPr>
              <a:t>doi</a:t>
            </a:r>
            <a:r>
              <a:rPr lang="en-US" sz="1800" dirty="0">
                <a:solidFill>
                  <a:schemeClr val="bg1"/>
                </a:solidFill>
              </a:rPr>
              <a:t>: 10.1007/s13142-014-0300-1</a:t>
            </a:r>
          </a:p>
          <a:p>
            <a:pPr marL="0"/>
            <a:r>
              <a:rPr lang="en-US" sz="1800" dirty="0" err="1">
                <a:solidFill>
                  <a:schemeClr val="bg1"/>
                </a:solidFill>
              </a:rPr>
              <a:t>Ory</a:t>
            </a:r>
            <a:r>
              <a:rPr lang="en-US" sz="1800" dirty="0">
                <a:solidFill>
                  <a:schemeClr val="bg1"/>
                </a:solidFill>
              </a:rPr>
              <a:t> MG, et al. Perceived utility of the RE-AIM framework…for </a:t>
            </a:r>
            <a:r>
              <a:rPr lang="en-US" sz="1800" b="1" dirty="0">
                <a:highlight>
                  <a:srgbClr val="FFFF00"/>
                </a:highlight>
              </a:rPr>
              <a:t>older adults</a:t>
            </a:r>
            <a:r>
              <a:rPr lang="en-US" sz="1800" dirty="0">
                <a:solidFill>
                  <a:schemeClr val="bg1"/>
                </a:solidFill>
              </a:rPr>
              <a:t>... Front Public Health. (2015) 2:143. </a:t>
            </a:r>
            <a:r>
              <a:rPr lang="en-US" sz="1800" dirty="0" err="1">
                <a:solidFill>
                  <a:schemeClr val="bg1"/>
                </a:solidFill>
              </a:rPr>
              <a:t>doi</a:t>
            </a:r>
            <a:r>
              <a:rPr lang="en-US" sz="1800" dirty="0">
                <a:solidFill>
                  <a:schemeClr val="bg1"/>
                </a:solidFill>
              </a:rPr>
              <a:t>: 10.3389/fpubh.2014.00143</a:t>
            </a:r>
          </a:p>
          <a:p>
            <a:pPr marL="0"/>
            <a:r>
              <a:rPr lang="en-US" sz="1800" dirty="0">
                <a:solidFill>
                  <a:schemeClr val="bg1"/>
                </a:solidFill>
              </a:rPr>
              <a:t>Gaglio B, </a:t>
            </a:r>
            <a:r>
              <a:rPr lang="en-US" sz="1800" dirty="0" err="1">
                <a:solidFill>
                  <a:schemeClr val="bg1"/>
                </a:solidFill>
              </a:rPr>
              <a:t>Shoup</a:t>
            </a:r>
            <a:r>
              <a:rPr lang="en-US" sz="1800" dirty="0">
                <a:solidFill>
                  <a:schemeClr val="bg1"/>
                </a:solidFill>
              </a:rPr>
              <a:t> JA, Glasgow RE. The RE-AIM framework: a </a:t>
            </a:r>
            <a:r>
              <a:rPr lang="en-US" sz="1800" b="1" dirty="0">
                <a:highlight>
                  <a:srgbClr val="FFFF00"/>
                </a:highlight>
              </a:rPr>
              <a:t>systematic review </a:t>
            </a:r>
            <a:r>
              <a:rPr lang="en-US" sz="1800" dirty="0">
                <a:solidFill>
                  <a:schemeClr val="bg1"/>
                </a:solidFill>
              </a:rPr>
              <a:t>of use over time. Am J Public Health. (2013) 103:e38–46.doi: 10.2105/AJPH.2013.301299 </a:t>
            </a:r>
          </a:p>
          <a:p>
            <a:pPr marL="0"/>
            <a:r>
              <a:rPr lang="en-US" sz="1800" dirty="0">
                <a:solidFill>
                  <a:schemeClr val="bg1"/>
                </a:solidFill>
              </a:rPr>
              <a:t>Harden, et al. Fidelity to and comparative results across </a:t>
            </a:r>
            <a:r>
              <a:rPr lang="en-US" sz="1800" b="1" dirty="0">
                <a:highlight>
                  <a:srgbClr val="FFFF00"/>
                </a:highlight>
              </a:rPr>
              <a:t>behavioral interventions</a:t>
            </a:r>
            <a:r>
              <a:rPr lang="en-US" sz="1800" dirty="0">
                <a:solidFill>
                  <a:schemeClr val="bg1"/>
                </a:solidFill>
              </a:rPr>
              <a:t>…: a systematic review. Syst Rev. (2015) 4:155. </a:t>
            </a:r>
            <a:r>
              <a:rPr lang="en-US" sz="1800" dirty="0" err="1">
                <a:solidFill>
                  <a:schemeClr val="bg1"/>
                </a:solidFill>
              </a:rPr>
              <a:t>doi</a:t>
            </a:r>
            <a:r>
              <a:rPr lang="en-US" sz="1800" dirty="0">
                <a:solidFill>
                  <a:schemeClr val="bg1"/>
                </a:solidFill>
              </a:rPr>
              <a:t>: 10.1186/s13643-015-0141-0</a:t>
            </a:r>
          </a:p>
          <a:p>
            <a:pPr marL="0"/>
            <a:r>
              <a:rPr lang="en-US" sz="1800" dirty="0">
                <a:solidFill>
                  <a:schemeClr val="bg1"/>
                </a:solidFill>
              </a:rPr>
              <a:t>Glasgow RE, </a:t>
            </a:r>
            <a:r>
              <a:rPr lang="en-US" sz="1800" dirty="0" err="1">
                <a:solidFill>
                  <a:schemeClr val="bg1"/>
                </a:solidFill>
              </a:rPr>
              <a:t>Estabrooks</a:t>
            </a:r>
            <a:r>
              <a:rPr lang="en-US" sz="1800" dirty="0">
                <a:solidFill>
                  <a:schemeClr val="bg1"/>
                </a:solidFill>
              </a:rPr>
              <a:t> PE. </a:t>
            </a:r>
            <a:r>
              <a:rPr lang="en-US" sz="1800" b="1" dirty="0">
                <a:highlight>
                  <a:srgbClr val="FFFF00"/>
                </a:highlight>
              </a:rPr>
              <a:t>Pragmatic Applications </a:t>
            </a:r>
            <a:r>
              <a:rPr lang="en-US" sz="1800" dirty="0">
                <a:solidFill>
                  <a:schemeClr val="bg1"/>
                </a:solidFill>
              </a:rPr>
              <a:t>of RE-AIM for Health Care... </a:t>
            </a:r>
            <a:r>
              <a:rPr lang="en-US" sz="1800" dirty="0" err="1">
                <a:solidFill>
                  <a:schemeClr val="bg1"/>
                </a:solidFill>
              </a:rPr>
              <a:t>Prev</a:t>
            </a:r>
            <a:r>
              <a:rPr lang="en-US" sz="1800" dirty="0">
                <a:solidFill>
                  <a:schemeClr val="bg1"/>
                </a:solidFill>
              </a:rPr>
              <a:t> Chronic Dis 2018;15:170271. DOI: http://dx.doi.org/10.5888/pcd15.170271</a:t>
            </a:r>
          </a:p>
          <a:p>
            <a:pPr marL="0"/>
            <a:r>
              <a:rPr lang="en-US" sz="1800" dirty="0">
                <a:solidFill>
                  <a:schemeClr val="bg1"/>
                </a:solidFill>
              </a:rPr>
              <a:t>Glasgow, RE, et al. (2019). RE-AIM Planning and Evaluation Framework: </a:t>
            </a:r>
            <a:r>
              <a:rPr lang="en-US" sz="1800" b="1" dirty="0">
                <a:highlight>
                  <a:srgbClr val="FFFF00"/>
                </a:highlight>
              </a:rPr>
              <a:t>20-Year Review</a:t>
            </a:r>
            <a:r>
              <a:rPr lang="en-US" sz="1800" dirty="0">
                <a:solidFill>
                  <a:schemeClr val="bg1"/>
                </a:solidFill>
              </a:rPr>
              <a:t>. Front Public Health, 7, 64. doi:10.3389/fpubh.2019.00064</a:t>
            </a:r>
          </a:p>
          <a:p>
            <a:endParaRPr lang="en-US" sz="1000" dirty="0">
              <a:solidFill>
                <a:schemeClr val="bg1"/>
              </a:solidFill>
            </a:endParaRPr>
          </a:p>
          <a:p>
            <a:endParaRPr lang="en-US" sz="1000" dirty="0">
              <a:solidFill>
                <a:schemeClr val="bg1"/>
              </a:solidFill>
            </a:endParaRPr>
          </a:p>
        </p:txBody>
      </p:sp>
      <p:sp>
        <p:nvSpPr>
          <p:cNvPr id="3" name="TextBox 2">
            <a:extLst>
              <a:ext uri="{FF2B5EF4-FFF2-40B4-BE49-F238E27FC236}">
                <a16:creationId xmlns:a16="http://schemas.microsoft.com/office/drawing/2014/main" id="{0F6723AF-EE15-4CFD-87E8-B31F58FDEA32}"/>
              </a:ext>
            </a:extLst>
          </p:cNvPr>
          <p:cNvSpPr txBox="1"/>
          <p:nvPr/>
        </p:nvSpPr>
        <p:spPr>
          <a:xfrm>
            <a:off x="1090246" y="6084277"/>
            <a:ext cx="10726616" cy="461665"/>
          </a:xfrm>
          <a:prstGeom prst="rect">
            <a:avLst/>
          </a:prstGeom>
          <a:solidFill>
            <a:schemeClr val="bg1"/>
          </a:solidFill>
          <a:ln w="95250" cmpd="dbl">
            <a:solidFill>
              <a:schemeClr val="bg2">
                <a:lumMod val="90000"/>
              </a:schemeClr>
            </a:solidFill>
          </a:ln>
        </p:spPr>
        <p:txBody>
          <a:bodyPr wrap="square" rtlCol="0">
            <a:spAutoFit/>
          </a:bodyPr>
          <a:lstStyle/>
          <a:p>
            <a:pPr algn="ctr"/>
            <a:r>
              <a:rPr lang="en-US" sz="2400" dirty="0">
                <a:latin typeface="+mj-lt"/>
              </a:rPr>
              <a:t>Special issue on RE-AIM in </a:t>
            </a:r>
            <a:r>
              <a:rPr lang="en-US" sz="2400" i="1" dirty="0">
                <a:latin typeface="+mj-lt"/>
              </a:rPr>
              <a:t>Frontiers of Public Health </a:t>
            </a:r>
            <a:r>
              <a:rPr lang="en-US" sz="2400" dirty="0">
                <a:latin typeface="+mj-lt"/>
              </a:rPr>
              <a:t>in 2020:  Contains &gt;13 articles.</a:t>
            </a:r>
          </a:p>
        </p:txBody>
      </p:sp>
    </p:spTree>
    <p:extLst>
      <p:ext uri="{BB962C8B-B14F-4D97-AF65-F5344CB8AC3E}">
        <p14:creationId xmlns:p14="http://schemas.microsoft.com/office/powerpoint/2010/main" val="1360898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8F277B-FAFA-4DD9-9505-323D93A80B29}"/>
              </a:ext>
            </a:extLst>
          </p:cNvPr>
          <p:cNvSpPr txBox="1"/>
          <p:nvPr/>
        </p:nvSpPr>
        <p:spPr>
          <a:xfrm>
            <a:off x="1392262" y="5048511"/>
            <a:ext cx="4284417" cy="1663496"/>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800" dirty="0">
                <a:solidFill>
                  <a:schemeClr val="bg1"/>
                </a:solidFill>
                <a:latin typeface="+mj-lt"/>
                <a:ea typeface="+mj-ea"/>
                <a:cs typeface="+mj-cs"/>
              </a:rPr>
              <a:t>Additional Resources at www.re-aim.org</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09FB994B-5DA7-4D47-8DFD-7B242AE9B65D}"/>
              </a:ext>
            </a:extLst>
          </p:cNvPr>
          <p:cNvPicPr>
            <a:picLocks noChangeAspect="1"/>
          </p:cNvPicPr>
          <p:nvPr/>
        </p:nvPicPr>
        <p:blipFill rotWithShape="1">
          <a:blip r:embed="rId3">
            <a:extLst>
              <a:ext uri="{28A0092B-C50C-407E-A947-70E740481C1C}">
                <a14:useLocalDpi xmlns:a14="http://schemas.microsoft.com/office/drawing/2010/main" val="0"/>
              </a:ext>
            </a:extLst>
          </a:blip>
          <a:srcRect l="1221" b="-1"/>
          <a:stretch/>
        </p:blipFill>
        <p:spPr>
          <a:xfrm>
            <a:off x="1794349" y="534180"/>
            <a:ext cx="8578215" cy="3104631"/>
          </a:xfrm>
          <a:prstGeom prst="rect">
            <a:avLst/>
          </a:prstGeom>
        </p:spPr>
      </p:pic>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39003F-6F91-4298-9884-A1B7D34F556B}"/>
              </a:ext>
            </a:extLst>
          </p:cNvPr>
          <p:cNvSpPr txBox="1"/>
          <p:nvPr/>
        </p:nvSpPr>
        <p:spPr>
          <a:xfrm>
            <a:off x="6433185" y="4994894"/>
            <a:ext cx="5758805" cy="1663496"/>
          </a:xfrm>
          <a:prstGeom prst="rect">
            <a:avLst/>
          </a:prstGeom>
        </p:spPr>
        <p:txBody>
          <a:bodyPr vert="horz" lIns="91440" tIns="45720" rIns="91440" bIns="45720" rtlCol="0" anchor="t">
            <a:normAutofit fontScale="92500" lnSpcReduction="20000"/>
          </a:bodyPr>
          <a:lstStyle/>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FAQ’s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Guidance on application</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Searchable list of 700+ article abstracts.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Calculators, checklists, tools.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Webinars, upcoming events, blogs.</a:t>
            </a:r>
          </a:p>
        </p:txBody>
      </p:sp>
    </p:spTree>
    <p:extLst>
      <p:ext uri="{BB962C8B-B14F-4D97-AF65-F5344CB8AC3E}">
        <p14:creationId xmlns:p14="http://schemas.microsoft.com/office/powerpoint/2010/main" val="1765690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116B607-0F7E-4B35-9711-323C565AF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78" y="1901383"/>
            <a:ext cx="7009396" cy="3049087"/>
          </a:xfrm>
          <a:prstGeom prst="rect">
            <a:avLst/>
          </a:prstGeom>
        </p:spPr>
      </p:pic>
      <p:cxnSp>
        <p:nvCxnSpPr>
          <p:cNvPr id="14" name="Straight Connector 7">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FD5B4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AEFF21-8956-4BBA-B183-20677A8E53F3}"/>
              </a:ext>
            </a:extLst>
          </p:cNvPr>
          <p:cNvSpPr txBox="1"/>
          <p:nvPr/>
        </p:nvSpPr>
        <p:spPr>
          <a:xfrm>
            <a:off x="8776657" y="2088148"/>
            <a:ext cx="2939087" cy="286232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Discussion or expansion for your specific presentation needs.</a:t>
            </a:r>
          </a:p>
        </p:txBody>
      </p:sp>
    </p:spTree>
    <p:extLst>
      <p:ext uri="{BB962C8B-B14F-4D97-AF65-F5344CB8AC3E}">
        <p14:creationId xmlns:p14="http://schemas.microsoft.com/office/powerpoint/2010/main" val="108693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41535C0E-7D3F-411E-BA8F-333AC9DC3544}"/>
              </a:ext>
            </a:extLst>
          </p:cNvPr>
          <p:cNvGraphicFramePr/>
          <p:nvPr>
            <p:extLst>
              <p:ext uri="{D42A27DB-BD31-4B8C-83A1-F6EECF244321}">
                <p14:modId xmlns:p14="http://schemas.microsoft.com/office/powerpoint/2010/main" val="187303994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6F52966C-AEC2-4CAE-B00D-F62853219507}"/>
              </a:ext>
            </a:extLst>
          </p:cNvPr>
          <p:cNvSpPr txBox="1"/>
          <p:nvPr/>
        </p:nvSpPr>
        <p:spPr>
          <a:xfrm>
            <a:off x="826477" y="1336431"/>
            <a:ext cx="3358661" cy="369332"/>
          </a:xfrm>
          <a:prstGeom prst="rect">
            <a:avLst/>
          </a:prstGeom>
          <a:noFill/>
        </p:spPr>
        <p:txBody>
          <a:bodyPr wrap="square" rtlCol="0">
            <a:spAutoFit/>
          </a:bodyPr>
          <a:lstStyle/>
          <a:p>
            <a:r>
              <a:rPr lang="en-US" dirty="0"/>
              <a:t> </a:t>
            </a:r>
          </a:p>
        </p:txBody>
      </p:sp>
      <p:sp>
        <p:nvSpPr>
          <p:cNvPr id="16" name="TextBox 15">
            <a:extLst>
              <a:ext uri="{FF2B5EF4-FFF2-40B4-BE49-F238E27FC236}">
                <a16:creationId xmlns:a16="http://schemas.microsoft.com/office/drawing/2014/main" id="{8200B42F-0722-481C-B00D-DC2CE9285769}"/>
              </a:ext>
            </a:extLst>
          </p:cNvPr>
          <p:cNvSpPr txBox="1"/>
          <p:nvPr/>
        </p:nvSpPr>
        <p:spPr>
          <a:xfrm>
            <a:off x="467917" y="634778"/>
            <a:ext cx="4205737" cy="5447645"/>
          </a:xfrm>
          <a:prstGeom prst="rect">
            <a:avLst/>
          </a:prstGeom>
          <a:noFill/>
        </p:spPr>
        <p:txBody>
          <a:bodyPr wrap="square" rtlCol="0">
            <a:spAutoFit/>
          </a:bodyPr>
          <a:lstStyle/>
          <a:p>
            <a:r>
              <a:rPr lang="en-US" sz="3600" dirty="0">
                <a:solidFill>
                  <a:schemeClr val="bg1"/>
                </a:solidFill>
              </a:rPr>
              <a:t>Even if 100% effective, impact depends on:</a:t>
            </a:r>
          </a:p>
          <a:p>
            <a:endParaRPr lang="en-US" sz="2400" dirty="0">
              <a:solidFill>
                <a:schemeClr val="bg1"/>
              </a:solidFill>
            </a:endParaRPr>
          </a:p>
          <a:p>
            <a:r>
              <a:rPr lang="en-US" sz="2400" dirty="0">
                <a:solidFill>
                  <a:schemeClr val="bg1"/>
                </a:solidFill>
              </a:rPr>
              <a:t>(1) Adoption</a:t>
            </a:r>
          </a:p>
          <a:p>
            <a:r>
              <a:rPr lang="en-US" sz="2400" dirty="0">
                <a:solidFill>
                  <a:schemeClr val="bg1"/>
                </a:solidFill>
              </a:rPr>
              <a:t>(2) Training</a:t>
            </a:r>
          </a:p>
          <a:p>
            <a:r>
              <a:rPr lang="en-US" sz="2400" dirty="0">
                <a:solidFill>
                  <a:schemeClr val="bg1"/>
                </a:solidFill>
              </a:rPr>
              <a:t>(3) Fidelity (Implementation)</a:t>
            </a:r>
          </a:p>
          <a:p>
            <a:r>
              <a:rPr lang="en-US" sz="2400" dirty="0">
                <a:solidFill>
                  <a:schemeClr val="bg1"/>
                </a:solidFill>
              </a:rPr>
              <a:t>(4) Access (Reach)</a:t>
            </a:r>
          </a:p>
          <a:p>
            <a:r>
              <a:rPr lang="en-US" sz="2400" dirty="0">
                <a:solidFill>
                  <a:schemeClr val="bg1"/>
                </a:solidFill>
              </a:rPr>
              <a:t>(5) Sustainability (Maintenance)</a:t>
            </a:r>
          </a:p>
          <a:p>
            <a:endParaRPr lang="en-US" sz="2400" dirty="0">
              <a:solidFill>
                <a:schemeClr val="bg1"/>
              </a:solidFill>
            </a:endParaRPr>
          </a:p>
          <a:p>
            <a:pPr algn="ctr"/>
            <a:r>
              <a:rPr lang="en-US" sz="2400" dirty="0">
                <a:solidFill>
                  <a:schemeClr val="bg1"/>
                </a:solidFill>
              </a:rPr>
              <a:t>50% threshold for each step=</a:t>
            </a:r>
          </a:p>
          <a:p>
            <a:pPr algn="ctr"/>
            <a:r>
              <a:rPr lang="en-US" sz="2400" dirty="0">
                <a:solidFill>
                  <a:schemeClr val="bg1"/>
                </a:solidFill>
              </a:rPr>
              <a:t>.5*.5*.5*.5*.5=</a:t>
            </a:r>
          </a:p>
          <a:p>
            <a:pPr algn="ctr"/>
            <a:r>
              <a:rPr lang="en-US" sz="2400" dirty="0">
                <a:solidFill>
                  <a:schemeClr val="bg1"/>
                </a:solidFill>
              </a:rPr>
              <a:t>3% benefit</a:t>
            </a:r>
          </a:p>
        </p:txBody>
      </p:sp>
      <p:sp>
        <p:nvSpPr>
          <p:cNvPr id="8" name="TextBox 5">
            <a:extLst>
              <a:ext uri="{FF2B5EF4-FFF2-40B4-BE49-F238E27FC236}">
                <a16:creationId xmlns:a16="http://schemas.microsoft.com/office/drawing/2014/main" id="{152F3635-3BFB-4EB7-B228-28A8B6C99BC5}"/>
              </a:ext>
            </a:extLst>
          </p:cNvPr>
          <p:cNvSpPr txBox="1">
            <a:spLocks noChangeArrowheads="1"/>
          </p:cNvSpPr>
          <p:nvPr/>
        </p:nvSpPr>
        <p:spPr bwMode="auto">
          <a:xfrm>
            <a:off x="6260123" y="6448044"/>
            <a:ext cx="5661995" cy="24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44" tIns="30772" rIns="61544" bIns="30772"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200" dirty="0">
                <a:latin typeface="+mn-lt"/>
                <a:ea typeface="MS PGothic" panose="020B0600070205080204" pitchFamily="34" charset="-128"/>
                <a:cs typeface="Arial" panose="020B0604020202020204" pitchFamily="34" charset="0"/>
              </a:rPr>
              <a:t>Rothwell PM. External validity of </a:t>
            </a:r>
            <a:r>
              <a:rPr lang="en-US" altLang="en-US" sz="1200" dirty="0" err="1">
                <a:latin typeface="+mn-lt"/>
                <a:ea typeface="MS PGothic" panose="020B0600070205080204" pitchFamily="34" charset="-128"/>
                <a:cs typeface="Arial" panose="020B0604020202020204" pitchFamily="34" charset="0"/>
              </a:rPr>
              <a:t>randomised</a:t>
            </a:r>
            <a:r>
              <a:rPr lang="en-US" altLang="en-US" sz="1200" dirty="0">
                <a:latin typeface="+mn-lt"/>
                <a:ea typeface="MS PGothic" panose="020B0600070205080204" pitchFamily="34" charset="-128"/>
                <a:cs typeface="Arial" panose="020B0604020202020204" pitchFamily="34" charset="0"/>
              </a:rPr>
              <a:t> controlled trials. </a:t>
            </a:r>
            <a:r>
              <a:rPr lang="en-US" altLang="en-US" sz="1200" i="1" dirty="0">
                <a:latin typeface="+mn-lt"/>
                <a:ea typeface="MS PGothic" panose="020B0600070205080204" pitchFamily="34" charset="-128"/>
                <a:cs typeface="Arial" panose="020B0604020202020204" pitchFamily="34" charset="0"/>
              </a:rPr>
              <a:t>Lancet</a:t>
            </a:r>
            <a:r>
              <a:rPr lang="en-US" altLang="en-US" sz="1200" dirty="0">
                <a:latin typeface="+mn-lt"/>
                <a:ea typeface="MS PGothic" panose="020B0600070205080204" pitchFamily="34" charset="-128"/>
                <a:cs typeface="Arial" panose="020B0604020202020204" pitchFamily="34" charset="0"/>
              </a:rPr>
              <a:t> 2005;365:82-93</a:t>
            </a:r>
            <a:r>
              <a:rPr lang="en-US" altLang="en-US" sz="1200" i="1" dirty="0">
                <a:latin typeface="+mn-lt"/>
                <a:ea typeface="MS PGothic" panose="020B0600070205080204" pitchFamily="34" charset="-128"/>
                <a:cs typeface="Arial" panose="020B0604020202020204" pitchFamily="34" charset="0"/>
              </a:rPr>
              <a:t>.       </a:t>
            </a:r>
          </a:p>
        </p:txBody>
      </p:sp>
      <p:pic>
        <p:nvPicPr>
          <p:cNvPr id="4" name="Graphic 3" descr="High voltage">
            <a:extLst>
              <a:ext uri="{FF2B5EF4-FFF2-40B4-BE49-F238E27FC236}">
                <a16:creationId xmlns:a16="http://schemas.microsoft.com/office/drawing/2014/main" id="{9162963C-B759-4015-8801-2F6B29205F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7751" y="2847515"/>
            <a:ext cx="773724" cy="773724"/>
          </a:xfrm>
          <a:prstGeom prst="rect">
            <a:avLst/>
          </a:prstGeom>
        </p:spPr>
      </p:pic>
    </p:spTree>
    <p:extLst>
      <p:ext uri="{BB962C8B-B14F-4D97-AF65-F5344CB8AC3E}">
        <p14:creationId xmlns:p14="http://schemas.microsoft.com/office/powerpoint/2010/main" val="63638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B9310E6-8865-4DDA-BE62-0F16D34339A1}"/>
              </a:ext>
            </a:extLst>
          </p:cNvPr>
          <p:cNvPicPr>
            <a:picLocks noChangeAspect="1"/>
          </p:cNvPicPr>
          <p:nvPr/>
        </p:nvPicPr>
        <p:blipFill rotWithShape="1">
          <a:blip r:embed="rId3">
            <a:alphaModFix/>
          </a:blip>
          <a:srcRect l="8820" r="3237" b="1"/>
          <a:stretch/>
        </p:blipFill>
        <p:spPr>
          <a:xfrm>
            <a:off x="-305" y="-1"/>
            <a:ext cx="6423053" cy="6858001"/>
          </a:xfrm>
          <a:prstGeom prst="rect">
            <a:avLst/>
          </a:prstGeom>
        </p:spPr>
      </p:pic>
      <p:pic>
        <p:nvPicPr>
          <p:cNvPr id="21" name="Picture 20">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FF7FB3-73A1-4B9A-A643-22FBC1B743B7}"/>
              </a:ext>
            </a:extLst>
          </p:cNvPr>
          <p:cNvSpPr txBox="1"/>
          <p:nvPr/>
        </p:nvSpPr>
        <p:spPr>
          <a:xfrm>
            <a:off x="6422748" y="1442820"/>
            <a:ext cx="5288606" cy="432493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3200" b="1" dirty="0">
                <a:solidFill>
                  <a:srgbClr val="000000"/>
                </a:solidFill>
                <a:latin typeface="+mj-lt"/>
                <a:ea typeface="+mj-ea"/>
                <a:cs typeface="+mj-cs"/>
              </a:rPr>
              <a:t>Dissemination:  </a:t>
            </a:r>
            <a:r>
              <a:rPr lang="en-US" sz="3200" dirty="0">
                <a:solidFill>
                  <a:srgbClr val="000000"/>
                </a:solidFill>
                <a:latin typeface="+mj-lt"/>
                <a:ea typeface="+mj-ea"/>
                <a:cs typeface="+mj-cs"/>
              </a:rPr>
              <a:t>Information sharing</a:t>
            </a:r>
          </a:p>
          <a:p>
            <a:pPr>
              <a:lnSpc>
                <a:spcPct val="90000"/>
              </a:lnSpc>
              <a:spcBef>
                <a:spcPct val="0"/>
              </a:spcBef>
              <a:spcAft>
                <a:spcPts val="600"/>
              </a:spcAft>
            </a:pPr>
            <a:endParaRPr lang="en-US" sz="3200" dirty="0">
              <a:solidFill>
                <a:srgbClr val="000000"/>
              </a:solidFill>
              <a:latin typeface="+mj-lt"/>
              <a:ea typeface="+mj-ea"/>
              <a:cs typeface="+mj-cs"/>
            </a:endParaRPr>
          </a:p>
          <a:p>
            <a:pPr>
              <a:lnSpc>
                <a:spcPct val="90000"/>
              </a:lnSpc>
              <a:spcBef>
                <a:spcPct val="0"/>
              </a:spcBef>
              <a:spcAft>
                <a:spcPts val="600"/>
              </a:spcAft>
            </a:pPr>
            <a:r>
              <a:rPr lang="en-US" sz="3200" b="1" dirty="0">
                <a:solidFill>
                  <a:srgbClr val="000000"/>
                </a:solidFill>
                <a:latin typeface="+mj-lt"/>
                <a:ea typeface="+mj-ea"/>
                <a:cs typeface="+mj-cs"/>
              </a:rPr>
              <a:t>Implementation:  </a:t>
            </a:r>
            <a:r>
              <a:rPr lang="en-US" sz="3200" dirty="0">
                <a:solidFill>
                  <a:srgbClr val="000000"/>
                </a:solidFill>
                <a:latin typeface="+mj-lt"/>
                <a:ea typeface="+mj-ea"/>
                <a:cs typeface="+mj-cs"/>
              </a:rPr>
              <a:t>Intervention integration</a:t>
            </a:r>
          </a:p>
          <a:p>
            <a:pPr>
              <a:lnSpc>
                <a:spcPct val="90000"/>
              </a:lnSpc>
              <a:spcBef>
                <a:spcPct val="0"/>
              </a:spcBef>
              <a:spcAft>
                <a:spcPts val="600"/>
              </a:spcAft>
            </a:pPr>
            <a:endParaRPr lang="en-US" sz="3200" dirty="0">
              <a:solidFill>
                <a:srgbClr val="000000"/>
              </a:solidFill>
              <a:latin typeface="+mj-lt"/>
              <a:ea typeface="+mj-ea"/>
              <a:cs typeface="+mj-cs"/>
            </a:endParaRPr>
          </a:p>
          <a:p>
            <a:pPr>
              <a:lnSpc>
                <a:spcPct val="90000"/>
              </a:lnSpc>
              <a:spcBef>
                <a:spcPct val="0"/>
              </a:spcBef>
              <a:spcAft>
                <a:spcPts val="600"/>
              </a:spcAft>
            </a:pPr>
            <a:r>
              <a:rPr lang="en-US" sz="3200" b="1" dirty="0">
                <a:solidFill>
                  <a:srgbClr val="000000"/>
                </a:solidFill>
                <a:latin typeface="+mj-lt"/>
                <a:ea typeface="+mj-ea"/>
                <a:cs typeface="+mj-cs"/>
              </a:rPr>
              <a:t>Pragmatic:  </a:t>
            </a:r>
            <a:r>
              <a:rPr lang="en-US" sz="3200" dirty="0">
                <a:solidFill>
                  <a:srgbClr val="000000"/>
                </a:solidFill>
                <a:latin typeface="+mj-lt"/>
                <a:ea typeface="+mj-ea"/>
                <a:cs typeface="+mj-cs"/>
              </a:rPr>
              <a:t>Under “usual” conditions – relevant to stakeholders AND rigorous.</a:t>
            </a:r>
          </a:p>
        </p:txBody>
      </p:sp>
      <p:sp>
        <p:nvSpPr>
          <p:cNvPr id="6" name="TextBox 5">
            <a:extLst>
              <a:ext uri="{FF2B5EF4-FFF2-40B4-BE49-F238E27FC236}">
                <a16:creationId xmlns:a16="http://schemas.microsoft.com/office/drawing/2014/main" id="{A390ABCA-6759-4B2C-8FFB-6C3A95AEB881}"/>
              </a:ext>
            </a:extLst>
          </p:cNvPr>
          <p:cNvSpPr txBox="1"/>
          <p:nvPr/>
        </p:nvSpPr>
        <p:spPr>
          <a:xfrm>
            <a:off x="0" y="52753"/>
            <a:ext cx="5574323" cy="369332"/>
          </a:xfrm>
          <a:prstGeom prst="rect">
            <a:avLst/>
          </a:prstGeom>
          <a:noFill/>
        </p:spPr>
        <p:txBody>
          <a:bodyPr wrap="square" rtlCol="0">
            <a:spAutoFit/>
          </a:bodyPr>
          <a:lstStyle/>
          <a:p>
            <a:r>
              <a:rPr lang="en-US" b="1" dirty="0"/>
              <a:t>What is Dissemination and Implementation Science?</a:t>
            </a:r>
          </a:p>
        </p:txBody>
      </p:sp>
      <p:sp>
        <p:nvSpPr>
          <p:cNvPr id="7" name="TextBox 6">
            <a:extLst>
              <a:ext uri="{FF2B5EF4-FFF2-40B4-BE49-F238E27FC236}">
                <a16:creationId xmlns:a16="http://schemas.microsoft.com/office/drawing/2014/main" id="{F9086D41-DAC2-43DD-AB26-723E8C9CFB16}"/>
              </a:ext>
            </a:extLst>
          </p:cNvPr>
          <p:cNvSpPr txBox="1"/>
          <p:nvPr/>
        </p:nvSpPr>
        <p:spPr>
          <a:xfrm>
            <a:off x="-52755" y="6559060"/>
            <a:ext cx="2022231" cy="276999"/>
          </a:xfrm>
          <a:prstGeom prst="rect">
            <a:avLst/>
          </a:prstGeom>
          <a:noFill/>
        </p:spPr>
        <p:txBody>
          <a:bodyPr wrap="square" rtlCol="0">
            <a:spAutoFit/>
          </a:bodyPr>
          <a:lstStyle/>
          <a:p>
            <a:r>
              <a:rPr lang="en-US" sz="1200" dirty="0"/>
              <a:t>Illustration by Dave Cutler</a:t>
            </a:r>
          </a:p>
        </p:txBody>
      </p:sp>
      <p:pic>
        <p:nvPicPr>
          <p:cNvPr id="9" name="Picture 8" descr="A picture containing drawing&#10;&#10;Description automatically generated">
            <a:extLst>
              <a:ext uri="{FF2B5EF4-FFF2-40B4-BE49-F238E27FC236}">
                <a16:creationId xmlns:a16="http://schemas.microsoft.com/office/drawing/2014/main" id="{DFCBCCFD-A87D-4F68-9D25-9ED808F31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1446" y="6241961"/>
            <a:ext cx="1500249" cy="594098"/>
          </a:xfrm>
          <a:prstGeom prst="rect">
            <a:avLst/>
          </a:prstGeom>
        </p:spPr>
      </p:pic>
    </p:spTree>
    <p:extLst>
      <p:ext uri="{BB962C8B-B14F-4D97-AF65-F5344CB8AC3E}">
        <p14:creationId xmlns:p14="http://schemas.microsoft.com/office/powerpoint/2010/main" val="308701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ADD6C8A-5EB1-47D4-862A-0D0B1533BBA6}"/>
              </a:ext>
            </a:extLst>
          </p:cNvPr>
          <p:cNvPicPr>
            <a:picLocks noChangeAspect="1"/>
          </p:cNvPicPr>
          <p:nvPr/>
        </p:nvPicPr>
        <p:blipFill>
          <a:blip r:embed="rId3"/>
          <a:stretch>
            <a:fillRect/>
          </a:stretch>
        </p:blipFill>
        <p:spPr>
          <a:xfrm>
            <a:off x="674053" y="643467"/>
            <a:ext cx="10843893" cy="5571066"/>
          </a:xfrm>
          <a:prstGeom prst="rect">
            <a:avLst/>
          </a:prstGeom>
        </p:spPr>
      </p:pic>
      <p:sp>
        <p:nvSpPr>
          <p:cNvPr id="3" name="TextBox 2">
            <a:extLst>
              <a:ext uri="{FF2B5EF4-FFF2-40B4-BE49-F238E27FC236}">
                <a16:creationId xmlns:a16="http://schemas.microsoft.com/office/drawing/2014/main" id="{28E28AAF-2826-4E19-8B16-95F1241BDD2C}"/>
              </a:ext>
            </a:extLst>
          </p:cNvPr>
          <p:cNvSpPr txBox="1"/>
          <p:nvPr/>
        </p:nvSpPr>
        <p:spPr>
          <a:xfrm>
            <a:off x="931985" y="1459467"/>
            <a:ext cx="1529861" cy="461665"/>
          </a:xfrm>
          <a:prstGeom prst="rect">
            <a:avLst/>
          </a:prstGeom>
          <a:noFill/>
        </p:spPr>
        <p:txBody>
          <a:bodyPr wrap="square" rtlCol="0">
            <a:spAutoFit/>
          </a:bodyPr>
          <a:lstStyle/>
          <a:p>
            <a:r>
              <a:rPr lang="en-US" sz="2400" b="1" dirty="0"/>
              <a:t>Theories</a:t>
            </a:r>
          </a:p>
        </p:txBody>
      </p:sp>
      <p:sp>
        <p:nvSpPr>
          <p:cNvPr id="4" name="TextBox 3">
            <a:extLst>
              <a:ext uri="{FF2B5EF4-FFF2-40B4-BE49-F238E27FC236}">
                <a16:creationId xmlns:a16="http://schemas.microsoft.com/office/drawing/2014/main" id="{D6F862D2-FB73-48C5-BC36-50F8DE6B0244}"/>
              </a:ext>
            </a:extLst>
          </p:cNvPr>
          <p:cNvSpPr txBox="1"/>
          <p:nvPr/>
        </p:nvSpPr>
        <p:spPr>
          <a:xfrm>
            <a:off x="1090246" y="3198167"/>
            <a:ext cx="1776046" cy="461665"/>
          </a:xfrm>
          <a:prstGeom prst="rect">
            <a:avLst/>
          </a:prstGeom>
          <a:noFill/>
        </p:spPr>
        <p:txBody>
          <a:bodyPr wrap="square" rtlCol="0">
            <a:spAutoFit/>
          </a:bodyPr>
          <a:lstStyle/>
          <a:p>
            <a:r>
              <a:rPr lang="en-US" sz="2400" b="1" dirty="0"/>
              <a:t>Frameworks</a:t>
            </a:r>
          </a:p>
        </p:txBody>
      </p:sp>
      <p:sp>
        <p:nvSpPr>
          <p:cNvPr id="5" name="TextBox 4">
            <a:extLst>
              <a:ext uri="{FF2B5EF4-FFF2-40B4-BE49-F238E27FC236}">
                <a16:creationId xmlns:a16="http://schemas.microsoft.com/office/drawing/2014/main" id="{55CF2441-6584-42BD-A129-F3C155AF856F}"/>
              </a:ext>
            </a:extLst>
          </p:cNvPr>
          <p:cNvSpPr txBox="1"/>
          <p:nvPr/>
        </p:nvSpPr>
        <p:spPr>
          <a:xfrm>
            <a:off x="931985" y="4794275"/>
            <a:ext cx="1230923" cy="461665"/>
          </a:xfrm>
          <a:prstGeom prst="rect">
            <a:avLst/>
          </a:prstGeom>
          <a:noFill/>
        </p:spPr>
        <p:txBody>
          <a:bodyPr wrap="square" rtlCol="0">
            <a:spAutoFit/>
          </a:bodyPr>
          <a:lstStyle/>
          <a:p>
            <a:r>
              <a:rPr lang="en-US" sz="2400" b="1" dirty="0"/>
              <a:t>Models</a:t>
            </a:r>
          </a:p>
        </p:txBody>
      </p:sp>
      <p:sp>
        <p:nvSpPr>
          <p:cNvPr id="13" name="Rectangle 3">
            <a:extLst>
              <a:ext uri="{FF2B5EF4-FFF2-40B4-BE49-F238E27FC236}">
                <a16:creationId xmlns:a16="http://schemas.microsoft.com/office/drawing/2014/main" id="{3236E737-2FA2-449D-8861-2F432CE43D2C}"/>
              </a:ext>
            </a:extLst>
          </p:cNvPr>
          <p:cNvSpPr>
            <a:spLocks noChangeArrowheads="1"/>
          </p:cNvSpPr>
          <p:nvPr/>
        </p:nvSpPr>
        <p:spPr bwMode="auto">
          <a:xfrm>
            <a:off x="3077304" y="6570009"/>
            <a:ext cx="9319869" cy="23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4" tIns="25717" rIns="51434" bIns="25717">
            <a:spAutoFit/>
          </a:bodyPr>
          <a:lstStyle>
            <a:lvl1pPr>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37931725" indent="-37474525">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727200" indent="-5715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2171700" indent="-5715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616200" indent="-57150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30734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35306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9878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4445000" indent="-5715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spcBef>
                <a:spcPct val="0"/>
              </a:spcBef>
              <a:buSzTx/>
              <a:buFontTx/>
              <a:buNone/>
            </a:pPr>
            <a:r>
              <a:rPr lang="en-US" altLang="en-US" sz="1200" dirty="0" err="1">
                <a:solidFill>
                  <a:schemeClr val="bg1"/>
                </a:solidFill>
                <a:latin typeface="+mn-lt"/>
              </a:rPr>
              <a:t>Tabak</a:t>
            </a:r>
            <a:r>
              <a:rPr lang="en-US" altLang="en-US" sz="1200" dirty="0">
                <a:solidFill>
                  <a:schemeClr val="bg1"/>
                </a:solidFill>
                <a:latin typeface="+mn-lt"/>
              </a:rPr>
              <a:t> RG et al.  Bridging Research and Practice: Models for Dissemination and Implementation Research </a:t>
            </a:r>
            <a:r>
              <a:rPr lang="en-US" altLang="en-US" sz="1200" i="1" dirty="0">
                <a:solidFill>
                  <a:schemeClr val="bg1"/>
                </a:solidFill>
                <a:latin typeface="+mn-lt"/>
              </a:rPr>
              <a:t>Am J </a:t>
            </a:r>
            <a:r>
              <a:rPr lang="en-US" altLang="en-US" sz="1200" i="1" dirty="0" err="1">
                <a:solidFill>
                  <a:schemeClr val="bg1"/>
                </a:solidFill>
                <a:latin typeface="+mn-lt"/>
              </a:rPr>
              <a:t>Prev</a:t>
            </a:r>
            <a:r>
              <a:rPr lang="en-US" altLang="en-US" sz="1200" i="1" dirty="0">
                <a:solidFill>
                  <a:schemeClr val="bg1"/>
                </a:solidFill>
                <a:latin typeface="+mn-lt"/>
              </a:rPr>
              <a:t> Med</a:t>
            </a:r>
            <a:r>
              <a:rPr lang="en-US" altLang="en-US" sz="1200" dirty="0">
                <a:solidFill>
                  <a:schemeClr val="bg1"/>
                </a:solidFill>
                <a:latin typeface="+mn-lt"/>
              </a:rPr>
              <a:t>, 2012, 43: 337-350.</a:t>
            </a:r>
          </a:p>
        </p:txBody>
      </p:sp>
    </p:spTree>
    <p:extLst>
      <p:ext uri="{BB962C8B-B14F-4D97-AF65-F5344CB8AC3E}">
        <p14:creationId xmlns:p14="http://schemas.microsoft.com/office/powerpoint/2010/main" val="141150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dc.gov/prc/images/dni-models_large.jpg">
            <a:extLst>
              <a:ext uri="{FF2B5EF4-FFF2-40B4-BE49-F238E27FC236}">
                <a16:creationId xmlns:a16="http://schemas.microsoft.com/office/drawing/2014/main" id="{33AF991A-475B-48A7-A33D-845DE84416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7136" y="100289"/>
            <a:ext cx="8190363" cy="6269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DA3745F-0C31-41A1-9DE0-E27D728BC9A8}"/>
              </a:ext>
            </a:extLst>
          </p:cNvPr>
          <p:cNvSpPr/>
          <p:nvPr/>
        </p:nvSpPr>
        <p:spPr>
          <a:xfrm>
            <a:off x="298938" y="175846"/>
            <a:ext cx="11623431" cy="6488723"/>
          </a:xfrm>
          <a:prstGeom prst="rect">
            <a:avLst/>
          </a:prstGeom>
          <a:noFill/>
          <a:ln w="2095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FCDF714C-E95E-42EF-8ACB-078618223A70}"/>
              </a:ext>
            </a:extLst>
          </p:cNvPr>
          <p:cNvSpPr/>
          <p:nvPr/>
        </p:nvSpPr>
        <p:spPr>
          <a:xfrm rot="8074687">
            <a:off x="9345517" y="5052117"/>
            <a:ext cx="3965407" cy="1946283"/>
          </a:xfrm>
          <a:prstGeom prst="triangle">
            <a:avLst>
              <a:gd name="adj" fmla="val 51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C679B6-098A-4BC2-B37B-9284E32F1CB1}"/>
              </a:ext>
            </a:extLst>
          </p:cNvPr>
          <p:cNvSpPr txBox="1"/>
          <p:nvPr/>
        </p:nvSpPr>
        <p:spPr>
          <a:xfrm>
            <a:off x="307561" y="6536107"/>
            <a:ext cx="7359330" cy="276999"/>
          </a:xfrm>
          <a:prstGeom prst="rect">
            <a:avLst/>
          </a:prstGeom>
          <a:noFill/>
        </p:spPr>
        <p:txBody>
          <a:bodyPr wrap="square" rtlCol="0">
            <a:spAutoFit/>
          </a:bodyPr>
          <a:lstStyle/>
          <a:p>
            <a:r>
              <a:rPr lang="en-US" sz="1200" dirty="0">
                <a:solidFill>
                  <a:prstClr val="black"/>
                </a:solidFill>
              </a:rPr>
              <a:t>https://www.cdc.gov/prc/stories-prevention-research/stories/dissemination-and-implementation.htm</a:t>
            </a:r>
          </a:p>
        </p:txBody>
      </p:sp>
    </p:spTree>
    <p:extLst>
      <p:ext uri="{BB962C8B-B14F-4D97-AF65-F5344CB8AC3E}">
        <p14:creationId xmlns:p14="http://schemas.microsoft.com/office/powerpoint/2010/main" val="252315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A386A9-77DE-40F7-A46F-40E11B5389F5}"/>
              </a:ext>
            </a:extLst>
          </p:cNvPr>
          <p:cNvSpPr txBox="1"/>
          <p:nvPr/>
        </p:nvSpPr>
        <p:spPr>
          <a:xfrm>
            <a:off x="9304274" y="209169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dirty="0">
                <a:latin typeface="+mj-lt"/>
                <a:ea typeface="+mj-ea"/>
                <a:cs typeface="+mj-cs"/>
              </a:rPr>
              <a:t>Where to find D&amp;I models</a:t>
            </a:r>
          </a:p>
        </p:txBody>
      </p:sp>
      <p:sp>
        <p:nvSpPr>
          <p:cNvPr id="49" name="Rectangle 4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E02D2C-9C30-48F3-9DBC-15F0A3C0441C}"/>
              </a:ext>
            </a:extLst>
          </p:cNvPr>
          <p:cNvPicPr>
            <a:picLocks noChangeAspect="1"/>
          </p:cNvPicPr>
          <p:nvPr/>
        </p:nvPicPr>
        <p:blipFill rotWithShape="1">
          <a:blip r:embed="rId3">
            <a:extLst>
              <a:ext uri="{28A0092B-C50C-407E-A947-70E740481C1C}">
                <a14:useLocalDpi xmlns:a14="http://schemas.microsoft.com/office/drawing/2010/main" val="0"/>
              </a:ext>
            </a:extLst>
          </a:blip>
          <a:srcRect l="1268" r="7858" b="-2"/>
          <a:stretch/>
        </p:blipFill>
        <p:spPr>
          <a:xfrm>
            <a:off x="545238" y="858525"/>
            <a:ext cx="7608304" cy="5211906"/>
          </a:xfrm>
          <a:prstGeom prst="rect">
            <a:avLst/>
          </a:prstGeom>
        </p:spPr>
      </p:pic>
      <p:sp>
        <p:nvSpPr>
          <p:cNvPr id="53" name="Rectangle 5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315A7D1B-CEF7-4D22-BDDF-0B419A426044}"/>
              </a:ext>
            </a:extLst>
          </p:cNvPr>
          <p:cNvSpPr txBox="1">
            <a:spLocks noChangeArrowheads="1"/>
          </p:cNvSpPr>
          <p:nvPr/>
        </p:nvSpPr>
        <p:spPr>
          <a:xfrm>
            <a:off x="1923093" y="6350052"/>
            <a:ext cx="8345811" cy="8036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t>www.dissemination-implementation.org</a:t>
            </a:r>
            <a:br>
              <a:rPr lang="en-US" altLang="en-US" sz="2400" u="sng" dirty="0"/>
            </a:br>
            <a:endParaRPr lang="en-US" altLang="en-US" sz="2400" dirty="0">
              <a:ea typeface="ヒラギノ角ゴ ProN W6" charset="-128"/>
            </a:endParaRPr>
          </a:p>
        </p:txBody>
      </p:sp>
    </p:spTree>
    <p:extLst>
      <p:ext uri="{BB962C8B-B14F-4D97-AF65-F5344CB8AC3E}">
        <p14:creationId xmlns:p14="http://schemas.microsoft.com/office/powerpoint/2010/main" val="310872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4D685-8E4C-450C-8852-1C7E005DEFC7}"/>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What is RE-AIM?</a:t>
            </a:r>
          </a:p>
        </p:txBody>
      </p:sp>
      <p:cxnSp>
        <p:nvCxnSpPr>
          <p:cNvPr id="46" name="Straight Connector 4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B28E0B3-04C1-4AFE-AD1A-BDE4893B7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07" y="2426818"/>
            <a:ext cx="3997637" cy="3997637"/>
          </a:xfrm>
          <a:prstGeom prst="rect">
            <a:avLst/>
          </a:prstGeom>
        </p:spPr>
      </p:pic>
      <p:cxnSp>
        <p:nvCxnSpPr>
          <p:cNvPr id="48" name="Straight Connector 4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889FA3F-C15D-498E-A0A3-01F160B00E15}"/>
              </a:ext>
            </a:extLst>
          </p:cNvPr>
          <p:cNvPicPr>
            <a:picLocks noChangeAspect="1"/>
          </p:cNvPicPr>
          <p:nvPr/>
        </p:nvPicPr>
        <p:blipFill>
          <a:blip r:embed="rId4"/>
          <a:stretch>
            <a:fillRect/>
          </a:stretch>
        </p:blipFill>
        <p:spPr>
          <a:xfrm>
            <a:off x="6445073" y="3636046"/>
            <a:ext cx="5455917" cy="1579181"/>
          </a:xfrm>
          <a:prstGeom prst="rect">
            <a:avLst/>
          </a:prstGeom>
        </p:spPr>
      </p:pic>
    </p:spTree>
    <p:extLst>
      <p:ext uri="{BB962C8B-B14F-4D97-AF65-F5344CB8AC3E}">
        <p14:creationId xmlns:p14="http://schemas.microsoft.com/office/powerpoint/2010/main" val="1724539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5000</Words>
  <Application>Microsoft Macintosh PowerPoint</Application>
  <PresentationFormat>Widescreen</PresentationFormat>
  <Paragraphs>396</Paragraphs>
  <Slides>38</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ＭＳ Ｐゴシック</vt:lpstr>
      <vt:lpstr>ＭＳ Ｐゴシック</vt:lpstr>
      <vt:lpstr>ヒラギノ角ゴ ProN W3</vt:lpstr>
      <vt:lpstr>ヒラギノ角ゴ ProN W6</vt:lpstr>
      <vt:lpstr>Arial</vt:lpstr>
      <vt:lpstr>Calibri</vt:lpstr>
      <vt:lpstr>Calibri Light</vt:lpstr>
      <vt:lpstr>Gill Sans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Steketee, Abby</dc:creator>
  <cp:lastModifiedBy>Microsoft Office User</cp:lastModifiedBy>
  <cp:revision>20</cp:revision>
  <dcterms:created xsi:type="dcterms:W3CDTF">2020-06-23T18:51:08Z</dcterms:created>
  <dcterms:modified xsi:type="dcterms:W3CDTF">2020-07-10T17:06:27Z</dcterms:modified>
</cp:coreProperties>
</file>