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8"/>
  </p:notesMasterIdLst>
  <p:sldIdLst>
    <p:sldId id="256" r:id="rId3"/>
    <p:sldId id="289" r:id="rId4"/>
    <p:sldId id="290" r:id="rId5"/>
    <p:sldId id="292" r:id="rId6"/>
    <p:sldId id="291" r:id="rId7"/>
    <p:sldId id="293" r:id="rId8"/>
    <p:sldId id="294" r:id="rId9"/>
    <p:sldId id="295" r:id="rId10"/>
    <p:sldId id="272" r:id="rId11"/>
    <p:sldId id="274" r:id="rId12"/>
    <p:sldId id="275" r:id="rId13"/>
    <p:sldId id="276" r:id="rId14"/>
    <p:sldId id="297" r:id="rId15"/>
    <p:sldId id="298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664"/>
    <a:srgbClr val="4183D7"/>
    <a:srgbClr val="913D88"/>
    <a:srgbClr val="26A65B"/>
    <a:srgbClr val="2B3D51"/>
    <a:srgbClr val="A376E0"/>
    <a:srgbClr val="CD8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3" autoAdjust="0"/>
    <p:restoredTop sz="77006" autoAdjust="0"/>
  </p:normalViewPr>
  <p:slideViewPr>
    <p:cSldViewPr snapToGrid="0">
      <p:cViewPr varScale="1">
        <p:scale>
          <a:sx n="85" d="100"/>
          <a:sy n="85" d="100"/>
        </p:scale>
        <p:origin x="2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7E8FB-9D54-404C-B888-6A5C22C607FC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1F4BDF-A210-4F36-A463-2D715A94C4AE}">
      <dgm:prSet phldrT="[Text]"/>
      <dgm:spPr/>
      <dgm:t>
        <a:bodyPr/>
        <a:lstStyle/>
        <a:p>
          <a:r>
            <a:rPr lang="en-US" dirty="0"/>
            <a:t>Costs and resources</a:t>
          </a:r>
        </a:p>
      </dgm:t>
    </dgm:pt>
    <dgm:pt modelId="{EFC8680D-2D35-45D8-8E8A-6959C5914075}" type="parTrans" cxnId="{C2CA4058-D425-40A6-B09F-1AA3F0A094FA}">
      <dgm:prSet/>
      <dgm:spPr/>
      <dgm:t>
        <a:bodyPr/>
        <a:lstStyle/>
        <a:p>
          <a:endParaRPr lang="en-US"/>
        </a:p>
      </dgm:t>
    </dgm:pt>
    <dgm:pt modelId="{567F325C-BB80-49DE-A84C-90C39590E198}" type="sibTrans" cxnId="{C2CA4058-D425-40A6-B09F-1AA3F0A094FA}">
      <dgm:prSet/>
      <dgm:spPr/>
      <dgm:t>
        <a:bodyPr/>
        <a:lstStyle/>
        <a:p>
          <a:endParaRPr lang="en-US"/>
        </a:p>
      </dgm:t>
    </dgm:pt>
    <dgm:pt modelId="{67853D6D-F1D8-4CA7-A92C-47E1E159E5D6}">
      <dgm:prSet phldrT="[Text]"/>
      <dgm:spPr/>
      <dgm:t>
        <a:bodyPr/>
        <a:lstStyle/>
        <a:p>
          <a:r>
            <a:rPr lang="en-US" dirty="0"/>
            <a:t>Adaptations</a:t>
          </a:r>
        </a:p>
      </dgm:t>
    </dgm:pt>
    <dgm:pt modelId="{15023A01-E4D6-41D1-B34F-A677C3CF7F90}" type="parTrans" cxnId="{295D3EE1-4B2C-4F44-A331-48614E142680}">
      <dgm:prSet/>
      <dgm:spPr/>
      <dgm:t>
        <a:bodyPr/>
        <a:lstStyle/>
        <a:p>
          <a:endParaRPr lang="en-US"/>
        </a:p>
      </dgm:t>
    </dgm:pt>
    <dgm:pt modelId="{C46F7B78-F963-4F1C-A71F-20CA285B186C}" type="sibTrans" cxnId="{295D3EE1-4B2C-4F44-A331-48614E142680}">
      <dgm:prSet/>
      <dgm:spPr/>
      <dgm:t>
        <a:bodyPr/>
        <a:lstStyle/>
        <a:p>
          <a:endParaRPr lang="en-US"/>
        </a:p>
      </dgm:t>
    </dgm:pt>
    <dgm:pt modelId="{88B5E0BE-1C23-4880-8F37-FC83A614B362}">
      <dgm:prSet phldrT="[Text]"/>
      <dgm:spPr/>
      <dgm:t>
        <a:bodyPr/>
        <a:lstStyle/>
        <a:p>
          <a:r>
            <a:rPr lang="en-US" dirty="0"/>
            <a:t>Patient-centered outcomes research</a:t>
          </a:r>
        </a:p>
      </dgm:t>
    </dgm:pt>
    <dgm:pt modelId="{8B3E9502-D15C-43B8-8220-A914CD8F253B}" type="parTrans" cxnId="{31EE2F8C-0391-49B2-BCE5-8D23088260ED}">
      <dgm:prSet/>
      <dgm:spPr/>
      <dgm:t>
        <a:bodyPr/>
        <a:lstStyle/>
        <a:p>
          <a:endParaRPr lang="en-US"/>
        </a:p>
      </dgm:t>
    </dgm:pt>
    <dgm:pt modelId="{6B69F3D9-CF7F-4779-A4CD-C861C62353F5}" type="sibTrans" cxnId="{31EE2F8C-0391-49B2-BCE5-8D23088260ED}">
      <dgm:prSet/>
      <dgm:spPr/>
      <dgm:t>
        <a:bodyPr/>
        <a:lstStyle/>
        <a:p>
          <a:endParaRPr lang="en-US"/>
        </a:p>
      </dgm:t>
    </dgm:pt>
    <dgm:pt modelId="{692A3EEE-EEF4-4285-8AAD-373ACC49DDC2}" type="pres">
      <dgm:prSet presAssocID="{F997E8FB-9D54-404C-B888-6A5C22C607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C38FCB-9E32-449E-82B7-E477CC06F314}" type="pres">
      <dgm:prSet presAssocID="{9A1F4BDF-A210-4F36-A463-2D715A94C4AE}" presName="hierRoot1" presStyleCnt="0"/>
      <dgm:spPr/>
    </dgm:pt>
    <dgm:pt modelId="{4147803A-8F65-481B-958A-F6AC694F4E8E}" type="pres">
      <dgm:prSet presAssocID="{9A1F4BDF-A210-4F36-A463-2D715A94C4AE}" presName="composite" presStyleCnt="0"/>
      <dgm:spPr/>
    </dgm:pt>
    <dgm:pt modelId="{B4D06BF4-BB21-415B-9DA9-E65DE1A7AFF2}" type="pres">
      <dgm:prSet presAssocID="{9A1F4BDF-A210-4F36-A463-2D715A94C4AE}" presName="background" presStyleLbl="node0" presStyleIdx="0" presStyleCnt="3"/>
      <dgm:spPr/>
    </dgm:pt>
    <dgm:pt modelId="{CF23A822-1E4C-4CCA-9DF0-F2FC552DCDA2}" type="pres">
      <dgm:prSet presAssocID="{9A1F4BDF-A210-4F36-A463-2D715A94C4AE}" presName="text" presStyleLbl="fgAcc0" presStyleIdx="0" presStyleCnt="3">
        <dgm:presLayoutVars>
          <dgm:chPref val="3"/>
        </dgm:presLayoutVars>
      </dgm:prSet>
      <dgm:spPr/>
    </dgm:pt>
    <dgm:pt modelId="{9E29005B-131C-48DB-8A1B-7A3F60A57325}" type="pres">
      <dgm:prSet presAssocID="{9A1F4BDF-A210-4F36-A463-2D715A94C4AE}" presName="hierChild2" presStyleCnt="0"/>
      <dgm:spPr/>
    </dgm:pt>
    <dgm:pt modelId="{00DB0EA8-D2C4-4EF4-BA4E-CBDAE0CA5C02}" type="pres">
      <dgm:prSet presAssocID="{67853D6D-F1D8-4CA7-A92C-47E1E159E5D6}" presName="hierRoot1" presStyleCnt="0"/>
      <dgm:spPr/>
    </dgm:pt>
    <dgm:pt modelId="{AABD8D6A-F36C-40BF-BA6A-34C759C32A47}" type="pres">
      <dgm:prSet presAssocID="{67853D6D-F1D8-4CA7-A92C-47E1E159E5D6}" presName="composite" presStyleCnt="0"/>
      <dgm:spPr/>
    </dgm:pt>
    <dgm:pt modelId="{94FD65B6-726B-4BE9-A843-535A559FDC81}" type="pres">
      <dgm:prSet presAssocID="{67853D6D-F1D8-4CA7-A92C-47E1E159E5D6}" presName="background" presStyleLbl="node0" presStyleIdx="1" presStyleCnt="3"/>
      <dgm:spPr/>
    </dgm:pt>
    <dgm:pt modelId="{23001ADE-CC06-481B-9483-FB19D1BF7E0C}" type="pres">
      <dgm:prSet presAssocID="{67853D6D-F1D8-4CA7-A92C-47E1E159E5D6}" presName="text" presStyleLbl="fgAcc0" presStyleIdx="1" presStyleCnt="3">
        <dgm:presLayoutVars>
          <dgm:chPref val="3"/>
        </dgm:presLayoutVars>
      </dgm:prSet>
      <dgm:spPr/>
    </dgm:pt>
    <dgm:pt modelId="{2D271FC8-9E9C-493E-995A-BD8F608E869A}" type="pres">
      <dgm:prSet presAssocID="{67853D6D-F1D8-4CA7-A92C-47E1E159E5D6}" presName="hierChild2" presStyleCnt="0"/>
      <dgm:spPr/>
    </dgm:pt>
    <dgm:pt modelId="{D8A0EDC8-B12D-4569-89D5-475F71B40458}" type="pres">
      <dgm:prSet presAssocID="{88B5E0BE-1C23-4880-8F37-FC83A614B362}" presName="hierRoot1" presStyleCnt="0"/>
      <dgm:spPr/>
    </dgm:pt>
    <dgm:pt modelId="{F8A3F39B-169C-4046-9193-BA38886FBBF7}" type="pres">
      <dgm:prSet presAssocID="{88B5E0BE-1C23-4880-8F37-FC83A614B362}" presName="composite" presStyleCnt="0"/>
      <dgm:spPr/>
    </dgm:pt>
    <dgm:pt modelId="{A8138477-631F-4849-A4D2-565F3190229D}" type="pres">
      <dgm:prSet presAssocID="{88B5E0BE-1C23-4880-8F37-FC83A614B362}" presName="background" presStyleLbl="node0" presStyleIdx="2" presStyleCnt="3"/>
      <dgm:spPr/>
    </dgm:pt>
    <dgm:pt modelId="{D99BB373-A388-4992-922D-7D5A14F068D6}" type="pres">
      <dgm:prSet presAssocID="{88B5E0BE-1C23-4880-8F37-FC83A614B362}" presName="text" presStyleLbl="fgAcc0" presStyleIdx="2" presStyleCnt="3">
        <dgm:presLayoutVars>
          <dgm:chPref val="3"/>
        </dgm:presLayoutVars>
      </dgm:prSet>
      <dgm:spPr/>
    </dgm:pt>
    <dgm:pt modelId="{368127B4-D7F8-49E9-9EF3-6BCDABEE2E16}" type="pres">
      <dgm:prSet presAssocID="{88B5E0BE-1C23-4880-8F37-FC83A614B362}" presName="hierChild2" presStyleCnt="0"/>
      <dgm:spPr/>
    </dgm:pt>
  </dgm:ptLst>
  <dgm:cxnLst>
    <dgm:cxn modelId="{7B86C827-8451-4C88-B540-CEF2DC182E94}" type="presOf" srcId="{67853D6D-F1D8-4CA7-A92C-47E1E159E5D6}" destId="{23001ADE-CC06-481B-9483-FB19D1BF7E0C}" srcOrd="0" destOrd="0" presId="urn:microsoft.com/office/officeart/2005/8/layout/hierarchy1"/>
    <dgm:cxn modelId="{C2CA4058-D425-40A6-B09F-1AA3F0A094FA}" srcId="{F997E8FB-9D54-404C-B888-6A5C22C607FC}" destId="{9A1F4BDF-A210-4F36-A463-2D715A94C4AE}" srcOrd="0" destOrd="0" parTransId="{EFC8680D-2D35-45D8-8E8A-6959C5914075}" sibTransId="{567F325C-BB80-49DE-A84C-90C39590E198}"/>
    <dgm:cxn modelId="{A7204C5B-53B6-4F22-A9B6-83FA1205500B}" type="presOf" srcId="{F997E8FB-9D54-404C-B888-6A5C22C607FC}" destId="{692A3EEE-EEF4-4285-8AAD-373ACC49DDC2}" srcOrd="0" destOrd="0" presId="urn:microsoft.com/office/officeart/2005/8/layout/hierarchy1"/>
    <dgm:cxn modelId="{31EE2F8C-0391-49B2-BCE5-8D23088260ED}" srcId="{F997E8FB-9D54-404C-B888-6A5C22C607FC}" destId="{88B5E0BE-1C23-4880-8F37-FC83A614B362}" srcOrd="2" destOrd="0" parTransId="{8B3E9502-D15C-43B8-8220-A914CD8F253B}" sibTransId="{6B69F3D9-CF7F-4779-A4CD-C861C62353F5}"/>
    <dgm:cxn modelId="{295D3EE1-4B2C-4F44-A331-48614E142680}" srcId="{F997E8FB-9D54-404C-B888-6A5C22C607FC}" destId="{67853D6D-F1D8-4CA7-A92C-47E1E159E5D6}" srcOrd="1" destOrd="0" parTransId="{15023A01-E4D6-41D1-B34F-A677C3CF7F90}" sibTransId="{C46F7B78-F963-4F1C-A71F-20CA285B186C}"/>
    <dgm:cxn modelId="{6DEE92E2-9A8E-455C-965E-EEBDFDCBE9AC}" type="presOf" srcId="{88B5E0BE-1C23-4880-8F37-FC83A614B362}" destId="{D99BB373-A388-4992-922D-7D5A14F068D6}" srcOrd="0" destOrd="0" presId="urn:microsoft.com/office/officeart/2005/8/layout/hierarchy1"/>
    <dgm:cxn modelId="{8E33F5F7-5AF7-4598-ADF3-E72F0079ED3A}" type="presOf" srcId="{9A1F4BDF-A210-4F36-A463-2D715A94C4AE}" destId="{CF23A822-1E4C-4CCA-9DF0-F2FC552DCDA2}" srcOrd="0" destOrd="0" presId="urn:microsoft.com/office/officeart/2005/8/layout/hierarchy1"/>
    <dgm:cxn modelId="{396267DC-947A-4F3B-A46F-EB3FDA79C084}" type="presParOf" srcId="{692A3EEE-EEF4-4285-8AAD-373ACC49DDC2}" destId="{A4C38FCB-9E32-449E-82B7-E477CC06F314}" srcOrd="0" destOrd="0" presId="urn:microsoft.com/office/officeart/2005/8/layout/hierarchy1"/>
    <dgm:cxn modelId="{0FACEF9E-E958-41BE-8BD2-66BB7A85E17C}" type="presParOf" srcId="{A4C38FCB-9E32-449E-82B7-E477CC06F314}" destId="{4147803A-8F65-481B-958A-F6AC694F4E8E}" srcOrd="0" destOrd="0" presId="urn:microsoft.com/office/officeart/2005/8/layout/hierarchy1"/>
    <dgm:cxn modelId="{5019D5D9-DE90-4A66-907D-07E33ACCB521}" type="presParOf" srcId="{4147803A-8F65-481B-958A-F6AC694F4E8E}" destId="{B4D06BF4-BB21-415B-9DA9-E65DE1A7AFF2}" srcOrd="0" destOrd="0" presId="urn:microsoft.com/office/officeart/2005/8/layout/hierarchy1"/>
    <dgm:cxn modelId="{44E1C638-F95D-4173-8181-71D7D55B99DA}" type="presParOf" srcId="{4147803A-8F65-481B-958A-F6AC694F4E8E}" destId="{CF23A822-1E4C-4CCA-9DF0-F2FC552DCDA2}" srcOrd="1" destOrd="0" presId="urn:microsoft.com/office/officeart/2005/8/layout/hierarchy1"/>
    <dgm:cxn modelId="{F0A3C4B3-27EB-4CE9-B69C-9A39535FB81E}" type="presParOf" srcId="{A4C38FCB-9E32-449E-82B7-E477CC06F314}" destId="{9E29005B-131C-48DB-8A1B-7A3F60A57325}" srcOrd="1" destOrd="0" presId="urn:microsoft.com/office/officeart/2005/8/layout/hierarchy1"/>
    <dgm:cxn modelId="{5E1CD87B-4789-4D7F-B21D-C0B85A56A3FF}" type="presParOf" srcId="{692A3EEE-EEF4-4285-8AAD-373ACC49DDC2}" destId="{00DB0EA8-D2C4-4EF4-BA4E-CBDAE0CA5C02}" srcOrd="1" destOrd="0" presId="urn:microsoft.com/office/officeart/2005/8/layout/hierarchy1"/>
    <dgm:cxn modelId="{502E894D-E87D-4078-A160-2C60368E22C7}" type="presParOf" srcId="{00DB0EA8-D2C4-4EF4-BA4E-CBDAE0CA5C02}" destId="{AABD8D6A-F36C-40BF-BA6A-34C759C32A47}" srcOrd="0" destOrd="0" presId="urn:microsoft.com/office/officeart/2005/8/layout/hierarchy1"/>
    <dgm:cxn modelId="{8AF9D451-8664-4585-B4AA-D5A3B25C14D4}" type="presParOf" srcId="{AABD8D6A-F36C-40BF-BA6A-34C759C32A47}" destId="{94FD65B6-726B-4BE9-A843-535A559FDC81}" srcOrd="0" destOrd="0" presId="urn:microsoft.com/office/officeart/2005/8/layout/hierarchy1"/>
    <dgm:cxn modelId="{F601C0F1-52C8-4586-95EA-BDB3C6A1829D}" type="presParOf" srcId="{AABD8D6A-F36C-40BF-BA6A-34C759C32A47}" destId="{23001ADE-CC06-481B-9483-FB19D1BF7E0C}" srcOrd="1" destOrd="0" presId="urn:microsoft.com/office/officeart/2005/8/layout/hierarchy1"/>
    <dgm:cxn modelId="{10270F2E-BCB6-4B49-B8E5-7428F1900B1E}" type="presParOf" srcId="{00DB0EA8-D2C4-4EF4-BA4E-CBDAE0CA5C02}" destId="{2D271FC8-9E9C-493E-995A-BD8F608E869A}" srcOrd="1" destOrd="0" presId="urn:microsoft.com/office/officeart/2005/8/layout/hierarchy1"/>
    <dgm:cxn modelId="{DBCE6883-6B22-4C2A-A9FB-A5528E8D3F42}" type="presParOf" srcId="{692A3EEE-EEF4-4285-8AAD-373ACC49DDC2}" destId="{D8A0EDC8-B12D-4569-89D5-475F71B40458}" srcOrd="2" destOrd="0" presId="urn:microsoft.com/office/officeart/2005/8/layout/hierarchy1"/>
    <dgm:cxn modelId="{710AF0EA-7CD9-4FDE-8A80-3CE318147D6E}" type="presParOf" srcId="{D8A0EDC8-B12D-4569-89D5-475F71B40458}" destId="{F8A3F39B-169C-4046-9193-BA38886FBBF7}" srcOrd="0" destOrd="0" presId="urn:microsoft.com/office/officeart/2005/8/layout/hierarchy1"/>
    <dgm:cxn modelId="{DF06E256-B1D1-472A-A08A-9CF1F4554FB7}" type="presParOf" srcId="{F8A3F39B-169C-4046-9193-BA38886FBBF7}" destId="{A8138477-631F-4849-A4D2-565F3190229D}" srcOrd="0" destOrd="0" presId="urn:microsoft.com/office/officeart/2005/8/layout/hierarchy1"/>
    <dgm:cxn modelId="{797598C1-E42B-4479-AE71-F909B7DCD8E3}" type="presParOf" srcId="{F8A3F39B-169C-4046-9193-BA38886FBBF7}" destId="{D99BB373-A388-4992-922D-7D5A14F068D6}" srcOrd="1" destOrd="0" presId="urn:microsoft.com/office/officeart/2005/8/layout/hierarchy1"/>
    <dgm:cxn modelId="{900E9593-9AF2-4F9C-BF40-FB401CCEAEC2}" type="presParOf" srcId="{D8A0EDC8-B12D-4569-89D5-475F71B40458}" destId="{368127B4-D7F8-49E9-9EF3-6BCDABEE2E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06BF4-BB21-415B-9DA9-E65DE1A7AFF2}">
      <dsp:nvSpPr>
        <dsp:cNvPr id="0" name=""/>
        <dsp:cNvSpPr/>
      </dsp:nvSpPr>
      <dsp:spPr>
        <a:xfrm>
          <a:off x="0" y="1818316"/>
          <a:ext cx="1872946" cy="11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23A822-1E4C-4CCA-9DF0-F2FC552DCDA2}">
      <dsp:nvSpPr>
        <dsp:cNvPr id="0" name=""/>
        <dsp:cNvSpPr/>
      </dsp:nvSpPr>
      <dsp:spPr>
        <a:xfrm>
          <a:off x="208105" y="2016016"/>
          <a:ext cx="1872946" cy="11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Costs and resources</a:t>
          </a:r>
        </a:p>
      </dsp:txBody>
      <dsp:txXfrm>
        <a:off x="242939" y="2050850"/>
        <a:ext cx="1803278" cy="1119652"/>
      </dsp:txXfrm>
    </dsp:sp>
    <dsp:sp modelId="{94FD65B6-726B-4BE9-A843-535A559FDC81}">
      <dsp:nvSpPr>
        <dsp:cNvPr id="0" name=""/>
        <dsp:cNvSpPr/>
      </dsp:nvSpPr>
      <dsp:spPr>
        <a:xfrm>
          <a:off x="2289156" y="1818316"/>
          <a:ext cx="1872946" cy="11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001ADE-CC06-481B-9483-FB19D1BF7E0C}">
      <dsp:nvSpPr>
        <dsp:cNvPr id="0" name=""/>
        <dsp:cNvSpPr/>
      </dsp:nvSpPr>
      <dsp:spPr>
        <a:xfrm>
          <a:off x="2497261" y="2016016"/>
          <a:ext cx="1872946" cy="11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Adaptations</a:t>
          </a:r>
        </a:p>
      </dsp:txBody>
      <dsp:txXfrm>
        <a:off x="2532095" y="2050850"/>
        <a:ext cx="1803278" cy="1119652"/>
      </dsp:txXfrm>
    </dsp:sp>
    <dsp:sp modelId="{A8138477-631F-4849-A4D2-565F3190229D}">
      <dsp:nvSpPr>
        <dsp:cNvPr id="0" name=""/>
        <dsp:cNvSpPr/>
      </dsp:nvSpPr>
      <dsp:spPr>
        <a:xfrm>
          <a:off x="4578312" y="1818316"/>
          <a:ext cx="1872946" cy="11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BB373-A388-4992-922D-7D5A14F068D6}">
      <dsp:nvSpPr>
        <dsp:cNvPr id="0" name=""/>
        <dsp:cNvSpPr/>
      </dsp:nvSpPr>
      <dsp:spPr>
        <a:xfrm>
          <a:off x="4786417" y="2016016"/>
          <a:ext cx="1872946" cy="11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Patient-centered outcomes research</a:t>
          </a:r>
        </a:p>
      </dsp:txBody>
      <dsp:txXfrm>
        <a:off x="4821251" y="2050850"/>
        <a:ext cx="1803278" cy="1119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850A-2791-4170-8050-AF05681CD008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57FD6-FF0B-46BA-9814-B37670B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  As you can see from the previous example, there are various options for applying RE-AIM.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  There are also various misconceptions about RE-AIM.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  The four most common misconceptions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#1:  RE-AIM is for evaluation only.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#2:   RE-AIM is for quantitative data only.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#3:  RE-AIM dimensions are equally important in all context.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#4:   Maintenance should always be assessed at 6 months for individual-level outcomes and 2 years for setting or staff level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this presentation, we will review each of these misconceptions.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8C04-28AD-4949-99A8-67B95F90A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Another aspect of evolution is the combination of RE-AIM with other models such as PRISM.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PRISM stands for Pragmatic Robust Implementation and Sustainability Model.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PRISM captures changing internal and external contexts, the fit and interaction among various factors, and overarching 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Combining RE-AIM with PRISM allows researchers to capture a more complete, rich portrait of the implementation process and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this 20-year journey, we have learned many lessons.  Here are just a few: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RE-AIM is one of the most common Dissemination and Implementation frameworks, and it is often mandated by funders.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We’ve learned to expand the original model to focus on adaptations and long-term sustainability.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There’s a growing emphasis on qualitative methods to more fully explore and understand the “how” and “why” of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need to capture costs and consider health equity 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We’ve learned to encourage pragmatic use of the RE-AIM dimensions, and we continue to seek better ways to package RE-AIM so that’s useful and meaningful for diverse stakeholders, particularly non-researchers.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Finally, we see the value of integrating RE-AIM with other models such as PRISM.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5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summarize: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RE-AIM is an outcomes framework.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RE-AIM can be used for planning, implementation, dissemination, and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RE-AIM can be used for observational, efficacy, effectiveness, and implementation research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RE-AIM is constantly evolving to address new issues and challenges such as rapid analysis, predictive modeling, and perspectives of diverse stakeholders.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eight key RE-AIM references.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21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additional resources are available at re-aim.org.  At re-aim.org you can find: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FAQ’s,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Guidance on applying RE-AIM, including quantitative and qualitative approaches.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searchable list of 600+ RE-AIM article abstracts, plus a list of over 40 key publications.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Various tools including calculators and checklists.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Links to webinars, upcoming events, and blogs.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RE-AIM can be used for more than just evaluation.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RE-AIM can be used for planning, dissemination, and implementation.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For example, </a:t>
            </a:r>
            <a:r>
              <a:rPr lang="en-US" dirty="0" err="1"/>
              <a:t>Heelan</a:t>
            </a:r>
            <a:r>
              <a:rPr lang="en-US" dirty="0"/>
              <a:t> and colleagues used RE-AIM to develop an evidence-based intervention, dissemination strategies, and implementation strategies to scale up childhood obesity treatment plans in rural areas.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These three figures show what strategies mapped to what RE-AIM outcomes.  For example, dissemination strategies mapped to Reach, Effectiveness, and Adoption outcomes, while implementation strategies mapped to Implementation and Maintenance outcomes.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To summarize, a common misconception is that RE-AIM can be used only for evaluation.  However, RE-AIM can be useful in the planning, dissemination, and implementation of a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8C04-28AD-4949-99A8-67B95F90A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9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A second common misconception is that RE-AIM can be used only for quantitative research.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Actually, RE-AIM encourages the use of qualitative data and mixed-methods approaches.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Qualitative data and mixed-methods approaches provide a rich description of implementation processes and results, including how those results came about.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 err="1"/>
              <a:t>Holtrop</a:t>
            </a:r>
            <a:r>
              <a:rPr lang="en-US" dirty="0"/>
              <a:t> and colleagues published a paper on how to use a qualitative approach to RE-AIM and wrote that “Qualitative methods can help researchers look under the hood” to understand the reasons for different outcomes across RE-AIM dimensions.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8C04-28AD-4949-99A8-67B95F90A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In fact, the </a:t>
            </a:r>
            <a:r>
              <a:rPr lang="en-US" dirty="0" err="1"/>
              <a:t>Holtrop</a:t>
            </a:r>
            <a:r>
              <a:rPr lang="en-US" dirty="0"/>
              <a:t> and colleagues paper is an excellent resource to apply qualitative methods to all RE-AIM dimensions.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This table is an adaptation of the table in the </a:t>
            </a:r>
            <a:r>
              <a:rPr lang="en-US" dirty="0" err="1"/>
              <a:t>Holtop</a:t>
            </a:r>
            <a:r>
              <a:rPr lang="en-US" dirty="0"/>
              <a:t> paper.  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The first bullet point in each block provides an example question for each RE-AIM dimension.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The second bullet point in each block provides a qualitative method to capture outcomes in each RE-AIM dimension.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Overall, it’s clear that RE-AIM can be used for qualitative and mixed-methods approaches in addition to quantitative approaches.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8C04-28AD-4949-99A8-67B95F90AF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0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The third misconception about RE-AIM is that all dimensions are considered equally important in all contexts.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All dimensions ARE important and should be considered to measure and maximize public health impact.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However, all dimensions are not EQUALLY important in ALL contexts.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As Glasgow and </a:t>
            </a:r>
            <a:r>
              <a:rPr lang="en-US" dirty="0" err="1"/>
              <a:t>Estabrooks</a:t>
            </a:r>
            <a:r>
              <a:rPr lang="en-US" dirty="0"/>
              <a:t> wrote in their 2018 paper, research team members should specify in advance what impact and outcomes are more important and provide a rationale for which dimensions are and are not address.  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Practical issues such as financial resources may be a justifiable reason for reducing data collection for a dimension, but overlooking key issues is not a justifiable reason.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8C04-28AD-4949-99A8-67B95F90AF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0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One way to think about the RE-AIM dimensions is their RELATIVE importance in a specific project or competence.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For example, Downey and colleagues provide a good example of the relative importance of Reach and Effectiveness when considering early and late adopters of a physical activity program.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As this figure shows, perceptions of Reach was the primary distinguishing factor between early and late adopters.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8C04-28AD-4949-99A8-67B95F90AF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The fourth and final misconception relates to maintenance outcomes.  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Specifically, this misconception reflects the initial temporal timeframes published back in 1999.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In that first RE-AIM publication, assessment for maintenance was 6 months post intervention or initial implementation for individual level outcomes and 2 years post intervention or initial implementation for setting or staff level outcomes.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Since then, Maintenance outcomes have been operationalized in various ways from sustained implementation immediately after grant funding ceases to 5 years after initial implementation.</a:t>
            </a:r>
          </a:p>
          <a:p>
            <a:pPr marL="4000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Overall, maintenance does not have to be assessed at the rigid timepoints of 6 months and 2 years; however, there should be a clearly specified rationale for the timepoints chosen.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The timepoints should align with the temporal nature of the intervention and with the research question.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We are continually working to advance approaches to maintenance.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dirty="0"/>
              <a:t>Overall, RE-AIM continues to evolve.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8C04-28AD-4949-99A8-67B95F90AF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0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RE-AIM has evolved in many ways over the last 20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RE-AIM is applicable to many different content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 600 articles have been published about RE-AIM, and RE-AIM has been cited over 2,400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content areas include costs and resources, adaptations, and patient-centered outcomes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its 20 year evolution, RE-AIM has been used with increasing complexity and creativity.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data collection on representativeness and reason for participation/nonparticipation has developed at both the individual level with reach and setting level with adoption.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addition, the use of mixed methods and qualitative methods has helped researchers fully understand implementation results </a:t>
            </a:r>
            <a:r>
              <a:rPr lang="en-US" i="1" dirty="0"/>
              <a:t>and</a:t>
            </a:r>
            <a:r>
              <a:rPr lang="en-US" i="0" dirty="0"/>
              <a:t> combine results on multiple dimensions to provide estimates of overall impact.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There has been an increased study of the relationships among outcomes on different RE-AIM dimensions.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Finally, there is more transparency reporting on all items, especially on unintended consequences and on adaptations made during or following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0D96-23FB-4425-8E1E-E10456AE2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B2160-2812-483A-A121-ACEE69B5F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37F0A-A6C9-41EF-ABD3-96499F11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4EBF-6E18-4AF3-86D4-2BE72761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B8C1-55BF-4DF0-BA60-EC3EF6C2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5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F92B-5899-46DA-B0B5-00A98487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AAB6B-5CD5-448A-9A5D-392B5CD72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A0509-6557-4A92-BA47-852B1C9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871A2-0706-4B7F-898B-7C3E60C4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56AF9-AF24-49F8-9B67-F9E4A779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970FF-AD95-4CC9-A771-D200F4D88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79772-D1DE-45EA-AF57-483FE9606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E67A-66BF-4955-BA89-2FD60554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1FE2-9732-4658-B397-1705A213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49C8-3D34-4D25-8780-D26FF35A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0667-9935-4D6D-AA3F-4B5482007DFD}" type="datetimeFigureOut">
              <a:rPr lang="en-US" smtClean="0"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503B-7934-48BA-85C6-37EE4566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8D73-04E9-48DA-80DC-6F83DAFD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C891-6C10-445C-819D-181F54BC4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7A01A-D073-4786-B623-D06BF269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1ED58-13E0-49CC-9251-F643C13C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870F-E933-41B5-8F7D-BF99A495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A91B-8F2F-4138-8CFE-8CE39C17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11E20-6F37-436E-BA2B-CC2C1DF0E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16D3-13B2-45C8-A2F1-0F45E570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8D9C9-DD6A-4B7A-8F84-8491FCEE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31784-6C8A-45AD-AA41-6B2CE7D8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7CEF-0178-4147-8E4E-E7971912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FECC-F5B9-41C3-B470-914F76C57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E2BD-EA78-4117-B604-A68EF01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84FBC-421C-4943-89AF-E45ED96B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F7D65-C490-4F94-8B1C-B718D84B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092E9-E75C-454B-9F9D-0E87C48F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3055-BD91-4105-8965-8954C1BD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BCAC6-2080-4FF5-A917-DA51C728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49E4A-620B-4DE5-957E-F1792D8FD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8F0DF-7B0D-40C5-87B0-A43C1E4AD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9AF24-F1F5-4F87-A78D-B1ED835D5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4FD91-9D5F-499D-BFC8-1BE86177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02154-2994-45E4-B75D-C0ED40BF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A0084-096F-41F9-8F27-00C8BDB2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3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A2C7-3115-4446-B9D7-5D412841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70835-CBFB-48D5-AABF-C9C547AE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928A6-24F5-4DB3-BF84-79E6A849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77DC-4CB3-41BA-8D14-A01A0240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FFC67-A74D-41AA-9865-F36B0129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17679-2BFA-4B40-BC89-29D6465C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31A1D-5DCE-48E3-9241-EF01CF5F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F350-AFED-4CCD-964E-BFE08353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1FE35-A2A6-4807-9A41-38C4E2FB5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75619-D605-4369-98F3-28B1578E0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EA4CC-62E0-4959-A98A-9DF6A656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D68D-CCA1-46AD-BEF3-6C41DF3C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5DAB8-0D25-43E4-94C6-849BBD07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1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D82C-F525-4A04-8C9B-8F426C2D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0647B-BA94-4EC5-88D9-43C88D04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AFB50-668E-4764-BCE0-7CF675603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BB139-D02B-4E9D-B751-A2495A2A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BDE4C-48E2-4724-8BD6-3142FCD9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3D5BF-A6A4-4248-80E3-C0000107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B128D-1455-4AE7-B5C0-74779ABE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ABDB9-007D-4717-80D9-69C58796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DDCA-7329-47EE-8D34-8BDB95399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B88A-8D25-4D2E-9507-17A5C873B9D3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FEA5E-6201-4C39-99D6-064FA3259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4E9D4-BEDD-4ED7-B24E-2C109D4F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0017-7C37-4F6E-BD32-4D6E7734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0667-9935-4D6D-AA3F-4B5482007DFD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503B-7934-48BA-85C6-37EE4566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6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D05FF-4D1D-473C-AD79-6DB01A09B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0" r="-1" b="1167"/>
          <a:stretch/>
        </p:blipFill>
        <p:spPr>
          <a:xfrm>
            <a:off x="551307" y="440788"/>
            <a:ext cx="11165586" cy="416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EAE1D-57D4-4CCE-B2DC-A3A1D5DA619C}"/>
              </a:ext>
            </a:extLst>
          </p:cNvPr>
          <p:cNvSpPr txBox="1"/>
          <p:nvPr/>
        </p:nvSpPr>
        <p:spPr>
          <a:xfrm>
            <a:off x="551307" y="4838700"/>
            <a:ext cx="11165586" cy="1716845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EF327-DF6B-46FA-A5BE-25A2F8717DD3}"/>
              </a:ext>
            </a:extLst>
          </p:cNvPr>
          <p:cNvSpPr txBox="1"/>
          <p:nvPr/>
        </p:nvSpPr>
        <p:spPr>
          <a:xfrm>
            <a:off x="858131" y="4951827"/>
            <a:ext cx="4431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Name, Credentials</a:t>
            </a:r>
          </a:p>
          <a:p>
            <a:r>
              <a:rPr lang="en-US" sz="2400" dirty="0"/>
              <a:t>Affiliation</a:t>
            </a:r>
          </a:p>
          <a:p>
            <a:r>
              <a:rPr lang="en-US" sz="2400" dirty="0"/>
              <a:t>Location</a:t>
            </a:r>
          </a:p>
          <a:p>
            <a:r>
              <a:rPr lang="en-US" sz="24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9170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78670F-ABFB-49EC-B2B7-8FCB1D57CEB7}"/>
              </a:ext>
            </a:extLst>
          </p:cNvPr>
          <p:cNvGrpSpPr/>
          <p:nvPr/>
        </p:nvGrpSpPr>
        <p:grpSpPr>
          <a:xfrm>
            <a:off x="93382" y="0"/>
            <a:ext cx="10568134" cy="6556112"/>
            <a:chOff x="173652" y="1070730"/>
            <a:chExt cx="7546462" cy="4716539"/>
          </a:xfrm>
        </p:grpSpPr>
        <p:sp>
          <p:nvSpPr>
            <p:cNvPr id="3" name="Shape 2">
              <a:extLst>
                <a:ext uri="{FF2B5EF4-FFF2-40B4-BE49-F238E27FC236}">
                  <a16:creationId xmlns:a16="http://schemas.microsoft.com/office/drawing/2014/main" id="{42FE1A80-4526-4A71-BC9E-44BB97C67AFC}"/>
                </a:ext>
              </a:extLst>
            </p:cNvPr>
            <p:cNvSpPr/>
            <p:nvPr/>
          </p:nvSpPr>
          <p:spPr>
            <a:xfrm>
              <a:off x="173652" y="1070730"/>
              <a:ext cx="7546462" cy="4716539"/>
            </a:xfrm>
            <a:prstGeom prst="swooshArrow">
              <a:avLst>
                <a:gd name="adj1" fmla="val 25000"/>
                <a:gd name="adj2" fmla="val 25000"/>
              </a:avLst>
            </a:prstGeom>
            <a:ln>
              <a:noFill/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12FDE2-146E-455F-B716-EA00C046D5E2}"/>
                </a:ext>
              </a:extLst>
            </p:cNvPr>
            <p:cNvSpPr/>
            <p:nvPr/>
          </p:nvSpPr>
          <p:spPr>
            <a:xfrm>
              <a:off x="571944" y="4965324"/>
              <a:ext cx="173568" cy="173568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74518F1-AEE3-4E7E-A0A7-7CDC0FCF3B32}"/>
                </a:ext>
              </a:extLst>
            </p:cNvPr>
            <p:cNvSpPr/>
            <p:nvPr/>
          </p:nvSpPr>
          <p:spPr>
            <a:xfrm>
              <a:off x="1355154" y="4043217"/>
              <a:ext cx="301858" cy="301858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EF6FAC8-BDA6-4A52-AFE3-4BF067989CAF}"/>
                </a:ext>
              </a:extLst>
            </p:cNvPr>
            <p:cNvSpPr/>
            <p:nvPr/>
          </p:nvSpPr>
          <p:spPr>
            <a:xfrm>
              <a:off x="2486880" y="3187945"/>
              <a:ext cx="399962" cy="3999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8C96E7-C984-4E5C-B095-F364FC8D98C5}"/>
                </a:ext>
              </a:extLst>
            </p:cNvPr>
            <p:cNvSpPr/>
            <p:nvPr/>
          </p:nvSpPr>
          <p:spPr>
            <a:xfrm>
              <a:off x="3761505" y="2518004"/>
              <a:ext cx="535798" cy="535798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B6A24D-793D-4DCE-9013-DEAE0CE48C8E}"/>
              </a:ext>
            </a:extLst>
          </p:cNvPr>
          <p:cNvSpPr txBox="1"/>
          <p:nvPr/>
        </p:nvSpPr>
        <p:spPr>
          <a:xfrm>
            <a:off x="953785" y="5633813"/>
            <a:ext cx="5142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 data on representativeness and reason for participation/nonparticipation at both the individual (reach) and setting (adoption)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0D445C-D920-43CB-9526-3955D411BD46}"/>
              </a:ext>
            </a:extLst>
          </p:cNvPr>
          <p:cNvSpPr/>
          <p:nvPr/>
        </p:nvSpPr>
        <p:spPr>
          <a:xfrm>
            <a:off x="2296125" y="4642130"/>
            <a:ext cx="6096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mixed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fully understand implementation issues and combine results on multiple dimensions to provide estimates of overall impact.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B359F4-E284-4354-9782-6FBAF298B23D}"/>
              </a:ext>
            </a:extLst>
          </p:cNvPr>
          <p:cNvSpPr/>
          <p:nvPr/>
        </p:nvSpPr>
        <p:spPr>
          <a:xfrm>
            <a:off x="3837896" y="3892289"/>
            <a:ext cx="4757967" cy="721039"/>
          </a:xfrm>
          <a:custGeom>
            <a:avLst/>
            <a:gdLst>
              <a:gd name="connsiteX0" fmla="*/ 0 w 3143349"/>
              <a:gd name="connsiteY0" fmla="*/ 0 h 721039"/>
              <a:gd name="connsiteX1" fmla="*/ 3143349 w 3143349"/>
              <a:gd name="connsiteY1" fmla="*/ 0 h 721039"/>
              <a:gd name="connsiteX2" fmla="*/ 3143349 w 3143349"/>
              <a:gd name="connsiteY2" fmla="*/ 721039 h 721039"/>
              <a:gd name="connsiteX3" fmla="*/ 0 w 3143349"/>
              <a:gd name="connsiteY3" fmla="*/ 721039 h 721039"/>
              <a:gd name="connsiteX4" fmla="*/ 0 w 3143349"/>
              <a:gd name="connsiteY4" fmla="*/ 0 h 72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49" h="721039">
                <a:moveTo>
                  <a:pt x="0" y="0"/>
                </a:moveTo>
                <a:lnTo>
                  <a:pt x="3143349" y="0"/>
                </a:lnTo>
                <a:lnTo>
                  <a:pt x="3143349" y="721039"/>
                </a:lnTo>
                <a:lnTo>
                  <a:pt x="0" y="721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932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Calibri" panose="020F0502020204030204" pitchFamily="34" charset="0"/>
                <a:cs typeface="Calibri" panose="020F0502020204030204" pitchFamily="34" charset="0"/>
              </a:rPr>
              <a:t>Increase study of </a:t>
            </a: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en-US" kern="1200" dirty="0">
                <a:latin typeface="Calibri" panose="020F0502020204030204" pitchFamily="34" charset="0"/>
                <a:cs typeface="Calibri" panose="020F0502020204030204" pitchFamily="34" charset="0"/>
              </a:rPr>
              <a:t> among outcomes on different RE-AIM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21D89-9A22-4A19-A957-D0AA4506202A}"/>
              </a:ext>
            </a:extLst>
          </p:cNvPr>
          <p:cNvSpPr txBox="1"/>
          <p:nvPr/>
        </p:nvSpPr>
        <p:spPr>
          <a:xfrm>
            <a:off x="5661942" y="3049284"/>
            <a:ext cx="527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r>
              <a:rPr lang="en-US" dirty="0"/>
              <a:t> reporting on all items, especially adaptations and unintended consequences.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FD3E6-A8C8-4C01-B3E5-C36CC4340C24}"/>
              </a:ext>
            </a:extLst>
          </p:cNvPr>
          <p:cNvSpPr txBox="1"/>
          <p:nvPr/>
        </p:nvSpPr>
        <p:spPr>
          <a:xfrm>
            <a:off x="93382" y="27237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More complexity and creativity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EBBFE-0D62-43D0-8CC8-0745A497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45" y="5654851"/>
            <a:ext cx="3048000" cy="12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61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BBCEC-1C9D-4B68-B643-C0045C84DE45}"/>
              </a:ext>
            </a:extLst>
          </p:cNvPr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Co</a:t>
            </a:r>
            <a:r>
              <a:rPr lang="en-US" sz="5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mbining RE-AIM with other models, especially 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Pragmatic, Robust, Implementation and Sustainability (PRISM) Model-</a:t>
            </a:r>
            <a:r>
              <a:rPr lang="en-US" sz="5400" dirty="0"/>
              <a:t>  to assess relevant contextual factors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2A8F82-DA6E-496F-A95B-573F92C1F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1" r="6000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02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9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1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10B70-C372-4B41-B2AD-6EFB3EDBD8A3}"/>
              </a:ext>
            </a:extLst>
          </p:cNvPr>
          <p:cNvSpPr txBox="1"/>
          <p:nvPr/>
        </p:nvSpPr>
        <p:spPr>
          <a:xfrm>
            <a:off x="6621072" y="346456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Evolution: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Lessons Learned</a:t>
            </a: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Graphic 17" descr="Group Brainstorm">
            <a:extLst>
              <a:ext uri="{FF2B5EF4-FFF2-40B4-BE49-F238E27FC236}">
                <a16:creationId xmlns:a16="http://schemas.microsoft.com/office/drawing/2014/main" id="{4DA7448C-8A9D-4512-82D9-75652B4AA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40A91-0738-4CA6-B46C-488455A9D703}"/>
              </a:ext>
            </a:extLst>
          </p:cNvPr>
          <p:cNvSpPr txBox="1"/>
          <p:nvPr/>
        </p:nvSpPr>
        <p:spPr>
          <a:xfrm>
            <a:off x="6621072" y="2042841"/>
            <a:ext cx="523260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One of the most widely used frameworks.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Often mandated by funders.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Expanded the original model to focus on adaptions and sustainability.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Emphasize qualitative methods to understand “how” and “why.”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Capture costs.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Understand health equity issues.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Encourage pragmatic use.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Package RE-AIM for use by non-researchers.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Integrate RE-AIM with other models.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D7221-9C9F-486F-98B7-707B2A4360EC}"/>
              </a:ext>
            </a:extLst>
          </p:cNvPr>
          <p:cNvSpPr txBox="1"/>
          <p:nvPr/>
        </p:nvSpPr>
        <p:spPr>
          <a:xfrm>
            <a:off x="6959399" y="6396335"/>
            <a:ext cx="523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Glasgow et al.  RE-AIM Planning and Evaluation Framework:  Adapting to New Science and Practice with a 20-Year Review.  Front Public Health.  2019;7:64.</a:t>
            </a:r>
          </a:p>
        </p:txBody>
      </p:sp>
    </p:spTree>
    <p:extLst>
      <p:ext uri="{BB962C8B-B14F-4D97-AF65-F5344CB8AC3E}">
        <p14:creationId xmlns:p14="http://schemas.microsoft.com/office/powerpoint/2010/main" val="118751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9F3E8-0FA0-49CA-A7C3-3F622153B452}"/>
              </a:ext>
            </a:extLst>
          </p:cNvPr>
          <p:cNvSpPr txBox="1"/>
          <p:nvPr/>
        </p:nvSpPr>
        <p:spPr>
          <a:xfrm>
            <a:off x="589560" y="1129818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Summary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EFD5E-281B-4A32-971B-E05FEB2791B1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Outcomes framework.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For planning, implementation, dissemination, evaluation.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Observational, efficacy, effectiveness, and implementation projects.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Evolution:  new issues and challenges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B38658-DAAA-4B14-ABDB-A43F34CAD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6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8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6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48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985E1-0B9C-424D-96D4-9C255F968EB1}"/>
              </a:ext>
            </a:extLst>
          </p:cNvPr>
          <p:cNvSpPr txBox="1"/>
          <p:nvPr/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RE-AIM References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CB4DB7-7E6A-4C07-A95D-E81F3956F65E}"/>
              </a:ext>
            </a:extLst>
          </p:cNvPr>
          <p:cNvSpPr txBox="1">
            <a:spLocks/>
          </p:cNvSpPr>
          <p:nvPr/>
        </p:nvSpPr>
        <p:spPr>
          <a:xfrm>
            <a:off x="3575231" y="0"/>
            <a:ext cx="841766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dirty="0">
                <a:solidFill>
                  <a:schemeClr val="bg1"/>
                </a:solidFill>
              </a:rPr>
              <a:t>Glasgow RE, Vogt TM, Boles SM. Evaluating the public health impact…the </a:t>
            </a:r>
            <a:r>
              <a:rPr lang="en-US" sz="1800" b="1" dirty="0">
                <a:highlight>
                  <a:srgbClr val="FFFF00"/>
                </a:highlight>
              </a:rPr>
              <a:t>RE-AIM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framework. Am J Public Health. 1999 Sep;89(9):1322-7.</a:t>
            </a:r>
          </a:p>
          <a:p>
            <a:pPr marL="0"/>
            <a:r>
              <a:rPr lang="en-US" sz="1800" dirty="0" err="1">
                <a:solidFill>
                  <a:schemeClr val="bg1"/>
                </a:solidFill>
              </a:rPr>
              <a:t>Estabrooks</a:t>
            </a:r>
            <a:r>
              <a:rPr lang="en-US" sz="1800" dirty="0">
                <a:solidFill>
                  <a:schemeClr val="bg1"/>
                </a:solidFill>
              </a:rPr>
              <a:t> PA, Glasgow RE. Translating effective clinic-based </a:t>
            </a:r>
            <a:r>
              <a:rPr lang="en-US" sz="1800" b="1" dirty="0">
                <a:highlight>
                  <a:srgbClr val="FFFF00"/>
                </a:highlight>
              </a:rPr>
              <a:t>physical activity</a:t>
            </a:r>
            <a:r>
              <a:rPr lang="en-US" sz="1800" dirty="0">
                <a:solidFill>
                  <a:schemeClr val="bg1"/>
                </a:solidFill>
              </a:rPr>
              <a:t>... Am J </a:t>
            </a:r>
            <a:r>
              <a:rPr lang="en-US" sz="1800" dirty="0" err="1">
                <a:solidFill>
                  <a:schemeClr val="bg1"/>
                </a:solidFill>
              </a:rPr>
              <a:t>Prev</a:t>
            </a:r>
            <a:r>
              <a:rPr lang="en-US" sz="1800" dirty="0">
                <a:solidFill>
                  <a:schemeClr val="bg1"/>
                </a:solidFill>
              </a:rPr>
              <a:t> Med. (2006) 31 (4 Suppl.):S45–56. </a:t>
            </a:r>
            <a:r>
              <a:rPr lang="en-US" sz="1800" dirty="0" err="1">
                <a:solidFill>
                  <a:schemeClr val="bg1"/>
                </a:solidFill>
              </a:rPr>
              <a:t>doi</a:t>
            </a:r>
            <a:r>
              <a:rPr lang="en-US" sz="1800" dirty="0">
                <a:solidFill>
                  <a:schemeClr val="bg1"/>
                </a:solidFill>
              </a:rPr>
              <a:t>: 10.1016/j.amepre.2006.06.019</a:t>
            </a:r>
          </a:p>
          <a:p>
            <a:pPr marL="0"/>
            <a:r>
              <a:rPr lang="en-US" sz="1800" dirty="0" err="1">
                <a:solidFill>
                  <a:schemeClr val="bg1"/>
                </a:solidFill>
              </a:rPr>
              <a:t>Shoup</a:t>
            </a:r>
            <a:r>
              <a:rPr lang="en-US" sz="1800" dirty="0">
                <a:solidFill>
                  <a:schemeClr val="bg1"/>
                </a:solidFill>
              </a:rPr>
              <a:t> JA, et al. </a:t>
            </a:r>
            <a:r>
              <a:rPr lang="en-US" sz="1800" b="1" dirty="0">
                <a:highlight>
                  <a:srgbClr val="FFFF00"/>
                </a:highlight>
              </a:rPr>
              <a:t>Network analysis</a:t>
            </a:r>
            <a:r>
              <a:rPr lang="en-US" sz="18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of REAIM framework. </a:t>
            </a:r>
            <a:r>
              <a:rPr lang="en-US" sz="1800" dirty="0" err="1">
                <a:solidFill>
                  <a:schemeClr val="bg1"/>
                </a:solidFill>
              </a:rPr>
              <a:t>Transl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Behav</a:t>
            </a:r>
            <a:r>
              <a:rPr lang="en-US" sz="1800" dirty="0">
                <a:solidFill>
                  <a:schemeClr val="bg1"/>
                </a:solidFill>
              </a:rPr>
              <a:t> Med. (2015) 5:216–32. </a:t>
            </a:r>
            <a:r>
              <a:rPr lang="en-US" sz="1800" dirty="0" err="1">
                <a:solidFill>
                  <a:schemeClr val="bg1"/>
                </a:solidFill>
              </a:rPr>
              <a:t>doi</a:t>
            </a:r>
            <a:r>
              <a:rPr lang="en-US" sz="1800" dirty="0">
                <a:solidFill>
                  <a:schemeClr val="bg1"/>
                </a:solidFill>
              </a:rPr>
              <a:t>: 10.1007/s13142-014-0300-1</a:t>
            </a:r>
          </a:p>
          <a:p>
            <a:pPr marL="0"/>
            <a:r>
              <a:rPr lang="en-US" sz="1800" dirty="0" err="1">
                <a:solidFill>
                  <a:schemeClr val="bg1"/>
                </a:solidFill>
              </a:rPr>
              <a:t>Ory</a:t>
            </a:r>
            <a:r>
              <a:rPr lang="en-US" sz="1800" dirty="0">
                <a:solidFill>
                  <a:schemeClr val="bg1"/>
                </a:solidFill>
              </a:rPr>
              <a:t> MG, et al. Perceived utility of the RE-AIM framework…for </a:t>
            </a:r>
            <a:r>
              <a:rPr lang="en-US" sz="1800" b="1" dirty="0">
                <a:highlight>
                  <a:srgbClr val="FFFF00"/>
                </a:highlight>
              </a:rPr>
              <a:t>older adults</a:t>
            </a:r>
            <a:r>
              <a:rPr lang="en-US" sz="1800" dirty="0">
                <a:solidFill>
                  <a:schemeClr val="bg1"/>
                </a:solidFill>
              </a:rPr>
              <a:t>... Front Public Health. (2015) 2:143. </a:t>
            </a:r>
            <a:r>
              <a:rPr lang="en-US" sz="1800" dirty="0" err="1">
                <a:solidFill>
                  <a:schemeClr val="bg1"/>
                </a:solidFill>
              </a:rPr>
              <a:t>doi</a:t>
            </a:r>
            <a:r>
              <a:rPr lang="en-US" sz="1800" dirty="0">
                <a:solidFill>
                  <a:schemeClr val="bg1"/>
                </a:solidFill>
              </a:rPr>
              <a:t>: 10.3389/fpubh.2014.00143</a:t>
            </a:r>
          </a:p>
          <a:p>
            <a:pPr marL="0"/>
            <a:r>
              <a:rPr lang="en-US" sz="1800" dirty="0">
                <a:solidFill>
                  <a:schemeClr val="bg1"/>
                </a:solidFill>
              </a:rPr>
              <a:t>Gaglio B, </a:t>
            </a:r>
            <a:r>
              <a:rPr lang="en-US" sz="1800" dirty="0" err="1">
                <a:solidFill>
                  <a:schemeClr val="bg1"/>
                </a:solidFill>
              </a:rPr>
              <a:t>Shoup</a:t>
            </a:r>
            <a:r>
              <a:rPr lang="en-US" sz="1800" dirty="0">
                <a:solidFill>
                  <a:schemeClr val="bg1"/>
                </a:solidFill>
              </a:rPr>
              <a:t> JA, Glasgow RE. The RE-AIM framework: a </a:t>
            </a:r>
            <a:r>
              <a:rPr lang="en-US" sz="1800" b="1" dirty="0">
                <a:highlight>
                  <a:srgbClr val="FFFF00"/>
                </a:highlight>
              </a:rPr>
              <a:t>systematic review </a:t>
            </a:r>
            <a:r>
              <a:rPr lang="en-US" sz="1800" dirty="0">
                <a:solidFill>
                  <a:schemeClr val="bg1"/>
                </a:solidFill>
              </a:rPr>
              <a:t>of use over time. Am J Public Health. (2013) 103:e38–46.doi: 10.2105/AJPH.2013.301299 </a:t>
            </a:r>
          </a:p>
          <a:p>
            <a:pPr marL="0"/>
            <a:r>
              <a:rPr lang="en-US" sz="1800" dirty="0">
                <a:solidFill>
                  <a:schemeClr val="bg1"/>
                </a:solidFill>
              </a:rPr>
              <a:t>Harden, et al. Fidelity to and comparative results across </a:t>
            </a:r>
            <a:r>
              <a:rPr lang="en-US" sz="1800" b="1" dirty="0">
                <a:highlight>
                  <a:srgbClr val="FFFF00"/>
                </a:highlight>
              </a:rPr>
              <a:t>behavioral interventions</a:t>
            </a:r>
            <a:r>
              <a:rPr lang="en-US" sz="1800" dirty="0">
                <a:solidFill>
                  <a:schemeClr val="bg1"/>
                </a:solidFill>
              </a:rPr>
              <a:t>…: a systematic review. Syst Rev. (2015) 4:155. </a:t>
            </a:r>
            <a:r>
              <a:rPr lang="en-US" sz="1800" dirty="0" err="1">
                <a:solidFill>
                  <a:schemeClr val="bg1"/>
                </a:solidFill>
              </a:rPr>
              <a:t>doi</a:t>
            </a:r>
            <a:r>
              <a:rPr lang="en-US" sz="1800" dirty="0">
                <a:solidFill>
                  <a:schemeClr val="bg1"/>
                </a:solidFill>
              </a:rPr>
              <a:t>: 10.1186/s13643-015-0141-0</a:t>
            </a:r>
          </a:p>
          <a:p>
            <a:pPr marL="0"/>
            <a:r>
              <a:rPr lang="en-US" sz="1800" dirty="0">
                <a:solidFill>
                  <a:schemeClr val="bg1"/>
                </a:solidFill>
              </a:rPr>
              <a:t>Glasgow RE, </a:t>
            </a:r>
            <a:r>
              <a:rPr lang="en-US" sz="1800" dirty="0" err="1">
                <a:solidFill>
                  <a:schemeClr val="bg1"/>
                </a:solidFill>
              </a:rPr>
              <a:t>Estabrooks</a:t>
            </a:r>
            <a:r>
              <a:rPr lang="en-US" sz="1800" dirty="0">
                <a:solidFill>
                  <a:schemeClr val="bg1"/>
                </a:solidFill>
              </a:rPr>
              <a:t> PE. </a:t>
            </a:r>
            <a:r>
              <a:rPr lang="en-US" sz="1800" b="1" dirty="0">
                <a:highlight>
                  <a:srgbClr val="FFFF00"/>
                </a:highlight>
              </a:rPr>
              <a:t>Pragmatic Applications </a:t>
            </a:r>
            <a:r>
              <a:rPr lang="en-US" sz="1800" dirty="0">
                <a:solidFill>
                  <a:schemeClr val="bg1"/>
                </a:solidFill>
              </a:rPr>
              <a:t>of RE-AIM for Health Care... </a:t>
            </a:r>
            <a:r>
              <a:rPr lang="en-US" sz="1800" dirty="0" err="1">
                <a:solidFill>
                  <a:schemeClr val="bg1"/>
                </a:solidFill>
              </a:rPr>
              <a:t>Prev</a:t>
            </a:r>
            <a:r>
              <a:rPr lang="en-US" sz="1800" dirty="0">
                <a:solidFill>
                  <a:schemeClr val="bg1"/>
                </a:solidFill>
              </a:rPr>
              <a:t> Chronic Dis 2018;15:170271. DOI: http://dx.doi.org/10.5888/pcd15.170271</a:t>
            </a:r>
          </a:p>
          <a:p>
            <a:pPr marL="0"/>
            <a:r>
              <a:rPr lang="en-US" sz="1800" dirty="0">
                <a:solidFill>
                  <a:schemeClr val="bg1"/>
                </a:solidFill>
              </a:rPr>
              <a:t>Glasgow, RE, et al. (2019). RE-AIM Planning and Evaluation Framework: </a:t>
            </a:r>
            <a:r>
              <a:rPr lang="en-US" sz="1800" b="1" dirty="0">
                <a:highlight>
                  <a:srgbClr val="FFFF00"/>
                </a:highlight>
              </a:rPr>
              <a:t>20-Year Review</a:t>
            </a:r>
            <a:r>
              <a:rPr lang="en-US" sz="1800" dirty="0">
                <a:solidFill>
                  <a:schemeClr val="bg1"/>
                </a:solidFill>
              </a:rPr>
              <a:t>. Front Public Health, 7, 64. doi:10.3389/fpubh.2019.00064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723AF-EE15-4CFD-87E8-B31F58FDEA32}"/>
              </a:ext>
            </a:extLst>
          </p:cNvPr>
          <p:cNvSpPr txBox="1"/>
          <p:nvPr/>
        </p:nvSpPr>
        <p:spPr>
          <a:xfrm>
            <a:off x="1090246" y="6084277"/>
            <a:ext cx="10726616" cy="461665"/>
          </a:xfrm>
          <a:prstGeom prst="rect">
            <a:avLst/>
          </a:prstGeom>
          <a:solidFill>
            <a:schemeClr val="bg1"/>
          </a:solidFill>
          <a:ln w="95250" cmpd="dbl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Special issue on RE-AIM in </a:t>
            </a:r>
            <a:r>
              <a:rPr lang="en-US" sz="2400" i="1" dirty="0">
                <a:latin typeface="+mj-lt"/>
              </a:rPr>
              <a:t>Frontiers of Public Health </a:t>
            </a:r>
            <a:r>
              <a:rPr lang="en-US" sz="2400" dirty="0">
                <a:latin typeface="+mj-lt"/>
              </a:rPr>
              <a:t>in 2020:  Contains &gt;13 articles.</a:t>
            </a:r>
          </a:p>
        </p:txBody>
      </p:sp>
    </p:spTree>
    <p:extLst>
      <p:ext uri="{BB962C8B-B14F-4D97-AF65-F5344CB8AC3E}">
        <p14:creationId xmlns:p14="http://schemas.microsoft.com/office/powerpoint/2010/main" val="136089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F277B-FAFA-4DD9-9505-323D93A80B29}"/>
              </a:ext>
            </a:extLst>
          </p:cNvPr>
          <p:cNvSpPr txBox="1"/>
          <p:nvPr/>
        </p:nvSpPr>
        <p:spPr>
          <a:xfrm>
            <a:off x="1392262" y="5048511"/>
            <a:ext cx="4284417" cy="16634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Additional Resources at www.re-aim.org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FB994B-5DA7-4D47-8DFD-7B242AE9B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b="-1"/>
          <a:stretch/>
        </p:blipFill>
        <p:spPr>
          <a:xfrm>
            <a:off x="1794349" y="534180"/>
            <a:ext cx="8578215" cy="31046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9003F-6F91-4298-9884-A1B7D34F556B}"/>
              </a:ext>
            </a:extLst>
          </p:cNvPr>
          <p:cNvSpPr txBox="1"/>
          <p:nvPr/>
        </p:nvSpPr>
        <p:spPr>
          <a:xfrm>
            <a:off x="6433185" y="4994894"/>
            <a:ext cx="5758805" cy="16634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FAQ’s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Guidance on application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Searchable list of 700+ article abstracts.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Calculators, checklists, tools.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Webinars, upcoming events, blogs.</a:t>
            </a:r>
          </a:p>
        </p:txBody>
      </p:sp>
    </p:spTree>
    <p:extLst>
      <p:ext uri="{BB962C8B-B14F-4D97-AF65-F5344CB8AC3E}">
        <p14:creationId xmlns:p14="http://schemas.microsoft.com/office/powerpoint/2010/main" val="176569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5200C344-8421-4483-BE7C-1AC5BA2FD21A}"/>
              </a:ext>
            </a:extLst>
          </p:cNvPr>
          <p:cNvSpPr/>
          <p:nvPr/>
        </p:nvSpPr>
        <p:spPr>
          <a:xfrm>
            <a:off x="7709005" y="3551904"/>
            <a:ext cx="3259316" cy="2725621"/>
          </a:xfrm>
          <a:prstGeom prst="bevel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88867FEB-7BB9-4551-82A4-BAEE08CB9AD3}"/>
              </a:ext>
            </a:extLst>
          </p:cNvPr>
          <p:cNvSpPr/>
          <p:nvPr/>
        </p:nvSpPr>
        <p:spPr>
          <a:xfrm>
            <a:off x="7693794" y="834667"/>
            <a:ext cx="3259316" cy="2725621"/>
          </a:xfrm>
          <a:prstGeom prst="bevel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C286CB-9862-45FA-B279-141DACDC5347}"/>
              </a:ext>
            </a:extLst>
          </p:cNvPr>
          <p:cNvGrpSpPr/>
          <p:nvPr/>
        </p:nvGrpSpPr>
        <p:grpSpPr>
          <a:xfrm>
            <a:off x="4450244" y="834666"/>
            <a:ext cx="3259316" cy="2725621"/>
            <a:chOff x="4450244" y="834666"/>
            <a:chExt cx="3259316" cy="2725621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7E561894-4AC1-4278-9196-2D1B1EE889C1}"/>
                </a:ext>
              </a:extLst>
            </p:cNvPr>
            <p:cNvSpPr/>
            <p:nvPr/>
          </p:nvSpPr>
          <p:spPr>
            <a:xfrm>
              <a:off x="4450244" y="834666"/>
              <a:ext cx="3259316" cy="2725621"/>
            </a:xfrm>
            <a:prstGeom prst="bevel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BDCD36-13F6-402B-99A7-CC469A405031}"/>
                </a:ext>
              </a:extLst>
            </p:cNvPr>
            <p:cNvSpPr txBox="1"/>
            <p:nvPr/>
          </p:nvSpPr>
          <p:spPr>
            <a:xfrm>
              <a:off x="4997279" y="1763802"/>
              <a:ext cx="216071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#1: Only for evaluation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ABADE8-5FCB-4781-8277-5DA7A5608067}"/>
              </a:ext>
            </a:extLst>
          </p:cNvPr>
          <p:cNvSpPr txBox="1"/>
          <p:nvPr/>
        </p:nvSpPr>
        <p:spPr>
          <a:xfrm>
            <a:off x="8213830" y="1748560"/>
            <a:ext cx="23124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#2: Only for quantitative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53505B-0368-42C6-9B6F-EE9E21D0757E}"/>
              </a:ext>
            </a:extLst>
          </p:cNvPr>
          <p:cNvGrpSpPr/>
          <p:nvPr/>
        </p:nvGrpSpPr>
        <p:grpSpPr>
          <a:xfrm>
            <a:off x="4450799" y="3544521"/>
            <a:ext cx="3259316" cy="2725621"/>
            <a:chOff x="4450799" y="3544521"/>
            <a:chExt cx="3259316" cy="2725621"/>
          </a:xfrm>
        </p:grpSpPr>
        <p:sp>
          <p:nvSpPr>
            <p:cNvPr id="10" name="Rectangle: Beveled 9">
              <a:extLst>
                <a:ext uri="{FF2B5EF4-FFF2-40B4-BE49-F238E27FC236}">
                  <a16:creationId xmlns:a16="http://schemas.microsoft.com/office/drawing/2014/main" id="{32B9F632-B10F-4720-B142-833860C73AA5}"/>
                </a:ext>
              </a:extLst>
            </p:cNvPr>
            <p:cNvSpPr/>
            <p:nvPr/>
          </p:nvSpPr>
          <p:spPr>
            <a:xfrm>
              <a:off x="4450799" y="3544521"/>
              <a:ext cx="3259316" cy="2725621"/>
            </a:xfrm>
            <a:prstGeom prst="bevel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E64981-A2A1-450C-916E-E7670C08422C}"/>
                </a:ext>
              </a:extLst>
            </p:cNvPr>
            <p:cNvSpPr txBox="1"/>
            <p:nvPr/>
          </p:nvSpPr>
          <p:spPr>
            <a:xfrm>
              <a:off x="4950392" y="3916417"/>
              <a:ext cx="239679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#3: Mandates that all dimensions are equally important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8E76DF-DD03-462C-A652-6E89DC7D3F36}"/>
              </a:ext>
            </a:extLst>
          </p:cNvPr>
          <p:cNvSpPr txBox="1"/>
          <p:nvPr/>
        </p:nvSpPr>
        <p:spPr>
          <a:xfrm>
            <a:off x="8071936" y="4316527"/>
            <a:ext cx="2595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#4: Rigid</a:t>
            </a:r>
          </a:p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timepoints</a:t>
            </a:r>
          </a:p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maintenance</a:t>
            </a:r>
          </a:p>
        </p:txBody>
      </p:sp>
      <p:pic>
        <p:nvPicPr>
          <p:cNvPr id="22" name="Graphic 21" descr="Head with gears">
            <a:extLst>
              <a:ext uri="{FF2B5EF4-FFF2-40B4-BE49-F238E27FC236}">
                <a16:creationId xmlns:a16="http://schemas.microsoft.com/office/drawing/2014/main" id="{CD9F9B97-D66C-4948-BAB4-82A31F15B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2898" y="1404974"/>
            <a:ext cx="4310624" cy="431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01423-1F77-4974-BAAD-2D093DB18F14}"/>
              </a:ext>
            </a:extLst>
          </p:cNvPr>
          <p:cNvSpPr txBox="1"/>
          <p:nvPr/>
        </p:nvSpPr>
        <p:spPr>
          <a:xfrm>
            <a:off x="175846" y="123092"/>
            <a:ext cx="35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common misconceptions?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353D3-1EF1-4115-960E-2E0AA3D2A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55" y="6292296"/>
            <a:ext cx="1524000" cy="6035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086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3CB00-FBFC-46B2-A859-BC8CD79D42C8}"/>
              </a:ext>
            </a:extLst>
          </p:cNvPr>
          <p:cNvGrpSpPr/>
          <p:nvPr/>
        </p:nvGrpSpPr>
        <p:grpSpPr>
          <a:xfrm>
            <a:off x="-128177" y="77207"/>
            <a:ext cx="2160713" cy="1532176"/>
            <a:chOff x="-96649" y="438514"/>
            <a:chExt cx="2160713" cy="1532176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F37FA47F-8E19-41FF-94F9-3944F0409D89}"/>
                </a:ext>
              </a:extLst>
            </p:cNvPr>
            <p:cNvSpPr/>
            <p:nvPr/>
          </p:nvSpPr>
          <p:spPr>
            <a:xfrm>
              <a:off x="185913" y="438514"/>
              <a:ext cx="1595590" cy="1532176"/>
            </a:xfrm>
            <a:prstGeom prst="bevel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FE553D-79F2-44BE-B0BB-BCA71EAE426D}"/>
                </a:ext>
              </a:extLst>
            </p:cNvPr>
            <p:cNvSpPr txBox="1"/>
            <p:nvPr/>
          </p:nvSpPr>
          <p:spPr>
            <a:xfrm>
              <a:off x="-96649" y="850659"/>
              <a:ext cx="216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#1: Only for evaluation</a:t>
              </a:r>
            </a:p>
          </p:txBody>
        </p:sp>
      </p:grpSp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D853C7E8-BA99-48CD-9C3F-FE9710B24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2" y="2804759"/>
            <a:ext cx="3263459" cy="3141079"/>
          </a:xfrm>
          <a:prstGeom prst="rect">
            <a:avLst/>
          </a:prstGeom>
        </p:spPr>
      </p:pic>
      <p:pic>
        <p:nvPicPr>
          <p:cNvPr id="8" name="Picture 7" descr="A picture containing orange&#10;&#10;Description automatically generated">
            <a:extLst>
              <a:ext uri="{FF2B5EF4-FFF2-40B4-BE49-F238E27FC236}">
                <a16:creationId xmlns:a16="http://schemas.microsoft.com/office/drawing/2014/main" id="{7B286C9B-AAEE-4D91-967C-7A4C119E8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2804756"/>
            <a:ext cx="3263459" cy="3127481"/>
          </a:xfrm>
          <a:prstGeom prst="rect">
            <a:avLst/>
          </a:prstGeom>
        </p:spPr>
      </p:pic>
      <p:pic>
        <p:nvPicPr>
          <p:cNvPr id="10" name="Picture 9" descr="A picture containing meter&#10;&#10;Description automatically generated">
            <a:extLst>
              <a:ext uri="{FF2B5EF4-FFF2-40B4-BE49-F238E27FC236}">
                <a16:creationId xmlns:a16="http://schemas.microsoft.com/office/drawing/2014/main" id="{C657685D-5994-40E1-B33F-661F75FFF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99" y="2804757"/>
            <a:ext cx="3263456" cy="3127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365B6B-0B9F-4144-A482-AB7CA15BB010}"/>
              </a:ext>
            </a:extLst>
          </p:cNvPr>
          <p:cNvSpPr txBox="1"/>
          <p:nvPr/>
        </p:nvSpPr>
        <p:spPr>
          <a:xfrm>
            <a:off x="9711257" y="6500828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CDC 1 U18DP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Heelan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/Hill MPI)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E4C87-1C2A-4082-9CA3-0CC8817B7349}"/>
              </a:ext>
            </a:extLst>
          </p:cNvPr>
          <p:cNvSpPr txBox="1"/>
          <p:nvPr/>
        </p:nvSpPr>
        <p:spPr>
          <a:xfrm>
            <a:off x="3700647" y="912726"/>
            <a:ext cx="5404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Mapping Strategies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RE-AIM Outcomes</a:t>
            </a:r>
          </a:p>
        </p:txBody>
      </p:sp>
    </p:spTree>
    <p:extLst>
      <p:ext uri="{BB962C8B-B14F-4D97-AF65-F5344CB8AC3E}">
        <p14:creationId xmlns:p14="http://schemas.microsoft.com/office/powerpoint/2010/main" val="227828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D48C1A-F911-4696-8823-AB692E16E1D2}"/>
              </a:ext>
            </a:extLst>
          </p:cNvPr>
          <p:cNvSpPr txBox="1"/>
          <p:nvPr/>
        </p:nvSpPr>
        <p:spPr>
          <a:xfrm>
            <a:off x="389744" y="2021528"/>
            <a:ext cx="3882711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“Qualitative methods can help researchers look ‘</a:t>
            </a:r>
            <a:r>
              <a:rPr lang="en-US" sz="3700" b="1" dirty="0">
                <a:solidFill>
                  <a:srgbClr val="ECE70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 the hood</a:t>
            </a: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’…”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--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Holtrop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et al. 2018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doi.org</a:t>
            </a:r>
            <a:r>
              <a:rPr lang="en-US" dirty="0">
                <a:solidFill>
                  <a:schemeClr val="bg1"/>
                </a:solidFill>
              </a:rPr>
              <a:t>/10.1186/s12913-018-2938-8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677451-3B0F-4F39-B75F-15D18C3EC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3" r="1363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EA639E-13F4-4A3E-A3DE-CA58E504FA57}"/>
              </a:ext>
            </a:extLst>
          </p:cNvPr>
          <p:cNvGrpSpPr/>
          <p:nvPr/>
        </p:nvGrpSpPr>
        <p:grpSpPr>
          <a:xfrm>
            <a:off x="-128177" y="77207"/>
            <a:ext cx="2160713" cy="1532176"/>
            <a:chOff x="-96649" y="438514"/>
            <a:chExt cx="2160713" cy="1532176"/>
          </a:xfrm>
        </p:grpSpPr>
        <p:sp>
          <p:nvSpPr>
            <p:cNvPr id="10" name="Rectangle: Beveled 9">
              <a:extLst>
                <a:ext uri="{FF2B5EF4-FFF2-40B4-BE49-F238E27FC236}">
                  <a16:creationId xmlns:a16="http://schemas.microsoft.com/office/drawing/2014/main" id="{2D9965FE-5069-4FD4-9F67-D243C0ABD9FF}"/>
                </a:ext>
              </a:extLst>
            </p:cNvPr>
            <p:cNvSpPr/>
            <p:nvPr/>
          </p:nvSpPr>
          <p:spPr>
            <a:xfrm>
              <a:off x="185913" y="438514"/>
              <a:ext cx="1595590" cy="1532176"/>
            </a:xfrm>
            <a:prstGeom prst="bevel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9C2951-5FA8-422E-954B-DDCB28C84956}"/>
                </a:ext>
              </a:extLst>
            </p:cNvPr>
            <p:cNvSpPr txBox="1"/>
            <p:nvPr/>
          </p:nvSpPr>
          <p:spPr>
            <a:xfrm>
              <a:off x="-96649" y="850659"/>
              <a:ext cx="216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#2: Only for quantitative</a:t>
              </a:r>
            </a:p>
          </p:txBody>
        </p:sp>
      </p:grp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5AFDF8-5360-48AC-8400-A0483FED3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8" y="6246749"/>
            <a:ext cx="1595590" cy="6318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5612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7D2834-87BD-4CC7-A58A-D4F3C0B7E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4" y="1735080"/>
            <a:ext cx="11023751" cy="4381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EC7F-CA19-468E-9F1B-B1A982188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326" y="119541"/>
            <a:ext cx="1776705" cy="12697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70264D-3EDC-4B1B-801D-8097A096939C}"/>
              </a:ext>
            </a:extLst>
          </p:cNvPr>
          <p:cNvSpPr txBox="1"/>
          <p:nvPr/>
        </p:nvSpPr>
        <p:spPr>
          <a:xfrm>
            <a:off x="584124" y="6431990"/>
            <a:ext cx="11334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Holtrop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Rabin, &amp; Glasgow.  2017.  Qualitative approaches to use of the RE-AIM framework:  rationale and methods.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F9642-0685-4FD4-86AC-87E795ADF1EF}"/>
              </a:ext>
            </a:extLst>
          </p:cNvPr>
          <p:cNvSpPr txBox="1"/>
          <p:nvPr/>
        </p:nvSpPr>
        <p:spPr>
          <a:xfrm>
            <a:off x="3684881" y="256733"/>
            <a:ext cx="5404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Approach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RE-AIM </a:t>
            </a:r>
          </a:p>
        </p:txBody>
      </p:sp>
    </p:spTree>
    <p:extLst>
      <p:ext uri="{BB962C8B-B14F-4D97-AF65-F5344CB8AC3E}">
        <p14:creationId xmlns:p14="http://schemas.microsoft.com/office/powerpoint/2010/main" val="37118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18F76-FB2A-4E83-8A77-8469D2923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685800" y="-1407891"/>
            <a:ext cx="17026070" cy="9577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BAD512-A257-4601-A4AA-1C3E035EE3FF}"/>
              </a:ext>
            </a:extLst>
          </p:cNvPr>
          <p:cNvSpPr/>
          <p:nvPr/>
        </p:nvSpPr>
        <p:spPr>
          <a:xfrm>
            <a:off x="154385" y="2040118"/>
            <a:ext cx="6833790" cy="465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“Practical application of selected RE-AIM dimensions can be done by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specifying in advance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what impact and outcomes are most important and by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providing a rationale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 the dimensions that are and are not addressed.”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--Glasgow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Estabrooks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2018,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Chronic Dis 2018;15:170271. DOI: http://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dx.doi.org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/10.5888/pcd15.17027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09330C-3E7B-4C1C-AA74-9CC1B1818F3F}"/>
              </a:ext>
            </a:extLst>
          </p:cNvPr>
          <p:cNvGrpSpPr/>
          <p:nvPr/>
        </p:nvGrpSpPr>
        <p:grpSpPr>
          <a:xfrm>
            <a:off x="154384" y="77206"/>
            <a:ext cx="1875583" cy="1751593"/>
            <a:chOff x="185913" y="438514"/>
            <a:chExt cx="1595590" cy="1532176"/>
          </a:xfrm>
        </p:grpSpPr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74653FC1-148C-4560-964A-1691B733BB8E}"/>
                </a:ext>
              </a:extLst>
            </p:cNvPr>
            <p:cNvSpPr/>
            <p:nvPr/>
          </p:nvSpPr>
          <p:spPr>
            <a:xfrm>
              <a:off x="185913" y="438514"/>
              <a:ext cx="1595590" cy="1532176"/>
            </a:xfrm>
            <a:prstGeom prst="bevel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7E351C-9DE7-4BC1-8EA8-3837334BF536}"/>
                </a:ext>
              </a:extLst>
            </p:cNvPr>
            <p:cNvSpPr txBox="1"/>
            <p:nvPr/>
          </p:nvSpPr>
          <p:spPr>
            <a:xfrm>
              <a:off x="350175" y="542882"/>
              <a:ext cx="1291307" cy="115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#3:  Mandates all dimensions equally important</a:t>
              </a: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88B0C8-591A-4019-86AD-F6E0C03D0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50992"/>
            <a:ext cx="3048000" cy="12070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535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F7721E-4E01-4E3D-9149-A3A81A2AE1DC}"/>
              </a:ext>
            </a:extLst>
          </p:cNvPr>
          <p:cNvSpPr txBox="1"/>
          <p:nvPr/>
        </p:nvSpPr>
        <p:spPr>
          <a:xfrm>
            <a:off x="1" y="643467"/>
            <a:ext cx="12192000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Relative Importance</a:t>
            </a:r>
          </a:p>
        </p:txBody>
      </p:sp>
      <p:pic>
        <p:nvPicPr>
          <p:cNvPr id="2" name="Google Shape;157;p20">
            <a:extLst>
              <a:ext uri="{FF2B5EF4-FFF2-40B4-BE49-F238E27FC236}">
                <a16:creationId xmlns:a16="http://schemas.microsoft.com/office/drawing/2014/main" id="{C506F2D4-D7DC-4100-802E-952CF0D38D68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2608031" y="1654394"/>
            <a:ext cx="7354307" cy="43941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02FA5-73C0-4530-980F-ED2DEC3BBEC9}"/>
              </a:ext>
            </a:extLst>
          </p:cNvPr>
          <p:cNvSpPr txBox="1"/>
          <p:nvPr/>
        </p:nvSpPr>
        <p:spPr>
          <a:xfrm>
            <a:off x="2608031" y="6314684"/>
            <a:ext cx="735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Downey et al.  2012. Adoption Decisions and Implementation of a Community-Based Physical Activity Program : A Mixed-Methods Study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02372144-26B9-47BC-9AA7-2D1CFEE5249E}"/>
              </a:ext>
            </a:extLst>
          </p:cNvPr>
          <p:cNvSpPr/>
          <p:nvPr/>
        </p:nvSpPr>
        <p:spPr>
          <a:xfrm>
            <a:off x="154384" y="156037"/>
            <a:ext cx="1920601" cy="1551314"/>
          </a:xfrm>
          <a:prstGeom prst="bevel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6E926-F442-4C0A-95CC-283DC5FA2B23}"/>
              </a:ext>
            </a:extLst>
          </p:cNvPr>
          <p:cNvSpPr txBox="1"/>
          <p:nvPr/>
        </p:nvSpPr>
        <p:spPr>
          <a:xfrm>
            <a:off x="341472" y="405888"/>
            <a:ext cx="15576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#3:  Mandates all dimensions equally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1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43C447F3-EF5E-4D41-AB7E-6B4EBA30F4EF}"/>
              </a:ext>
            </a:extLst>
          </p:cNvPr>
          <p:cNvSpPr/>
          <p:nvPr/>
        </p:nvSpPr>
        <p:spPr>
          <a:xfrm>
            <a:off x="154385" y="156037"/>
            <a:ext cx="1595590" cy="1532176"/>
          </a:xfrm>
          <a:prstGeom prst="bevel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501E8-89C2-4444-8FC6-8BBF3C26DDFD}"/>
              </a:ext>
            </a:extLst>
          </p:cNvPr>
          <p:cNvSpPr txBox="1"/>
          <p:nvPr/>
        </p:nvSpPr>
        <p:spPr>
          <a:xfrm>
            <a:off x="362604" y="536030"/>
            <a:ext cx="1324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#4:  Rigid timepoints for maintenance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ADAE60-7F9D-40DF-8396-3744E257E447}"/>
              </a:ext>
            </a:extLst>
          </p:cNvPr>
          <p:cNvSpPr/>
          <p:nvPr/>
        </p:nvSpPr>
        <p:spPr>
          <a:xfrm>
            <a:off x="6174826" y="1040524"/>
            <a:ext cx="3153103" cy="430398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030EA-BD23-4A4D-8010-06CA6FC8A660}"/>
              </a:ext>
            </a:extLst>
          </p:cNvPr>
          <p:cNvSpPr txBox="1"/>
          <p:nvPr/>
        </p:nvSpPr>
        <p:spPr>
          <a:xfrm>
            <a:off x="6379778" y="1173256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5BF15-30C8-45B4-A1BD-D87FD7DEA4F9}"/>
              </a:ext>
            </a:extLst>
          </p:cNvPr>
          <p:cNvGrpSpPr/>
          <p:nvPr/>
        </p:nvGrpSpPr>
        <p:grpSpPr>
          <a:xfrm>
            <a:off x="2769475" y="1040524"/>
            <a:ext cx="3153103" cy="4303986"/>
            <a:chOff x="2822028" y="1576552"/>
            <a:chExt cx="3153103" cy="4303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F4DFE2-C468-4B3D-B820-828B21127471}"/>
                </a:ext>
              </a:extLst>
            </p:cNvPr>
            <p:cNvSpPr/>
            <p:nvPr/>
          </p:nvSpPr>
          <p:spPr>
            <a:xfrm>
              <a:off x="2822028" y="1576552"/>
              <a:ext cx="3153103" cy="4303986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A5F9DD-68DC-4F01-9E23-650A096BAFB0}"/>
                </a:ext>
              </a:extLst>
            </p:cNvPr>
            <p:cNvSpPr txBox="1"/>
            <p:nvPr/>
          </p:nvSpPr>
          <p:spPr>
            <a:xfrm>
              <a:off x="3153103" y="1688213"/>
              <a:ext cx="2585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C3D3A8-CFEA-410D-AC4B-D0BE4A4ABB9C}"/>
                </a:ext>
              </a:extLst>
            </p:cNvPr>
            <p:cNvSpPr txBox="1"/>
            <p:nvPr/>
          </p:nvSpPr>
          <p:spPr>
            <a:xfrm>
              <a:off x="3153103" y="2522483"/>
              <a:ext cx="234906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months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individual level outcomes.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years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setting or staff level outcomes.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5077DB5-0DB9-4A29-A447-9958F9904719}"/>
              </a:ext>
            </a:extLst>
          </p:cNvPr>
          <p:cNvSpPr txBox="1"/>
          <p:nvPr/>
        </p:nvSpPr>
        <p:spPr>
          <a:xfrm>
            <a:off x="6427072" y="1968085"/>
            <a:ext cx="2585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Operationalize in different 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w/intervention and research question.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75AADB-88F7-4697-8E89-C11AE6526A7C}"/>
              </a:ext>
            </a:extLst>
          </p:cNvPr>
          <p:cNvSpPr/>
          <p:nvPr/>
        </p:nvSpPr>
        <p:spPr>
          <a:xfrm>
            <a:off x="1108582" y="5532449"/>
            <a:ext cx="9974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DA5664"/>
                </a:solidFill>
              </a:rPr>
              <a:t>Continual updates + advancement</a:t>
            </a:r>
          </a:p>
        </p:txBody>
      </p:sp>
    </p:spTree>
    <p:extLst>
      <p:ext uri="{BB962C8B-B14F-4D97-AF65-F5344CB8AC3E}">
        <p14:creationId xmlns:p14="http://schemas.microsoft.com/office/powerpoint/2010/main" val="265171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E4EAEE-1F4A-406A-B0D8-381315D62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7865" b="7865"/>
          <a:stretch/>
        </p:blipFill>
        <p:spPr>
          <a:xfrm>
            <a:off x="-93437" y="-45594"/>
            <a:ext cx="12354108" cy="6949187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5CB36-5E87-47F6-BCF3-4D8E7123355A}"/>
              </a:ext>
            </a:extLst>
          </p:cNvPr>
          <p:cNvSpPr txBox="1"/>
          <p:nvPr/>
        </p:nvSpPr>
        <p:spPr>
          <a:xfrm>
            <a:off x="-1" y="1920123"/>
            <a:ext cx="4331764" cy="317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700+ articles</a:t>
            </a:r>
          </a:p>
          <a:p>
            <a:pPr marL="285750" indent="-28575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2,400+ citations</a:t>
            </a:r>
          </a:p>
          <a:p>
            <a:pPr marL="285750" indent="-28575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New content areas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12A52B-800A-41E1-8F54-25E584B9B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878670"/>
              </p:ext>
            </p:extLst>
          </p:nvPr>
        </p:nvGraphicFramePr>
        <p:xfrm>
          <a:off x="4974917" y="1065861"/>
          <a:ext cx="6659364" cy="502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CBFC6E-A542-4FE2-9539-ACD15EDF203B}"/>
              </a:ext>
            </a:extLst>
          </p:cNvPr>
          <p:cNvSpPr txBox="1"/>
          <p:nvPr/>
        </p:nvSpPr>
        <p:spPr>
          <a:xfrm>
            <a:off x="321564" y="320040"/>
            <a:ext cx="1024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has RE-AIM evolved over the last 20 years?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86085-2A3F-409F-8EF4-9656C4DF29A4}"/>
              </a:ext>
            </a:extLst>
          </p:cNvPr>
          <p:cNvSpPr txBox="1"/>
          <p:nvPr/>
        </p:nvSpPr>
        <p:spPr>
          <a:xfrm>
            <a:off x="8304599" y="6002357"/>
            <a:ext cx="397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Glasgow, RE, et al.  Front Public Health.  2020;7, 64.</a:t>
            </a:r>
          </a:p>
          <a:p>
            <a:r>
              <a:rPr lang="en-US" sz="1200" dirty="0" err="1"/>
              <a:t>Holtrop</a:t>
            </a:r>
            <a:r>
              <a:rPr lang="en-US" sz="1200" dirty="0"/>
              <a:t> et al. BMC Health Serv Res.  2018 Mar 13;18(1):177.</a:t>
            </a:r>
          </a:p>
          <a:p>
            <a:r>
              <a:rPr lang="en-US" sz="1200" dirty="0"/>
              <a:t>Gaglio et al.  The RE-AIM Framework…AJPH.  2013;103:38-46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26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2123</Words>
  <Application>Microsoft Macintosh PowerPoint</Application>
  <PresentationFormat>Widescreen</PresentationFormat>
  <Paragraphs>171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Steketee, Abby</dc:creator>
  <cp:lastModifiedBy>Microsoft Office User</cp:lastModifiedBy>
  <cp:revision>21</cp:revision>
  <dcterms:created xsi:type="dcterms:W3CDTF">2020-06-23T18:51:08Z</dcterms:created>
  <dcterms:modified xsi:type="dcterms:W3CDTF">2020-07-10T17:07:16Z</dcterms:modified>
</cp:coreProperties>
</file>