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08" r:id="rId2"/>
  </p:sldMasterIdLst>
  <p:notesMasterIdLst>
    <p:notesMasterId r:id="rId20"/>
  </p:notesMasterIdLst>
  <p:sldIdLst>
    <p:sldId id="258" r:id="rId3"/>
    <p:sldId id="310" r:id="rId4"/>
    <p:sldId id="1220" r:id="rId5"/>
    <p:sldId id="1275" r:id="rId6"/>
    <p:sldId id="266" r:id="rId7"/>
    <p:sldId id="1272" r:id="rId8"/>
    <p:sldId id="1100" r:id="rId9"/>
    <p:sldId id="1276" r:id="rId10"/>
    <p:sldId id="1281" r:id="rId11"/>
    <p:sldId id="1283" r:id="rId12"/>
    <p:sldId id="1284" r:id="rId13"/>
    <p:sldId id="1280" r:id="rId14"/>
    <p:sldId id="317" r:id="rId15"/>
    <p:sldId id="1279" r:id="rId16"/>
    <p:sldId id="297" r:id="rId17"/>
    <p:sldId id="298" r:id="rId18"/>
    <p:sldId id="299"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cHale, Susan Marie" initials="MSM" lastIdx="7" clrIdx="0">
    <p:extLst>
      <p:ext uri="{19B8F6BF-5375-455C-9EA6-DF929625EA0E}">
        <p15:presenceInfo xmlns:p15="http://schemas.microsoft.com/office/powerpoint/2012/main" userId="S::x2u@psu.edu::0a195b49-557c-4711-a7cb-9ddd8539fb5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89C5"/>
    <a:srgbClr val="DA5664"/>
    <a:srgbClr val="4183D7"/>
    <a:srgbClr val="913D88"/>
    <a:srgbClr val="26A65B"/>
    <a:srgbClr val="2B3D51"/>
    <a:srgbClr val="A376E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255" autoAdjust="0"/>
    <p:restoredTop sz="77045" autoAdjust="0"/>
  </p:normalViewPr>
  <p:slideViewPr>
    <p:cSldViewPr snapToGrid="0">
      <p:cViewPr varScale="1">
        <p:scale>
          <a:sx n="88" d="100"/>
          <a:sy n="88" d="100"/>
        </p:scale>
        <p:origin x="122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diagrams/_rels/data2.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C42C741-224D-A749-85BB-B009442FF5F0}" type="doc">
      <dgm:prSet loTypeId="urn:microsoft.com/office/officeart/2005/8/layout/vList5" loCatId="list" qsTypeId="urn:microsoft.com/office/officeart/2005/8/quickstyle/simple1" qsCatId="simple" csTypeId="urn:microsoft.com/office/officeart/2005/8/colors/colorful1" csCatId="colorful"/>
      <dgm:spPr/>
      <dgm:t>
        <a:bodyPr/>
        <a:lstStyle/>
        <a:p>
          <a:endParaRPr lang="en-US"/>
        </a:p>
      </dgm:t>
    </dgm:pt>
    <dgm:pt modelId="{B6D5C69E-1976-8844-AFFC-CDE82BBC2655}">
      <dgm:prSet/>
      <dgm:spPr/>
      <dgm:t>
        <a:bodyPr/>
        <a:lstStyle/>
        <a:p>
          <a:r>
            <a:rPr lang="en-US" dirty="0"/>
            <a:t>Purpose</a:t>
          </a:r>
        </a:p>
      </dgm:t>
    </dgm:pt>
    <dgm:pt modelId="{4A34020E-0A51-9441-B9B7-7FFC49D72D5F}" type="parTrans" cxnId="{307023A8-D9E9-F243-9523-89D2371360E2}">
      <dgm:prSet/>
      <dgm:spPr/>
      <dgm:t>
        <a:bodyPr/>
        <a:lstStyle/>
        <a:p>
          <a:endParaRPr lang="en-US"/>
        </a:p>
      </dgm:t>
    </dgm:pt>
    <dgm:pt modelId="{1E81C188-C36B-E244-A282-622E55AB7C3F}" type="sibTrans" cxnId="{307023A8-D9E9-F243-9523-89D2371360E2}">
      <dgm:prSet/>
      <dgm:spPr/>
      <dgm:t>
        <a:bodyPr/>
        <a:lstStyle/>
        <a:p>
          <a:endParaRPr lang="en-US"/>
        </a:p>
      </dgm:t>
    </dgm:pt>
    <dgm:pt modelId="{38EA44A7-27BA-E44B-BE99-1F5E900359CA}">
      <dgm:prSet/>
      <dgm:spPr/>
      <dgm:t>
        <a:bodyPr/>
        <a:lstStyle/>
        <a:p>
          <a:r>
            <a:rPr lang="en-US" dirty="0"/>
            <a:t>Definitions</a:t>
          </a:r>
        </a:p>
      </dgm:t>
    </dgm:pt>
    <dgm:pt modelId="{4FB1B468-2CD4-2540-BEC9-61D6EF5F8661}" type="parTrans" cxnId="{AAA79CCF-DAF5-8E4C-AB88-F6E0B81E2CD8}">
      <dgm:prSet/>
      <dgm:spPr/>
      <dgm:t>
        <a:bodyPr/>
        <a:lstStyle/>
        <a:p>
          <a:endParaRPr lang="en-US"/>
        </a:p>
      </dgm:t>
    </dgm:pt>
    <dgm:pt modelId="{79A624D4-EF32-A34E-8BEE-AC5BD054DA0E}" type="sibTrans" cxnId="{AAA79CCF-DAF5-8E4C-AB88-F6E0B81E2CD8}">
      <dgm:prSet/>
      <dgm:spPr/>
      <dgm:t>
        <a:bodyPr/>
        <a:lstStyle/>
        <a:p>
          <a:endParaRPr lang="en-US"/>
        </a:p>
      </dgm:t>
    </dgm:pt>
    <dgm:pt modelId="{53552DAB-7C35-2943-AA3B-BF6D46DD7FA5}">
      <dgm:prSet/>
      <dgm:spPr/>
      <dgm:t>
        <a:bodyPr/>
        <a:lstStyle/>
        <a:p>
          <a:r>
            <a:rPr lang="en-US"/>
            <a:t>Why all dimensions are important</a:t>
          </a:r>
        </a:p>
      </dgm:t>
    </dgm:pt>
    <dgm:pt modelId="{3400D963-9F4C-AF41-967B-8722AA0C3CB4}" type="parTrans" cxnId="{D6A0E640-B77B-8C41-AC29-B4F557407570}">
      <dgm:prSet/>
      <dgm:spPr/>
      <dgm:t>
        <a:bodyPr/>
        <a:lstStyle/>
        <a:p>
          <a:endParaRPr lang="en-US"/>
        </a:p>
      </dgm:t>
    </dgm:pt>
    <dgm:pt modelId="{5E36C625-6D87-B547-909B-EFEE62DE5754}" type="sibTrans" cxnId="{D6A0E640-B77B-8C41-AC29-B4F557407570}">
      <dgm:prSet/>
      <dgm:spPr/>
      <dgm:t>
        <a:bodyPr/>
        <a:lstStyle/>
        <a:p>
          <a:endParaRPr lang="en-US"/>
        </a:p>
      </dgm:t>
    </dgm:pt>
    <dgm:pt modelId="{648E5B91-CA0E-B346-8DE1-2C6E83DC6C06}">
      <dgm:prSet/>
      <dgm:spPr/>
      <dgm:t>
        <a:bodyPr/>
        <a:lstStyle/>
        <a:p>
          <a:r>
            <a:rPr lang="en-US"/>
            <a:t>Pragmatic use</a:t>
          </a:r>
        </a:p>
      </dgm:t>
    </dgm:pt>
    <dgm:pt modelId="{0343309F-BFEE-DC43-96E1-6949AC468396}" type="parTrans" cxnId="{4C5AE3FD-AE32-BA45-A696-4F216C1624B5}">
      <dgm:prSet/>
      <dgm:spPr/>
      <dgm:t>
        <a:bodyPr/>
        <a:lstStyle/>
        <a:p>
          <a:endParaRPr lang="en-US"/>
        </a:p>
      </dgm:t>
    </dgm:pt>
    <dgm:pt modelId="{58A7C2C9-5BA8-F542-8C15-899327FA123A}" type="sibTrans" cxnId="{4C5AE3FD-AE32-BA45-A696-4F216C1624B5}">
      <dgm:prSet/>
      <dgm:spPr/>
      <dgm:t>
        <a:bodyPr/>
        <a:lstStyle/>
        <a:p>
          <a:endParaRPr lang="en-US"/>
        </a:p>
      </dgm:t>
    </dgm:pt>
    <dgm:pt modelId="{EB0CA156-5546-6341-A1FE-485B92CF20EB}" type="pres">
      <dgm:prSet presAssocID="{3C42C741-224D-A749-85BB-B009442FF5F0}" presName="Name0" presStyleCnt="0">
        <dgm:presLayoutVars>
          <dgm:dir/>
          <dgm:animLvl val="lvl"/>
          <dgm:resizeHandles val="exact"/>
        </dgm:presLayoutVars>
      </dgm:prSet>
      <dgm:spPr/>
    </dgm:pt>
    <dgm:pt modelId="{2A65CB27-5771-B243-8D17-4F1C70AAF321}" type="pres">
      <dgm:prSet presAssocID="{B6D5C69E-1976-8844-AFFC-CDE82BBC2655}" presName="linNode" presStyleCnt="0"/>
      <dgm:spPr/>
    </dgm:pt>
    <dgm:pt modelId="{F2A8790B-2493-F34A-B26E-5993F71925BB}" type="pres">
      <dgm:prSet presAssocID="{B6D5C69E-1976-8844-AFFC-CDE82BBC2655}" presName="parentText" presStyleLbl="node1" presStyleIdx="0" presStyleCnt="4">
        <dgm:presLayoutVars>
          <dgm:chMax val="1"/>
          <dgm:bulletEnabled val="1"/>
        </dgm:presLayoutVars>
      </dgm:prSet>
      <dgm:spPr/>
    </dgm:pt>
    <dgm:pt modelId="{490608ED-1E63-C046-9503-091A1A5EA0B0}" type="pres">
      <dgm:prSet presAssocID="{1E81C188-C36B-E244-A282-622E55AB7C3F}" presName="sp" presStyleCnt="0"/>
      <dgm:spPr/>
    </dgm:pt>
    <dgm:pt modelId="{939C620D-CCA0-C74C-A670-13BEA90CF38B}" type="pres">
      <dgm:prSet presAssocID="{38EA44A7-27BA-E44B-BE99-1F5E900359CA}" presName="linNode" presStyleCnt="0"/>
      <dgm:spPr/>
    </dgm:pt>
    <dgm:pt modelId="{12BC398A-D22D-8340-90EE-193785962945}" type="pres">
      <dgm:prSet presAssocID="{38EA44A7-27BA-E44B-BE99-1F5E900359CA}" presName="parentText" presStyleLbl="node1" presStyleIdx="1" presStyleCnt="4">
        <dgm:presLayoutVars>
          <dgm:chMax val="1"/>
          <dgm:bulletEnabled val="1"/>
        </dgm:presLayoutVars>
      </dgm:prSet>
      <dgm:spPr/>
    </dgm:pt>
    <dgm:pt modelId="{26BAC9D5-7F53-6641-A738-6DF807E87A06}" type="pres">
      <dgm:prSet presAssocID="{79A624D4-EF32-A34E-8BEE-AC5BD054DA0E}" presName="sp" presStyleCnt="0"/>
      <dgm:spPr/>
    </dgm:pt>
    <dgm:pt modelId="{F58C5177-3BFA-E947-BA42-AEC5520BC1F2}" type="pres">
      <dgm:prSet presAssocID="{53552DAB-7C35-2943-AA3B-BF6D46DD7FA5}" presName="linNode" presStyleCnt="0"/>
      <dgm:spPr/>
    </dgm:pt>
    <dgm:pt modelId="{E806325F-4633-734E-B1EC-2EF477C8DB65}" type="pres">
      <dgm:prSet presAssocID="{53552DAB-7C35-2943-AA3B-BF6D46DD7FA5}" presName="parentText" presStyleLbl="node1" presStyleIdx="2" presStyleCnt="4">
        <dgm:presLayoutVars>
          <dgm:chMax val="1"/>
          <dgm:bulletEnabled val="1"/>
        </dgm:presLayoutVars>
      </dgm:prSet>
      <dgm:spPr/>
    </dgm:pt>
    <dgm:pt modelId="{36F021DE-9310-0A41-9C11-6E35BE9F3F79}" type="pres">
      <dgm:prSet presAssocID="{5E36C625-6D87-B547-909B-EFEE62DE5754}" presName="sp" presStyleCnt="0"/>
      <dgm:spPr/>
    </dgm:pt>
    <dgm:pt modelId="{D21E4B10-5848-1A4F-85BC-CEE6516842E1}" type="pres">
      <dgm:prSet presAssocID="{648E5B91-CA0E-B346-8DE1-2C6E83DC6C06}" presName="linNode" presStyleCnt="0"/>
      <dgm:spPr/>
    </dgm:pt>
    <dgm:pt modelId="{E7BC4880-EB41-444F-A21C-1CAA622B0ECA}" type="pres">
      <dgm:prSet presAssocID="{648E5B91-CA0E-B346-8DE1-2C6E83DC6C06}" presName="parentText" presStyleLbl="node1" presStyleIdx="3" presStyleCnt="4">
        <dgm:presLayoutVars>
          <dgm:chMax val="1"/>
          <dgm:bulletEnabled val="1"/>
        </dgm:presLayoutVars>
      </dgm:prSet>
      <dgm:spPr/>
    </dgm:pt>
  </dgm:ptLst>
  <dgm:cxnLst>
    <dgm:cxn modelId="{D6A0E640-B77B-8C41-AC29-B4F557407570}" srcId="{3C42C741-224D-A749-85BB-B009442FF5F0}" destId="{53552DAB-7C35-2943-AA3B-BF6D46DD7FA5}" srcOrd="2" destOrd="0" parTransId="{3400D963-9F4C-AF41-967B-8722AA0C3CB4}" sibTransId="{5E36C625-6D87-B547-909B-EFEE62DE5754}"/>
    <dgm:cxn modelId="{FD5E9D47-B746-0648-91B1-82617C54F166}" type="presOf" srcId="{53552DAB-7C35-2943-AA3B-BF6D46DD7FA5}" destId="{E806325F-4633-734E-B1EC-2EF477C8DB65}" srcOrd="0" destOrd="0" presId="urn:microsoft.com/office/officeart/2005/8/layout/vList5"/>
    <dgm:cxn modelId="{84BDE34B-3B21-CD40-B58B-92B69CA1B186}" type="presOf" srcId="{B6D5C69E-1976-8844-AFFC-CDE82BBC2655}" destId="{F2A8790B-2493-F34A-B26E-5993F71925BB}" srcOrd="0" destOrd="0" presId="urn:microsoft.com/office/officeart/2005/8/layout/vList5"/>
    <dgm:cxn modelId="{307023A8-D9E9-F243-9523-89D2371360E2}" srcId="{3C42C741-224D-A749-85BB-B009442FF5F0}" destId="{B6D5C69E-1976-8844-AFFC-CDE82BBC2655}" srcOrd="0" destOrd="0" parTransId="{4A34020E-0A51-9441-B9B7-7FFC49D72D5F}" sibTransId="{1E81C188-C36B-E244-A282-622E55AB7C3F}"/>
    <dgm:cxn modelId="{AC15A5AF-DA95-E249-91AD-593277A4467B}" type="presOf" srcId="{648E5B91-CA0E-B346-8DE1-2C6E83DC6C06}" destId="{E7BC4880-EB41-444F-A21C-1CAA622B0ECA}" srcOrd="0" destOrd="0" presId="urn:microsoft.com/office/officeart/2005/8/layout/vList5"/>
    <dgm:cxn modelId="{AAA79CCF-DAF5-8E4C-AB88-F6E0B81E2CD8}" srcId="{3C42C741-224D-A749-85BB-B009442FF5F0}" destId="{38EA44A7-27BA-E44B-BE99-1F5E900359CA}" srcOrd="1" destOrd="0" parTransId="{4FB1B468-2CD4-2540-BEC9-61D6EF5F8661}" sibTransId="{79A624D4-EF32-A34E-8BEE-AC5BD054DA0E}"/>
    <dgm:cxn modelId="{32B7D7F0-FEC8-6042-9E23-D6B423533256}" type="presOf" srcId="{38EA44A7-27BA-E44B-BE99-1F5E900359CA}" destId="{12BC398A-D22D-8340-90EE-193785962945}" srcOrd="0" destOrd="0" presId="urn:microsoft.com/office/officeart/2005/8/layout/vList5"/>
    <dgm:cxn modelId="{4C5AE3FD-AE32-BA45-A696-4F216C1624B5}" srcId="{3C42C741-224D-A749-85BB-B009442FF5F0}" destId="{648E5B91-CA0E-B346-8DE1-2C6E83DC6C06}" srcOrd="3" destOrd="0" parTransId="{0343309F-BFEE-DC43-96E1-6949AC468396}" sibTransId="{58A7C2C9-5BA8-F542-8C15-899327FA123A}"/>
    <dgm:cxn modelId="{F5F9FEFF-20FD-E44A-B070-985768A9A13A}" type="presOf" srcId="{3C42C741-224D-A749-85BB-B009442FF5F0}" destId="{EB0CA156-5546-6341-A1FE-485B92CF20EB}" srcOrd="0" destOrd="0" presId="urn:microsoft.com/office/officeart/2005/8/layout/vList5"/>
    <dgm:cxn modelId="{8DC92D7B-D457-414E-BAE0-04F948506878}" type="presParOf" srcId="{EB0CA156-5546-6341-A1FE-485B92CF20EB}" destId="{2A65CB27-5771-B243-8D17-4F1C70AAF321}" srcOrd="0" destOrd="0" presId="urn:microsoft.com/office/officeart/2005/8/layout/vList5"/>
    <dgm:cxn modelId="{A6382EBD-FABD-6142-AB38-819036B6FBE6}" type="presParOf" srcId="{2A65CB27-5771-B243-8D17-4F1C70AAF321}" destId="{F2A8790B-2493-F34A-B26E-5993F71925BB}" srcOrd="0" destOrd="0" presId="urn:microsoft.com/office/officeart/2005/8/layout/vList5"/>
    <dgm:cxn modelId="{62ABA0A0-B3CD-E341-95BD-D794E68B4071}" type="presParOf" srcId="{EB0CA156-5546-6341-A1FE-485B92CF20EB}" destId="{490608ED-1E63-C046-9503-091A1A5EA0B0}" srcOrd="1" destOrd="0" presId="urn:microsoft.com/office/officeart/2005/8/layout/vList5"/>
    <dgm:cxn modelId="{CE579803-87AC-3B42-B98D-0D7C29F9BDBA}" type="presParOf" srcId="{EB0CA156-5546-6341-A1FE-485B92CF20EB}" destId="{939C620D-CCA0-C74C-A670-13BEA90CF38B}" srcOrd="2" destOrd="0" presId="urn:microsoft.com/office/officeart/2005/8/layout/vList5"/>
    <dgm:cxn modelId="{00FD62F3-01AC-A24A-884A-F8CA99640682}" type="presParOf" srcId="{939C620D-CCA0-C74C-A670-13BEA90CF38B}" destId="{12BC398A-D22D-8340-90EE-193785962945}" srcOrd="0" destOrd="0" presId="urn:microsoft.com/office/officeart/2005/8/layout/vList5"/>
    <dgm:cxn modelId="{9FE1DF71-7DF2-E84B-8C61-620B29751670}" type="presParOf" srcId="{EB0CA156-5546-6341-A1FE-485B92CF20EB}" destId="{26BAC9D5-7F53-6641-A738-6DF807E87A06}" srcOrd="3" destOrd="0" presId="urn:microsoft.com/office/officeart/2005/8/layout/vList5"/>
    <dgm:cxn modelId="{BBCDA205-4444-074A-A3C5-25262C3B8E30}" type="presParOf" srcId="{EB0CA156-5546-6341-A1FE-485B92CF20EB}" destId="{F58C5177-3BFA-E947-BA42-AEC5520BC1F2}" srcOrd="4" destOrd="0" presId="urn:microsoft.com/office/officeart/2005/8/layout/vList5"/>
    <dgm:cxn modelId="{A68F5F5B-CA05-6849-96FF-AC5C0D3696B0}" type="presParOf" srcId="{F58C5177-3BFA-E947-BA42-AEC5520BC1F2}" destId="{E806325F-4633-734E-B1EC-2EF477C8DB65}" srcOrd="0" destOrd="0" presId="urn:microsoft.com/office/officeart/2005/8/layout/vList5"/>
    <dgm:cxn modelId="{54A51E7E-0B72-6B4B-B6A5-F741A48EBA42}" type="presParOf" srcId="{EB0CA156-5546-6341-A1FE-485B92CF20EB}" destId="{36F021DE-9310-0A41-9C11-6E35BE9F3F79}" srcOrd="5" destOrd="0" presId="urn:microsoft.com/office/officeart/2005/8/layout/vList5"/>
    <dgm:cxn modelId="{A16C8A16-509A-794D-9670-14DE376F14C1}" type="presParOf" srcId="{EB0CA156-5546-6341-A1FE-485B92CF20EB}" destId="{D21E4B10-5848-1A4F-85BC-CEE6516842E1}" srcOrd="6" destOrd="0" presId="urn:microsoft.com/office/officeart/2005/8/layout/vList5"/>
    <dgm:cxn modelId="{75C3A595-BEEC-DB44-BAE3-191D1E07FD11}" type="presParOf" srcId="{D21E4B10-5848-1A4F-85BC-CEE6516842E1}" destId="{E7BC4880-EB41-444F-A21C-1CAA622B0ECA}"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310B018-1614-4B44-B58E-CCE959E559FB}" type="doc">
      <dgm:prSet loTypeId="urn:microsoft.com/office/officeart/2018/2/layout/IconCircle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DE4834BA-6E8A-4921-897B-92CEB5AD907C}">
      <dgm:prSet/>
      <dgm:spPr/>
      <dgm:t>
        <a:bodyPr/>
        <a:lstStyle/>
        <a:p>
          <a:pPr>
            <a:lnSpc>
              <a:spcPct val="100000"/>
            </a:lnSpc>
          </a:pPr>
          <a:r>
            <a:rPr lang="en-US" b="1" dirty="0"/>
            <a:t>Facilitate translation of research to practice.</a:t>
          </a:r>
        </a:p>
      </dgm:t>
    </dgm:pt>
    <dgm:pt modelId="{5D67086A-38D0-4DF8-A9B2-28DCEBF8E56E}" type="parTrans" cxnId="{5D1B442C-2D52-4AFE-83C5-AC322FFD375D}">
      <dgm:prSet/>
      <dgm:spPr/>
      <dgm:t>
        <a:bodyPr/>
        <a:lstStyle/>
        <a:p>
          <a:endParaRPr lang="en-US"/>
        </a:p>
      </dgm:t>
    </dgm:pt>
    <dgm:pt modelId="{FD0629B4-FE4E-4270-9CAE-14470DF3D092}" type="sibTrans" cxnId="{5D1B442C-2D52-4AFE-83C5-AC322FFD375D}">
      <dgm:prSet/>
      <dgm:spPr/>
      <dgm:t>
        <a:bodyPr/>
        <a:lstStyle/>
        <a:p>
          <a:pPr>
            <a:lnSpc>
              <a:spcPct val="100000"/>
            </a:lnSpc>
          </a:pPr>
          <a:endParaRPr lang="en-US"/>
        </a:p>
      </dgm:t>
    </dgm:pt>
    <dgm:pt modelId="{E25B0949-88FE-47A0-9960-11BB5AD0C485}">
      <dgm:prSet/>
      <dgm:spPr/>
      <dgm:t>
        <a:bodyPr/>
        <a:lstStyle/>
        <a:p>
          <a:pPr>
            <a:lnSpc>
              <a:spcPct val="100000"/>
            </a:lnSpc>
          </a:pPr>
          <a:r>
            <a:rPr lang="en-US" b="1" dirty="0">
              <a:solidFill>
                <a:srgbClr val="26A65B"/>
              </a:solidFill>
            </a:rPr>
            <a:t>Balance internal and external validity.</a:t>
          </a:r>
        </a:p>
      </dgm:t>
    </dgm:pt>
    <dgm:pt modelId="{D22B01F3-2342-4CAC-89C0-3CC38BA05B1C}" type="parTrans" cxnId="{E96270DA-33EB-4A19-9210-1D9FA8AEDAC0}">
      <dgm:prSet/>
      <dgm:spPr/>
      <dgm:t>
        <a:bodyPr/>
        <a:lstStyle/>
        <a:p>
          <a:endParaRPr lang="en-US"/>
        </a:p>
      </dgm:t>
    </dgm:pt>
    <dgm:pt modelId="{C7422FFC-3C57-4303-B2AD-C8B96AE024ED}" type="sibTrans" cxnId="{E96270DA-33EB-4A19-9210-1D9FA8AEDAC0}">
      <dgm:prSet/>
      <dgm:spPr/>
      <dgm:t>
        <a:bodyPr/>
        <a:lstStyle/>
        <a:p>
          <a:pPr>
            <a:lnSpc>
              <a:spcPct val="100000"/>
            </a:lnSpc>
          </a:pPr>
          <a:endParaRPr lang="en-US"/>
        </a:p>
      </dgm:t>
    </dgm:pt>
    <dgm:pt modelId="{370A9BA8-CC66-4413-A868-0D0FA7E01CFA}">
      <dgm:prSet custT="1"/>
      <dgm:spPr/>
      <dgm:t>
        <a:bodyPr/>
        <a:lstStyle/>
        <a:p>
          <a:pPr>
            <a:lnSpc>
              <a:spcPct val="100000"/>
            </a:lnSpc>
          </a:pPr>
          <a:r>
            <a:rPr lang="en-US" sz="1800" b="1" dirty="0"/>
            <a:t>Emphasize </a:t>
          </a:r>
          <a:r>
            <a:rPr lang="en-US" sz="2400" b="1" i="1" u="sng" dirty="0"/>
            <a:t>representativeness and equity.</a:t>
          </a:r>
        </a:p>
      </dgm:t>
    </dgm:pt>
    <dgm:pt modelId="{B8132175-CE5A-4472-BE94-59817AE8615D}" type="parTrans" cxnId="{E4CD5423-68EF-4455-B9F2-31849AFD05EE}">
      <dgm:prSet/>
      <dgm:spPr/>
      <dgm:t>
        <a:bodyPr/>
        <a:lstStyle/>
        <a:p>
          <a:endParaRPr lang="en-US"/>
        </a:p>
      </dgm:t>
    </dgm:pt>
    <dgm:pt modelId="{2F11F1F5-AC8B-4378-A98F-AE729D749B64}" type="sibTrans" cxnId="{E4CD5423-68EF-4455-B9F2-31849AFD05EE}">
      <dgm:prSet/>
      <dgm:spPr/>
      <dgm:t>
        <a:bodyPr/>
        <a:lstStyle/>
        <a:p>
          <a:pPr>
            <a:lnSpc>
              <a:spcPct val="100000"/>
            </a:lnSpc>
          </a:pPr>
          <a:endParaRPr lang="en-US"/>
        </a:p>
      </dgm:t>
    </dgm:pt>
    <dgm:pt modelId="{F31F8341-DE71-449F-91C4-926F0A0B2D47}">
      <dgm:prSet custT="1"/>
      <dgm:spPr/>
      <dgm:t>
        <a:bodyPr/>
        <a:lstStyle/>
        <a:p>
          <a:pPr>
            <a:lnSpc>
              <a:spcPct val="100000"/>
            </a:lnSpc>
          </a:pPr>
          <a:r>
            <a:rPr lang="en-US" sz="1800" b="1" dirty="0"/>
            <a:t>Address </a:t>
          </a:r>
          <a:r>
            <a:rPr lang="en-US" sz="2400" b="1" i="1" u="sng" dirty="0"/>
            <a:t>multi-level contextual factors:</a:t>
          </a:r>
          <a:r>
            <a:rPr lang="en-US" sz="2000" b="1" i="1" u="sng" dirty="0"/>
            <a:t> </a:t>
          </a:r>
          <a:r>
            <a:rPr lang="en-US" sz="1800" b="1" dirty="0"/>
            <a:t> individual, organizational, system:  experimental and observational.</a:t>
          </a:r>
        </a:p>
      </dgm:t>
    </dgm:pt>
    <dgm:pt modelId="{F91DA454-50A2-4CE6-B135-13379E50D13D}" type="parTrans" cxnId="{CC175B29-8E06-4B37-BB3D-B8CDF1301930}">
      <dgm:prSet/>
      <dgm:spPr/>
      <dgm:t>
        <a:bodyPr/>
        <a:lstStyle/>
        <a:p>
          <a:endParaRPr lang="en-US"/>
        </a:p>
      </dgm:t>
    </dgm:pt>
    <dgm:pt modelId="{6E998FCB-F603-410A-B185-1576674C0FB1}" type="sibTrans" cxnId="{CC175B29-8E06-4B37-BB3D-B8CDF1301930}">
      <dgm:prSet/>
      <dgm:spPr/>
      <dgm:t>
        <a:bodyPr/>
        <a:lstStyle/>
        <a:p>
          <a:endParaRPr lang="en-US"/>
        </a:p>
      </dgm:t>
    </dgm:pt>
    <dgm:pt modelId="{2D20A686-9B55-452E-BFA2-D00FEFBDBC27}" type="pres">
      <dgm:prSet presAssocID="{4310B018-1614-4B44-B58E-CCE959E559FB}" presName="root" presStyleCnt="0">
        <dgm:presLayoutVars>
          <dgm:dir/>
          <dgm:resizeHandles val="exact"/>
        </dgm:presLayoutVars>
      </dgm:prSet>
      <dgm:spPr/>
    </dgm:pt>
    <dgm:pt modelId="{74F4E193-5F67-450E-A11C-4786F842A7FA}" type="pres">
      <dgm:prSet presAssocID="{4310B018-1614-4B44-B58E-CCE959E559FB}" presName="container" presStyleCnt="0">
        <dgm:presLayoutVars>
          <dgm:dir/>
          <dgm:resizeHandles val="exact"/>
        </dgm:presLayoutVars>
      </dgm:prSet>
      <dgm:spPr/>
    </dgm:pt>
    <dgm:pt modelId="{0257178F-D21B-4C45-9AC2-C59077F3CFC4}" type="pres">
      <dgm:prSet presAssocID="{DE4834BA-6E8A-4921-897B-92CEB5AD907C}" presName="compNode" presStyleCnt="0"/>
      <dgm:spPr/>
    </dgm:pt>
    <dgm:pt modelId="{4F76DA2F-911B-42B6-8083-ABEA9F706280}" type="pres">
      <dgm:prSet presAssocID="{DE4834BA-6E8A-4921-897B-92CEB5AD907C}" presName="iconBgRect" presStyleLbl="bgShp" presStyleIdx="0" presStyleCnt="4"/>
      <dgm:spPr/>
    </dgm:pt>
    <dgm:pt modelId="{74F0B11F-C59C-4B63-837C-EAB405D09657}" type="pres">
      <dgm:prSet presAssocID="{DE4834BA-6E8A-4921-897B-92CEB5AD907C}"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Puzzle"/>
        </a:ext>
      </dgm:extLst>
    </dgm:pt>
    <dgm:pt modelId="{9D504075-1CEE-48E0-A1E5-3FBDB4D6B067}" type="pres">
      <dgm:prSet presAssocID="{DE4834BA-6E8A-4921-897B-92CEB5AD907C}" presName="spaceRect" presStyleCnt="0"/>
      <dgm:spPr/>
    </dgm:pt>
    <dgm:pt modelId="{6594507B-EE2F-461F-AFD2-012735A6AE55}" type="pres">
      <dgm:prSet presAssocID="{DE4834BA-6E8A-4921-897B-92CEB5AD907C}" presName="textRect" presStyleLbl="revTx" presStyleIdx="0" presStyleCnt="4">
        <dgm:presLayoutVars>
          <dgm:chMax val="1"/>
          <dgm:chPref val="1"/>
        </dgm:presLayoutVars>
      </dgm:prSet>
      <dgm:spPr/>
    </dgm:pt>
    <dgm:pt modelId="{92453A22-3189-4AC7-8C04-945DD8A60AF6}" type="pres">
      <dgm:prSet presAssocID="{FD0629B4-FE4E-4270-9CAE-14470DF3D092}" presName="sibTrans" presStyleLbl="sibTrans2D1" presStyleIdx="0" presStyleCnt="0"/>
      <dgm:spPr/>
    </dgm:pt>
    <dgm:pt modelId="{E819CFD3-E050-4903-AF1D-5A3C456CD277}" type="pres">
      <dgm:prSet presAssocID="{E25B0949-88FE-47A0-9960-11BB5AD0C485}" presName="compNode" presStyleCnt="0"/>
      <dgm:spPr/>
    </dgm:pt>
    <dgm:pt modelId="{16CBA096-223B-44DE-B63E-9C64180CE7B3}" type="pres">
      <dgm:prSet presAssocID="{E25B0949-88FE-47A0-9960-11BB5AD0C485}" presName="iconBgRect" presStyleLbl="bgShp" presStyleIdx="1" presStyleCnt="4"/>
      <dgm:spPr>
        <a:solidFill>
          <a:srgbClr val="26A65B"/>
        </a:solidFill>
      </dgm:spPr>
    </dgm:pt>
    <dgm:pt modelId="{2F86568A-DA60-41AA-8559-2FF8B6496B26}" type="pres">
      <dgm:prSet presAssocID="{E25B0949-88FE-47A0-9960-11BB5AD0C485}"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cales of Justice"/>
        </a:ext>
      </dgm:extLst>
    </dgm:pt>
    <dgm:pt modelId="{371F9364-F431-458D-A52C-FEC07CDB125A}" type="pres">
      <dgm:prSet presAssocID="{E25B0949-88FE-47A0-9960-11BB5AD0C485}" presName="spaceRect" presStyleCnt="0"/>
      <dgm:spPr/>
    </dgm:pt>
    <dgm:pt modelId="{37F31AFF-808B-422F-B6E9-AD3DC84363BA}" type="pres">
      <dgm:prSet presAssocID="{E25B0949-88FE-47A0-9960-11BB5AD0C485}" presName="textRect" presStyleLbl="revTx" presStyleIdx="1" presStyleCnt="4">
        <dgm:presLayoutVars>
          <dgm:chMax val="1"/>
          <dgm:chPref val="1"/>
        </dgm:presLayoutVars>
      </dgm:prSet>
      <dgm:spPr/>
    </dgm:pt>
    <dgm:pt modelId="{2EECA175-274D-4416-9F1F-5170E4221E1E}" type="pres">
      <dgm:prSet presAssocID="{C7422FFC-3C57-4303-B2AD-C8B96AE024ED}" presName="sibTrans" presStyleLbl="sibTrans2D1" presStyleIdx="0" presStyleCnt="0"/>
      <dgm:spPr/>
    </dgm:pt>
    <dgm:pt modelId="{C4F8B253-5EC0-4D50-9D1B-AE6213CE7FB0}" type="pres">
      <dgm:prSet presAssocID="{370A9BA8-CC66-4413-A868-0D0FA7E01CFA}" presName="compNode" presStyleCnt="0"/>
      <dgm:spPr/>
    </dgm:pt>
    <dgm:pt modelId="{5ECBD9DC-2524-4400-94EB-1FD4DB9533BB}" type="pres">
      <dgm:prSet presAssocID="{370A9BA8-CC66-4413-A868-0D0FA7E01CFA}" presName="iconBgRect" presStyleLbl="bgShp" presStyleIdx="2" presStyleCnt="4"/>
      <dgm:spPr/>
    </dgm:pt>
    <dgm:pt modelId="{75D4512C-ECBC-4D39-8CF1-D91CB2FB08DE}" type="pres">
      <dgm:prSet presAssocID="{370A9BA8-CC66-4413-A868-0D0FA7E01CFA}"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Children"/>
        </a:ext>
      </dgm:extLst>
    </dgm:pt>
    <dgm:pt modelId="{07D01ACC-96EA-440E-92DD-C8C3D00184A0}" type="pres">
      <dgm:prSet presAssocID="{370A9BA8-CC66-4413-A868-0D0FA7E01CFA}" presName="spaceRect" presStyleCnt="0"/>
      <dgm:spPr/>
    </dgm:pt>
    <dgm:pt modelId="{B1207408-4FF1-45FE-B150-3D526BA9028B}" type="pres">
      <dgm:prSet presAssocID="{370A9BA8-CC66-4413-A868-0D0FA7E01CFA}" presName="textRect" presStyleLbl="revTx" presStyleIdx="2" presStyleCnt="4">
        <dgm:presLayoutVars>
          <dgm:chMax val="1"/>
          <dgm:chPref val="1"/>
        </dgm:presLayoutVars>
      </dgm:prSet>
      <dgm:spPr/>
    </dgm:pt>
    <dgm:pt modelId="{BF5761E3-B8BC-4BDE-AA4E-A3B40E9D40A0}" type="pres">
      <dgm:prSet presAssocID="{2F11F1F5-AC8B-4378-A98F-AE729D749B64}" presName="sibTrans" presStyleLbl="sibTrans2D1" presStyleIdx="0" presStyleCnt="0"/>
      <dgm:spPr/>
    </dgm:pt>
    <dgm:pt modelId="{CE7279EF-FF49-4890-A299-124B191C5C7E}" type="pres">
      <dgm:prSet presAssocID="{F31F8341-DE71-449F-91C4-926F0A0B2D47}" presName="compNode" presStyleCnt="0"/>
      <dgm:spPr/>
    </dgm:pt>
    <dgm:pt modelId="{31216978-E062-45F3-B2D3-018F6C652106}" type="pres">
      <dgm:prSet presAssocID="{F31F8341-DE71-449F-91C4-926F0A0B2D47}" presName="iconBgRect" presStyleLbl="bgShp" presStyleIdx="3" presStyleCnt="4"/>
      <dgm:spPr/>
    </dgm:pt>
    <dgm:pt modelId="{48EB096C-5AF0-4B1D-A477-5FAB11733044}" type="pres">
      <dgm:prSet presAssocID="{F31F8341-DE71-449F-91C4-926F0A0B2D47}"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ierarchy"/>
        </a:ext>
      </dgm:extLst>
    </dgm:pt>
    <dgm:pt modelId="{35FB95B8-E866-4279-86EA-45D3312D7574}" type="pres">
      <dgm:prSet presAssocID="{F31F8341-DE71-449F-91C4-926F0A0B2D47}" presName="spaceRect" presStyleCnt="0"/>
      <dgm:spPr/>
    </dgm:pt>
    <dgm:pt modelId="{B0B87187-1D55-4077-AA04-48FF044F73A2}" type="pres">
      <dgm:prSet presAssocID="{F31F8341-DE71-449F-91C4-926F0A0B2D47}" presName="textRect" presStyleLbl="revTx" presStyleIdx="3" presStyleCnt="4">
        <dgm:presLayoutVars>
          <dgm:chMax val="1"/>
          <dgm:chPref val="1"/>
        </dgm:presLayoutVars>
      </dgm:prSet>
      <dgm:spPr/>
    </dgm:pt>
  </dgm:ptLst>
  <dgm:cxnLst>
    <dgm:cxn modelId="{E22FFE01-666B-46BD-AEE3-E5DE1491E408}" type="presOf" srcId="{4310B018-1614-4B44-B58E-CCE959E559FB}" destId="{2D20A686-9B55-452E-BFA2-D00FEFBDBC27}" srcOrd="0" destOrd="0" presId="urn:microsoft.com/office/officeart/2018/2/layout/IconCircleList"/>
    <dgm:cxn modelId="{E4CD5423-68EF-4455-B9F2-31849AFD05EE}" srcId="{4310B018-1614-4B44-B58E-CCE959E559FB}" destId="{370A9BA8-CC66-4413-A868-0D0FA7E01CFA}" srcOrd="2" destOrd="0" parTransId="{B8132175-CE5A-4472-BE94-59817AE8615D}" sibTransId="{2F11F1F5-AC8B-4378-A98F-AE729D749B64}"/>
    <dgm:cxn modelId="{CC175B29-8E06-4B37-BB3D-B8CDF1301930}" srcId="{4310B018-1614-4B44-B58E-CCE959E559FB}" destId="{F31F8341-DE71-449F-91C4-926F0A0B2D47}" srcOrd="3" destOrd="0" parTransId="{F91DA454-50A2-4CE6-B135-13379E50D13D}" sibTransId="{6E998FCB-F603-410A-B185-1576674C0FB1}"/>
    <dgm:cxn modelId="{5D1B442C-2D52-4AFE-83C5-AC322FFD375D}" srcId="{4310B018-1614-4B44-B58E-CCE959E559FB}" destId="{DE4834BA-6E8A-4921-897B-92CEB5AD907C}" srcOrd="0" destOrd="0" parTransId="{5D67086A-38D0-4DF8-A9B2-28DCEBF8E56E}" sibTransId="{FD0629B4-FE4E-4270-9CAE-14470DF3D092}"/>
    <dgm:cxn modelId="{6546FA36-ECA4-4C20-907A-93AC8E658FF3}" type="presOf" srcId="{E25B0949-88FE-47A0-9960-11BB5AD0C485}" destId="{37F31AFF-808B-422F-B6E9-AD3DC84363BA}" srcOrd="0" destOrd="0" presId="urn:microsoft.com/office/officeart/2018/2/layout/IconCircleList"/>
    <dgm:cxn modelId="{C9943E39-2786-49B1-A27A-E149F648B495}" type="presOf" srcId="{FD0629B4-FE4E-4270-9CAE-14470DF3D092}" destId="{92453A22-3189-4AC7-8C04-945DD8A60AF6}" srcOrd="0" destOrd="0" presId="urn:microsoft.com/office/officeart/2018/2/layout/IconCircleList"/>
    <dgm:cxn modelId="{6366C63E-82FC-47F8-9667-1D86BAD55227}" type="presOf" srcId="{2F11F1F5-AC8B-4378-A98F-AE729D749B64}" destId="{BF5761E3-B8BC-4BDE-AA4E-A3B40E9D40A0}" srcOrd="0" destOrd="0" presId="urn:microsoft.com/office/officeart/2018/2/layout/IconCircleList"/>
    <dgm:cxn modelId="{013FE666-DB4D-47AE-9863-D447EF923F0B}" type="presOf" srcId="{370A9BA8-CC66-4413-A868-0D0FA7E01CFA}" destId="{B1207408-4FF1-45FE-B150-3D526BA9028B}" srcOrd="0" destOrd="0" presId="urn:microsoft.com/office/officeart/2018/2/layout/IconCircleList"/>
    <dgm:cxn modelId="{25B599D6-8AB2-41F1-B357-BF4FE0C3BADE}" type="presOf" srcId="{F31F8341-DE71-449F-91C4-926F0A0B2D47}" destId="{B0B87187-1D55-4077-AA04-48FF044F73A2}" srcOrd="0" destOrd="0" presId="urn:microsoft.com/office/officeart/2018/2/layout/IconCircleList"/>
    <dgm:cxn modelId="{E96270DA-33EB-4A19-9210-1D9FA8AEDAC0}" srcId="{4310B018-1614-4B44-B58E-CCE959E559FB}" destId="{E25B0949-88FE-47A0-9960-11BB5AD0C485}" srcOrd="1" destOrd="0" parTransId="{D22B01F3-2342-4CAC-89C0-3CC38BA05B1C}" sibTransId="{C7422FFC-3C57-4303-B2AD-C8B96AE024ED}"/>
    <dgm:cxn modelId="{34C75BDF-D774-4B39-8B95-177FBAD63A94}" type="presOf" srcId="{DE4834BA-6E8A-4921-897B-92CEB5AD907C}" destId="{6594507B-EE2F-461F-AFD2-012735A6AE55}" srcOrd="0" destOrd="0" presId="urn:microsoft.com/office/officeart/2018/2/layout/IconCircleList"/>
    <dgm:cxn modelId="{CF2EE1FE-FD65-4BDC-B41C-3CEE5BB60DA0}" type="presOf" srcId="{C7422FFC-3C57-4303-B2AD-C8B96AE024ED}" destId="{2EECA175-274D-4416-9F1F-5170E4221E1E}" srcOrd="0" destOrd="0" presId="urn:microsoft.com/office/officeart/2018/2/layout/IconCircleList"/>
    <dgm:cxn modelId="{1121489A-8334-425C-B108-6C15E45DF168}" type="presParOf" srcId="{2D20A686-9B55-452E-BFA2-D00FEFBDBC27}" destId="{74F4E193-5F67-450E-A11C-4786F842A7FA}" srcOrd="0" destOrd="0" presId="urn:microsoft.com/office/officeart/2018/2/layout/IconCircleList"/>
    <dgm:cxn modelId="{8C4E1AD9-A436-4DAF-98BC-83135E78A1E4}" type="presParOf" srcId="{74F4E193-5F67-450E-A11C-4786F842A7FA}" destId="{0257178F-D21B-4C45-9AC2-C59077F3CFC4}" srcOrd="0" destOrd="0" presId="urn:microsoft.com/office/officeart/2018/2/layout/IconCircleList"/>
    <dgm:cxn modelId="{28AF6F11-2100-42D3-848A-43C7BC7C7F6B}" type="presParOf" srcId="{0257178F-D21B-4C45-9AC2-C59077F3CFC4}" destId="{4F76DA2F-911B-42B6-8083-ABEA9F706280}" srcOrd="0" destOrd="0" presId="urn:microsoft.com/office/officeart/2018/2/layout/IconCircleList"/>
    <dgm:cxn modelId="{31B12EDA-2E3B-4868-BEFE-880830870FBD}" type="presParOf" srcId="{0257178F-D21B-4C45-9AC2-C59077F3CFC4}" destId="{74F0B11F-C59C-4B63-837C-EAB405D09657}" srcOrd="1" destOrd="0" presId="urn:microsoft.com/office/officeart/2018/2/layout/IconCircleList"/>
    <dgm:cxn modelId="{8588EB98-D7AC-4B9D-9744-B55C53617C5C}" type="presParOf" srcId="{0257178F-D21B-4C45-9AC2-C59077F3CFC4}" destId="{9D504075-1CEE-48E0-A1E5-3FBDB4D6B067}" srcOrd="2" destOrd="0" presId="urn:microsoft.com/office/officeart/2018/2/layout/IconCircleList"/>
    <dgm:cxn modelId="{B9ED1FF4-363F-496B-8DAF-04DDBCB0D327}" type="presParOf" srcId="{0257178F-D21B-4C45-9AC2-C59077F3CFC4}" destId="{6594507B-EE2F-461F-AFD2-012735A6AE55}" srcOrd="3" destOrd="0" presId="urn:microsoft.com/office/officeart/2018/2/layout/IconCircleList"/>
    <dgm:cxn modelId="{F9EFBF83-28BE-4E36-84D7-F26E174B7115}" type="presParOf" srcId="{74F4E193-5F67-450E-A11C-4786F842A7FA}" destId="{92453A22-3189-4AC7-8C04-945DD8A60AF6}" srcOrd="1" destOrd="0" presId="urn:microsoft.com/office/officeart/2018/2/layout/IconCircleList"/>
    <dgm:cxn modelId="{BB92EA8B-1313-4D1D-9CD1-300C12D813F7}" type="presParOf" srcId="{74F4E193-5F67-450E-A11C-4786F842A7FA}" destId="{E819CFD3-E050-4903-AF1D-5A3C456CD277}" srcOrd="2" destOrd="0" presId="urn:microsoft.com/office/officeart/2018/2/layout/IconCircleList"/>
    <dgm:cxn modelId="{AF591A3C-3E56-4F16-B166-7D9516B4388A}" type="presParOf" srcId="{E819CFD3-E050-4903-AF1D-5A3C456CD277}" destId="{16CBA096-223B-44DE-B63E-9C64180CE7B3}" srcOrd="0" destOrd="0" presId="urn:microsoft.com/office/officeart/2018/2/layout/IconCircleList"/>
    <dgm:cxn modelId="{33880401-1E7B-4C2B-8A38-BE1559B18A0B}" type="presParOf" srcId="{E819CFD3-E050-4903-AF1D-5A3C456CD277}" destId="{2F86568A-DA60-41AA-8559-2FF8B6496B26}" srcOrd="1" destOrd="0" presId="urn:microsoft.com/office/officeart/2018/2/layout/IconCircleList"/>
    <dgm:cxn modelId="{4B873239-A8A8-4E1E-889B-A9BC6241CBE2}" type="presParOf" srcId="{E819CFD3-E050-4903-AF1D-5A3C456CD277}" destId="{371F9364-F431-458D-A52C-FEC07CDB125A}" srcOrd="2" destOrd="0" presId="urn:microsoft.com/office/officeart/2018/2/layout/IconCircleList"/>
    <dgm:cxn modelId="{DFB2B1C4-1A96-4644-B072-75DFA92CD0D3}" type="presParOf" srcId="{E819CFD3-E050-4903-AF1D-5A3C456CD277}" destId="{37F31AFF-808B-422F-B6E9-AD3DC84363BA}" srcOrd="3" destOrd="0" presId="urn:microsoft.com/office/officeart/2018/2/layout/IconCircleList"/>
    <dgm:cxn modelId="{BDBC993B-75F6-4E44-98C5-B4578BD905EA}" type="presParOf" srcId="{74F4E193-5F67-450E-A11C-4786F842A7FA}" destId="{2EECA175-274D-4416-9F1F-5170E4221E1E}" srcOrd="3" destOrd="0" presId="urn:microsoft.com/office/officeart/2018/2/layout/IconCircleList"/>
    <dgm:cxn modelId="{37834D37-857D-45C5-A5A5-7305A5E41FDA}" type="presParOf" srcId="{74F4E193-5F67-450E-A11C-4786F842A7FA}" destId="{C4F8B253-5EC0-4D50-9D1B-AE6213CE7FB0}" srcOrd="4" destOrd="0" presId="urn:microsoft.com/office/officeart/2018/2/layout/IconCircleList"/>
    <dgm:cxn modelId="{EA4C930E-C1BA-43AD-9399-1E84E492FA59}" type="presParOf" srcId="{C4F8B253-5EC0-4D50-9D1B-AE6213CE7FB0}" destId="{5ECBD9DC-2524-4400-94EB-1FD4DB9533BB}" srcOrd="0" destOrd="0" presId="urn:microsoft.com/office/officeart/2018/2/layout/IconCircleList"/>
    <dgm:cxn modelId="{D51D7742-0274-49E9-AEDB-A5BBED5EDC37}" type="presParOf" srcId="{C4F8B253-5EC0-4D50-9D1B-AE6213CE7FB0}" destId="{75D4512C-ECBC-4D39-8CF1-D91CB2FB08DE}" srcOrd="1" destOrd="0" presId="urn:microsoft.com/office/officeart/2018/2/layout/IconCircleList"/>
    <dgm:cxn modelId="{691A9309-C7F6-440D-B1B6-297B11B8FEF8}" type="presParOf" srcId="{C4F8B253-5EC0-4D50-9D1B-AE6213CE7FB0}" destId="{07D01ACC-96EA-440E-92DD-C8C3D00184A0}" srcOrd="2" destOrd="0" presId="urn:microsoft.com/office/officeart/2018/2/layout/IconCircleList"/>
    <dgm:cxn modelId="{4C8C1E2A-AA29-454D-AB6C-CB93AC8A3752}" type="presParOf" srcId="{C4F8B253-5EC0-4D50-9D1B-AE6213CE7FB0}" destId="{B1207408-4FF1-45FE-B150-3D526BA9028B}" srcOrd="3" destOrd="0" presId="urn:microsoft.com/office/officeart/2018/2/layout/IconCircleList"/>
    <dgm:cxn modelId="{A42F45D9-B4E5-4A43-92B7-7B26CF462E41}" type="presParOf" srcId="{74F4E193-5F67-450E-A11C-4786F842A7FA}" destId="{BF5761E3-B8BC-4BDE-AA4E-A3B40E9D40A0}" srcOrd="5" destOrd="0" presId="urn:microsoft.com/office/officeart/2018/2/layout/IconCircleList"/>
    <dgm:cxn modelId="{6190F2A9-7B03-4D98-8AFC-E6EA11391A64}" type="presParOf" srcId="{74F4E193-5F67-450E-A11C-4786F842A7FA}" destId="{CE7279EF-FF49-4890-A299-124B191C5C7E}" srcOrd="6" destOrd="0" presId="urn:microsoft.com/office/officeart/2018/2/layout/IconCircleList"/>
    <dgm:cxn modelId="{9C2520CF-17A8-4041-9602-2A63E194D935}" type="presParOf" srcId="{CE7279EF-FF49-4890-A299-124B191C5C7E}" destId="{31216978-E062-45F3-B2D3-018F6C652106}" srcOrd="0" destOrd="0" presId="urn:microsoft.com/office/officeart/2018/2/layout/IconCircleList"/>
    <dgm:cxn modelId="{FAC6B66A-D2C1-4233-A3E6-DED54DB157F6}" type="presParOf" srcId="{CE7279EF-FF49-4890-A299-124B191C5C7E}" destId="{48EB096C-5AF0-4B1D-A477-5FAB11733044}" srcOrd="1" destOrd="0" presId="urn:microsoft.com/office/officeart/2018/2/layout/IconCircleList"/>
    <dgm:cxn modelId="{E0A270B5-128E-4873-A218-997852889086}" type="presParOf" srcId="{CE7279EF-FF49-4890-A299-124B191C5C7E}" destId="{35FB95B8-E866-4279-86EA-45D3312D7574}" srcOrd="2" destOrd="0" presId="urn:microsoft.com/office/officeart/2018/2/layout/IconCircleList"/>
    <dgm:cxn modelId="{BB86DFF5-BB05-459F-8019-92BA788E0C53}" type="presParOf" srcId="{CE7279EF-FF49-4890-A299-124B191C5C7E}" destId="{B0B87187-1D55-4077-AA04-48FF044F73A2}"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1AF6FFE-2D8E-D84B-A523-FE4202894121}"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DB23A665-6327-5D40-82A2-B2385F9C646E}">
      <dgm:prSet/>
      <dgm:spPr/>
      <dgm:t>
        <a:bodyPr/>
        <a:lstStyle/>
        <a:p>
          <a:r>
            <a:rPr lang="en-US" dirty="0"/>
            <a:t>Only for evaluation</a:t>
          </a:r>
        </a:p>
      </dgm:t>
    </dgm:pt>
    <dgm:pt modelId="{F5A40827-7345-1549-B1EB-1DE6C38F3E5D}" type="parTrans" cxnId="{EA77A553-08BF-2941-B7E8-5FA9A02ED8FB}">
      <dgm:prSet/>
      <dgm:spPr/>
      <dgm:t>
        <a:bodyPr/>
        <a:lstStyle/>
        <a:p>
          <a:endParaRPr lang="en-US"/>
        </a:p>
      </dgm:t>
    </dgm:pt>
    <dgm:pt modelId="{4E0504F5-DB03-0042-A504-FF95CD5306C2}" type="sibTrans" cxnId="{EA77A553-08BF-2941-B7E8-5FA9A02ED8FB}">
      <dgm:prSet/>
      <dgm:spPr/>
      <dgm:t>
        <a:bodyPr/>
        <a:lstStyle/>
        <a:p>
          <a:endParaRPr lang="en-US"/>
        </a:p>
      </dgm:t>
    </dgm:pt>
    <dgm:pt modelId="{8450B1E3-FB5E-4941-B6BD-83BA106950DE}">
      <dgm:prSet/>
      <dgm:spPr/>
      <dgm:t>
        <a:bodyPr/>
        <a:lstStyle/>
        <a:p>
          <a:r>
            <a:rPr lang="en-US"/>
            <a:t>Only quantitative </a:t>
          </a:r>
        </a:p>
      </dgm:t>
    </dgm:pt>
    <dgm:pt modelId="{6C112CE4-015D-294C-86BA-6DF328E1C6CD}" type="parTrans" cxnId="{B14DAF5F-3893-D949-A45B-F98B8428BDBE}">
      <dgm:prSet/>
      <dgm:spPr/>
      <dgm:t>
        <a:bodyPr/>
        <a:lstStyle/>
        <a:p>
          <a:endParaRPr lang="en-US"/>
        </a:p>
      </dgm:t>
    </dgm:pt>
    <dgm:pt modelId="{ED6E878E-4FBB-3C4B-87BC-AF0E1C62B03C}" type="sibTrans" cxnId="{B14DAF5F-3893-D949-A45B-F98B8428BDBE}">
      <dgm:prSet/>
      <dgm:spPr/>
      <dgm:t>
        <a:bodyPr/>
        <a:lstStyle/>
        <a:p>
          <a:endParaRPr lang="en-US"/>
        </a:p>
      </dgm:t>
    </dgm:pt>
    <dgm:pt modelId="{86594EEF-1F41-5347-ACF9-F68FD5BE2E08}">
      <dgm:prSet/>
      <dgm:spPr/>
      <dgm:t>
        <a:bodyPr/>
        <a:lstStyle/>
        <a:p>
          <a:r>
            <a:rPr lang="en-US"/>
            <a:t>Mandates that all dimensions are equally important</a:t>
          </a:r>
        </a:p>
      </dgm:t>
    </dgm:pt>
    <dgm:pt modelId="{82861CA0-773F-0049-8D18-34690AF61FFE}" type="parTrans" cxnId="{4E8972DA-E6A3-9147-B7A7-5D2A0EA78E09}">
      <dgm:prSet/>
      <dgm:spPr/>
      <dgm:t>
        <a:bodyPr/>
        <a:lstStyle/>
        <a:p>
          <a:endParaRPr lang="en-US"/>
        </a:p>
      </dgm:t>
    </dgm:pt>
    <dgm:pt modelId="{17B1F4CF-6B95-514B-9A3B-5F04AAF2E9C4}" type="sibTrans" cxnId="{4E8972DA-E6A3-9147-B7A7-5D2A0EA78E09}">
      <dgm:prSet/>
      <dgm:spPr/>
      <dgm:t>
        <a:bodyPr/>
        <a:lstStyle/>
        <a:p>
          <a:endParaRPr lang="en-US"/>
        </a:p>
      </dgm:t>
    </dgm:pt>
    <dgm:pt modelId="{DA6861ED-8DC8-9C4B-BC9B-A5E99F744149}">
      <dgm:prSet/>
      <dgm:spPr/>
      <dgm:t>
        <a:bodyPr/>
        <a:lstStyle/>
        <a:p>
          <a:r>
            <a:rPr lang="en-US" dirty="0"/>
            <a:t>Does not address health equity</a:t>
          </a:r>
        </a:p>
      </dgm:t>
    </dgm:pt>
    <dgm:pt modelId="{CACDC99B-A721-2843-8628-8D23160077F2}" type="parTrans" cxnId="{25313C9E-6144-A844-8C77-867AAE46541B}">
      <dgm:prSet/>
      <dgm:spPr/>
      <dgm:t>
        <a:bodyPr/>
        <a:lstStyle/>
        <a:p>
          <a:endParaRPr lang="en-US"/>
        </a:p>
      </dgm:t>
    </dgm:pt>
    <dgm:pt modelId="{0CA221F7-03EA-C648-BAB0-0811BF93F656}" type="sibTrans" cxnId="{25313C9E-6144-A844-8C77-867AAE46541B}">
      <dgm:prSet/>
      <dgm:spPr/>
      <dgm:t>
        <a:bodyPr/>
        <a:lstStyle/>
        <a:p>
          <a:endParaRPr lang="en-US"/>
        </a:p>
      </dgm:t>
    </dgm:pt>
    <dgm:pt modelId="{B81F1808-D627-A14C-85C8-816E0412CF7D}" type="pres">
      <dgm:prSet presAssocID="{61AF6FFE-2D8E-D84B-A523-FE4202894121}" presName="diagram" presStyleCnt="0">
        <dgm:presLayoutVars>
          <dgm:dir/>
          <dgm:resizeHandles val="exact"/>
        </dgm:presLayoutVars>
      </dgm:prSet>
      <dgm:spPr/>
    </dgm:pt>
    <dgm:pt modelId="{8EFC44AC-2927-754B-AE0A-D8D684A50FDF}" type="pres">
      <dgm:prSet presAssocID="{DB23A665-6327-5D40-82A2-B2385F9C646E}" presName="node" presStyleLbl="node1" presStyleIdx="0" presStyleCnt="4">
        <dgm:presLayoutVars>
          <dgm:bulletEnabled val="1"/>
        </dgm:presLayoutVars>
      </dgm:prSet>
      <dgm:spPr/>
    </dgm:pt>
    <dgm:pt modelId="{D0408CFE-E8D6-7642-8390-EE19FF3CAB3E}" type="pres">
      <dgm:prSet presAssocID="{4E0504F5-DB03-0042-A504-FF95CD5306C2}" presName="sibTrans" presStyleCnt="0"/>
      <dgm:spPr/>
    </dgm:pt>
    <dgm:pt modelId="{1EA20BB6-18FF-E149-AA90-D79EE3EBE572}" type="pres">
      <dgm:prSet presAssocID="{8450B1E3-FB5E-4941-B6BD-83BA106950DE}" presName="node" presStyleLbl="node1" presStyleIdx="1" presStyleCnt="4">
        <dgm:presLayoutVars>
          <dgm:bulletEnabled val="1"/>
        </dgm:presLayoutVars>
      </dgm:prSet>
      <dgm:spPr/>
    </dgm:pt>
    <dgm:pt modelId="{FB235672-CD42-314D-8BA1-F209F7D3C3D3}" type="pres">
      <dgm:prSet presAssocID="{ED6E878E-4FBB-3C4B-87BC-AF0E1C62B03C}" presName="sibTrans" presStyleCnt="0"/>
      <dgm:spPr/>
    </dgm:pt>
    <dgm:pt modelId="{0F47E30F-E2FA-2846-B123-D18E6799A31F}" type="pres">
      <dgm:prSet presAssocID="{86594EEF-1F41-5347-ACF9-F68FD5BE2E08}" presName="node" presStyleLbl="node1" presStyleIdx="2" presStyleCnt="4">
        <dgm:presLayoutVars>
          <dgm:bulletEnabled val="1"/>
        </dgm:presLayoutVars>
      </dgm:prSet>
      <dgm:spPr/>
    </dgm:pt>
    <dgm:pt modelId="{F1B34464-CF3F-CC4A-88F7-B52B0E70F94B}" type="pres">
      <dgm:prSet presAssocID="{17B1F4CF-6B95-514B-9A3B-5F04AAF2E9C4}" presName="sibTrans" presStyleCnt="0"/>
      <dgm:spPr/>
    </dgm:pt>
    <dgm:pt modelId="{7023A6F4-2FBB-7047-A959-F30D2EE588BD}" type="pres">
      <dgm:prSet presAssocID="{DA6861ED-8DC8-9C4B-BC9B-A5E99F744149}" presName="node" presStyleLbl="node1" presStyleIdx="3" presStyleCnt="4">
        <dgm:presLayoutVars>
          <dgm:bulletEnabled val="1"/>
        </dgm:presLayoutVars>
      </dgm:prSet>
      <dgm:spPr/>
    </dgm:pt>
  </dgm:ptLst>
  <dgm:cxnLst>
    <dgm:cxn modelId="{9502622A-AD13-7B48-AA8B-BE7442DBDF3D}" type="presOf" srcId="{86594EEF-1F41-5347-ACF9-F68FD5BE2E08}" destId="{0F47E30F-E2FA-2846-B123-D18E6799A31F}" srcOrd="0" destOrd="0" presId="urn:microsoft.com/office/officeart/2005/8/layout/default"/>
    <dgm:cxn modelId="{91EAEA2B-7CCE-D44B-9DF1-FFE6FE205D4C}" type="presOf" srcId="{DA6861ED-8DC8-9C4B-BC9B-A5E99F744149}" destId="{7023A6F4-2FBB-7047-A959-F30D2EE588BD}" srcOrd="0" destOrd="0" presId="urn:microsoft.com/office/officeart/2005/8/layout/default"/>
    <dgm:cxn modelId="{21C27D2D-6891-C449-A1AF-0A26C34872CA}" type="presOf" srcId="{8450B1E3-FB5E-4941-B6BD-83BA106950DE}" destId="{1EA20BB6-18FF-E149-AA90-D79EE3EBE572}" srcOrd="0" destOrd="0" presId="urn:microsoft.com/office/officeart/2005/8/layout/default"/>
    <dgm:cxn modelId="{E1E55B31-BF7D-0645-B5CA-79CD9CDE5C57}" type="presOf" srcId="{DB23A665-6327-5D40-82A2-B2385F9C646E}" destId="{8EFC44AC-2927-754B-AE0A-D8D684A50FDF}" srcOrd="0" destOrd="0" presId="urn:microsoft.com/office/officeart/2005/8/layout/default"/>
    <dgm:cxn modelId="{B14DAF5F-3893-D949-A45B-F98B8428BDBE}" srcId="{61AF6FFE-2D8E-D84B-A523-FE4202894121}" destId="{8450B1E3-FB5E-4941-B6BD-83BA106950DE}" srcOrd="1" destOrd="0" parTransId="{6C112CE4-015D-294C-86BA-6DF328E1C6CD}" sibTransId="{ED6E878E-4FBB-3C4B-87BC-AF0E1C62B03C}"/>
    <dgm:cxn modelId="{18DC7171-3238-0B47-B3D5-87B68636FD5E}" type="presOf" srcId="{61AF6FFE-2D8E-D84B-A523-FE4202894121}" destId="{B81F1808-D627-A14C-85C8-816E0412CF7D}" srcOrd="0" destOrd="0" presId="urn:microsoft.com/office/officeart/2005/8/layout/default"/>
    <dgm:cxn modelId="{EA77A553-08BF-2941-B7E8-5FA9A02ED8FB}" srcId="{61AF6FFE-2D8E-D84B-A523-FE4202894121}" destId="{DB23A665-6327-5D40-82A2-B2385F9C646E}" srcOrd="0" destOrd="0" parTransId="{F5A40827-7345-1549-B1EB-1DE6C38F3E5D}" sibTransId="{4E0504F5-DB03-0042-A504-FF95CD5306C2}"/>
    <dgm:cxn modelId="{25313C9E-6144-A844-8C77-867AAE46541B}" srcId="{61AF6FFE-2D8E-D84B-A523-FE4202894121}" destId="{DA6861ED-8DC8-9C4B-BC9B-A5E99F744149}" srcOrd="3" destOrd="0" parTransId="{CACDC99B-A721-2843-8628-8D23160077F2}" sibTransId="{0CA221F7-03EA-C648-BAB0-0811BF93F656}"/>
    <dgm:cxn modelId="{4E8972DA-E6A3-9147-B7A7-5D2A0EA78E09}" srcId="{61AF6FFE-2D8E-D84B-A523-FE4202894121}" destId="{86594EEF-1F41-5347-ACF9-F68FD5BE2E08}" srcOrd="2" destOrd="0" parTransId="{82861CA0-773F-0049-8D18-34690AF61FFE}" sibTransId="{17B1F4CF-6B95-514B-9A3B-5F04AAF2E9C4}"/>
    <dgm:cxn modelId="{69CB7E24-825C-994D-B691-5773478430F8}" type="presParOf" srcId="{B81F1808-D627-A14C-85C8-816E0412CF7D}" destId="{8EFC44AC-2927-754B-AE0A-D8D684A50FDF}" srcOrd="0" destOrd="0" presId="urn:microsoft.com/office/officeart/2005/8/layout/default"/>
    <dgm:cxn modelId="{B891DC45-F4FD-2F48-8437-7DC0B7812DDA}" type="presParOf" srcId="{B81F1808-D627-A14C-85C8-816E0412CF7D}" destId="{D0408CFE-E8D6-7642-8390-EE19FF3CAB3E}" srcOrd="1" destOrd="0" presId="urn:microsoft.com/office/officeart/2005/8/layout/default"/>
    <dgm:cxn modelId="{F1734F51-FCE9-1C40-AEDF-6EDAC50AB6EC}" type="presParOf" srcId="{B81F1808-D627-A14C-85C8-816E0412CF7D}" destId="{1EA20BB6-18FF-E149-AA90-D79EE3EBE572}" srcOrd="2" destOrd="0" presId="urn:microsoft.com/office/officeart/2005/8/layout/default"/>
    <dgm:cxn modelId="{4A98643A-F476-974F-BA2A-3225BAC752AB}" type="presParOf" srcId="{B81F1808-D627-A14C-85C8-816E0412CF7D}" destId="{FB235672-CD42-314D-8BA1-F209F7D3C3D3}" srcOrd="3" destOrd="0" presId="urn:microsoft.com/office/officeart/2005/8/layout/default"/>
    <dgm:cxn modelId="{08713A3E-B801-4A44-837C-D52B377DE909}" type="presParOf" srcId="{B81F1808-D627-A14C-85C8-816E0412CF7D}" destId="{0F47E30F-E2FA-2846-B123-D18E6799A31F}" srcOrd="4" destOrd="0" presId="urn:microsoft.com/office/officeart/2005/8/layout/default"/>
    <dgm:cxn modelId="{15A71735-A888-C547-ACD3-26F2C6416222}" type="presParOf" srcId="{B81F1808-D627-A14C-85C8-816E0412CF7D}" destId="{F1B34464-CF3F-CC4A-88F7-B52B0E70F94B}" srcOrd="5" destOrd="0" presId="urn:microsoft.com/office/officeart/2005/8/layout/default"/>
    <dgm:cxn modelId="{BF816111-6FA2-1A41-B276-5DCF1878880E}" type="presParOf" srcId="{B81F1808-D627-A14C-85C8-816E0412CF7D}" destId="{7023A6F4-2FBB-7047-A959-F30D2EE588BD}" srcOrd="6"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A8790B-2493-F34A-B26E-5993F71925BB}">
      <dsp:nvSpPr>
        <dsp:cNvPr id="0" name=""/>
        <dsp:cNvSpPr/>
      </dsp:nvSpPr>
      <dsp:spPr>
        <a:xfrm>
          <a:off x="3364992" y="2177"/>
          <a:ext cx="3785616" cy="104746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marL="0" lvl="0" indent="0" algn="ctr" defTabSz="1289050">
            <a:lnSpc>
              <a:spcPct val="90000"/>
            </a:lnSpc>
            <a:spcBef>
              <a:spcPct val="0"/>
            </a:spcBef>
            <a:spcAft>
              <a:spcPct val="35000"/>
            </a:spcAft>
            <a:buNone/>
          </a:pPr>
          <a:r>
            <a:rPr lang="en-US" sz="2900" kern="1200" dirty="0"/>
            <a:t>Purpose</a:t>
          </a:r>
        </a:p>
      </dsp:txBody>
      <dsp:txXfrm>
        <a:off x="3416125" y="53310"/>
        <a:ext cx="3683350" cy="945199"/>
      </dsp:txXfrm>
    </dsp:sp>
    <dsp:sp modelId="{12BC398A-D22D-8340-90EE-193785962945}">
      <dsp:nvSpPr>
        <dsp:cNvPr id="0" name=""/>
        <dsp:cNvSpPr/>
      </dsp:nvSpPr>
      <dsp:spPr>
        <a:xfrm>
          <a:off x="3364992" y="1102016"/>
          <a:ext cx="3785616" cy="1047465"/>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marL="0" lvl="0" indent="0" algn="ctr" defTabSz="1289050">
            <a:lnSpc>
              <a:spcPct val="90000"/>
            </a:lnSpc>
            <a:spcBef>
              <a:spcPct val="0"/>
            </a:spcBef>
            <a:spcAft>
              <a:spcPct val="35000"/>
            </a:spcAft>
            <a:buNone/>
          </a:pPr>
          <a:r>
            <a:rPr lang="en-US" sz="2900" kern="1200" dirty="0"/>
            <a:t>Definitions</a:t>
          </a:r>
        </a:p>
      </dsp:txBody>
      <dsp:txXfrm>
        <a:off x="3416125" y="1153149"/>
        <a:ext cx="3683350" cy="945199"/>
      </dsp:txXfrm>
    </dsp:sp>
    <dsp:sp modelId="{E806325F-4633-734E-B1EC-2EF477C8DB65}">
      <dsp:nvSpPr>
        <dsp:cNvPr id="0" name=""/>
        <dsp:cNvSpPr/>
      </dsp:nvSpPr>
      <dsp:spPr>
        <a:xfrm>
          <a:off x="3364992" y="2201855"/>
          <a:ext cx="3785616" cy="1047465"/>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marL="0" lvl="0" indent="0" algn="ctr" defTabSz="1289050">
            <a:lnSpc>
              <a:spcPct val="90000"/>
            </a:lnSpc>
            <a:spcBef>
              <a:spcPct val="0"/>
            </a:spcBef>
            <a:spcAft>
              <a:spcPct val="35000"/>
            </a:spcAft>
            <a:buNone/>
          </a:pPr>
          <a:r>
            <a:rPr lang="en-US" sz="2900" kern="1200"/>
            <a:t>Why all dimensions are important</a:t>
          </a:r>
        </a:p>
      </dsp:txBody>
      <dsp:txXfrm>
        <a:off x="3416125" y="2252988"/>
        <a:ext cx="3683350" cy="945199"/>
      </dsp:txXfrm>
    </dsp:sp>
    <dsp:sp modelId="{E7BC4880-EB41-444F-A21C-1CAA622B0ECA}">
      <dsp:nvSpPr>
        <dsp:cNvPr id="0" name=""/>
        <dsp:cNvSpPr/>
      </dsp:nvSpPr>
      <dsp:spPr>
        <a:xfrm>
          <a:off x="3364992" y="3301694"/>
          <a:ext cx="3785616" cy="104746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marL="0" lvl="0" indent="0" algn="ctr" defTabSz="1289050">
            <a:lnSpc>
              <a:spcPct val="90000"/>
            </a:lnSpc>
            <a:spcBef>
              <a:spcPct val="0"/>
            </a:spcBef>
            <a:spcAft>
              <a:spcPct val="35000"/>
            </a:spcAft>
            <a:buNone/>
          </a:pPr>
          <a:r>
            <a:rPr lang="en-US" sz="2900" kern="1200"/>
            <a:t>Pragmatic use</a:t>
          </a:r>
        </a:p>
      </dsp:txBody>
      <dsp:txXfrm>
        <a:off x="3416125" y="3352827"/>
        <a:ext cx="3683350" cy="9451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76DA2F-911B-42B6-8083-ABEA9F706280}">
      <dsp:nvSpPr>
        <dsp:cNvPr id="0" name=""/>
        <dsp:cNvSpPr/>
      </dsp:nvSpPr>
      <dsp:spPr>
        <a:xfrm>
          <a:off x="210785" y="567637"/>
          <a:ext cx="1335114" cy="1335114"/>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4F0B11F-C59C-4B63-837C-EAB405D09657}">
      <dsp:nvSpPr>
        <dsp:cNvPr id="0" name=""/>
        <dsp:cNvSpPr/>
      </dsp:nvSpPr>
      <dsp:spPr>
        <a:xfrm>
          <a:off x="491159" y="848011"/>
          <a:ext cx="774366" cy="77436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594507B-EE2F-461F-AFD2-012735A6AE55}">
      <dsp:nvSpPr>
        <dsp:cNvPr id="0" name=""/>
        <dsp:cNvSpPr/>
      </dsp:nvSpPr>
      <dsp:spPr>
        <a:xfrm>
          <a:off x="1831996" y="567637"/>
          <a:ext cx="3147056" cy="13351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b="1" kern="1200" dirty="0"/>
            <a:t>Facilitate translation of research to practice.</a:t>
          </a:r>
        </a:p>
      </dsp:txBody>
      <dsp:txXfrm>
        <a:off x="1831996" y="567637"/>
        <a:ext cx="3147056" cy="1335114"/>
      </dsp:txXfrm>
    </dsp:sp>
    <dsp:sp modelId="{16CBA096-223B-44DE-B63E-9C64180CE7B3}">
      <dsp:nvSpPr>
        <dsp:cNvPr id="0" name=""/>
        <dsp:cNvSpPr/>
      </dsp:nvSpPr>
      <dsp:spPr>
        <a:xfrm>
          <a:off x="5527403" y="567637"/>
          <a:ext cx="1335114" cy="1335114"/>
        </a:xfrm>
        <a:prstGeom prst="ellipse">
          <a:avLst/>
        </a:prstGeom>
        <a:solidFill>
          <a:srgbClr val="26A65B"/>
        </a:solidFill>
        <a:ln>
          <a:noFill/>
        </a:ln>
        <a:effectLst/>
      </dsp:spPr>
      <dsp:style>
        <a:lnRef idx="0">
          <a:scrgbClr r="0" g="0" b="0"/>
        </a:lnRef>
        <a:fillRef idx="1">
          <a:scrgbClr r="0" g="0" b="0"/>
        </a:fillRef>
        <a:effectRef idx="0">
          <a:scrgbClr r="0" g="0" b="0"/>
        </a:effectRef>
        <a:fontRef idx="minor"/>
      </dsp:style>
    </dsp:sp>
    <dsp:sp modelId="{2F86568A-DA60-41AA-8559-2FF8B6496B26}">
      <dsp:nvSpPr>
        <dsp:cNvPr id="0" name=""/>
        <dsp:cNvSpPr/>
      </dsp:nvSpPr>
      <dsp:spPr>
        <a:xfrm>
          <a:off x="5807777" y="848011"/>
          <a:ext cx="774366" cy="77436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7F31AFF-808B-422F-B6E9-AD3DC84363BA}">
      <dsp:nvSpPr>
        <dsp:cNvPr id="0" name=""/>
        <dsp:cNvSpPr/>
      </dsp:nvSpPr>
      <dsp:spPr>
        <a:xfrm>
          <a:off x="7148614" y="567637"/>
          <a:ext cx="3147056" cy="13351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b="1" kern="1200" dirty="0">
              <a:solidFill>
                <a:srgbClr val="26A65B"/>
              </a:solidFill>
            </a:rPr>
            <a:t>Balance internal and external validity.</a:t>
          </a:r>
        </a:p>
      </dsp:txBody>
      <dsp:txXfrm>
        <a:off x="7148614" y="567637"/>
        <a:ext cx="3147056" cy="1335114"/>
      </dsp:txXfrm>
    </dsp:sp>
    <dsp:sp modelId="{5ECBD9DC-2524-4400-94EB-1FD4DB9533BB}">
      <dsp:nvSpPr>
        <dsp:cNvPr id="0" name=""/>
        <dsp:cNvSpPr/>
      </dsp:nvSpPr>
      <dsp:spPr>
        <a:xfrm>
          <a:off x="210785" y="2682193"/>
          <a:ext cx="1335114" cy="1335114"/>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5D4512C-ECBC-4D39-8CF1-D91CB2FB08DE}">
      <dsp:nvSpPr>
        <dsp:cNvPr id="0" name=""/>
        <dsp:cNvSpPr/>
      </dsp:nvSpPr>
      <dsp:spPr>
        <a:xfrm>
          <a:off x="491159" y="2962567"/>
          <a:ext cx="774366" cy="77436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1207408-4FF1-45FE-B150-3D526BA9028B}">
      <dsp:nvSpPr>
        <dsp:cNvPr id="0" name=""/>
        <dsp:cNvSpPr/>
      </dsp:nvSpPr>
      <dsp:spPr>
        <a:xfrm>
          <a:off x="1831996" y="2682193"/>
          <a:ext cx="3147056" cy="13351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b="1" kern="1200" dirty="0"/>
            <a:t>Emphasize </a:t>
          </a:r>
          <a:r>
            <a:rPr lang="en-US" sz="2400" b="1" i="1" u="sng" kern="1200" dirty="0"/>
            <a:t>representativeness and equity.</a:t>
          </a:r>
        </a:p>
      </dsp:txBody>
      <dsp:txXfrm>
        <a:off x="1831996" y="2682193"/>
        <a:ext cx="3147056" cy="1335114"/>
      </dsp:txXfrm>
    </dsp:sp>
    <dsp:sp modelId="{31216978-E062-45F3-B2D3-018F6C652106}">
      <dsp:nvSpPr>
        <dsp:cNvPr id="0" name=""/>
        <dsp:cNvSpPr/>
      </dsp:nvSpPr>
      <dsp:spPr>
        <a:xfrm>
          <a:off x="5527403" y="2682193"/>
          <a:ext cx="1335114" cy="1335114"/>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8EB096C-5AF0-4B1D-A477-5FAB11733044}">
      <dsp:nvSpPr>
        <dsp:cNvPr id="0" name=""/>
        <dsp:cNvSpPr/>
      </dsp:nvSpPr>
      <dsp:spPr>
        <a:xfrm>
          <a:off x="5807777" y="2962567"/>
          <a:ext cx="774366" cy="77436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0B87187-1D55-4077-AA04-48FF044F73A2}">
      <dsp:nvSpPr>
        <dsp:cNvPr id="0" name=""/>
        <dsp:cNvSpPr/>
      </dsp:nvSpPr>
      <dsp:spPr>
        <a:xfrm>
          <a:off x="7148614" y="2682193"/>
          <a:ext cx="3147056" cy="13351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b="1" kern="1200" dirty="0"/>
            <a:t>Address </a:t>
          </a:r>
          <a:r>
            <a:rPr lang="en-US" sz="2400" b="1" i="1" u="sng" kern="1200" dirty="0"/>
            <a:t>multi-level contextual factors:</a:t>
          </a:r>
          <a:r>
            <a:rPr lang="en-US" sz="2000" b="1" i="1" u="sng" kern="1200" dirty="0"/>
            <a:t> </a:t>
          </a:r>
          <a:r>
            <a:rPr lang="en-US" sz="1800" b="1" kern="1200" dirty="0"/>
            <a:t> individual, organizational, system:  experimental and observational.</a:t>
          </a:r>
        </a:p>
      </dsp:txBody>
      <dsp:txXfrm>
        <a:off x="7148614" y="2682193"/>
        <a:ext cx="3147056" cy="133511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FC44AC-2927-754B-AE0A-D8D684A50FDF}">
      <dsp:nvSpPr>
        <dsp:cNvPr id="0" name=""/>
        <dsp:cNvSpPr/>
      </dsp:nvSpPr>
      <dsp:spPr>
        <a:xfrm>
          <a:off x="1748064" y="2975"/>
          <a:ext cx="3342605" cy="200556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dirty="0"/>
            <a:t>Only for evaluation</a:t>
          </a:r>
        </a:p>
      </dsp:txBody>
      <dsp:txXfrm>
        <a:off x="1748064" y="2975"/>
        <a:ext cx="3342605" cy="2005563"/>
      </dsp:txXfrm>
    </dsp:sp>
    <dsp:sp modelId="{1EA20BB6-18FF-E149-AA90-D79EE3EBE572}">
      <dsp:nvSpPr>
        <dsp:cNvPr id="0" name=""/>
        <dsp:cNvSpPr/>
      </dsp:nvSpPr>
      <dsp:spPr>
        <a:xfrm>
          <a:off x="5424930" y="2975"/>
          <a:ext cx="3342605" cy="2005563"/>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a:t>Only quantitative </a:t>
          </a:r>
        </a:p>
      </dsp:txBody>
      <dsp:txXfrm>
        <a:off x="5424930" y="2975"/>
        <a:ext cx="3342605" cy="2005563"/>
      </dsp:txXfrm>
    </dsp:sp>
    <dsp:sp modelId="{0F47E30F-E2FA-2846-B123-D18E6799A31F}">
      <dsp:nvSpPr>
        <dsp:cNvPr id="0" name=""/>
        <dsp:cNvSpPr/>
      </dsp:nvSpPr>
      <dsp:spPr>
        <a:xfrm>
          <a:off x="1748064" y="2342799"/>
          <a:ext cx="3342605" cy="2005563"/>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a:t>Mandates that all dimensions are equally important</a:t>
          </a:r>
        </a:p>
      </dsp:txBody>
      <dsp:txXfrm>
        <a:off x="1748064" y="2342799"/>
        <a:ext cx="3342605" cy="2005563"/>
      </dsp:txXfrm>
    </dsp:sp>
    <dsp:sp modelId="{7023A6F4-2FBB-7047-A959-F30D2EE588BD}">
      <dsp:nvSpPr>
        <dsp:cNvPr id="0" name=""/>
        <dsp:cNvSpPr/>
      </dsp:nvSpPr>
      <dsp:spPr>
        <a:xfrm>
          <a:off x="5424930" y="2342799"/>
          <a:ext cx="3342605" cy="200556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dirty="0"/>
            <a:t>Does not address health equity</a:t>
          </a:r>
        </a:p>
      </dsp:txBody>
      <dsp:txXfrm>
        <a:off x="5424930" y="2342799"/>
        <a:ext cx="3342605" cy="2005563"/>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C0850A-2791-4170-8050-AF05681CD008}" type="datetimeFigureOut">
              <a:rPr lang="en-US" smtClean="0"/>
              <a:t>10/26/2021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F57FD6-FF0B-46BA-9814-B37670BBADCA}" type="slidenum">
              <a:rPr lang="en-US" smtClean="0"/>
              <a:t>‹#›</a:t>
            </a:fld>
            <a:endParaRPr lang="en-US"/>
          </a:p>
        </p:txBody>
      </p:sp>
    </p:spTree>
    <p:extLst>
      <p:ext uri="{BB962C8B-B14F-4D97-AF65-F5344CB8AC3E}">
        <p14:creationId xmlns:p14="http://schemas.microsoft.com/office/powerpoint/2010/main" val="12162688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NOTE TO PRESENTER: YOU CAN ADAPT THIS LIST (e.g., perhaps remove slides 6-8 if already talking to a well-verse implementation science audience)</a:t>
            </a:r>
          </a:p>
        </p:txBody>
      </p:sp>
      <p:sp>
        <p:nvSpPr>
          <p:cNvPr id="4" name="Slide Number Placeholder 3"/>
          <p:cNvSpPr>
            <a:spLocks noGrp="1"/>
          </p:cNvSpPr>
          <p:nvPr>
            <p:ph type="sldNum" sz="quarter" idx="5"/>
          </p:nvPr>
        </p:nvSpPr>
        <p:spPr/>
        <p:txBody>
          <a:bodyPr/>
          <a:lstStyle/>
          <a:p>
            <a:fld id="{37F57FD6-FF0B-46BA-9814-B37670BBADCA}" type="slidenum">
              <a:rPr lang="en-US" smtClean="0"/>
              <a:t>1</a:t>
            </a:fld>
            <a:endParaRPr lang="en-US"/>
          </a:p>
        </p:txBody>
      </p:sp>
    </p:spTree>
    <p:extLst>
      <p:ext uri="{BB962C8B-B14F-4D97-AF65-F5344CB8AC3E}">
        <p14:creationId xmlns:p14="http://schemas.microsoft.com/office/powerpoint/2010/main" val="21825588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 this 20-year journey, we have learned many lessons.  Here are just a few:</a:t>
            </a:r>
          </a:p>
          <a:p>
            <a:pPr marL="171450" indent="-171450">
              <a:buFont typeface="Arial" panose="020B0604020202020204" pitchFamily="34" charset="0"/>
              <a:buChar char="•"/>
            </a:pPr>
            <a:r>
              <a:rPr lang="en-US" dirty="0"/>
              <a:t>RE-AIM is one of the most common Dissemination and Implementation frameworks, and it is often mandated by funders.</a:t>
            </a:r>
          </a:p>
          <a:p>
            <a:pPr marL="171450" indent="-171450">
              <a:buFont typeface="Arial" panose="020B0604020202020204" pitchFamily="34" charset="0"/>
              <a:buChar char="•"/>
            </a:pPr>
            <a:r>
              <a:rPr lang="en-US" dirty="0"/>
              <a:t>We’ve learned to expand the original model to focus on adaptations and long-term sustainability.</a:t>
            </a:r>
          </a:p>
          <a:p>
            <a:pPr marL="171450" indent="-171450">
              <a:buFont typeface="Arial" panose="020B0604020202020204" pitchFamily="34" charset="0"/>
              <a:buChar char="•"/>
            </a:pPr>
            <a:r>
              <a:rPr lang="en-US" dirty="0"/>
              <a:t>There’s a growing emphasis on qualitative methods to more fully explore and understand the “how” and “why” of results.</a:t>
            </a:r>
          </a:p>
          <a:p>
            <a:pPr marL="171450" indent="-171450">
              <a:buFont typeface="Arial" panose="020B0604020202020204" pitchFamily="34" charset="0"/>
              <a:buChar char="•"/>
            </a:pPr>
            <a:r>
              <a:rPr lang="en-US" dirty="0"/>
              <a:t>We need to capture costs and consider health equity issues.</a:t>
            </a:r>
          </a:p>
          <a:p>
            <a:pPr marL="171450" indent="-171450">
              <a:buFont typeface="Arial" panose="020B0604020202020204" pitchFamily="34" charset="0"/>
              <a:buChar char="•"/>
            </a:pPr>
            <a:r>
              <a:rPr lang="en-US" dirty="0"/>
              <a:t>We’ve learned to encourage pragmatic use of the RE-AIM dimensions, and we continue to seek better ways to package RE-AIM so that’s useful and meaningful for diverse stakeholders, particularly non-researchers.</a:t>
            </a:r>
          </a:p>
          <a:p>
            <a:pPr marL="171450" indent="-171450">
              <a:buFont typeface="Arial" panose="020B0604020202020204" pitchFamily="34" charset="0"/>
              <a:buChar char="•"/>
            </a:pPr>
            <a:r>
              <a:rPr lang="en-US" dirty="0"/>
              <a:t>Finally, we see the value of integrating RE-AIM with other models such as PRISM.</a:t>
            </a:r>
          </a:p>
        </p:txBody>
      </p:sp>
      <p:sp>
        <p:nvSpPr>
          <p:cNvPr id="4" name="Slide Number Placeholder 3"/>
          <p:cNvSpPr>
            <a:spLocks noGrp="1"/>
          </p:cNvSpPr>
          <p:nvPr>
            <p:ph type="sldNum" sz="quarter" idx="5"/>
          </p:nvPr>
        </p:nvSpPr>
        <p:spPr/>
        <p:txBody>
          <a:bodyPr/>
          <a:lstStyle/>
          <a:p>
            <a:fld id="{37F57FD6-FF0B-46BA-9814-B37670BBADCA}" type="slidenum">
              <a:rPr lang="en-US" smtClean="0"/>
              <a:t>11</a:t>
            </a:fld>
            <a:endParaRPr lang="en-US"/>
          </a:p>
        </p:txBody>
      </p:sp>
    </p:spTree>
    <p:extLst>
      <p:ext uri="{BB962C8B-B14F-4D97-AF65-F5344CB8AC3E}">
        <p14:creationId xmlns:p14="http://schemas.microsoft.com/office/powerpoint/2010/main" val="12038882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a:extLst>
              <a:ext uri="{FF2B5EF4-FFF2-40B4-BE49-F238E27FC236}">
                <a16:creationId xmlns:a16="http://schemas.microsoft.com/office/drawing/2014/main" id="{82EA7E9A-325D-174D-8C65-5FC88EEAA25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6" name="Notes Placeholder 2">
            <a:extLst>
              <a:ext uri="{FF2B5EF4-FFF2-40B4-BE49-F238E27FC236}">
                <a16:creationId xmlns:a16="http://schemas.microsoft.com/office/drawing/2014/main" id="{700C126D-657D-5D44-A52B-E39B3D3988E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This slide uses hypothetical data to illustrate the importance of broad thinking about outcomes.  The importance of focusing on all five dimensions of RE-AIM – effectiveness is not the only important factor, especially in disparities.  </a:t>
            </a:r>
          </a:p>
          <a:p>
            <a:pPr eaLnBrk="1" hangingPunct="1">
              <a:spcBef>
                <a:spcPct val="0"/>
              </a:spcBef>
            </a:pPr>
            <a:endParaRPr lang="en-US" altLang="en-US" dirty="0"/>
          </a:p>
          <a:p>
            <a:pPr eaLnBrk="1" hangingPunct="1">
              <a:spcBef>
                <a:spcPct val="0"/>
              </a:spcBef>
            </a:pPr>
            <a:r>
              <a:rPr lang="en-US" altLang="en-US" dirty="0"/>
              <a:t>Basically it show that even- as if often reported- an intervention produces identical effects among participants of different characteristics… there can still be large inequities if there are disparities in the other RE-AIM outcomes- as can be seen…. </a:t>
            </a:r>
          </a:p>
          <a:p>
            <a:pPr eaLnBrk="1" hangingPunct="1">
              <a:spcBef>
                <a:spcPct val="0"/>
              </a:spcBef>
            </a:pPr>
            <a:endParaRPr lang="en-US" altLang="en-US" dirty="0"/>
          </a:p>
          <a:p>
            <a:pPr eaLnBrk="1" hangingPunct="1">
              <a:spcBef>
                <a:spcPct val="0"/>
              </a:spcBef>
            </a:pPr>
            <a:r>
              <a:rPr lang="en-US" altLang="en-US" dirty="0"/>
              <a:t>Note if one only focused on effectiveness, one would likely conclude there were no health disparities associated with this program or policy; but in fact in this scenario the intervention would actually only produce less than ¼ of the long terms benefit for some groups as for others</a:t>
            </a:r>
          </a:p>
        </p:txBody>
      </p:sp>
      <p:sp>
        <p:nvSpPr>
          <p:cNvPr id="36867" name="Slide Number Placeholder 3">
            <a:extLst>
              <a:ext uri="{FF2B5EF4-FFF2-40B4-BE49-F238E27FC236}">
                <a16:creationId xmlns:a16="http://schemas.microsoft.com/office/drawing/2014/main" id="{F3CC2148-8B9A-CA4E-B604-DD0220B94C1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B0F7ECD-2FBF-ED4B-83E2-96BBAACA233D}" type="slidenum">
              <a:rPr lang="en-US" altLang="en-US" smtClean="0">
                <a:solidFill>
                  <a:srgbClr val="000000"/>
                </a:solidFill>
                <a:ea typeface="MS PGothic" panose="020B0600070205080204" pitchFamily="34" charset="-128"/>
              </a:rPr>
              <a:pPr>
                <a:spcBef>
                  <a:spcPct val="0"/>
                </a:spcBef>
              </a:pPr>
              <a:t>13</a:t>
            </a:fld>
            <a:endParaRPr lang="en-US" altLang="en-US">
              <a:solidFill>
                <a:srgbClr val="000000"/>
              </a:solidFill>
              <a:ea typeface="MS PGothic" panose="020B0600070205080204" pitchFamily="34" charset="-128"/>
            </a:endParaRPr>
          </a:p>
        </p:txBody>
      </p:sp>
    </p:spTree>
    <p:extLst>
      <p:ext uri="{BB962C8B-B14F-4D97-AF65-F5344CB8AC3E}">
        <p14:creationId xmlns:p14="http://schemas.microsoft.com/office/powerpoint/2010/main" val="4463427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This final slide illustrates what we are now calling the ‘RE-AIM cascade;   it show- in the order in which new programs, policies or products ae usually rolled out- e.g. adopted in certain settings, implemented by certain staff in certain ways, and reaches certain members of the target audience.</a:t>
            </a:r>
          </a:p>
          <a:p>
            <a:endParaRPr lang="en-US" b="1" dirty="0"/>
          </a:p>
          <a:p>
            <a:r>
              <a:rPr lang="en-US" b="1" dirty="0"/>
              <a:t>This should sound familiar by now… but the point of this slide is that if one tracks what is happening and pays attention to RE-AIM outcomes- from the beginning and periodically during a program, steps can be taken to enhance the overall impact and the equity of a program……</a:t>
            </a:r>
          </a:p>
          <a:p>
            <a:endParaRPr lang="en-US" b="1" dirty="0"/>
          </a:p>
          <a:p>
            <a:r>
              <a:rPr lang="en-US" b="1" dirty="0"/>
              <a:t>The bottom line is each step in this cascade provides an opportunity to reduce inequities and increase impact</a:t>
            </a:r>
          </a:p>
          <a:p>
            <a:endParaRPr lang="en-US" b="1" dirty="0"/>
          </a:p>
          <a:p>
            <a:r>
              <a:rPr lang="en-US" b="1" dirty="0"/>
              <a:t>We hope that you will find these slides of use when discussing RE-AIM with others and welcome your feedback on them</a:t>
            </a:r>
          </a:p>
        </p:txBody>
      </p:sp>
      <p:sp>
        <p:nvSpPr>
          <p:cNvPr id="4" name="Slide Number Placeholder 3"/>
          <p:cNvSpPr>
            <a:spLocks noGrp="1"/>
          </p:cNvSpPr>
          <p:nvPr>
            <p:ph type="sldNum" sz="quarter" idx="5"/>
          </p:nvPr>
        </p:nvSpPr>
        <p:spPr/>
        <p:txBody>
          <a:bodyPr/>
          <a:lstStyle/>
          <a:p>
            <a:fld id="{01E68B3C-ECB0-7147-86E3-09A880181CF4}" type="slidenum">
              <a:rPr lang="en-US" smtClean="0"/>
              <a:t>14</a:t>
            </a:fld>
            <a:endParaRPr lang="en-US"/>
          </a:p>
        </p:txBody>
      </p:sp>
    </p:spTree>
    <p:extLst>
      <p:ext uri="{BB962C8B-B14F-4D97-AF65-F5344CB8AC3E}">
        <p14:creationId xmlns:p14="http://schemas.microsoft.com/office/powerpoint/2010/main" val="1344422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summarize:</a:t>
            </a:r>
          </a:p>
          <a:p>
            <a:pPr marL="171450" indent="-171450">
              <a:buFont typeface="Arial" panose="020B0604020202020204" pitchFamily="34" charset="0"/>
              <a:buChar char="•"/>
            </a:pPr>
            <a:r>
              <a:rPr lang="en-US" dirty="0"/>
              <a:t>RE-AIM is an outcomes framework.</a:t>
            </a:r>
          </a:p>
          <a:p>
            <a:pPr marL="171450" indent="-171450">
              <a:buFont typeface="Arial" panose="020B0604020202020204" pitchFamily="34" charset="0"/>
              <a:buChar char="•"/>
            </a:pPr>
            <a:r>
              <a:rPr lang="en-US" dirty="0"/>
              <a:t>RE-AIM can be used for planning, implementation, dissemination, and evaluation.</a:t>
            </a:r>
          </a:p>
          <a:p>
            <a:pPr marL="171450" indent="-171450">
              <a:buFont typeface="Arial" panose="020B0604020202020204" pitchFamily="34" charset="0"/>
              <a:buChar char="•"/>
            </a:pPr>
            <a:r>
              <a:rPr lang="en-US" dirty="0"/>
              <a:t>RE-AIM can be used for observational, efficacy, effectiveness, and implementation research projects.</a:t>
            </a:r>
          </a:p>
          <a:p>
            <a:pPr marL="171450" indent="-171450">
              <a:buFont typeface="Arial" panose="020B0604020202020204" pitchFamily="34" charset="0"/>
              <a:buChar char="•"/>
            </a:pPr>
            <a:r>
              <a:rPr lang="en-US" dirty="0"/>
              <a:t>RE-AIM is constantly evolving to address new issues and challenges such as rapid analysis, predictive modeling, and perspectives of diverse stakeholders.</a:t>
            </a:r>
          </a:p>
        </p:txBody>
      </p:sp>
      <p:sp>
        <p:nvSpPr>
          <p:cNvPr id="4" name="Slide Number Placeholder 3"/>
          <p:cNvSpPr>
            <a:spLocks noGrp="1"/>
          </p:cNvSpPr>
          <p:nvPr>
            <p:ph type="sldNum" sz="quarter" idx="5"/>
          </p:nvPr>
        </p:nvSpPr>
        <p:spPr/>
        <p:txBody>
          <a:bodyPr/>
          <a:lstStyle/>
          <a:p>
            <a:fld id="{37F57FD6-FF0B-46BA-9814-B37670BBADCA}" type="slidenum">
              <a:rPr lang="en-US" smtClean="0"/>
              <a:t>15</a:t>
            </a:fld>
            <a:endParaRPr lang="en-US"/>
          </a:p>
        </p:txBody>
      </p:sp>
    </p:spTree>
    <p:extLst>
      <p:ext uri="{BB962C8B-B14F-4D97-AF65-F5344CB8AC3E}">
        <p14:creationId xmlns:p14="http://schemas.microsoft.com/office/powerpoint/2010/main" val="15213704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eight key RE-AIM references. And we especially refer you to the special issue noted at the bottom</a:t>
            </a:r>
          </a:p>
          <a:p>
            <a:endParaRPr lang="en-US" dirty="0"/>
          </a:p>
          <a:p>
            <a:endParaRPr lang="en-US" dirty="0"/>
          </a:p>
        </p:txBody>
      </p:sp>
      <p:sp>
        <p:nvSpPr>
          <p:cNvPr id="4" name="Slide Number Placeholder 3"/>
          <p:cNvSpPr>
            <a:spLocks noGrp="1"/>
          </p:cNvSpPr>
          <p:nvPr>
            <p:ph type="sldNum" sz="quarter" idx="5"/>
          </p:nvPr>
        </p:nvSpPr>
        <p:spPr/>
        <p:txBody>
          <a:bodyPr/>
          <a:lstStyle/>
          <a:p>
            <a:fld id="{37F57FD6-FF0B-46BA-9814-B37670BBADCA}" type="slidenum">
              <a:rPr lang="en-US" smtClean="0"/>
              <a:t>16</a:t>
            </a:fld>
            <a:endParaRPr lang="en-US"/>
          </a:p>
        </p:txBody>
      </p:sp>
    </p:spTree>
    <p:extLst>
      <p:ext uri="{BB962C8B-B14F-4D97-AF65-F5344CB8AC3E}">
        <p14:creationId xmlns:p14="http://schemas.microsoft.com/office/powerpoint/2010/main" val="29051212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additional resources are available at re-aim.org.  At re-aim.org you can find:</a:t>
            </a:r>
          </a:p>
          <a:p>
            <a:pPr marL="171450" indent="-171450">
              <a:buFont typeface="Arial" panose="020B0604020202020204" pitchFamily="34" charset="0"/>
              <a:buChar char="•"/>
            </a:pPr>
            <a:r>
              <a:rPr lang="en-US" dirty="0"/>
              <a:t>FAQ’s,</a:t>
            </a:r>
          </a:p>
          <a:p>
            <a:pPr marL="171450" indent="-171450">
              <a:buFont typeface="Arial" panose="020B0604020202020204" pitchFamily="34" charset="0"/>
              <a:buChar char="•"/>
            </a:pPr>
            <a:r>
              <a:rPr lang="en-US" dirty="0"/>
              <a:t>Guidance on applying RE-AIM, including quantitative and qualitative approaches.</a:t>
            </a:r>
          </a:p>
          <a:p>
            <a:pPr marL="171450" indent="-171450">
              <a:buFont typeface="Arial" panose="020B0604020202020204" pitchFamily="34" charset="0"/>
              <a:buChar char="•"/>
            </a:pPr>
            <a:r>
              <a:rPr lang="en-US" dirty="0"/>
              <a:t>A searchable list of 600+ RE-AIM article abstracts, plus a list of over 40 key publications.</a:t>
            </a:r>
          </a:p>
          <a:p>
            <a:pPr marL="171450" indent="-171450">
              <a:buFont typeface="Arial" panose="020B0604020202020204" pitchFamily="34" charset="0"/>
              <a:buChar char="•"/>
            </a:pPr>
            <a:r>
              <a:rPr lang="en-US" dirty="0"/>
              <a:t>Various tools including calculators and checklists.</a:t>
            </a:r>
          </a:p>
          <a:p>
            <a:pPr marL="171450" indent="-171450">
              <a:buFont typeface="Arial" panose="020B0604020202020204" pitchFamily="34" charset="0"/>
              <a:buChar char="•"/>
            </a:pPr>
            <a:r>
              <a:rPr lang="en-US" dirty="0"/>
              <a:t>Links to webinars, upcoming events, and blogs.</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37F57FD6-FF0B-46BA-9814-B37670BBADCA}" type="slidenum">
              <a:rPr lang="en-US" smtClean="0"/>
              <a:t>17</a:t>
            </a:fld>
            <a:endParaRPr lang="en-US"/>
          </a:p>
        </p:txBody>
      </p:sp>
    </p:spTree>
    <p:extLst>
      <p:ext uri="{BB962C8B-B14F-4D97-AF65-F5344CB8AC3E}">
        <p14:creationId xmlns:p14="http://schemas.microsoft.com/office/powerpoint/2010/main" val="23938549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NOTE TO PRESENTER: YOU CAN ADAPT THIS LIST (e.g., perhaps remove slides 6-8 if already talking to a well-verse implementation science audience)</a:t>
            </a:r>
          </a:p>
          <a:p>
            <a:endParaRPr lang="en-US" dirty="0"/>
          </a:p>
        </p:txBody>
      </p:sp>
      <p:sp>
        <p:nvSpPr>
          <p:cNvPr id="4" name="Slide Number Placeholder 3"/>
          <p:cNvSpPr>
            <a:spLocks noGrp="1"/>
          </p:cNvSpPr>
          <p:nvPr>
            <p:ph type="sldNum" sz="quarter" idx="5"/>
          </p:nvPr>
        </p:nvSpPr>
        <p:spPr/>
        <p:txBody>
          <a:bodyPr/>
          <a:lstStyle/>
          <a:p>
            <a:fld id="{37F57FD6-FF0B-46BA-9814-B37670BBADCA}" type="slidenum">
              <a:rPr lang="en-US" smtClean="0"/>
              <a:t>2</a:t>
            </a:fld>
            <a:endParaRPr lang="en-US"/>
          </a:p>
        </p:txBody>
      </p:sp>
    </p:spTree>
    <p:extLst>
      <p:ext uri="{BB962C8B-B14F-4D97-AF65-F5344CB8AC3E}">
        <p14:creationId xmlns:p14="http://schemas.microsoft.com/office/powerpoint/2010/main" val="16364324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slides contains a LOT of information, but lets break it down into its component parts and then we can ‘put it back together again and help explain the important interrelationships involved’</a:t>
            </a:r>
          </a:p>
          <a:p>
            <a:endParaRPr lang="en-US" dirty="0"/>
          </a:p>
          <a:p>
            <a:r>
              <a:rPr lang="en-US" dirty="0"/>
              <a:t>FIRST in the center of the figure we have the program or policy that is being studies or implemented; and immediately below it the set of implementation strategies that are used- at least initially</a:t>
            </a:r>
          </a:p>
          <a:p>
            <a:endParaRPr lang="en-US" dirty="0"/>
          </a:p>
          <a:p>
            <a:r>
              <a:rPr lang="en-US" dirty="0"/>
              <a:t>SECOND- in the circle around these elements are the 5 RE-AIM implementation outcomes impacted by the INT and Imp strategies</a:t>
            </a:r>
          </a:p>
          <a:p>
            <a:endParaRPr lang="en-US" dirty="0"/>
          </a:p>
          <a:p>
            <a:r>
              <a:rPr lang="en-US" dirty="0"/>
              <a:t>NEXT- at the top are the PRISM contextual factors that influence these outcomes. They are divided into:</a:t>
            </a:r>
          </a:p>
          <a:p>
            <a:r>
              <a:rPr lang="en-US" dirty="0"/>
              <a:t>	-External factors outside the immediate implementation setting such as relevant policies, guidelines, national priorities</a:t>
            </a:r>
          </a:p>
          <a:p>
            <a:r>
              <a:rPr lang="en-US" dirty="0"/>
              <a:t>	Internal context consists of both characteristics of both the setting, staff and patients or students, etc.</a:t>
            </a:r>
          </a:p>
          <a:p>
            <a:r>
              <a:rPr lang="en-US" dirty="0"/>
              <a:t>	-Importantly and unique about PRISM it also include structures and resources to support implementation and sustainability</a:t>
            </a:r>
          </a:p>
          <a:p>
            <a:endParaRPr lang="en-US" dirty="0"/>
          </a:p>
          <a:p>
            <a:r>
              <a:rPr lang="en-US" dirty="0"/>
              <a:t>THEN the rectangle  n the right hand side summarizes key or overarching issues that apply across all RE-AIM and PRISM dimensions- these include a focus on what percent of people or settings participate; equity issues around how representative they are; adaptations that are made before during and after an intervention, and the costs involved.</a:t>
            </a:r>
          </a:p>
          <a:p>
            <a:r>
              <a:rPr lang="en-US" dirty="0"/>
              <a:t>FINALLY- the rectangle on the left reminds us that these various factors do not exist in isolation…but rather the key to success is the alignment among Tx, imp strategy, context and RE-AIM outcomes prioritized</a:t>
            </a:r>
          </a:p>
        </p:txBody>
      </p:sp>
      <p:sp>
        <p:nvSpPr>
          <p:cNvPr id="4" name="Slide Number Placeholder 3"/>
          <p:cNvSpPr>
            <a:spLocks noGrp="1"/>
          </p:cNvSpPr>
          <p:nvPr>
            <p:ph type="sldNum" sz="quarter" idx="5"/>
          </p:nvPr>
        </p:nvSpPr>
        <p:spPr/>
        <p:txBody>
          <a:bodyPr/>
          <a:lstStyle/>
          <a:p>
            <a:fld id="{DA4927D5-9AE3-DE43-B6B3-45C356E7173F}" type="slidenum">
              <a:rPr lang="en-US" smtClean="0"/>
              <a:t>3</a:t>
            </a:fld>
            <a:endParaRPr lang="en-US"/>
          </a:p>
        </p:txBody>
      </p:sp>
    </p:spTree>
    <p:extLst>
      <p:ext uri="{BB962C8B-B14F-4D97-AF65-F5344CB8AC3E}">
        <p14:creationId xmlns:p14="http://schemas.microsoft.com/office/powerpoint/2010/main" val="34641083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0DE9F4-B23D-2648-BCDC-829DED12175D}" type="slidenum">
              <a:rPr lang="en-US" smtClean="0"/>
              <a:t>4</a:t>
            </a:fld>
            <a:endParaRPr lang="en-US"/>
          </a:p>
        </p:txBody>
      </p:sp>
    </p:spTree>
    <p:extLst>
      <p:ext uri="{BB962C8B-B14F-4D97-AF65-F5344CB8AC3E}">
        <p14:creationId xmlns:p14="http://schemas.microsoft.com/office/powerpoint/2010/main" val="24257416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RE-AIM optimizes external validity and pragmatic criteria which are often ignored.  By optimizing these crucial elements, RE-AIM serves several purposes:</a:t>
            </a:r>
          </a:p>
          <a:p>
            <a:pPr marL="171450" indent="-171450">
              <a:buFont typeface="Arial" panose="020B0604020202020204" pitchFamily="34" charset="0"/>
              <a:buChar char="•"/>
            </a:pPr>
            <a:r>
              <a:rPr lang="en-US" dirty="0"/>
              <a:t>First, RE-AIM facilitates the translation of research to practice.  It helps identify all the pieces to the puzzle.</a:t>
            </a:r>
          </a:p>
          <a:p>
            <a:pPr marL="171450" indent="-171450">
              <a:buFont typeface="Arial" panose="020B0604020202020204" pitchFamily="34" charset="0"/>
              <a:buChar char="•"/>
            </a:pPr>
            <a:r>
              <a:rPr lang="en-US" dirty="0"/>
              <a:t>Second, RE-AIM balances internal and external validity so that results are empirically rigorous and practically meaningful.</a:t>
            </a:r>
          </a:p>
          <a:p>
            <a:pPr marL="171450" indent="-171450">
              <a:buFont typeface="Arial" panose="020B0604020202020204" pitchFamily="34" charset="0"/>
              <a:buChar char="•"/>
            </a:pPr>
            <a:r>
              <a:rPr lang="en-US" dirty="0"/>
              <a:t>Third, RE-AIM emphasizes representativeness and issues related to access.</a:t>
            </a:r>
          </a:p>
          <a:p>
            <a:pPr marL="171450" indent="-171450">
              <a:buFont typeface="Arial" panose="020B0604020202020204" pitchFamily="34" charset="0"/>
              <a:buChar char="•"/>
            </a:pPr>
            <a:r>
              <a:rPr lang="en-US" dirty="0"/>
              <a:t>Fourth, RE-AIM allows researchers to address multi-level factors.  It captures implementation at the individual and organizational levels through experimental and observational methods.</a:t>
            </a:r>
          </a:p>
          <a:p>
            <a:endParaRPr lang="en-US" dirty="0"/>
          </a:p>
        </p:txBody>
      </p:sp>
      <p:sp>
        <p:nvSpPr>
          <p:cNvPr id="4" name="Slide Number Placeholder 3"/>
          <p:cNvSpPr>
            <a:spLocks noGrp="1"/>
          </p:cNvSpPr>
          <p:nvPr>
            <p:ph type="sldNum" sz="quarter" idx="5"/>
          </p:nvPr>
        </p:nvSpPr>
        <p:spPr/>
        <p:txBody>
          <a:bodyPr/>
          <a:lstStyle/>
          <a:p>
            <a:fld id="{37F57FD6-FF0B-46BA-9814-B37670BBADCA}" type="slidenum">
              <a:rPr lang="en-US" smtClean="0"/>
              <a:t>5</a:t>
            </a:fld>
            <a:endParaRPr lang="en-US"/>
          </a:p>
        </p:txBody>
      </p:sp>
    </p:spTree>
    <p:extLst>
      <p:ext uri="{BB962C8B-B14F-4D97-AF65-F5344CB8AC3E}">
        <p14:creationId xmlns:p14="http://schemas.microsoft.com/office/powerpoint/2010/main" val="41241561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illustrate, lets take a hypothetical example that we call ‘the RE-AIM story’… imagine that tomorrow morning you read a new definite multi-site RCT study that found an intervention in your areas was 100% effective- worked for every single individual in the study.</a:t>
            </a:r>
          </a:p>
          <a:p>
            <a:endParaRPr lang="en-US" dirty="0"/>
          </a:p>
          <a:p>
            <a:r>
              <a:rPr lang="en-US" dirty="0"/>
              <a:t>Now lets walk through the steps involved for this 100% effective intervention to have impact on population health……… read or paraphrase lines</a:t>
            </a:r>
          </a:p>
        </p:txBody>
      </p:sp>
      <p:sp>
        <p:nvSpPr>
          <p:cNvPr id="4" name="Slide Number Placeholder 3"/>
          <p:cNvSpPr>
            <a:spLocks noGrp="1"/>
          </p:cNvSpPr>
          <p:nvPr>
            <p:ph type="sldNum" sz="quarter" idx="5"/>
          </p:nvPr>
        </p:nvSpPr>
        <p:spPr/>
        <p:txBody>
          <a:bodyPr/>
          <a:lstStyle/>
          <a:p>
            <a:fld id="{340DE9F4-B23D-2648-BCDC-829DED12175D}" type="slidenum">
              <a:rPr lang="en-US" smtClean="0"/>
              <a:t>6</a:t>
            </a:fld>
            <a:endParaRPr lang="en-US"/>
          </a:p>
        </p:txBody>
      </p:sp>
    </p:spTree>
    <p:extLst>
      <p:ext uri="{BB962C8B-B14F-4D97-AF65-F5344CB8AC3E}">
        <p14:creationId xmlns:p14="http://schemas.microsoft.com/office/powerpoint/2010/main" val="3577272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a:extLst>
              <a:ext uri="{FF2B5EF4-FFF2-40B4-BE49-F238E27FC236}">
                <a16:creationId xmlns:a16="http://schemas.microsoft.com/office/drawing/2014/main" id="{9A8FE84B-F98F-C64A-B329-E20C498E774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8" name="Notes Placeholder 2">
            <a:extLst>
              <a:ext uri="{FF2B5EF4-FFF2-40B4-BE49-F238E27FC236}">
                <a16:creationId xmlns:a16="http://schemas.microsoft.com/office/drawing/2014/main" id="{C14D0B40-B133-F74F-A1EB-13F50DAE8FB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a:t>There are detailed technical definitions of the various RE-AIM dimensions and components elsewhere in this website and an example on the next slide, but it is </a:t>
            </a:r>
            <a:r>
              <a:rPr lang="en-US" altLang="en-US" b="1" dirty="0" err="1"/>
              <a:t>lso</a:t>
            </a:r>
            <a:r>
              <a:rPr lang="en-US" altLang="en-US" b="1" dirty="0"/>
              <a:t> important for pragmatic use with research terms, non scientists community members that he key parts of PRISM &gt; RE-AIM can be understood using more everyday language.</a:t>
            </a:r>
          </a:p>
          <a:p>
            <a:endParaRPr lang="en-US" altLang="en-US" b="1" dirty="0"/>
          </a:p>
          <a:p>
            <a:r>
              <a:rPr lang="en-US" altLang="en-US" b="1" dirty="0"/>
              <a:t>To address this we have developed the practical definitions above- using the familiar who, what, when, where, how questions</a:t>
            </a:r>
          </a:p>
        </p:txBody>
      </p:sp>
      <p:sp>
        <p:nvSpPr>
          <p:cNvPr id="34819" name="Slide Number Placeholder 3">
            <a:extLst>
              <a:ext uri="{FF2B5EF4-FFF2-40B4-BE49-F238E27FC236}">
                <a16:creationId xmlns:a16="http://schemas.microsoft.com/office/drawing/2014/main" id="{C19BD66C-0539-A441-BE9F-E2E98D5953E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4D65DDF-9542-7E49-B744-EDF8137F69DA}" type="slidenum">
              <a:rPr lang="en-US" altLang="en-US" smtClean="0"/>
              <a:pPr/>
              <a:t>7</a:t>
            </a:fld>
            <a:endParaRPr lang="en-US" altLang="en-US"/>
          </a:p>
        </p:txBody>
      </p:sp>
    </p:spTree>
    <p:extLst>
      <p:ext uri="{BB962C8B-B14F-4D97-AF65-F5344CB8AC3E}">
        <p14:creationId xmlns:p14="http://schemas.microsoft.com/office/powerpoint/2010/main" val="3731894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for an example lets take The third dimension of RE-AIM is adoption which is defined as the absolute number, proportion, and representativeness of settings and intervention agents who are willing to initiate a program.  Pragmatically, the question for adoption is </a:t>
            </a:r>
            <a:r>
              <a:rPr lang="en-US" i="1" dirty="0"/>
              <a:t>Where is the program applied and who applied it?</a:t>
            </a:r>
          </a:p>
          <a:p>
            <a:endParaRPr lang="en-US" i="1" dirty="0"/>
          </a:p>
        </p:txBody>
      </p:sp>
      <p:sp>
        <p:nvSpPr>
          <p:cNvPr id="4" name="Slide Number Placeholder 3"/>
          <p:cNvSpPr>
            <a:spLocks noGrp="1"/>
          </p:cNvSpPr>
          <p:nvPr>
            <p:ph type="sldNum" sz="quarter" idx="5"/>
          </p:nvPr>
        </p:nvSpPr>
        <p:spPr/>
        <p:txBody>
          <a:bodyPr/>
          <a:lstStyle/>
          <a:p>
            <a:fld id="{37F57FD6-FF0B-46BA-9814-B37670BBADCA}" type="slidenum">
              <a:rPr lang="en-US" smtClean="0"/>
              <a:t>8</a:t>
            </a:fld>
            <a:endParaRPr lang="en-US"/>
          </a:p>
        </p:txBody>
      </p:sp>
    </p:spTree>
    <p:extLst>
      <p:ext uri="{BB962C8B-B14F-4D97-AF65-F5344CB8AC3E}">
        <p14:creationId xmlns:p14="http://schemas.microsoft.com/office/powerpoint/2010/main" val="42308651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next 2 slides summarize key changes in PRISM &gt; RE-AIM over its 20 years… it is important remember when referencing RE-AIM to refer to the website and to cite papers on RE-AIM- especially the 2 listed here…. And NOT just the original 1999 paper</a:t>
            </a:r>
          </a:p>
        </p:txBody>
      </p:sp>
      <p:sp>
        <p:nvSpPr>
          <p:cNvPr id="4" name="Slide Number Placeholder 3"/>
          <p:cNvSpPr>
            <a:spLocks noGrp="1"/>
          </p:cNvSpPr>
          <p:nvPr>
            <p:ph type="sldNum" sz="quarter" idx="5"/>
          </p:nvPr>
        </p:nvSpPr>
        <p:spPr/>
        <p:txBody>
          <a:bodyPr/>
          <a:lstStyle/>
          <a:p>
            <a:fld id="{340DE9F4-B23D-2648-BCDC-829DED12175D}" type="slidenum">
              <a:rPr lang="en-US" smtClean="0"/>
              <a:t>9</a:t>
            </a:fld>
            <a:endParaRPr lang="en-US"/>
          </a:p>
        </p:txBody>
      </p:sp>
    </p:spTree>
    <p:extLst>
      <p:ext uri="{BB962C8B-B14F-4D97-AF65-F5344CB8AC3E}">
        <p14:creationId xmlns:p14="http://schemas.microsoft.com/office/powerpoint/2010/main" val="34720790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D0D96-23FB-4425-8E1E-E10456AE2D2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7CB2160-2812-483A-A121-ACEE69B5FBC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B237F0A-A6C9-41EF-ABD3-96499F110E3C}"/>
              </a:ext>
            </a:extLst>
          </p:cNvPr>
          <p:cNvSpPr>
            <a:spLocks noGrp="1"/>
          </p:cNvSpPr>
          <p:nvPr>
            <p:ph type="dt" sz="half" idx="10"/>
          </p:nvPr>
        </p:nvSpPr>
        <p:spPr/>
        <p:txBody>
          <a:bodyPr/>
          <a:lstStyle/>
          <a:p>
            <a:fld id="{225BB88A-8D25-4D2E-9507-17A5C873B9D3}" type="datetimeFigureOut">
              <a:rPr lang="en-US" smtClean="0"/>
              <a:t>10/26/2021</a:t>
            </a:fld>
            <a:endParaRPr lang="en-US"/>
          </a:p>
        </p:txBody>
      </p:sp>
      <p:sp>
        <p:nvSpPr>
          <p:cNvPr id="5" name="Footer Placeholder 4">
            <a:extLst>
              <a:ext uri="{FF2B5EF4-FFF2-40B4-BE49-F238E27FC236}">
                <a16:creationId xmlns:a16="http://schemas.microsoft.com/office/drawing/2014/main" id="{43C14EBF-6E18-4AF3-86D4-2BE727613C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12B8C1-55BF-4DF0-BA60-EC3EF6C2058D}"/>
              </a:ext>
            </a:extLst>
          </p:cNvPr>
          <p:cNvSpPr>
            <a:spLocks noGrp="1"/>
          </p:cNvSpPr>
          <p:nvPr>
            <p:ph type="sldNum" sz="quarter" idx="12"/>
          </p:nvPr>
        </p:nvSpPr>
        <p:spPr/>
        <p:txBody>
          <a:bodyPr/>
          <a:lstStyle/>
          <a:p>
            <a:fld id="{62590017-7C37-4F6E-BD32-4D6E7734B020}" type="slidenum">
              <a:rPr lang="en-US" smtClean="0"/>
              <a:t>‹#›</a:t>
            </a:fld>
            <a:endParaRPr lang="en-US"/>
          </a:p>
        </p:txBody>
      </p:sp>
    </p:spTree>
    <p:extLst>
      <p:ext uri="{BB962C8B-B14F-4D97-AF65-F5344CB8AC3E}">
        <p14:creationId xmlns:p14="http://schemas.microsoft.com/office/powerpoint/2010/main" val="2942951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B6F92B-5899-46DA-B0B5-00A98487E2C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4CAAB6B-5CD5-448A-9A5D-392B5CD721E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9A0509-6557-4A92-BA47-852B1C91CCC0}"/>
              </a:ext>
            </a:extLst>
          </p:cNvPr>
          <p:cNvSpPr>
            <a:spLocks noGrp="1"/>
          </p:cNvSpPr>
          <p:nvPr>
            <p:ph type="dt" sz="half" idx="10"/>
          </p:nvPr>
        </p:nvSpPr>
        <p:spPr/>
        <p:txBody>
          <a:bodyPr/>
          <a:lstStyle/>
          <a:p>
            <a:fld id="{225BB88A-8D25-4D2E-9507-17A5C873B9D3}" type="datetimeFigureOut">
              <a:rPr lang="en-US" smtClean="0"/>
              <a:t>10/26/2021</a:t>
            </a:fld>
            <a:endParaRPr lang="en-US"/>
          </a:p>
        </p:txBody>
      </p:sp>
      <p:sp>
        <p:nvSpPr>
          <p:cNvPr id="5" name="Footer Placeholder 4">
            <a:extLst>
              <a:ext uri="{FF2B5EF4-FFF2-40B4-BE49-F238E27FC236}">
                <a16:creationId xmlns:a16="http://schemas.microsoft.com/office/drawing/2014/main" id="{160871A2-0706-4B7F-898B-7C3E60C487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156AF9-AF24-49F8-9B67-F9E4A779BAE9}"/>
              </a:ext>
            </a:extLst>
          </p:cNvPr>
          <p:cNvSpPr>
            <a:spLocks noGrp="1"/>
          </p:cNvSpPr>
          <p:nvPr>
            <p:ph type="sldNum" sz="quarter" idx="12"/>
          </p:nvPr>
        </p:nvSpPr>
        <p:spPr/>
        <p:txBody>
          <a:bodyPr/>
          <a:lstStyle/>
          <a:p>
            <a:fld id="{62590017-7C37-4F6E-BD32-4D6E7734B020}" type="slidenum">
              <a:rPr lang="en-US" smtClean="0"/>
              <a:t>‹#›</a:t>
            </a:fld>
            <a:endParaRPr lang="en-US"/>
          </a:p>
        </p:txBody>
      </p:sp>
    </p:spTree>
    <p:extLst>
      <p:ext uri="{BB962C8B-B14F-4D97-AF65-F5344CB8AC3E}">
        <p14:creationId xmlns:p14="http://schemas.microsoft.com/office/powerpoint/2010/main" val="26521428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76970FF-AD95-4CC9-A771-D200F4D8820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8479772-D1DE-45EA-AF57-483FE9606AE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F0E67A-66BF-4955-BA89-2FD605546EE2}"/>
              </a:ext>
            </a:extLst>
          </p:cNvPr>
          <p:cNvSpPr>
            <a:spLocks noGrp="1"/>
          </p:cNvSpPr>
          <p:nvPr>
            <p:ph type="dt" sz="half" idx="10"/>
          </p:nvPr>
        </p:nvSpPr>
        <p:spPr/>
        <p:txBody>
          <a:bodyPr/>
          <a:lstStyle/>
          <a:p>
            <a:fld id="{225BB88A-8D25-4D2E-9507-17A5C873B9D3}" type="datetimeFigureOut">
              <a:rPr lang="en-US" smtClean="0"/>
              <a:t>10/26/2021</a:t>
            </a:fld>
            <a:endParaRPr lang="en-US"/>
          </a:p>
        </p:txBody>
      </p:sp>
      <p:sp>
        <p:nvSpPr>
          <p:cNvPr id="5" name="Footer Placeholder 4">
            <a:extLst>
              <a:ext uri="{FF2B5EF4-FFF2-40B4-BE49-F238E27FC236}">
                <a16:creationId xmlns:a16="http://schemas.microsoft.com/office/drawing/2014/main" id="{025B1FE2-9732-4658-B397-1705A2139A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9649C8-3D34-4D25-8780-D26FF35A8265}"/>
              </a:ext>
            </a:extLst>
          </p:cNvPr>
          <p:cNvSpPr>
            <a:spLocks noGrp="1"/>
          </p:cNvSpPr>
          <p:nvPr>
            <p:ph type="sldNum" sz="quarter" idx="12"/>
          </p:nvPr>
        </p:nvSpPr>
        <p:spPr/>
        <p:txBody>
          <a:bodyPr/>
          <a:lstStyle/>
          <a:p>
            <a:fld id="{62590017-7C37-4F6E-BD32-4D6E7734B020}" type="slidenum">
              <a:rPr lang="en-US" smtClean="0"/>
              <a:t>‹#›</a:t>
            </a:fld>
            <a:endParaRPr lang="en-US"/>
          </a:p>
        </p:txBody>
      </p:sp>
    </p:spTree>
    <p:extLst>
      <p:ext uri="{BB962C8B-B14F-4D97-AF65-F5344CB8AC3E}">
        <p14:creationId xmlns:p14="http://schemas.microsoft.com/office/powerpoint/2010/main" val="37810581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1310" y="532891"/>
            <a:ext cx="10569380" cy="553998"/>
          </a:xfrm>
        </p:spPr>
        <p:txBody>
          <a:bodyPr/>
          <a:lstStyle/>
          <a:p>
            <a:r>
              <a:rPr lang="en-US"/>
              <a:t>Click to edit Master title style</a:t>
            </a:r>
          </a:p>
        </p:txBody>
      </p:sp>
      <p:sp>
        <p:nvSpPr>
          <p:cNvPr id="3" name="Content Placeholder 2"/>
          <p:cNvSpPr>
            <a:spLocks noGrp="1"/>
          </p:cNvSpPr>
          <p:nvPr>
            <p:ph idx="1"/>
          </p:nvPr>
        </p:nvSpPr>
        <p:spPr>
          <a:xfrm>
            <a:off x="1176865" y="1838103"/>
            <a:ext cx="9838267" cy="150810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10"/>
          </p:nvPr>
        </p:nvSpPr>
        <p:spPr>
          <a:xfrm>
            <a:off x="0" y="6324601"/>
            <a:ext cx="6604000" cy="138499"/>
          </a:xfrm>
        </p:spPr>
        <p:txBody>
          <a:bodyPr/>
          <a:lstStyle>
            <a:lvl1pPr>
              <a:buNone/>
              <a:defRPr sz="900"/>
            </a:lvl1pPr>
          </a:lstStyle>
          <a:p>
            <a:pPr lvl="0"/>
            <a:r>
              <a:rPr lang="en-US" dirty="0"/>
              <a:t>Click to edit Master text</a:t>
            </a:r>
          </a:p>
        </p:txBody>
      </p:sp>
    </p:spTree>
    <p:extLst>
      <p:ext uri="{BB962C8B-B14F-4D97-AF65-F5344CB8AC3E}">
        <p14:creationId xmlns:p14="http://schemas.microsoft.com/office/powerpoint/2010/main" val="1718544385"/>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2F0667-9935-4D6D-AA3F-4B5482007DFD}" type="datetimeFigureOut">
              <a:rPr lang="en-US" smtClean="0"/>
              <a:t>10/26/2021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7E3503B-7934-48BA-85C6-37EE4566CB28}" type="slidenum">
              <a:rPr lang="en-US" smtClean="0"/>
              <a:t>‹#›</a:t>
            </a:fld>
            <a:endParaRPr lang="en-US"/>
          </a:p>
        </p:txBody>
      </p:sp>
    </p:spTree>
    <p:extLst>
      <p:ext uri="{BB962C8B-B14F-4D97-AF65-F5344CB8AC3E}">
        <p14:creationId xmlns:p14="http://schemas.microsoft.com/office/powerpoint/2010/main" val="1329022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E8D73-04E9-48DA-80DC-6F83DAFDA14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7F4C891-6C10-445C-819D-181F54BC486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97A01A-D073-4786-B623-D06BF2697276}"/>
              </a:ext>
            </a:extLst>
          </p:cNvPr>
          <p:cNvSpPr>
            <a:spLocks noGrp="1"/>
          </p:cNvSpPr>
          <p:nvPr>
            <p:ph type="dt" sz="half" idx="10"/>
          </p:nvPr>
        </p:nvSpPr>
        <p:spPr/>
        <p:txBody>
          <a:bodyPr/>
          <a:lstStyle/>
          <a:p>
            <a:fld id="{225BB88A-8D25-4D2E-9507-17A5C873B9D3}" type="datetimeFigureOut">
              <a:rPr lang="en-US" smtClean="0"/>
              <a:t>10/26/2021</a:t>
            </a:fld>
            <a:endParaRPr lang="en-US"/>
          </a:p>
        </p:txBody>
      </p:sp>
      <p:sp>
        <p:nvSpPr>
          <p:cNvPr id="5" name="Footer Placeholder 4">
            <a:extLst>
              <a:ext uri="{FF2B5EF4-FFF2-40B4-BE49-F238E27FC236}">
                <a16:creationId xmlns:a16="http://schemas.microsoft.com/office/drawing/2014/main" id="{1A71ED58-13E0-49CC-9251-F643C13C96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7F870F-E933-41B5-8F7D-BF99A495CA61}"/>
              </a:ext>
            </a:extLst>
          </p:cNvPr>
          <p:cNvSpPr>
            <a:spLocks noGrp="1"/>
          </p:cNvSpPr>
          <p:nvPr>
            <p:ph type="sldNum" sz="quarter" idx="12"/>
          </p:nvPr>
        </p:nvSpPr>
        <p:spPr/>
        <p:txBody>
          <a:bodyPr/>
          <a:lstStyle/>
          <a:p>
            <a:fld id="{62590017-7C37-4F6E-BD32-4D6E7734B020}" type="slidenum">
              <a:rPr lang="en-US" smtClean="0"/>
              <a:t>‹#›</a:t>
            </a:fld>
            <a:endParaRPr lang="en-US"/>
          </a:p>
        </p:txBody>
      </p:sp>
    </p:spTree>
    <p:extLst>
      <p:ext uri="{BB962C8B-B14F-4D97-AF65-F5344CB8AC3E}">
        <p14:creationId xmlns:p14="http://schemas.microsoft.com/office/powerpoint/2010/main" val="1359996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1A91B-8F2F-4138-8CFE-8CE39C17212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9211E20-6F37-436E-BA2B-CC2C1DF0E68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72C16D3-13B2-45C8-A2F1-0F45E570CC0B}"/>
              </a:ext>
            </a:extLst>
          </p:cNvPr>
          <p:cNvSpPr>
            <a:spLocks noGrp="1"/>
          </p:cNvSpPr>
          <p:nvPr>
            <p:ph type="dt" sz="half" idx="10"/>
          </p:nvPr>
        </p:nvSpPr>
        <p:spPr/>
        <p:txBody>
          <a:bodyPr/>
          <a:lstStyle/>
          <a:p>
            <a:fld id="{225BB88A-8D25-4D2E-9507-17A5C873B9D3}" type="datetimeFigureOut">
              <a:rPr lang="en-US" smtClean="0"/>
              <a:t>10/26/2021</a:t>
            </a:fld>
            <a:endParaRPr lang="en-US"/>
          </a:p>
        </p:txBody>
      </p:sp>
      <p:sp>
        <p:nvSpPr>
          <p:cNvPr id="5" name="Footer Placeholder 4">
            <a:extLst>
              <a:ext uri="{FF2B5EF4-FFF2-40B4-BE49-F238E27FC236}">
                <a16:creationId xmlns:a16="http://schemas.microsoft.com/office/drawing/2014/main" id="{D3E8D9C9-DD6A-4B7A-8F84-8491FCEEE5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D31784-6C8A-45AD-AA41-6B2CE7D8E581}"/>
              </a:ext>
            </a:extLst>
          </p:cNvPr>
          <p:cNvSpPr>
            <a:spLocks noGrp="1"/>
          </p:cNvSpPr>
          <p:nvPr>
            <p:ph type="sldNum" sz="quarter" idx="12"/>
          </p:nvPr>
        </p:nvSpPr>
        <p:spPr/>
        <p:txBody>
          <a:bodyPr/>
          <a:lstStyle/>
          <a:p>
            <a:fld id="{62590017-7C37-4F6E-BD32-4D6E7734B020}" type="slidenum">
              <a:rPr lang="en-US" smtClean="0"/>
              <a:t>‹#›</a:t>
            </a:fld>
            <a:endParaRPr lang="en-US"/>
          </a:p>
        </p:txBody>
      </p:sp>
    </p:spTree>
    <p:extLst>
      <p:ext uri="{BB962C8B-B14F-4D97-AF65-F5344CB8AC3E}">
        <p14:creationId xmlns:p14="http://schemas.microsoft.com/office/powerpoint/2010/main" val="35412149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A7CEF-0178-4147-8E4E-E7971912CA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8E4FECC-F5B9-41C3-B470-914F76C5752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332E2BD-EA78-4117-B604-A68EF01DC25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DC84FBC-421C-4943-89AF-E45ED96B26D9}"/>
              </a:ext>
            </a:extLst>
          </p:cNvPr>
          <p:cNvSpPr>
            <a:spLocks noGrp="1"/>
          </p:cNvSpPr>
          <p:nvPr>
            <p:ph type="dt" sz="half" idx="10"/>
          </p:nvPr>
        </p:nvSpPr>
        <p:spPr/>
        <p:txBody>
          <a:bodyPr/>
          <a:lstStyle/>
          <a:p>
            <a:fld id="{225BB88A-8D25-4D2E-9507-17A5C873B9D3}" type="datetimeFigureOut">
              <a:rPr lang="en-US" smtClean="0"/>
              <a:t>10/26/2021</a:t>
            </a:fld>
            <a:endParaRPr lang="en-US"/>
          </a:p>
        </p:txBody>
      </p:sp>
      <p:sp>
        <p:nvSpPr>
          <p:cNvPr id="6" name="Footer Placeholder 5">
            <a:extLst>
              <a:ext uri="{FF2B5EF4-FFF2-40B4-BE49-F238E27FC236}">
                <a16:creationId xmlns:a16="http://schemas.microsoft.com/office/drawing/2014/main" id="{090F7D65-C490-4F94-8B1C-B718D84BA97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CF092E9-E75C-454B-9F9D-0E87C48F2C9F}"/>
              </a:ext>
            </a:extLst>
          </p:cNvPr>
          <p:cNvSpPr>
            <a:spLocks noGrp="1"/>
          </p:cNvSpPr>
          <p:nvPr>
            <p:ph type="sldNum" sz="quarter" idx="12"/>
          </p:nvPr>
        </p:nvSpPr>
        <p:spPr/>
        <p:txBody>
          <a:bodyPr/>
          <a:lstStyle/>
          <a:p>
            <a:fld id="{62590017-7C37-4F6E-BD32-4D6E7734B020}" type="slidenum">
              <a:rPr lang="en-US" smtClean="0"/>
              <a:t>‹#›</a:t>
            </a:fld>
            <a:endParaRPr lang="en-US"/>
          </a:p>
        </p:txBody>
      </p:sp>
    </p:spTree>
    <p:extLst>
      <p:ext uri="{BB962C8B-B14F-4D97-AF65-F5344CB8AC3E}">
        <p14:creationId xmlns:p14="http://schemas.microsoft.com/office/powerpoint/2010/main" val="25662991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E3055-BD91-4105-8965-8954C1BDDFB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ADBCAC6-2080-4FF5-A917-DA51C728419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A049E4A-620B-4DE5-957E-F1792D8FDA0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F58F0DF-7B0D-40C5-87B0-A43C1E4AD32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739AF24-F1F5-4F87-A78D-B1ED835D5E1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DA4FD91-9D5F-499D-BFC8-1BE8617751F0}"/>
              </a:ext>
            </a:extLst>
          </p:cNvPr>
          <p:cNvSpPr>
            <a:spLocks noGrp="1"/>
          </p:cNvSpPr>
          <p:nvPr>
            <p:ph type="dt" sz="half" idx="10"/>
          </p:nvPr>
        </p:nvSpPr>
        <p:spPr/>
        <p:txBody>
          <a:bodyPr/>
          <a:lstStyle/>
          <a:p>
            <a:fld id="{225BB88A-8D25-4D2E-9507-17A5C873B9D3}" type="datetimeFigureOut">
              <a:rPr lang="en-US" smtClean="0"/>
              <a:t>10/26/2021</a:t>
            </a:fld>
            <a:endParaRPr lang="en-US"/>
          </a:p>
        </p:txBody>
      </p:sp>
      <p:sp>
        <p:nvSpPr>
          <p:cNvPr id="8" name="Footer Placeholder 7">
            <a:extLst>
              <a:ext uri="{FF2B5EF4-FFF2-40B4-BE49-F238E27FC236}">
                <a16:creationId xmlns:a16="http://schemas.microsoft.com/office/drawing/2014/main" id="{50E02154-2994-45E4-B75D-C0ED40BF5FD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93A0084-096F-41F9-8F27-00C8BDB2D94C}"/>
              </a:ext>
            </a:extLst>
          </p:cNvPr>
          <p:cNvSpPr>
            <a:spLocks noGrp="1"/>
          </p:cNvSpPr>
          <p:nvPr>
            <p:ph type="sldNum" sz="quarter" idx="12"/>
          </p:nvPr>
        </p:nvSpPr>
        <p:spPr/>
        <p:txBody>
          <a:bodyPr/>
          <a:lstStyle/>
          <a:p>
            <a:fld id="{62590017-7C37-4F6E-BD32-4D6E7734B020}" type="slidenum">
              <a:rPr lang="en-US" smtClean="0"/>
              <a:t>‹#›</a:t>
            </a:fld>
            <a:endParaRPr lang="en-US"/>
          </a:p>
        </p:txBody>
      </p:sp>
    </p:spTree>
    <p:extLst>
      <p:ext uri="{BB962C8B-B14F-4D97-AF65-F5344CB8AC3E}">
        <p14:creationId xmlns:p14="http://schemas.microsoft.com/office/powerpoint/2010/main" val="4772393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8A2C7-3115-4446-B9D7-5D412841D0D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AC70835-CBFB-48D5-AABF-C9C547AE4E44}"/>
              </a:ext>
            </a:extLst>
          </p:cNvPr>
          <p:cNvSpPr>
            <a:spLocks noGrp="1"/>
          </p:cNvSpPr>
          <p:nvPr>
            <p:ph type="dt" sz="half" idx="10"/>
          </p:nvPr>
        </p:nvSpPr>
        <p:spPr/>
        <p:txBody>
          <a:bodyPr/>
          <a:lstStyle/>
          <a:p>
            <a:fld id="{225BB88A-8D25-4D2E-9507-17A5C873B9D3}" type="datetimeFigureOut">
              <a:rPr lang="en-US" smtClean="0"/>
              <a:t>10/26/2021</a:t>
            </a:fld>
            <a:endParaRPr lang="en-US"/>
          </a:p>
        </p:txBody>
      </p:sp>
      <p:sp>
        <p:nvSpPr>
          <p:cNvPr id="4" name="Footer Placeholder 3">
            <a:extLst>
              <a:ext uri="{FF2B5EF4-FFF2-40B4-BE49-F238E27FC236}">
                <a16:creationId xmlns:a16="http://schemas.microsoft.com/office/drawing/2014/main" id="{BB5928A6-24F5-4DB3-BF84-79E6A849245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AB277DC-4CB3-41BA-8D14-A01A02403ED5}"/>
              </a:ext>
            </a:extLst>
          </p:cNvPr>
          <p:cNvSpPr>
            <a:spLocks noGrp="1"/>
          </p:cNvSpPr>
          <p:nvPr>
            <p:ph type="sldNum" sz="quarter" idx="12"/>
          </p:nvPr>
        </p:nvSpPr>
        <p:spPr/>
        <p:txBody>
          <a:bodyPr/>
          <a:lstStyle/>
          <a:p>
            <a:fld id="{62590017-7C37-4F6E-BD32-4D6E7734B020}" type="slidenum">
              <a:rPr lang="en-US" smtClean="0"/>
              <a:t>‹#›</a:t>
            </a:fld>
            <a:endParaRPr lang="en-US"/>
          </a:p>
        </p:txBody>
      </p:sp>
    </p:spTree>
    <p:extLst>
      <p:ext uri="{BB962C8B-B14F-4D97-AF65-F5344CB8AC3E}">
        <p14:creationId xmlns:p14="http://schemas.microsoft.com/office/powerpoint/2010/main" val="7698764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16FFC67-A74D-41AA-9865-F36B0129AB41}"/>
              </a:ext>
            </a:extLst>
          </p:cNvPr>
          <p:cNvSpPr>
            <a:spLocks noGrp="1"/>
          </p:cNvSpPr>
          <p:nvPr>
            <p:ph type="dt" sz="half" idx="10"/>
          </p:nvPr>
        </p:nvSpPr>
        <p:spPr/>
        <p:txBody>
          <a:bodyPr/>
          <a:lstStyle/>
          <a:p>
            <a:fld id="{225BB88A-8D25-4D2E-9507-17A5C873B9D3}" type="datetimeFigureOut">
              <a:rPr lang="en-US" smtClean="0"/>
              <a:t>10/26/2021</a:t>
            </a:fld>
            <a:endParaRPr lang="en-US"/>
          </a:p>
        </p:txBody>
      </p:sp>
      <p:sp>
        <p:nvSpPr>
          <p:cNvPr id="3" name="Footer Placeholder 2">
            <a:extLst>
              <a:ext uri="{FF2B5EF4-FFF2-40B4-BE49-F238E27FC236}">
                <a16:creationId xmlns:a16="http://schemas.microsoft.com/office/drawing/2014/main" id="{11A17679-2BFA-4B40-BC89-29D6465CCE3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8231A1D-5DCE-48E3-9241-EF01CF5FBC82}"/>
              </a:ext>
            </a:extLst>
          </p:cNvPr>
          <p:cNvSpPr>
            <a:spLocks noGrp="1"/>
          </p:cNvSpPr>
          <p:nvPr>
            <p:ph type="sldNum" sz="quarter" idx="12"/>
          </p:nvPr>
        </p:nvSpPr>
        <p:spPr/>
        <p:txBody>
          <a:bodyPr/>
          <a:lstStyle/>
          <a:p>
            <a:fld id="{62590017-7C37-4F6E-BD32-4D6E7734B020}" type="slidenum">
              <a:rPr lang="en-US" smtClean="0"/>
              <a:t>‹#›</a:t>
            </a:fld>
            <a:endParaRPr lang="en-US"/>
          </a:p>
        </p:txBody>
      </p:sp>
    </p:spTree>
    <p:extLst>
      <p:ext uri="{BB962C8B-B14F-4D97-AF65-F5344CB8AC3E}">
        <p14:creationId xmlns:p14="http://schemas.microsoft.com/office/powerpoint/2010/main" val="20091910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EF350-AFED-4CCD-964E-BFE0835386B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5D1FE35-A2A6-4807-9A41-38C4E2FB5A0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F975619-D605-4369-98F3-28B1578E07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7AEA4CC-62E0-4959-A98A-9DF6A6561727}"/>
              </a:ext>
            </a:extLst>
          </p:cNvPr>
          <p:cNvSpPr>
            <a:spLocks noGrp="1"/>
          </p:cNvSpPr>
          <p:nvPr>
            <p:ph type="dt" sz="half" idx="10"/>
          </p:nvPr>
        </p:nvSpPr>
        <p:spPr/>
        <p:txBody>
          <a:bodyPr/>
          <a:lstStyle/>
          <a:p>
            <a:fld id="{225BB88A-8D25-4D2E-9507-17A5C873B9D3}" type="datetimeFigureOut">
              <a:rPr lang="en-US" smtClean="0"/>
              <a:t>10/26/2021</a:t>
            </a:fld>
            <a:endParaRPr lang="en-US"/>
          </a:p>
        </p:txBody>
      </p:sp>
      <p:sp>
        <p:nvSpPr>
          <p:cNvPr id="6" name="Footer Placeholder 5">
            <a:extLst>
              <a:ext uri="{FF2B5EF4-FFF2-40B4-BE49-F238E27FC236}">
                <a16:creationId xmlns:a16="http://schemas.microsoft.com/office/drawing/2014/main" id="{09F9D68D-CCA1-46AD-BEF3-6C41DF3C36E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005DAB8-0D25-43E4-94C6-849BBD078682}"/>
              </a:ext>
            </a:extLst>
          </p:cNvPr>
          <p:cNvSpPr>
            <a:spLocks noGrp="1"/>
          </p:cNvSpPr>
          <p:nvPr>
            <p:ph type="sldNum" sz="quarter" idx="12"/>
          </p:nvPr>
        </p:nvSpPr>
        <p:spPr/>
        <p:txBody>
          <a:bodyPr/>
          <a:lstStyle/>
          <a:p>
            <a:fld id="{62590017-7C37-4F6E-BD32-4D6E7734B020}" type="slidenum">
              <a:rPr lang="en-US" smtClean="0"/>
              <a:t>‹#›</a:t>
            </a:fld>
            <a:endParaRPr lang="en-US"/>
          </a:p>
        </p:txBody>
      </p:sp>
    </p:spTree>
    <p:extLst>
      <p:ext uri="{BB962C8B-B14F-4D97-AF65-F5344CB8AC3E}">
        <p14:creationId xmlns:p14="http://schemas.microsoft.com/office/powerpoint/2010/main" val="8902168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5D82C-F525-4A04-8C9B-8F426C2D0A9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690647B-BA94-4EC5-88D9-43C88D04C6B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0EAFB50-668E-4764-BCE0-7CF6756039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9BBB139-D02B-4E9D-B751-A2495A2A6609}"/>
              </a:ext>
            </a:extLst>
          </p:cNvPr>
          <p:cNvSpPr>
            <a:spLocks noGrp="1"/>
          </p:cNvSpPr>
          <p:nvPr>
            <p:ph type="dt" sz="half" idx="10"/>
          </p:nvPr>
        </p:nvSpPr>
        <p:spPr/>
        <p:txBody>
          <a:bodyPr/>
          <a:lstStyle/>
          <a:p>
            <a:fld id="{225BB88A-8D25-4D2E-9507-17A5C873B9D3}" type="datetimeFigureOut">
              <a:rPr lang="en-US" smtClean="0"/>
              <a:t>10/26/2021</a:t>
            </a:fld>
            <a:endParaRPr lang="en-US"/>
          </a:p>
        </p:txBody>
      </p:sp>
      <p:sp>
        <p:nvSpPr>
          <p:cNvPr id="6" name="Footer Placeholder 5">
            <a:extLst>
              <a:ext uri="{FF2B5EF4-FFF2-40B4-BE49-F238E27FC236}">
                <a16:creationId xmlns:a16="http://schemas.microsoft.com/office/drawing/2014/main" id="{5B8BDE4C-48E2-4724-8BD6-3142FCD9A4D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A13D5BF-A6A4-4248-80E3-C0000107F4F3}"/>
              </a:ext>
            </a:extLst>
          </p:cNvPr>
          <p:cNvSpPr>
            <a:spLocks noGrp="1"/>
          </p:cNvSpPr>
          <p:nvPr>
            <p:ph type="sldNum" sz="quarter" idx="12"/>
          </p:nvPr>
        </p:nvSpPr>
        <p:spPr/>
        <p:txBody>
          <a:bodyPr/>
          <a:lstStyle/>
          <a:p>
            <a:fld id="{62590017-7C37-4F6E-BD32-4D6E7734B020}" type="slidenum">
              <a:rPr lang="en-US" smtClean="0"/>
              <a:t>‹#›</a:t>
            </a:fld>
            <a:endParaRPr lang="en-US"/>
          </a:p>
        </p:txBody>
      </p:sp>
    </p:spTree>
    <p:extLst>
      <p:ext uri="{BB962C8B-B14F-4D97-AF65-F5344CB8AC3E}">
        <p14:creationId xmlns:p14="http://schemas.microsoft.com/office/powerpoint/2010/main" val="10756325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D2B128D-1455-4AE7-B5C0-74779ABE14D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25ABDB9-007D-4717-80D9-69C5879659F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9DDDCA-7329-47EE-8D34-8BDB9539963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5BB88A-8D25-4D2E-9507-17A5C873B9D3}" type="datetimeFigureOut">
              <a:rPr lang="en-US" smtClean="0"/>
              <a:t>10/26/2021</a:t>
            </a:fld>
            <a:endParaRPr lang="en-US"/>
          </a:p>
        </p:txBody>
      </p:sp>
      <p:sp>
        <p:nvSpPr>
          <p:cNvPr id="5" name="Footer Placeholder 4">
            <a:extLst>
              <a:ext uri="{FF2B5EF4-FFF2-40B4-BE49-F238E27FC236}">
                <a16:creationId xmlns:a16="http://schemas.microsoft.com/office/drawing/2014/main" id="{F75FEA5E-6201-4C39-99D6-064FA32599F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3C4E9D4-BEDD-4ED7-B24E-2C109D4F48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590017-7C37-4F6E-BD32-4D6E7734B020}" type="slidenum">
              <a:rPr lang="en-US" smtClean="0"/>
              <a:t>‹#›</a:t>
            </a:fld>
            <a:endParaRPr lang="en-US"/>
          </a:p>
        </p:txBody>
      </p:sp>
    </p:spTree>
    <p:extLst>
      <p:ext uri="{BB962C8B-B14F-4D97-AF65-F5344CB8AC3E}">
        <p14:creationId xmlns:p14="http://schemas.microsoft.com/office/powerpoint/2010/main" val="32870175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71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2F0667-9935-4D6D-AA3F-4B5482007DFD}" type="datetimeFigureOut">
              <a:rPr lang="en-US" smtClean="0"/>
              <a:t>10/26/2021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E3503B-7934-48BA-85C6-37EE4566CB28}" type="slidenum">
              <a:rPr lang="en-US" smtClean="0"/>
              <a:t>‹#›</a:t>
            </a:fld>
            <a:endParaRPr lang="en-US"/>
          </a:p>
        </p:txBody>
      </p:sp>
    </p:spTree>
    <p:extLst>
      <p:ext uri="{BB962C8B-B14F-4D97-AF65-F5344CB8AC3E}">
        <p14:creationId xmlns:p14="http://schemas.microsoft.com/office/powerpoint/2010/main" val="3050869047"/>
      </p:ext>
    </p:extLst>
  </p:cSld>
  <p:clrMap bg1="lt1" tx1="dk1" bg2="lt2" tx2="dk2" accent1="accent1" accent2="accent2" accent3="accent3" accent4="accent4" accent5="accent5" accent6="accent6" hlink="hlink" folHlink="folHlink"/>
  <p:sldLayoutIdLst>
    <p:sldLayoutId id="214748371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7.svg"/></Relationships>
</file>

<file path=ppt/slides/_rels/slide12.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4.tiff"/><Relationship Id="rId7" Type="http://schemas.openxmlformats.org/officeDocument/2006/relationships/diagramColors" Target="../diagrams/colors3.xml"/><Relationship Id="rId2" Type="http://schemas.openxmlformats.org/officeDocument/2006/relationships/hyperlink" Target="https://www.youtube.com/watch?v=-kwbiPVy2kk" TargetMode="Externa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image" Target="../media/image1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hyperlink" Target="http://dx.doi.org/10.5888/pcd15.170271" TargetMode="External"/><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4.tiff"/><Relationship Id="rId4" Type="http://schemas.openxmlformats.org/officeDocument/2006/relationships/hyperlink" Target="https://www.youtube.com/watch?v=opkSz4OyvzM&amp;t=5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6qlWtzdxcSo"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tiff"/></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dx.doi.org/10.5888/pcd15.17027"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tiff"/><Relationship Id="rId5" Type="http://schemas.openxmlformats.org/officeDocument/2006/relationships/hyperlink" Target="https://www.youtube.com/watch?v=6qlWtzdxcSo" TargetMode="Externa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AE4714EA-4DB8-465F-AC19-F6F356BD1847}"/>
              </a:ext>
            </a:extLst>
          </p:cNvPr>
          <p:cNvCxnSpPr>
            <a:cxnSpLocks/>
          </p:cNvCxnSpPr>
          <p:nvPr/>
        </p:nvCxnSpPr>
        <p:spPr>
          <a:xfrm>
            <a:off x="2862255" y="5618219"/>
            <a:ext cx="655467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A3D86A51-8B3D-004B-AD0A-20E15967A0C1}"/>
              </a:ext>
            </a:extLst>
          </p:cNvPr>
          <p:cNvPicPr>
            <a:picLocks noChangeAspect="1"/>
          </p:cNvPicPr>
          <p:nvPr/>
        </p:nvPicPr>
        <p:blipFill>
          <a:blip r:embed="rId3"/>
          <a:stretch>
            <a:fillRect/>
          </a:stretch>
        </p:blipFill>
        <p:spPr>
          <a:xfrm>
            <a:off x="9416928" y="4091553"/>
            <a:ext cx="2762801" cy="2705888"/>
          </a:xfrm>
          <a:prstGeom prst="rect">
            <a:avLst/>
          </a:prstGeom>
        </p:spPr>
      </p:pic>
      <p:pic>
        <p:nvPicPr>
          <p:cNvPr id="9" name="Content Placeholder 3" descr="C:\Users\Barb\Documents\Glasgow\Presentations\RE-AIM Materials\RE-AIM logos\RE-AIM Circle Logo.tif">
            <a:extLst>
              <a:ext uri="{FF2B5EF4-FFF2-40B4-BE49-F238E27FC236}">
                <a16:creationId xmlns:a16="http://schemas.microsoft.com/office/drawing/2014/main" id="{278C3417-43AF-B84C-99F8-42D96E38E6D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269" y="4262034"/>
            <a:ext cx="2595966" cy="25959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Title 11">
            <a:extLst>
              <a:ext uri="{FF2B5EF4-FFF2-40B4-BE49-F238E27FC236}">
                <a16:creationId xmlns:a16="http://schemas.microsoft.com/office/drawing/2014/main" id="{AE6E2E4A-AF20-9440-9ADA-532F60182219}"/>
              </a:ext>
            </a:extLst>
          </p:cNvPr>
          <p:cNvSpPr>
            <a:spLocks noGrp="1"/>
          </p:cNvSpPr>
          <p:nvPr>
            <p:ph type="ctrTitle"/>
          </p:nvPr>
        </p:nvSpPr>
        <p:spPr>
          <a:xfrm>
            <a:off x="1492082" y="865955"/>
            <a:ext cx="9144000" cy="1655762"/>
          </a:xfrm>
        </p:spPr>
        <p:txBody>
          <a:bodyPr>
            <a:normAutofit fontScale="90000"/>
          </a:bodyPr>
          <a:lstStyle/>
          <a:p>
            <a:r>
              <a:rPr lang="en-US" dirty="0"/>
              <a:t>PRISM Contextual factors and RE-AIM outcomes</a:t>
            </a:r>
          </a:p>
        </p:txBody>
      </p:sp>
      <p:sp>
        <p:nvSpPr>
          <p:cNvPr id="13" name="Subtitle 12">
            <a:extLst>
              <a:ext uri="{FF2B5EF4-FFF2-40B4-BE49-F238E27FC236}">
                <a16:creationId xmlns:a16="http://schemas.microsoft.com/office/drawing/2014/main" id="{4042EC6D-1C66-B74A-93CD-95ECEA03D7EB}"/>
              </a:ext>
            </a:extLst>
          </p:cNvPr>
          <p:cNvSpPr>
            <a:spLocks noGrp="1"/>
          </p:cNvSpPr>
          <p:nvPr>
            <p:ph type="subTitle" idx="1"/>
          </p:nvPr>
        </p:nvSpPr>
        <p:spPr>
          <a:xfrm>
            <a:off x="1325217" y="2955239"/>
            <a:ext cx="9310865" cy="1848328"/>
          </a:xfrm>
        </p:spPr>
        <p:txBody>
          <a:bodyPr/>
          <a:lstStyle/>
          <a:p>
            <a:r>
              <a:rPr lang="en-US" dirty="0"/>
              <a:t>RE-AIM and PRISM guide users to plan, implement, evaluate, and sustain programs with contextual factors in mind, increasing equity and public health relevance</a:t>
            </a:r>
          </a:p>
        </p:txBody>
      </p:sp>
      <p:sp>
        <p:nvSpPr>
          <p:cNvPr id="2" name="TextBox 1">
            <a:extLst>
              <a:ext uri="{FF2B5EF4-FFF2-40B4-BE49-F238E27FC236}">
                <a16:creationId xmlns:a16="http://schemas.microsoft.com/office/drawing/2014/main" id="{3BC561DB-C0C7-47E3-9AAB-90BC5F3F1BB9}"/>
              </a:ext>
            </a:extLst>
          </p:cNvPr>
          <p:cNvSpPr txBox="1"/>
          <p:nvPr/>
        </p:nvSpPr>
        <p:spPr>
          <a:xfrm>
            <a:off x="4691270" y="5992046"/>
            <a:ext cx="4942587" cy="461665"/>
          </a:xfrm>
          <a:prstGeom prst="rect">
            <a:avLst/>
          </a:prstGeom>
          <a:noFill/>
        </p:spPr>
        <p:txBody>
          <a:bodyPr wrap="square" rtlCol="0">
            <a:spAutoFit/>
          </a:bodyPr>
          <a:lstStyle/>
          <a:p>
            <a:r>
              <a:rPr lang="en-US" sz="2400" dirty="0"/>
              <a:t>www.re-aim.org</a:t>
            </a:r>
          </a:p>
        </p:txBody>
      </p:sp>
    </p:spTree>
    <p:extLst>
      <p:ext uri="{BB962C8B-B14F-4D97-AF65-F5344CB8AC3E}">
        <p14:creationId xmlns:p14="http://schemas.microsoft.com/office/powerpoint/2010/main" val="27964563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C8D1AA7-C324-A142-B5AB-89EF2503E42E}"/>
              </a:ext>
            </a:extLst>
          </p:cNvPr>
          <p:cNvSpPr txBox="1"/>
          <p:nvPr/>
        </p:nvSpPr>
        <p:spPr>
          <a:xfrm>
            <a:off x="424070" y="1251225"/>
            <a:ext cx="5353877" cy="5262979"/>
          </a:xfrm>
          <a:prstGeom prst="rect">
            <a:avLst/>
          </a:prstGeom>
          <a:noFill/>
        </p:spPr>
        <p:txBody>
          <a:bodyPr wrap="square" rtlCol="0">
            <a:spAutoFit/>
          </a:bodyPr>
          <a:lstStyle/>
          <a:p>
            <a:r>
              <a:rPr lang="en-US" sz="2400" dirty="0"/>
              <a:t>Research from 2000 – 2006 using RE-AIM in different settings observed </a:t>
            </a:r>
            <a:r>
              <a:rPr lang="en-US" sz="2400" i="1" dirty="0"/>
              <a:t>different outcomes both across and within types of setting</a:t>
            </a:r>
            <a:r>
              <a:rPr lang="en-US" sz="2400" dirty="0"/>
              <a:t>s- e.g. worksites, primary care, dental offices, community settings</a:t>
            </a:r>
          </a:p>
          <a:p>
            <a:endParaRPr lang="en-US" sz="2400" dirty="0"/>
          </a:p>
          <a:p>
            <a:r>
              <a:rPr lang="en-US" sz="2400" dirty="0"/>
              <a:t>This despite evaluating the exact same intervention, often delivered by similar or same staff with high fidelity to protocol</a:t>
            </a:r>
          </a:p>
          <a:p>
            <a:endParaRPr lang="en-US" sz="2400" dirty="0"/>
          </a:p>
          <a:p>
            <a:r>
              <a:rPr lang="en-US" sz="2400" b="1" dirty="0"/>
              <a:t>PRISM  drew from existing models</a:t>
            </a:r>
            <a:r>
              <a:rPr lang="en-US" sz="2400" dirty="0"/>
              <a:t>:</a:t>
            </a:r>
          </a:p>
          <a:p>
            <a:r>
              <a:rPr lang="en-US" sz="2400" dirty="0"/>
              <a:t>-Diffusion of Innovations</a:t>
            </a:r>
          </a:p>
          <a:p>
            <a:r>
              <a:rPr lang="en-US" sz="2400" dirty="0"/>
              <a:t>-Model for Health Care Improvement</a:t>
            </a:r>
          </a:p>
          <a:p>
            <a:r>
              <a:rPr lang="en-US" sz="2400" dirty="0"/>
              <a:t>-Chronic Care Model</a:t>
            </a:r>
          </a:p>
        </p:txBody>
      </p:sp>
      <p:pic>
        <p:nvPicPr>
          <p:cNvPr id="5" name="Picture 1">
            <a:extLst>
              <a:ext uri="{FF2B5EF4-FFF2-40B4-BE49-F238E27FC236}">
                <a16:creationId xmlns:a16="http://schemas.microsoft.com/office/drawing/2014/main" id="{A46D7B2F-589C-B446-9954-CFCAA72DBEB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574009" y="494934"/>
            <a:ext cx="6617991" cy="6019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036FF12D-93FA-E949-9E8F-FC7A3BE05AA9}"/>
              </a:ext>
            </a:extLst>
          </p:cNvPr>
          <p:cNvSpPr/>
          <p:nvPr/>
        </p:nvSpPr>
        <p:spPr>
          <a:xfrm>
            <a:off x="6642711" y="6562609"/>
            <a:ext cx="8365067" cy="276999"/>
          </a:xfrm>
          <a:prstGeom prst="rect">
            <a:avLst/>
          </a:prstGeom>
        </p:spPr>
        <p:txBody>
          <a:bodyPr wrap="square">
            <a:spAutoFit/>
          </a:bodyPr>
          <a:lstStyle/>
          <a:p>
            <a:r>
              <a:rPr lang="en-US" sz="1200" dirty="0"/>
              <a:t>Feldstein &amp; Glasgow (2008). </a:t>
            </a:r>
            <a:r>
              <a:rPr lang="en-US" sz="1200" i="1" dirty="0"/>
              <a:t>Joint Commission J on Qual. &amp; Patient Safety, </a:t>
            </a:r>
            <a:r>
              <a:rPr lang="en-US" sz="1200" dirty="0"/>
              <a:t>34: 228-43.</a:t>
            </a:r>
          </a:p>
        </p:txBody>
      </p:sp>
      <p:sp>
        <p:nvSpPr>
          <p:cNvPr id="18" name="Title 1">
            <a:extLst>
              <a:ext uri="{FF2B5EF4-FFF2-40B4-BE49-F238E27FC236}">
                <a16:creationId xmlns:a16="http://schemas.microsoft.com/office/drawing/2014/main" id="{B8B509FF-331C-4743-8101-708E71573835}"/>
              </a:ext>
            </a:extLst>
          </p:cNvPr>
          <p:cNvSpPr>
            <a:spLocks noGrp="1"/>
          </p:cNvSpPr>
          <p:nvPr>
            <p:ph type="title"/>
          </p:nvPr>
        </p:nvSpPr>
        <p:spPr>
          <a:xfrm>
            <a:off x="233524" y="43295"/>
            <a:ext cx="10515600" cy="1325563"/>
          </a:xfrm>
        </p:spPr>
        <p:txBody>
          <a:bodyPr>
            <a:normAutofit/>
          </a:bodyPr>
          <a:lstStyle/>
          <a:p>
            <a:r>
              <a:rPr lang="en-US" sz="3600" b="1" dirty="0"/>
              <a:t>Summary of Evolution</a:t>
            </a:r>
          </a:p>
        </p:txBody>
      </p:sp>
    </p:spTree>
    <p:extLst>
      <p:ext uri="{BB962C8B-B14F-4D97-AF65-F5344CB8AC3E}">
        <p14:creationId xmlns:p14="http://schemas.microsoft.com/office/powerpoint/2010/main" val="18142461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B610B70-C372-4B41-B2AD-6EFB3EDBD8A3}"/>
              </a:ext>
            </a:extLst>
          </p:cNvPr>
          <p:cNvSpPr txBox="1"/>
          <p:nvPr/>
        </p:nvSpPr>
        <p:spPr>
          <a:xfrm>
            <a:off x="5496231" y="235245"/>
            <a:ext cx="5532825" cy="1115227"/>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200" b="1" dirty="0">
                <a:solidFill>
                  <a:srgbClr val="000000"/>
                </a:solidFill>
                <a:latin typeface="+mj-lt"/>
                <a:ea typeface="+mj-ea"/>
                <a:cs typeface="+mj-cs"/>
              </a:rPr>
              <a:t>Where are we today?</a:t>
            </a:r>
            <a:endParaRPr lang="en-US" sz="3200" b="1" kern="1200" dirty="0">
              <a:solidFill>
                <a:srgbClr val="000000"/>
              </a:solidFill>
              <a:latin typeface="+mj-lt"/>
              <a:ea typeface="+mj-ea"/>
              <a:cs typeface="+mj-cs"/>
            </a:endParaRPr>
          </a:p>
        </p:txBody>
      </p:sp>
      <p:pic>
        <p:nvPicPr>
          <p:cNvPr id="18" name="Graphic 17" descr="Group Brainstorm">
            <a:extLst>
              <a:ext uri="{FF2B5EF4-FFF2-40B4-BE49-F238E27FC236}">
                <a16:creationId xmlns:a16="http://schemas.microsoft.com/office/drawing/2014/main" id="{4DA7448C-8A9D-4512-82D9-75652B4AA0C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8953" y="1030516"/>
            <a:ext cx="4142232" cy="4142232"/>
          </a:xfrm>
          <a:prstGeom prst="rect">
            <a:avLst/>
          </a:prstGeom>
        </p:spPr>
      </p:pic>
      <p:sp>
        <p:nvSpPr>
          <p:cNvPr id="2" name="TextBox 1">
            <a:extLst>
              <a:ext uri="{FF2B5EF4-FFF2-40B4-BE49-F238E27FC236}">
                <a16:creationId xmlns:a16="http://schemas.microsoft.com/office/drawing/2014/main" id="{28B40A91-0738-4CA6-B46C-488455A9D703}"/>
              </a:ext>
            </a:extLst>
          </p:cNvPr>
          <p:cNvSpPr txBox="1"/>
          <p:nvPr/>
        </p:nvSpPr>
        <p:spPr>
          <a:xfrm>
            <a:off x="5345780" y="1482811"/>
            <a:ext cx="6507893" cy="4389367"/>
          </a:xfrm>
          <a:prstGeom prst="rect">
            <a:avLst/>
          </a:prstGeom>
        </p:spPr>
        <p:txBody>
          <a:bodyPr vert="horz" lIns="91440" tIns="45720" rIns="91440" bIns="45720" rtlCol="0" anchor="t">
            <a:noAutofit/>
          </a:bodyPr>
          <a:lstStyle/>
          <a:p>
            <a:pPr marL="285750" indent="-228600">
              <a:lnSpc>
                <a:spcPct val="90000"/>
              </a:lnSpc>
              <a:spcAft>
                <a:spcPts val="600"/>
              </a:spcAft>
              <a:buFont typeface="Arial" panose="020B0604020202020204" pitchFamily="34" charset="0"/>
              <a:buChar char="•"/>
            </a:pPr>
            <a:r>
              <a:rPr lang="en-US" sz="2400" dirty="0">
                <a:solidFill>
                  <a:srgbClr val="000000"/>
                </a:solidFill>
              </a:rPr>
              <a:t>One of the most widely used frameworks.</a:t>
            </a:r>
          </a:p>
          <a:p>
            <a:pPr marL="285750" indent="-228600">
              <a:lnSpc>
                <a:spcPct val="90000"/>
              </a:lnSpc>
              <a:spcAft>
                <a:spcPts val="600"/>
              </a:spcAft>
              <a:buFont typeface="Arial" panose="020B0604020202020204" pitchFamily="34" charset="0"/>
              <a:buChar char="•"/>
            </a:pPr>
            <a:r>
              <a:rPr lang="en-US" sz="2400" dirty="0">
                <a:solidFill>
                  <a:srgbClr val="000000"/>
                </a:solidFill>
              </a:rPr>
              <a:t>Often mandated by funders.</a:t>
            </a:r>
          </a:p>
          <a:p>
            <a:pPr marL="285750" indent="-228600">
              <a:lnSpc>
                <a:spcPct val="90000"/>
              </a:lnSpc>
              <a:spcAft>
                <a:spcPts val="600"/>
              </a:spcAft>
              <a:buFont typeface="Arial" panose="020B0604020202020204" pitchFamily="34" charset="0"/>
              <a:buChar char="•"/>
            </a:pPr>
            <a:r>
              <a:rPr lang="en-US" sz="2400" dirty="0">
                <a:solidFill>
                  <a:srgbClr val="000000"/>
                </a:solidFill>
              </a:rPr>
              <a:t>Expanded the original model to focus on adaptions and sustainability.</a:t>
            </a:r>
          </a:p>
          <a:p>
            <a:pPr marL="285750" indent="-228600">
              <a:lnSpc>
                <a:spcPct val="90000"/>
              </a:lnSpc>
              <a:spcAft>
                <a:spcPts val="600"/>
              </a:spcAft>
              <a:buFont typeface="Arial" panose="020B0604020202020204" pitchFamily="34" charset="0"/>
              <a:buChar char="•"/>
            </a:pPr>
            <a:r>
              <a:rPr lang="en-US" sz="2400" dirty="0">
                <a:solidFill>
                  <a:srgbClr val="000000"/>
                </a:solidFill>
              </a:rPr>
              <a:t>Emphasize qualitative methods to understand “how” and “why.”</a:t>
            </a:r>
          </a:p>
          <a:p>
            <a:pPr marL="285750" indent="-228600">
              <a:lnSpc>
                <a:spcPct val="90000"/>
              </a:lnSpc>
              <a:spcAft>
                <a:spcPts val="600"/>
              </a:spcAft>
              <a:buFont typeface="Arial" panose="020B0604020202020204" pitchFamily="34" charset="0"/>
              <a:buChar char="•"/>
            </a:pPr>
            <a:r>
              <a:rPr lang="en-US" sz="2400" dirty="0">
                <a:solidFill>
                  <a:srgbClr val="000000"/>
                </a:solidFill>
              </a:rPr>
              <a:t>Capture costs.</a:t>
            </a:r>
          </a:p>
          <a:p>
            <a:pPr marL="285750" indent="-228600">
              <a:lnSpc>
                <a:spcPct val="90000"/>
              </a:lnSpc>
              <a:spcAft>
                <a:spcPts val="600"/>
              </a:spcAft>
              <a:buFont typeface="Arial" panose="020B0604020202020204" pitchFamily="34" charset="0"/>
              <a:buChar char="•"/>
            </a:pPr>
            <a:r>
              <a:rPr lang="en-US" sz="2400" dirty="0">
                <a:solidFill>
                  <a:srgbClr val="000000"/>
                </a:solidFill>
              </a:rPr>
              <a:t>Understand health equity issues.</a:t>
            </a:r>
          </a:p>
          <a:p>
            <a:pPr marL="285750" indent="-228600">
              <a:lnSpc>
                <a:spcPct val="90000"/>
              </a:lnSpc>
              <a:spcAft>
                <a:spcPts val="600"/>
              </a:spcAft>
              <a:buFont typeface="Arial" panose="020B0604020202020204" pitchFamily="34" charset="0"/>
              <a:buChar char="•"/>
            </a:pPr>
            <a:r>
              <a:rPr lang="en-US" sz="2400" dirty="0">
                <a:solidFill>
                  <a:srgbClr val="000000"/>
                </a:solidFill>
              </a:rPr>
              <a:t>Encourage pragmatic use.</a:t>
            </a:r>
          </a:p>
          <a:p>
            <a:pPr marL="285750" indent="-228600">
              <a:lnSpc>
                <a:spcPct val="90000"/>
              </a:lnSpc>
              <a:spcAft>
                <a:spcPts val="600"/>
              </a:spcAft>
              <a:buFont typeface="Arial" panose="020B0604020202020204" pitchFamily="34" charset="0"/>
              <a:buChar char="•"/>
            </a:pPr>
            <a:r>
              <a:rPr lang="en-US" sz="2400" dirty="0">
                <a:solidFill>
                  <a:srgbClr val="000000"/>
                </a:solidFill>
              </a:rPr>
              <a:t>Package RE-AIM for use by non-researchers.</a:t>
            </a:r>
          </a:p>
          <a:p>
            <a:pPr marL="285750" indent="-228600">
              <a:lnSpc>
                <a:spcPct val="90000"/>
              </a:lnSpc>
              <a:spcAft>
                <a:spcPts val="600"/>
              </a:spcAft>
              <a:buFont typeface="Arial" panose="020B0604020202020204" pitchFamily="34" charset="0"/>
              <a:buChar char="•"/>
            </a:pPr>
            <a:r>
              <a:rPr lang="en-US" sz="2400" dirty="0">
                <a:solidFill>
                  <a:srgbClr val="000000"/>
                </a:solidFill>
              </a:rPr>
              <a:t>Integrate RE-AIM with other models.</a:t>
            </a:r>
          </a:p>
        </p:txBody>
      </p:sp>
      <p:sp>
        <p:nvSpPr>
          <p:cNvPr id="4" name="TextBox 3">
            <a:extLst>
              <a:ext uri="{FF2B5EF4-FFF2-40B4-BE49-F238E27FC236}">
                <a16:creationId xmlns:a16="http://schemas.microsoft.com/office/drawing/2014/main" id="{A16D7221-9C9F-486F-98B7-707B2A4360EC}"/>
              </a:ext>
            </a:extLst>
          </p:cNvPr>
          <p:cNvSpPr txBox="1"/>
          <p:nvPr/>
        </p:nvSpPr>
        <p:spPr>
          <a:xfrm>
            <a:off x="0" y="6273225"/>
            <a:ext cx="7870522" cy="584775"/>
          </a:xfrm>
          <a:prstGeom prst="rect">
            <a:avLst/>
          </a:prstGeom>
          <a:noFill/>
        </p:spPr>
        <p:txBody>
          <a:bodyPr wrap="square" rtlCol="0">
            <a:spAutoFit/>
          </a:bodyPr>
          <a:lstStyle/>
          <a:p>
            <a:r>
              <a:rPr lang="en-US" sz="1600" dirty="0"/>
              <a:t>Glasgow et al.  RE-AIM Planning and Evaluation Framework:  Adapting to New Science and Practice with a 20-Year Review.  Front Public Health.  2019;7:64.</a:t>
            </a:r>
          </a:p>
        </p:txBody>
      </p:sp>
    </p:spTree>
    <p:extLst>
      <p:ext uri="{BB962C8B-B14F-4D97-AF65-F5344CB8AC3E}">
        <p14:creationId xmlns:p14="http://schemas.microsoft.com/office/powerpoint/2010/main" val="10284474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3E02432F-CA4C-4448-96A7-9E86441517E5}"/>
              </a:ext>
            </a:extLst>
          </p:cNvPr>
          <p:cNvSpPr txBox="1"/>
          <p:nvPr/>
        </p:nvSpPr>
        <p:spPr>
          <a:xfrm>
            <a:off x="4950392" y="3916417"/>
            <a:ext cx="2396792" cy="477054"/>
          </a:xfrm>
          <a:prstGeom prst="rect">
            <a:avLst/>
          </a:prstGeom>
          <a:noFill/>
        </p:spPr>
        <p:txBody>
          <a:bodyPr wrap="square" rtlCol="0">
            <a:spAutoFit/>
          </a:bodyPr>
          <a:lstStyle/>
          <a:p>
            <a:pPr algn="ctr"/>
            <a:endParaRPr lang="en-US" sz="2500" dirty="0">
              <a:latin typeface="Calibri" panose="020F0502020204030204" pitchFamily="34" charset="0"/>
              <a:cs typeface="Calibri" panose="020F0502020204030204" pitchFamily="34" charset="0"/>
            </a:endParaRPr>
          </a:p>
        </p:txBody>
      </p:sp>
      <p:pic>
        <p:nvPicPr>
          <p:cNvPr id="12" name="Picture 11">
            <a:hlinkClick r:id="rId2"/>
            <a:extLst>
              <a:ext uri="{FF2B5EF4-FFF2-40B4-BE49-F238E27FC236}">
                <a16:creationId xmlns:a16="http://schemas.microsoft.com/office/drawing/2014/main" id="{8E4E7025-E039-E34E-886E-6B574270CCD7}"/>
              </a:ext>
            </a:extLst>
          </p:cNvPr>
          <p:cNvPicPr>
            <a:picLocks noChangeAspect="1"/>
          </p:cNvPicPr>
          <p:nvPr/>
        </p:nvPicPr>
        <p:blipFill>
          <a:blip r:embed="rId3"/>
          <a:stretch>
            <a:fillRect/>
          </a:stretch>
        </p:blipFill>
        <p:spPr>
          <a:xfrm>
            <a:off x="147234" y="5870999"/>
            <a:ext cx="868536" cy="868536"/>
          </a:xfrm>
          <a:prstGeom prst="rect">
            <a:avLst/>
          </a:prstGeom>
        </p:spPr>
      </p:pic>
      <p:sp>
        <p:nvSpPr>
          <p:cNvPr id="15" name="TextBox 2">
            <a:extLst>
              <a:ext uri="{FF2B5EF4-FFF2-40B4-BE49-F238E27FC236}">
                <a16:creationId xmlns:a16="http://schemas.microsoft.com/office/drawing/2014/main" id="{D14B95E6-5A97-144A-A2F2-081F2A2C29C4}"/>
              </a:ext>
            </a:extLst>
          </p:cNvPr>
          <p:cNvSpPr txBox="1">
            <a:spLocks noChangeArrowheads="1"/>
          </p:cNvSpPr>
          <p:nvPr/>
        </p:nvSpPr>
        <p:spPr bwMode="auto">
          <a:xfrm>
            <a:off x="147234" y="-53190"/>
            <a:ext cx="10634133" cy="1337733"/>
          </a:xfrm>
          <a:prstGeom prst="rect">
            <a:avLst/>
          </a:prstGeom>
        </p:spPr>
        <p:txBody>
          <a:bodyPr vert="horz" wrap="square" lIns="91440" tIns="45720" rIns="91440" bIns="45720" numCol="1" rtlCol="0" anchor="ctr" anchorCtr="0" compatLnSpc="1">
            <a:prstTxWarp prst="textNoShape">
              <a:avLst/>
            </a:prstTxWarp>
            <a:noAutofit/>
          </a:bodyPr>
          <a:lstStyle>
            <a:defPPr>
              <a:defRPr lang="en-US"/>
            </a:defPPr>
            <a:lvl1pPr defTabSz="685800">
              <a:lnSpc>
                <a:spcPct val="90000"/>
              </a:lnSpc>
              <a:spcBef>
                <a:spcPct val="0"/>
              </a:spcBef>
              <a:buNone/>
              <a:defRPr sz="3600" spc="-5">
                <a:solidFill>
                  <a:schemeClr val="accent1"/>
                </a:solidFill>
                <a:latin typeface="+mj-lt"/>
                <a:ea typeface="+mj-ea"/>
                <a:cs typeface="Arial" charset="0"/>
              </a:defRPr>
            </a:lvl1pPr>
          </a:lstStyle>
          <a:p>
            <a:r>
              <a:rPr lang="en-US" b="1" dirty="0">
                <a:solidFill>
                  <a:schemeClr val="tx1"/>
                </a:solidFill>
              </a:rPr>
              <a:t>Common misconceptions about RE-AIM and PRISM</a:t>
            </a:r>
          </a:p>
        </p:txBody>
      </p:sp>
      <p:sp>
        <p:nvSpPr>
          <p:cNvPr id="16" name="Rectangle 15">
            <a:extLst>
              <a:ext uri="{FF2B5EF4-FFF2-40B4-BE49-F238E27FC236}">
                <a16:creationId xmlns:a16="http://schemas.microsoft.com/office/drawing/2014/main" id="{43F735EB-0DEC-CB41-8452-FE08D3401F6A}"/>
              </a:ext>
            </a:extLst>
          </p:cNvPr>
          <p:cNvSpPr/>
          <p:nvPr/>
        </p:nvSpPr>
        <p:spPr>
          <a:xfrm>
            <a:off x="1015769" y="5609189"/>
            <a:ext cx="3434475" cy="11303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Common misconceptions video here or click icon to left:</a:t>
            </a:r>
          </a:p>
          <a:p>
            <a:pPr algn="ctr"/>
            <a:r>
              <a:rPr lang="en-US" dirty="0"/>
              <a:t>https://</a:t>
            </a:r>
            <a:r>
              <a:rPr lang="en-US" dirty="0" err="1"/>
              <a:t>www.youtube.com</a:t>
            </a:r>
            <a:r>
              <a:rPr lang="en-US" dirty="0"/>
              <a:t>/</a:t>
            </a:r>
            <a:r>
              <a:rPr lang="en-US" dirty="0" err="1"/>
              <a:t>watch?v</a:t>
            </a:r>
            <a:r>
              <a:rPr lang="en-US" dirty="0"/>
              <a:t>=-kwbiPVy2kk</a:t>
            </a:r>
          </a:p>
        </p:txBody>
      </p:sp>
      <p:graphicFrame>
        <p:nvGraphicFramePr>
          <p:cNvPr id="22" name="Content Placeholder 21">
            <a:extLst>
              <a:ext uri="{FF2B5EF4-FFF2-40B4-BE49-F238E27FC236}">
                <a16:creationId xmlns:a16="http://schemas.microsoft.com/office/drawing/2014/main" id="{4EF91A00-88FF-254A-B793-92283BBECAAE}"/>
              </a:ext>
            </a:extLst>
          </p:cNvPr>
          <p:cNvGraphicFramePr>
            <a:graphicFrameLocks noGrp="1"/>
          </p:cNvGraphicFramePr>
          <p:nvPr>
            <p:ph idx="1"/>
            <p:extLst>
              <p:ext uri="{D42A27DB-BD31-4B8C-83A1-F6EECF244321}">
                <p14:modId xmlns:p14="http://schemas.microsoft.com/office/powerpoint/2010/main" val="2310466390"/>
              </p:ext>
            </p:extLst>
          </p:nvPr>
        </p:nvGraphicFramePr>
        <p:xfrm>
          <a:off x="3140762" y="1519661"/>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24" name="Picture 23">
            <a:extLst>
              <a:ext uri="{FF2B5EF4-FFF2-40B4-BE49-F238E27FC236}">
                <a16:creationId xmlns:a16="http://schemas.microsoft.com/office/drawing/2014/main" id="{BA578706-FB6E-6548-B1C5-B1D4523FFD6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47234" y="1119721"/>
            <a:ext cx="4368890" cy="4233378"/>
          </a:xfrm>
          <a:prstGeom prst="rect">
            <a:avLst/>
          </a:prstGeom>
        </p:spPr>
      </p:pic>
    </p:spTree>
    <p:extLst>
      <p:ext uri="{BB962C8B-B14F-4D97-AF65-F5344CB8AC3E}">
        <p14:creationId xmlns:p14="http://schemas.microsoft.com/office/powerpoint/2010/main" val="15023154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2">
            <a:extLst>
              <a:ext uri="{FF2B5EF4-FFF2-40B4-BE49-F238E27FC236}">
                <a16:creationId xmlns:a16="http://schemas.microsoft.com/office/drawing/2014/main" id="{2D07AC25-80D1-E041-B897-0409852D0A2F}"/>
              </a:ext>
            </a:extLst>
          </p:cNvPr>
          <p:cNvSpPr>
            <a:spLocks noGrp="1" noChangeArrowheads="1"/>
          </p:cNvSpPr>
          <p:nvPr>
            <p:ph type="title"/>
          </p:nvPr>
        </p:nvSpPr>
        <p:spPr>
          <a:xfrm>
            <a:off x="270933" y="152398"/>
            <a:ext cx="7719391" cy="838202"/>
          </a:xfrm>
        </p:spPr>
        <p:txBody>
          <a:bodyPr vert="horz" wrap="square" lIns="91440" tIns="45720" rIns="91440" bIns="45720" numCol="1" rtlCol="0" anchor="ctr" anchorCtr="0" compatLnSpc="1">
            <a:prstTxWarp prst="textNoShape">
              <a:avLst/>
            </a:prstTxWarp>
            <a:noAutofit/>
          </a:bodyPr>
          <a:lstStyle/>
          <a:p>
            <a:r>
              <a:rPr lang="en-US" altLang="en-US" sz="3600" b="1" spc="-5" dirty="0">
                <a:cs typeface="Arial" charset="0"/>
              </a:rPr>
              <a:t>RE-AIM—Health Equity Implications</a:t>
            </a:r>
          </a:p>
        </p:txBody>
      </p:sp>
      <p:graphicFrame>
        <p:nvGraphicFramePr>
          <p:cNvPr id="14" name="Table 13" descr="Table showing The five elements of RE-AIM, the disparity, and overall impact">
            <a:extLst>
              <a:ext uri="{FF2B5EF4-FFF2-40B4-BE49-F238E27FC236}">
                <a16:creationId xmlns:a16="http://schemas.microsoft.com/office/drawing/2014/main" id="{335017BD-FE0B-CA49-A747-F474D1605511}"/>
              </a:ext>
            </a:extLst>
          </p:cNvPr>
          <p:cNvGraphicFramePr>
            <a:graphicFrameLocks noGrp="1"/>
          </p:cNvGraphicFramePr>
          <p:nvPr>
            <p:extLst>
              <p:ext uri="{D42A27DB-BD31-4B8C-83A1-F6EECF244321}">
                <p14:modId xmlns:p14="http://schemas.microsoft.com/office/powerpoint/2010/main" val="3193829074"/>
              </p:ext>
            </p:extLst>
          </p:nvPr>
        </p:nvGraphicFramePr>
        <p:xfrm>
          <a:off x="1729409" y="999069"/>
          <a:ext cx="8252794" cy="4571996"/>
        </p:xfrm>
        <a:graphic>
          <a:graphicData uri="http://schemas.openxmlformats.org/drawingml/2006/table">
            <a:tbl>
              <a:tblPr firstRow="1" bandRow="1">
                <a:tableStyleId>{00A15C55-8517-42AA-B614-E9B94910E393}</a:tableStyleId>
              </a:tblPr>
              <a:tblGrid>
                <a:gridCol w="2540462">
                  <a:extLst>
                    <a:ext uri="{9D8B030D-6E8A-4147-A177-3AD203B41FA5}">
                      <a16:colId xmlns:a16="http://schemas.microsoft.com/office/drawing/2014/main" val="20000"/>
                    </a:ext>
                  </a:extLst>
                </a:gridCol>
                <a:gridCol w="2007330">
                  <a:extLst>
                    <a:ext uri="{9D8B030D-6E8A-4147-A177-3AD203B41FA5}">
                      <a16:colId xmlns:a16="http://schemas.microsoft.com/office/drawing/2014/main" val="20001"/>
                    </a:ext>
                  </a:extLst>
                </a:gridCol>
                <a:gridCol w="3705002">
                  <a:extLst>
                    <a:ext uri="{9D8B030D-6E8A-4147-A177-3AD203B41FA5}">
                      <a16:colId xmlns:a16="http://schemas.microsoft.com/office/drawing/2014/main" val="20002"/>
                    </a:ext>
                  </a:extLst>
                </a:gridCol>
              </a:tblGrid>
              <a:tr h="779724">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algn="l"/>
                      <a:r>
                        <a:rPr lang="en-US" sz="2400" u="none" dirty="0">
                          <a:effectLst/>
                        </a:rPr>
                        <a:t>RE-AIM Issue</a:t>
                      </a:r>
                      <a:endParaRPr lang="en-US" sz="2400" b="1" u="none" dirty="0">
                        <a:solidFill>
                          <a:schemeClr val="bg1"/>
                        </a:solidFill>
                        <a:effectLst/>
                        <a:latin typeface="Arial" panose="020B0604020202020204" pitchFamily="34" charset="0"/>
                        <a:cs typeface="Arial" panose="020B0604020202020204" pitchFamily="34" charset="0"/>
                      </a:endParaRPr>
                    </a:p>
                  </a:txBody>
                  <a:tcPr marL="97529" marR="97529" marT="48764" marB="48764" anchor="ctr"/>
                </a:tc>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algn="ctr"/>
                      <a:r>
                        <a:rPr lang="en-US" sz="2400" u="none" dirty="0">
                          <a:effectLst/>
                        </a:rPr>
                        <a:t>Disparity</a:t>
                      </a:r>
                      <a:endParaRPr lang="en-US" sz="2400" b="1" u="none" dirty="0">
                        <a:solidFill>
                          <a:schemeClr val="bg1"/>
                        </a:solidFill>
                        <a:effectLst/>
                        <a:latin typeface="Arial" panose="020B0604020202020204" pitchFamily="34" charset="0"/>
                        <a:ea typeface="Verdana" pitchFamily="34" charset="0"/>
                        <a:cs typeface="Arial" panose="020B0604020202020204" pitchFamily="34" charset="0"/>
                      </a:endParaRPr>
                    </a:p>
                  </a:txBody>
                  <a:tcPr marL="97529" marR="97529" marT="48764" marB="48764" anchor="ctr"/>
                </a:tc>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u="none" dirty="0">
                          <a:effectLst/>
                        </a:rPr>
                        <a:t>Overall Impact</a:t>
                      </a:r>
                      <a:endParaRPr lang="en-US" sz="2400" b="1" u="none" dirty="0">
                        <a:solidFill>
                          <a:schemeClr val="bg1"/>
                        </a:solidFill>
                        <a:effectLst/>
                        <a:latin typeface="Arial" panose="020B0604020202020204" pitchFamily="34" charset="0"/>
                        <a:ea typeface="Verdana" pitchFamily="34" charset="0"/>
                        <a:cs typeface="Arial" panose="020B0604020202020204" pitchFamily="34" charset="0"/>
                      </a:endParaRPr>
                    </a:p>
                  </a:txBody>
                  <a:tcPr marL="97529" marR="97529" marT="48764" marB="48764" anchor="ctr"/>
                </a:tc>
                <a:extLst>
                  <a:ext uri="{0D108BD9-81ED-4DB2-BD59-A6C34878D82A}">
                    <a16:rowId xmlns:a16="http://schemas.microsoft.com/office/drawing/2014/main" val="10000"/>
                  </a:ext>
                </a:extLst>
              </a:tr>
              <a:tr h="767687">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en-US" sz="2400" dirty="0"/>
                        <a:t>Reach</a:t>
                      </a:r>
                      <a:endParaRPr lang="en-US" sz="2400" b="1" dirty="0">
                        <a:solidFill>
                          <a:schemeClr val="tx1">
                            <a:lumMod val="75000"/>
                            <a:lumOff val="25000"/>
                          </a:schemeClr>
                        </a:solidFill>
                        <a:latin typeface="Arial" panose="020B0604020202020204" pitchFamily="34" charset="0"/>
                        <a:ea typeface="Verdana" pitchFamily="34" charset="0"/>
                        <a:cs typeface="Arial" panose="020B0604020202020204" pitchFamily="34" charset="0"/>
                      </a:endParaRPr>
                    </a:p>
                  </a:txBody>
                  <a:tcPr marL="97529" marR="97529" marT="48764" marB="48764" anchor="ct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ctr"/>
                      <a:r>
                        <a:rPr lang="en-US" sz="2400" dirty="0"/>
                        <a:t>30%</a:t>
                      </a:r>
                      <a:endParaRPr lang="en-US" sz="2400" b="1" dirty="0">
                        <a:solidFill>
                          <a:schemeClr val="tx1">
                            <a:lumMod val="75000"/>
                            <a:lumOff val="25000"/>
                          </a:schemeClr>
                        </a:solidFill>
                        <a:latin typeface="Arial" panose="020B0604020202020204" pitchFamily="34" charset="0"/>
                        <a:ea typeface="Verdana" pitchFamily="34" charset="0"/>
                        <a:cs typeface="Arial" panose="020B0604020202020204" pitchFamily="34" charset="0"/>
                      </a:endParaRPr>
                    </a:p>
                  </a:txBody>
                  <a:tcPr marL="97529" marR="97529" marT="48764" marB="48764" anchor="ct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dirty="0"/>
                        <a:t>70% benefit</a:t>
                      </a:r>
                      <a:endParaRPr lang="en-US" sz="2400" b="1" dirty="0">
                        <a:solidFill>
                          <a:schemeClr val="tx1">
                            <a:lumMod val="75000"/>
                            <a:lumOff val="25000"/>
                          </a:schemeClr>
                        </a:solidFill>
                        <a:latin typeface="Arial" panose="020B0604020202020204" pitchFamily="34" charset="0"/>
                        <a:cs typeface="Arial" panose="020B0604020202020204" pitchFamily="34" charset="0"/>
                      </a:endParaRPr>
                    </a:p>
                  </a:txBody>
                  <a:tcPr marL="97529" marR="97529" marT="48764" marB="48764" anchor="ctr"/>
                </a:tc>
                <a:extLst>
                  <a:ext uri="{0D108BD9-81ED-4DB2-BD59-A6C34878D82A}">
                    <a16:rowId xmlns:a16="http://schemas.microsoft.com/office/drawing/2014/main" val="10001"/>
                  </a:ext>
                </a:extLst>
              </a:tr>
              <a:tr h="760526">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dirty="0">
                          <a:solidFill>
                            <a:srgbClr val="DF5327"/>
                          </a:solidFill>
                        </a:rPr>
                        <a:t>Effectiveness</a:t>
                      </a:r>
                      <a:endParaRPr lang="en-US" sz="2400" b="1" dirty="0">
                        <a:solidFill>
                          <a:srgbClr val="DF5327"/>
                        </a:solidFill>
                        <a:latin typeface="Arial" panose="020B0604020202020204" pitchFamily="34" charset="0"/>
                        <a:ea typeface="Verdana" pitchFamily="34" charset="0"/>
                        <a:cs typeface="Arial" panose="020B0604020202020204" pitchFamily="34" charset="0"/>
                      </a:endParaRPr>
                    </a:p>
                  </a:txBody>
                  <a:tcPr marL="97529" marR="97529" marT="48764" marB="48764" anchor="ct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ctr"/>
                      <a:r>
                        <a:rPr lang="en-US" sz="2400" dirty="0">
                          <a:solidFill>
                            <a:srgbClr val="DF5327"/>
                          </a:solidFill>
                        </a:rPr>
                        <a:t> 0 (equal)</a:t>
                      </a:r>
                      <a:endParaRPr lang="en-US" sz="2400" b="1" dirty="0">
                        <a:solidFill>
                          <a:srgbClr val="DF5327"/>
                        </a:solidFill>
                        <a:latin typeface="Arial" panose="020B0604020202020204" pitchFamily="34" charset="0"/>
                        <a:ea typeface="Verdana" pitchFamily="34" charset="0"/>
                        <a:cs typeface="Arial" panose="020B0604020202020204" pitchFamily="34" charset="0"/>
                      </a:endParaRPr>
                    </a:p>
                  </a:txBody>
                  <a:tcPr marL="97529" marR="97529" marT="48764" marB="48764" anchor="ct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ctr"/>
                      <a:r>
                        <a:rPr lang="en-US" sz="2400" dirty="0"/>
                        <a:t>70%</a:t>
                      </a:r>
                      <a:r>
                        <a:rPr lang="en-US" sz="2400" baseline="0" dirty="0"/>
                        <a:t> </a:t>
                      </a:r>
                      <a:r>
                        <a:rPr lang="en-US" sz="2400" dirty="0"/>
                        <a:t>benefit</a:t>
                      </a:r>
                      <a:endParaRPr lang="en-US" sz="2400" b="1" dirty="0">
                        <a:solidFill>
                          <a:schemeClr val="tx1">
                            <a:lumMod val="75000"/>
                            <a:lumOff val="25000"/>
                          </a:schemeClr>
                        </a:solidFill>
                        <a:latin typeface="Arial" panose="020B0604020202020204" pitchFamily="34" charset="0"/>
                        <a:cs typeface="Arial" panose="020B0604020202020204" pitchFamily="34" charset="0"/>
                      </a:endParaRPr>
                    </a:p>
                  </a:txBody>
                  <a:tcPr marL="97529" marR="97529" marT="48764" marB="48764" anchor="ctr"/>
                </a:tc>
                <a:extLst>
                  <a:ext uri="{0D108BD9-81ED-4DB2-BD59-A6C34878D82A}">
                    <a16:rowId xmlns:a16="http://schemas.microsoft.com/office/drawing/2014/main" val="10002"/>
                  </a:ext>
                </a:extLst>
              </a:tr>
              <a:tr h="753364">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dirty="0"/>
                        <a:t>Adoption	</a:t>
                      </a:r>
                      <a:endParaRPr lang="en-US" sz="2400" b="1" dirty="0">
                        <a:solidFill>
                          <a:schemeClr val="tx1">
                            <a:lumMod val="75000"/>
                            <a:lumOff val="25000"/>
                          </a:schemeClr>
                        </a:solidFill>
                        <a:latin typeface="Arial" panose="020B0604020202020204" pitchFamily="34" charset="0"/>
                        <a:ea typeface="Verdana" pitchFamily="34" charset="0"/>
                        <a:cs typeface="Arial" panose="020B0604020202020204" pitchFamily="34" charset="0"/>
                      </a:endParaRPr>
                    </a:p>
                  </a:txBody>
                  <a:tcPr marL="97529" marR="97529" marT="48764" marB="48764" anchor="ct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ctr"/>
                      <a:r>
                        <a:rPr lang="en-US" sz="2400" dirty="0"/>
                        <a:t>30%</a:t>
                      </a:r>
                      <a:endParaRPr lang="en-US" sz="2400" b="1" dirty="0">
                        <a:solidFill>
                          <a:schemeClr val="tx1">
                            <a:lumMod val="75000"/>
                            <a:lumOff val="25000"/>
                          </a:schemeClr>
                        </a:solidFill>
                        <a:latin typeface="Arial" panose="020B0604020202020204" pitchFamily="34" charset="0"/>
                        <a:ea typeface="Verdana" pitchFamily="34" charset="0"/>
                        <a:cs typeface="Arial" panose="020B0604020202020204" pitchFamily="34" charset="0"/>
                      </a:endParaRPr>
                    </a:p>
                  </a:txBody>
                  <a:tcPr marL="97529" marR="97529" marT="48764" marB="48764" anchor="ct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ctr"/>
                      <a:r>
                        <a:rPr lang="en-US" sz="2400" dirty="0"/>
                        <a:t>49% benefit</a:t>
                      </a:r>
                      <a:endParaRPr lang="en-US" sz="2400" b="1" dirty="0">
                        <a:solidFill>
                          <a:schemeClr val="tx1">
                            <a:lumMod val="75000"/>
                            <a:lumOff val="25000"/>
                          </a:schemeClr>
                        </a:solidFill>
                        <a:latin typeface="Arial" panose="020B0604020202020204" pitchFamily="34" charset="0"/>
                        <a:cs typeface="Arial" panose="020B0604020202020204" pitchFamily="34" charset="0"/>
                      </a:endParaRPr>
                    </a:p>
                  </a:txBody>
                  <a:tcPr marL="97529" marR="97529" marT="48764" marB="48764" anchor="ctr"/>
                </a:tc>
                <a:extLst>
                  <a:ext uri="{0D108BD9-81ED-4DB2-BD59-A6C34878D82A}">
                    <a16:rowId xmlns:a16="http://schemas.microsoft.com/office/drawing/2014/main" val="10003"/>
                  </a:ext>
                </a:extLst>
              </a:tr>
              <a:tr h="730971">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en-US" sz="2400" dirty="0"/>
                        <a:t>Implementation</a:t>
                      </a:r>
                      <a:endParaRPr lang="en-US" sz="2400" b="1" dirty="0">
                        <a:solidFill>
                          <a:schemeClr val="tx1">
                            <a:lumMod val="75000"/>
                            <a:lumOff val="25000"/>
                          </a:schemeClr>
                        </a:solidFill>
                        <a:latin typeface="Arial" panose="020B0604020202020204" pitchFamily="34" charset="0"/>
                        <a:ea typeface="Verdana" pitchFamily="34" charset="0"/>
                        <a:cs typeface="Arial" panose="020B0604020202020204" pitchFamily="34" charset="0"/>
                      </a:endParaRPr>
                    </a:p>
                  </a:txBody>
                  <a:tcPr marL="97529" marR="97529" marT="48764" marB="48764" anchor="ct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ctr"/>
                      <a:r>
                        <a:rPr lang="en-US" sz="2400" dirty="0"/>
                        <a:t>30%</a:t>
                      </a:r>
                      <a:endParaRPr lang="en-US" sz="2400" b="1" dirty="0">
                        <a:solidFill>
                          <a:schemeClr val="tx1">
                            <a:lumMod val="75000"/>
                            <a:lumOff val="25000"/>
                          </a:schemeClr>
                        </a:solidFill>
                        <a:latin typeface="Arial" panose="020B0604020202020204" pitchFamily="34" charset="0"/>
                        <a:ea typeface="Verdana" pitchFamily="34" charset="0"/>
                        <a:cs typeface="Arial" panose="020B0604020202020204" pitchFamily="34" charset="0"/>
                      </a:endParaRPr>
                    </a:p>
                  </a:txBody>
                  <a:tcPr marL="97529" marR="97529" marT="48764" marB="48764" anchor="ct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dirty="0"/>
                        <a:t>34% benefit</a:t>
                      </a:r>
                      <a:endParaRPr lang="en-US" sz="2400" b="1" dirty="0">
                        <a:solidFill>
                          <a:schemeClr val="tx1">
                            <a:lumMod val="75000"/>
                            <a:lumOff val="25000"/>
                          </a:schemeClr>
                        </a:solidFill>
                        <a:latin typeface="Arial" panose="020B0604020202020204" pitchFamily="34" charset="0"/>
                        <a:cs typeface="Arial" panose="020B0604020202020204" pitchFamily="34" charset="0"/>
                      </a:endParaRPr>
                    </a:p>
                  </a:txBody>
                  <a:tcPr marL="97529" marR="97529" marT="48764" marB="48764" anchor="ctr"/>
                </a:tc>
                <a:extLst>
                  <a:ext uri="{0D108BD9-81ED-4DB2-BD59-A6C34878D82A}">
                    <a16:rowId xmlns:a16="http://schemas.microsoft.com/office/drawing/2014/main" val="10004"/>
                  </a:ext>
                </a:extLst>
              </a:tr>
              <a:tr h="779724">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en-US" sz="2400" dirty="0"/>
                        <a:t>Maintenance</a:t>
                      </a:r>
                      <a:endParaRPr lang="en-US" sz="2400" b="1" dirty="0">
                        <a:solidFill>
                          <a:schemeClr val="tx1">
                            <a:lumMod val="75000"/>
                            <a:lumOff val="25000"/>
                          </a:schemeClr>
                        </a:solidFill>
                        <a:latin typeface="Arial" panose="020B0604020202020204" pitchFamily="34" charset="0"/>
                        <a:ea typeface="Verdana" pitchFamily="34" charset="0"/>
                        <a:cs typeface="Arial" panose="020B0604020202020204" pitchFamily="34" charset="0"/>
                      </a:endParaRPr>
                    </a:p>
                  </a:txBody>
                  <a:tcPr marL="97529" marR="97529" marT="48764" marB="48764" anchor="ct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ctr"/>
                      <a:r>
                        <a:rPr lang="en-US" sz="2400" dirty="0"/>
                        <a:t>30%</a:t>
                      </a:r>
                      <a:endParaRPr lang="en-US" sz="2400" b="1" dirty="0">
                        <a:solidFill>
                          <a:schemeClr val="tx1">
                            <a:lumMod val="75000"/>
                            <a:lumOff val="25000"/>
                          </a:schemeClr>
                        </a:solidFill>
                        <a:latin typeface="Arial" panose="020B0604020202020204" pitchFamily="34" charset="0"/>
                        <a:ea typeface="Verdana" pitchFamily="34" charset="0"/>
                        <a:cs typeface="Arial" panose="020B0604020202020204" pitchFamily="34" charset="0"/>
                      </a:endParaRPr>
                    </a:p>
                  </a:txBody>
                  <a:tcPr marL="97529" marR="97529" marT="48764" marB="48764" anchor="ct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dirty="0"/>
                        <a:t>24% benefit</a:t>
                      </a:r>
                      <a:endParaRPr lang="en-US" sz="2400" b="1" dirty="0">
                        <a:solidFill>
                          <a:schemeClr val="tx1">
                            <a:lumMod val="75000"/>
                            <a:lumOff val="25000"/>
                          </a:schemeClr>
                        </a:solidFill>
                        <a:latin typeface="Arial" panose="020B0604020202020204" pitchFamily="34" charset="0"/>
                        <a:cs typeface="Arial" panose="020B0604020202020204" pitchFamily="34" charset="0"/>
                      </a:endParaRPr>
                    </a:p>
                  </a:txBody>
                  <a:tcPr marL="97529" marR="97529" marT="48764" marB="48764" anchor="ctr"/>
                </a:tc>
                <a:extLst>
                  <a:ext uri="{0D108BD9-81ED-4DB2-BD59-A6C34878D82A}">
                    <a16:rowId xmlns:a16="http://schemas.microsoft.com/office/drawing/2014/main" val="10005"/>
                  </a:ext>
                </a:extLst>
              </a:tr>
            </a:tbl>
          </a:graphicData>
        </a:graphic>
      </p:graphicFrame>
      <p:sp>
        <p:nvSpPr>
          <p:cNvPr id="3" name="TextBox 2">
            <a:extLst>
              <a:ext uri="{FF2B5EF4-FFF2-40B4-BE49-F238E27FC236}">
                <a16:creationId xmlns:a16="http://schemas.microsoft.com/office/drawing/2014/main" id="{8794D9CA-C312-AD48-8763-EB72EC3195A2}"/>
              </a:ext>
            </a:extLst>
          </p:cNvPr>
          <p:cNvSpPr txBox="1"/>
          <p:nvPr/>
        </p:nvSpPr>
        <p:spPr>
          <a:xfrm>
            <a:off x="270933" y="5867400"/>
            <a:ext cx="11633200" cy="646331"/>
          </a:xfrm>
          <a:prstGeom prst="rect">
            <a:avLst/>
          </a:prstGeom>
          <a:noFill/>
        </p:spPr>
        <p:txBody>
          <a:bodyPr wrap="square" rtlCol="0">
            <a:spAutoFit/>
          </a:bodyPr>
          <a:lstStyle/>
          <a:p>
            <a:r>
              <a:rPr lang="en-US" sz="3600" b="1" i="1" dirty="0">
                <a:latin typeface="Calibri" panose="020F0502020204030204" pitchFamily="34" charset="0"/>
                <a:cs typeface="Calibri" panose="020F0502020204030204" pitchFamily="34" charset="0"/>
              </a:rPr>
              <a:t>Take Home Message</a:t>
            </a:r>
            <a:r>
              <a:rPr lang="en-US" sz="3600" b="1" dirty="0">
                <a:latin typeface="Calibri" panose="020F0502020204030204" pitchFamily="34" charset="0"/>
                <a:cs typeface="Calibri" panose="020F0502020204030204" pitchFamily="34" charset="0"/>
              </a:rPr>
              <a:t>: </a:t>
            </a:r>
            <a:r>
              <a:rPr lang="en-US" sz="3600" dirty="0">
                <a:latin typeface="Calibri" panose="020F0502020204030204" pitchFamily="34" charset="0"/>
                <a:cs typeface="Calibri" panose="020F0502020204030204" pitchFamily="34" charset="0"/>
              </a:rPr>
              <a:t>Equity issues at EACH STAGE of RE-AIM</a:t>
            </a:r>
          </a:p>
        </p:txBody>
      </p:sp>
    </p:spTree>
    <p:extLst>
      <p:ext uri="{BB962C8B-B14F-4D97-AF65-F5344CB8AC3E}">
        <p14:creationId xmlns:p14="http://schemas.microsoft.com/office/powerpoint/2010/main" val="43344068"/>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723696" y="428052"/>
            <a:ext cx="2057400" cy="1143000"/>
          </a:xfrm>
          <a:prstGeom prst="roundRect">
            <a:avLst/>
          </a:prstGeom>
          <a:solidFill>
            <a:schemeClr val="accent2"/>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b="1" dirty="0">
                <a:solidFill>
                  <a:schemeClr val="bg1"/>
                </a:solidFill>
              </a:rPr>
              <a:t>ADOPTION</a:t>
            </a:r>
          </a:p>
          <a:p>
            <a:pPr algn="ctr"/>
            <a:r>
              <a:rPr lang="en-US" sz="1200" b="1" dirty="0">
                <a:solidFill>
                  <a:schemeClr val="bg1"/>
                </a:solidFill>
              </a:rPr>
              <a:t># and type of settings that participate</a:t>
            </a:r>
          </a:p>
        </p:txBody>
      </p:sp>
      <p:sp>
        <p:nvSpPr>
          <p:cNvPr id="4" name="Rounded Rectangle 3"/>
          <p:cNvSpPr/>
          <p:nvPr/>
        </p:nvSpPr>
        <p:spPr>
          <a:xfrm>
            <a:off x="1790496" y="1691702"/>
            <a:ext cx="2057400" cy="1143000"/>
          </a:xfrm>
          <a:prstGeom prst="roundRect">
            <a:avLst/>
          </a:prstGeom>
          <a:solidFill>
            <a:schemeClr val="accent4">
              <a:alpha val="9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b="1" dirty="0">
                <a:solidFill>
                  <a:schemeClr val="bg1"/>
                </a:solidFill>
              </a:rPr>
              <a:t>IMPLEMENTATION</a:t>
            </a:r>
          </a:p>
          <a:p>
            <a:pPr algn="ctr"/>
            <a:r>
              <a:rPr lang="en-US" sz="1200" b="1" dirty="0">
                <a:solidFill>
                  <a:schemeClr val="bg1"/>
                </a:solidFill>
              </a:rPr>
              <a:t>Consistently deliver intervention and resources with quality</a:t>
            </a:r>
          </a:p>
        </p:txBody>
      </p:sp>
      <p:sp>
        <p:nvSpPr>
          <p:cNvPr id="5" name="Rounded Rectangle 4"/>
          <p:cNvSpPr/>
          <p:nvPr/>
        </p:nvSpPr>
        <p:spPr>
          <a:xfrm>
            <a:off x="2781096" y="2955352"/>
            <a:ext cx="2057400" cy="1143000"/>
          </a:xfrm>
          <a:prstGeom prst="roundRect">
            <a:avLst/>
          </a:prstGeom>
          <a:solidFill>
            <a:schemeClr val="accent5">
              <a:alpha val="8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b="1" dirty="0">
                <a:solidFill>
                  <a:schemeClr val="bg1"/>
                </a:solidFill>
              </a:rPr>
              <a:t>REACH</a:t>
            </a:r>
          </a:p>
          <a:p>
            <a:pPr algn="ctr"/>
            <a:r>
              <a:rPr lang="en-US" sz="900" b="1" dirty="0">
                <a:solidFill>
                  <a:schemeClr val="bg1"/>
                </a:solidFill>
              </a:rPr>
              <a:t>(equity)</a:t>
            </a:r>
          </a:p>
          <a:p>
            <a:pPr algn="ctr"/>
            <a:r>
              <a:rPr lang="en-US" sz="1200" b="1" dirty="0">
                <a:solidFill>
                  <a:schemeClr val="bg1"/>
                </a:solidFill>
              </a:rPr>
              <a:t># and type of citizens and families that participate</a:t>
            </a:r>
          </a:p>
        </p:txBody>
      </p:sp>
      <p:sp>
        <p:nvSpPr>
          <p:cNvPr id="6" name="Rounded Rectangle 5"/>
          <p:cNvSpPr/>
          <p:nvPr/>
        </p:nvSpPr>
        <p:spPr>
          <a:xfrm>
            <a:off x="3847896" y="4219002"/>
            <a:ext cx="2057400" cy="1143000"/>
          </a:xfrm>
          <a:prstGeom prst="roundRect">
            <a:avLst/>
          </a:prstGeom>
          <a:solidFill>
            <a:schemeClr val="accent6">
              <a:alpha val="7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b="1" dirty="0">
                <a:solidFill>
                  <a:schemeClr val="bg1"/>
                </a:solidFill>
              </a:rPr>
              <a:t>EFFECTIVENESS</a:t>
            </a:r>
          </a:p>
          <a:p>
            <a:pPr algn="ctr"/>
            <a:r>
              <a:rPr lang="en-US" sz="900" b="1" dirty="0">
                <a:solidFill>
                  <a:schemeClr val="bg1"/>
                </a:solidFill>
              </a:rPr>
              <a:t>(equity)</a:t>
            </a:r>
          </a:p>
          <a:p>
            <a:pPr algn="ctr"/>
            <a:r>
              <a:rPr lang="en-US" sz="1200" b="1" dirty="0">
                <a:solidFill>
                  <a:schemeClr val="bg1"/>
                </a:solidFill>
              </a:rPr>
              <a:t># and type of citizen and families that benefit </a:t>
            </a:r>
          </a:p>
          <a:p>
            <a:pPr algn="ctr"/>
            <a:r>
              <a:rPr lang="en-US" sz="1200" b="1" dirty="0">
                <a:solidFill>
                  <a:schemeClr val="bg1"/>
                </a:solidFill>
              </a:rPr>
              <a:t>(on what outcomes)</a:t>
            </a:r>
          </a:p>
        </p:txBody>
      </p:sp>
      <p:sp>
        <p:nvSpPr>
          <p:cNvPr id="7" name="Rounded Rectangle 6"/>
          <p:cNvSpPr/>
          <p:nvPr/>
        </p:nvSpPr>
        <p:spPr>
          <a:xfrm>
            <a:off x="4838496" y="5482652"/>
            <a:ext cx="2057400" cy="1143000"/>
          </a:xfrm>
          <a:prstGeom prst="roundRect">
            <a:avLst/>
          </a:prstGeom>
          <a:solidFill>
            <a:srgbClr val="CD89C5">
              <a:alpha val="60000"/>
            </a:srgb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b="1" dirty="0">
                <a:solidFill>
                  <a:schemeClr val="bg1"/>
                </a:solidFill>
              </a:rPr>
              <a:t>MAINTENANCE</a:t>
            </a:r>
          </a:p>
          <a:p>
            <a:pPr algn="ctr"/>
            <a:r>
              <a:rPr lang="en-US" sz="1200" b="1" dirty="0">
                <a:solidFill>
                  <a:schemeClr val="bg1"/>
                </a:solidFill>
              </a:rPr>
              <a:t>Long-term implementation and effectiveness</a:t>
            </a:r>
          </a:p>
        </p:txBody>
      </p:sp>
      <p:sp>
        <p:nvSpPr>
          <p:cNvPr id="8" name="TextBox 7"/>
          <p:cNvSpPr txBox="1"/>
          <p:nvPr/>
        </p:nvSpPr>
        <p:spPr>
          <a:xfrm>
            <a:off x="5602815" y="49008"/>
            <a:ext cx="6366933" cy="1077218"/>
          </a:xfrm>
          <a:prstGeom prst="rect">
            <a:avLst/>
          </a:prstGeom>
          <a:noFill/>
        </p:spPr>
        <p:txBody>
          <a:bodyPr wrap="square" rtlCol="0">
            <a:spAutoFit/>
          </a:bodyPr>
          <a:lstStyle/>
          <a:p>
            <a:pPr algn="r"/>
            <a:r>
              <a:rPr lang="en-US" sz="3200" b="1" dirty="0"/>
              <a:t>RE-AIM </a:t>
            </a:r>
          </a:p>
          <a:p>
            <a:pPr algn="r"/>
            <a:r>
              <a:rPr lang="en-US" sz="3200" b="1" dirty="0"/>
              <a:t>Outcomes Cascade</a:t>
            </a:r>
          </a:p>
        </p:txBody>
      </p:sp>
      <p:sp>
        <p:nvSpPr>
          <p:cNvPr id="9" name="Rounded Rectangle 8"/>
          <p:cNvSpPr/>
          <p:nvPr/>
        </p:nvSpPr>
        <p:spPr>
          <a:xfrm>
            <a:off x="723696" y="4219002"/>
            <a:ext cx="685800" cy="47625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0" name="TextBox 9"/>
          <p:cNvSpPr txBox="1"/>
          <p:nvPr/>
        </p:nvSpPr>
        <p:spPr>
          <a:xfrm>
            <a:off x="1409498" y="4318628"/>
            <a:ext cx="1248251" cy="461665"/>
          </a:xfrm>
          <a:prstGeom prst="rect">
            <a:avLst/>
          </a:prstGeom>
          <a:noFill/>
        </p:spPr>
        <p:txBody>
          <a:bodyPr wrap="square" rtlCol="0">
            <a:spAutoFit/>
          </a:bodyPr>
          <a:lstStyle/>
          <a:p>
            <a:pPr marL="171450" indent="-171450">
              <a:buFont typeface="Corbel" panose="020B0503020204020204" pitchFamily="34" charset="0"/>
              <a:buChar char="⁼"/>
            </a:pPr>
            <a:r>
              <a:rPr lang="en-US" sz="1200" dirty="0"/>
              <a:t>RE-AIM steps in cascade</a:t>
            </a:r>
          </a:p>
        </p:txBody>
      </p:sp>
      <p:cxnSp>
        <p:nvCxnSpPr>
          <p:cNvPr id="12" name="Curved Connector 11"/>
          <p:cNvCxnSpPr>
            <a:stCxn id="3" idx="3"/>
          </p:cNvCxnSpPr>
          <p:nvPr/>
        </p:nvCxnSpPr>
        <p:spPr>
          <a:xfrm>
            <a:off x="2781096" y="999552"/>
            <a:ext cx="533400" cy="692150"/>
          </a:xfrm>
          <a:prstGeom prst="curvedConnector2">
            <a:avLst/>
          </a:prstGeom>
          <a:ln w="25400">
            <a:tailEnd type="triangle"/>
          </a:ln>
        </p:spPr>
        <p:style>
          <a:lnRef idx="1">
            <a:schemeClr val="dk1"/>
          </a:lnRef>
          <a:fillRef idx="0">
            <a:schemeClr val="dk1"/>
          </a:fillRef>
          <a:effectRef idx="0">
            <a:schemeClr val="dk1"/>
          </a:effectRef>
          <a:fontRef idx="minor">
            <a:schemeClr val="tx1"/>
          </a:fontRef>
        </p:style>
      </p:cxnSp>
      <p:cxnSp>
        <p:nvCxnSpPr>
          <p:cNvPr id="13" name="Curved Connector 12"/>
          <p:cNvCxnSpPr/>
          <p:nvPr/>
        </p:nvCxnSpPr>
        <p:spPr>
          <a:xfrm>
            <a:off x="3847896" y="2240977"/>
            <a:ext cx="533400" cy="692150"/>
          </a:xfrm>
          <a:prstGeom prst="curvedConnector2">
            <a:avLst/>
          </a:prstGeom>
          <a:ln w="25400">
            <a:tailEnd type="triangle"/>
          </a:ln>
        </p:spPr>
        <p:style>
          <a:lnRef idx="1">
            <a:schemeClr val="dk1"/>
          </a:lnRef>
          <a:fillRef idx="0">
            <a:schemeClr val="dk1"/>
          </a:fillRef>
          <a:effectRef idx="0">
            <a:schemeClr val="dk1"/>
          </a:effectRef>
          <a:fontRef idx="minor">
            <a:schemeClr val="tx1"/>
          </a:fontRef>
        </p:style>
      </p:cxnSp>
      <p:cxnSp>
        <p:nvCxnSpPr>
          <p:cNvPr id="14" name="Curved Connector 13"/>
          <p:cNvCxnSpPr/>
          <p:nvPr/>
        </p:nvCxnSpPr>
        <p:spPr>
          <a:xfrm>
            <a:off x="4838496" y="3516340"/>
            <a:ext cx="533400" cy="692150"/>
          </a:xfrm>
          <a:prstGeom prst="curvedConnector2">
            <a:avLst/>
          </a:prstGeom>
          <a:ln w="25400">
            <a:tailEnd type="triangle"/>
          </a:ln>
        </p:spPr>
        <p:style>
          <a:lnRef idx="1">
            <a:schemeClr val="dk1"/>
          </a:lnRef>
          <a:fillRef idx="0">
            <a:schemeClr val="dk1"/>
          </a:fillRef>
          <a:effectRef idx="0">
            <a:schemeClr val="dk1"/>
          </a:effectRef>
          <a:fontRef idx="minor">
            <a:schemeClr val="tx1"/>
          </a:fontRef>
        </p:style>
      </p:cxnSp>
      <p:cxnSp>
        <p:nvCxnSpPr>
          <p:cNvPr id="15" name="Curved Connector 14"/>
          <p:cNvCxnSpPr/>
          <p:nvPr/>
        </p:nvCxnSpPr>
        <p:spPr>
          <a:xfrm>
            <a:off x="5905296" y="4776815"/>
            <a:ext cx="533400" cy="692150"/>
          </a:xfrm>
          <a:prstGeom prst="curvedConnector2">
            <a:avLst/>
          </a:prstGeom>
          <a:ln w="25400">
            <a:tailEnd type="triangle"/>
          </a:ln>
        </p:spPr>
        <p:style>
          <a:lnRef idx="1">
            <a:schemeClr val="dk1"/>
          </a:lnRef>
          <a:fillRef idx="0">
            <a:schemeClr val="dk1"/>
          </a:fillRef>
          <a:effectRef idx="0">
            <a:schemeClr val="dk1"/>
          </a:effectRef>
          <a:fontRef idx="minor">
            <a:schemeClr val="tx1"/>
          </a:fontRef>
        </p:style>
      </p:cxnSp>
      <p:cxnSp>
        <p:nvCxnSpPr>
          <p:cNvPr id="16" name="Curved Connector 15"/>
          <p:cNvCxnSpPr/>
          <p:nvPr/>
        </p:nvCxnSpPr>
        <p:spPr>
          <a:xfrm>
            <a:off x="799896" y="4923852"/>
            <a:ext cx="533400" cy="692150"/>
          </a:xfrm>
          <a:prstGeom prst="curvedConnector2">
            <a:avLst/>
          </a:prstGeom>
          <a:ln w="25400">
            <a:tailEnd type="triangle"/>
          </a:ln>
        </p:spPr>
        <p:style>
          <a:lnRef idx="1">
            <a:schemeClr val="dk1"/>
          </a:lnRef>
          <a:fillRef idx="0">
            <a:schemeClr val="dk1"/>
          </a:fillRef>
          <a:effectRef idx="0">
            <a:schemeClr val="dk1"/>
          </a:effectRef>
          <a:fontRef idx="minor">
            <a:schemeClr val="tx1"/>
          </a:fontRef>
        </p:style>
      </p:cxnSp>
      <p:sp>
        <p:nvSpPr>
          <p:cNvPr id="19" name="TextBox 18"/>
          <p:cNvSpPr txBox="1"/>
          <p:nvPr/>
        </p:nvSpPr>
        <p:spPr>
          <a:xfrm>
            <a:off x="1409496" y="5060590"/>
            <a:ext cx="1657350" cy="461665"/>
          </a:xfrm>
          <a:prstGeom prst="rect">
            <a:avLst/>
          </a:prstGeom>
          <a:noFill/>
        </p:spPr>
        <p:txBody>
          <a:bodyPr wrap="square" rtlCol="0">
            <a:spAutoFit/>
          </a:bodyPr>
          <a:lstStyle/>
          <a:p>
            <a:pPr marL="171450" indent="-171450">
              <a:buFont typeface="Corbel" panose="020B0503020204020204" pitchFamily="34" charset="0"/>
              <a:buChar char="⁼"/>
            </a:pPr>
            <a:r>
              <a:rPr lang="en-US" sz="1200" b="1" dirty="0"/>
              <a:t>Gaps</a:t>
            </a:r>
            <a:r>
              <a:rPr lang="en-US" sz="1200" dirty="0"/>
              <a:t> or steps where impact is lost</a:t>
            </a:r>
          </a:p>
        </p:txBody>
      </p:sp>
      <p:sp>
        <p:nvSpPr>
          <p:cNvPr id="20" name="TextBox 19"/>
          <p:cNvSpPr txBox="1"/>
          <p:nvPr/>
        </p:nvSpPr>
        <p:spPr>
          <a:xfrm>
            <a:off x="1478738" y="5823320"/>
            <a:ext cx="1493986" cy="461665"/>
          </a:xfrm>
          <a:prstGeom prst="rect">
            <a:avLst/>
          </a:prstGeom>
          <a:noFill/>
        </p:spPr>
        <p:txBody>
          <a:bodyPr wrap="square" rtlCol="0">
            <a:spAutoFit/>
          </a:bodyPr>
          <a:lstStyle/>
          <a:p>
            <a:pPr marL="171450" indent="-171450">
              <a:buFont typeface="Corbel" panose="020B0503020204020204" pitchFamily="34" charset="0"/>
              <a:buChar char="⁼"/>
            </a:pPr>
            <a:r>
              <a:rPr lang="en-US" sz="1200" dirty="0"/>
              <a:t>Potential ways to </a:t>
            </a:r>
            <a:r>
              <a:rPr lang="en-US" sz="1200" b="1" dirty="0"/>
              <a:t>minimize drop-off</a:t>
            </a:r>
          </a:p>
        </p:txBody>
      </p:sp>
      <p:cxnSp>
        <p:nvCxnSpPr>
          <p:cNvPr id="22" name="Straight Arrow Connector 21"/>
          <p:cNvCxnSpPr/>
          <p:nvPr/>
        </p:nvCxnSpPr>
        <p:spPr>
          <a:xfrm flipH="1">
            <a:off x="723696" y="6054153"/>
            <a:ext cx="609600"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a:off x="2762046" y="794231"/>
            <a:ext cx="609600"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3915048" y="1801944"/>
            <a:ext cx="609600"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a:off x="4800975" y="3035420"/>
            <a:ext cx="609600"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a:off x="6022665" y="4211738"/>
            <a:ext cx="609600"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4524648" y="1541594"/>
            <a:ext cx="2667000" cy="738664"/>
          </a:xfrm>
          <a:prstGeom prst="rect">
            <a:avLst/>
          </a:prstGeom>
          <a:noFill/>
        </p:spPr>
        <p:txBody>
          <a:bodyPr wrap="square" rtlCol="0">
            <a:spAutoFit/>
          </a:bodyPr>
          <a:lstStyle/>
          <a:p>
            <a:r>
              <a:rPr lang="en-US" sz="1400" dirty="0"/>
              <a:t>Make implementation simple, low cost and burden, and provide support</a:t>
            </a:r>
          </a:p>
        </p:txBody>
      </p:sp>
      <p:sp>
        <p:nvSpPr>
          <p:cNvPr id="30" name="TextBox 29"/>
          <p:cNvSpPr txBox="1"/>
          <p:nvPr/>
        </p:nvSpPr>
        <p:spPr>
          <a:xfrm>
            <a:off x="6679413" y="3892049"/>
            <a:ext cx="2400300" cy="738664"/>
          </a:xfrm>
          <a:prstGeom prst="rect">
            <a:avLst/>
          </a:prstGeom>
          <a:noFill/>
        </p:spPr>
        <p:txBody>
          <a:bodyPr wrap="square" rtlCol="0">
            <a:spAutoFit/>
          </a:bodyPr>
          <a:lstStyle/>
          <a:p>
            <a:r>
              <a:rPr lang="en-US" sz="1400" dirty="0"/>
              <a:t>Utilize evidence-based resources and strategies; make data-based </a:t>
            </a:r>
            <a:r>
              <a:rPr lang="en-US" sz="1400" b="1" dirty="0"/>
              <a:t>adaptations</a:t>
            </a:r>
          </a:p>
        </p:txBody>
      </p:sp>
      <p:cxnSp>
        <p:nvCxnSpPr>
          <p:cNvPr id="31" name="Straight Arrow Connector 30"/>
          <p:cNvCxnSpPr/>
          <p:nvPr/>
        </p:nvCxnSpPr>
        <p:spPr>
          <a:xfrm flipH="1">
            <a:off x="6886848" y="5522255"/>
            <a:ext cx="609600"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7305948" y="5522255"/>
            <a:ext cx="1828800" cy="954107"/>
          </a:xfrm>
          <a:prstGeom prst="rect">
            <a:avLst/>
          </a:prstGeom>
          <a:noFill/>
        </p:spPr>
        <p:txBody>
          <a:bodyPr wrap="square" rtlCol="0">
            <a:spAutoFit/>
          </a:bodyPr>
          <a:lstStyle/>
          <a:p>
            <a:r>
              <a:rPr lang="en-US" sz="1400" dirty="0"/>
              <a:t>Provide ongoing </a:t>
            </a:r>
            <a:r>
              <a:rPr lang="en-US" sz="1400" b="1" dirty="0"/>
              <a:t>feedback</a:t>
            </a:r>
            <a:r>
              <a:rPr lang="en-US" sz="1400" dirty="0"/>
              <a:t>, support and </a:t>
            </a:r>
            <a:r>
              <a:rPr lang="en-US" sz="1400" b="1" dirty="0"/>
              <a:t>resources</a:t>
            </a:r>
            <a:r>
              <a:rPr lang="en-US" sz="1400" dirty="0"/>
              <a:t> for implementation</a:t>
            </a:r>
          </a:p>
        </p:txBody>
      </p:sp>
      <p:sp>
        <p:nvSpPr>
          <p:cNvPr id="34" name="TextBox 33"/>
          <p:cNvSpPr txBox="1"/>
          <p:nvPr/>
        </p:nvSpPr>
        <p:spPr>
          <a:xfrm>
            <a:off x="5477727" y="2665430"/>
            <a:ext cx="2514600" cy="738664"/>
          </a:xfrm>
          <a:prstGeom prst="rect">
            <a:avLst/>
          </a:prstGeom>
          <a:noFill/>
        </p:spPr>
        <p:txBody>
          <a:bodyPr wrap="square" rtlCol="0">
            <a:spAutoFit/>
          </a:bodyPr>
          <a:lstStyle/>
          <a:p>
            <a:r>
              <a:rPr lang="en-US" sz="1400" dirty="0"/>
              <a:t>Multiple and diverse tailored promotion channels and increased access</a:t>
            </a:r>
          </a:p>
        </p:txBody>
      </p:sp>
      <p:sp>
        <p:nvSpPr>
          <p:cNvPr id="35" name="TextBox 34"/>
          <p:cNvSpPr txBox="1"/>
          <p:nvPr/>
        </p:nvSpPr>
        <p:spPr>
          <a:xfrm>
            <a:off x="3261578" y="291635"/>
            <a:ext cx="2286000" cy="738664"/>
          </a:xfrm>
          <a:prstGeom prst="rect">
            <a:avLst/>
          </a:prstGeom>
          <a:noFill/>
        </p:spPr>
        <p:txBody>
          <a:bodyPr wrap="square" rtlCol="0">
            <a:spAutoFit/>
          </a:bodyPr>
          <a:lstStyle/>
          <a:p>
            <a:r>
              <a:rPr lang="en-US" sz="1400" dirty="0"/>
              <a:t>Tailor to and engage leaders, stakeholders and address history</a:t>
            </a:r>
          </a:p>
        </p:txBody>
      </p:sp>
    </p:spTree>
    <p:extLst>
      <p:ext uri="{BB962C8B-B14F-4D97-AF65-F5344CB8AC3E}">
        <p14:creationId xmlns:p14="http://schemas.microsoft.com/office/powerpoint/2010/main" val="12798703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4" name="Rectangle 53">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5F09F3E8-0FA0-49CA-A7C3-3F622153B452}"/>
              </a:ext>
            </a:extLst>
          </p:cNvPr>
          <p:cNvSpPr txBox="1"/>
          <p:nvPr/>
        </p:nvSpPr>
        <p:spPr>
          <a:xfrm>
            <a:off x="665084" y="1129818"/>
            <a:ext cx="4485059" cy="473695"/>
          </a:xfrm>
          <a:prstGeom prst="rect">
            <a:avLst/>
          </a:prstGeom>
        </p:spPr>
        <p:txBody>
          <a:bodyPr vert="horz" lIns="91440" tIns="45720" rIns="91440" bIns="45720" rtlCol="0" anchor="ctr">
            <a:normAutofit fontScale="47500" lnSpcReduction="20000"/>
          </a:bodyPr>
          <a:lstStyle/>
          <a:p>
            <a:pPr>
              <a:lnSpc>
                <a:spcPct val="90000"/>
              </a:lnSpc>
              <a:spcBef>
                <a:spcPct val="0"/>
              </a:spcBef>
              <a:spcAft>
                <a:spcPts val="600"/>
              </a:spcAft>
            </a:pPr>
            <a:r>
              <a:rPr lang="en-US" sz="5800" b="1" dirty="0">
                <a:latin typeface="+mj-lt"/>
                <a:ea typeface="+mj-ea"/>
                <a:cs typeface="+mj-cs"/>
              </a:rPr>
              <a:t>Summary</a:t>
            </a:r>
          </a:p>
          <a:p>
            <a:pPr>
              <a:lnSpc>
                <a:spcPct val="90000"/>
              </a:lnSpc>
              <a:spcBef>
                <a:spcPct val="0"/>
              </a:spcBef>
              <a:spcAft>
                <a:spcPts val="600"/>
              </a:spcAft>
            </a:pPr>
            <a:endParaRPr lang="en-US" sz="4000" dirty="0">
              <a:latin typeface="+mj-lt"/>
              <a:ea typeface="+mj-ea"/>
              <a:cs typeface="+mj-cs"/>
            </a:endParaRPr>
          </a:p>
        </p:txBody>
      </p:sp>
      <p:grpSp>
        <p:nvGrpSpPr>
          <p:cNvPr id="56" name="Group 55">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57" name="Rectangle 56">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Rectangle 59">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C24EFD5E-281B-4A32-971B-E05FEB2791B1}"/>
              </a:ext>
            </a:extLst>
          </p:cNvPr>
          <p:cNvSpPr txBox="1"/>
          <p:nvPr/>
        </p:nvSpPr>
        <p:spPr>
          <a:xfrm>
            <a:off x="496825" y="2227729"/>
            <a:ext cx="4653319" cy="4345349"/>
          </a:xfrm>
          <a:prstGeom prst="rect">
            <a:avLst/>
          </a:prstGeom>
        </p:spPr>
        <p:txBody>
          <a:bodyPr vert="horz" lIns="91440" tIns="45720" rIns="91440" bIns="45720" rtlCol="0" anchor="ctr">
            <a:normAutofit/>
          </a:bodyPr>
          <a:lstStyle/>
          <a:p>
            <a:pPr marL="285750" indent="-228600">
              <a:lnSpc>
                <a:spcPct val="90000"/>
              </a:lnSpc>
              <a:spcAft>
                <a:spcPts val="600"/>
              </a:spcAft>
              <a:buFont typeface="Arial" panose="020B0604020202020204" pitchFamily="34" charset="0"/>
              <a:buChar char="•"/>
            </a:pPr>
            <a:r>
              <a:rPr lang="en-US" sz="2800" dirty="0"/>
              <a:t>Outcomes framework (RE-AIM) and Context framework (PRISM).</a:t>
            </a:r>
          </a:p>
          <a:p>
            <a:pPr marL="285750" indent="-228600">
              <a:lnSpc>
                <a:spcPct val="90000"/>
              </a:lnSpc>
              <a:spcAft>
                <a:spcPts val="600"/>
              </a:spcAft>
              <a:buFont typeface="Arial" panose="020B0604020202020204" pitchFamily="34" charset="0"/>
              <a:buChar char="•"/>
            </a:pPr>
            <a:r>
              <a:rPr lang="en-US" sz="2800" dirty="0"/>
              <a:t>For planning, implementation, dissemination, sustainment, equity, and evaluation.</a:t>
            </a:r>
          </a:p>
          <a:p>
            <a:pPr marL="285750" indent="-228600">
              <a:lnSpc>
                <a:spcPct val="90000"/>
              </a:lnSpc>
              <a:spcAft>
                <a:spcPts val="600"/>
              </a:spcAft>
              <a:buFont typeface="Arial" panose="020B0604020202020204" pitchFamily="34" charset="0"/>
              <a:buChar char="•"/>
            </a:pPr>
            <a:r>
              <a:rPr lang="en-US" sz="2800" dirty="0"/>
              <a:t>Has and will evolve to address new issues and challenges</a:t>
            </a:r>
          </a:p>
        </p:txBody>
      </p:sp>
      <p:sp>
        <p:nvSpPr>
          <p:cNvPr id="62" name="Rectangle 61">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drawing&#10;&#10;Description automatically generated">
            <a:extLst>
              <a:ext uri="{FF2B5EF4-FFF2-40B4-BE49-F238E27FC236}">
                <a16:creationId xmlns:a16="http://schemas.microsoft.com/office/drawing/2014/main" id="{A0B38658-DAAA-4B14-ABDB-A43F34CADE72}"/>
              </a:ext>
            </a:extLst>
          </p:cNvPr>
          <p:cNvPicPr>
            <a:picLocks noChangeAspect="1"/>
          </p:cNvPicPr>
          <p:nvPr/>
        </p:nvPicPr>
        <p:blipFill rotWithShape="1">
          <a:blip r:embed="rId3">
            <a:extLst>
              <a:ext uri="{28A0092B-C50C-407E-A947-70E740481C1C}">
                <a14:useLocalDpi xmlns:a14="http://schemas.microsoft.com/office/drawing/2010/main" val="0"/>
              </a:ext>
            </a:extLst>
          </a:blip>
          <a:srcRect r="2" b="3063"/>
          <a:stretch/>
        </p:blipFill>
        <p:spPr>
          <a:xfrm>
            <a:off x="7402002" y="2702543"/>
            <a:ext cx="2576981" cy="2498079"/>
          </a:xfrm>
          <a:prstGeom prst="rect">
            <a:avLst/>
          </a:prstGeom>
        </p:spPr>
      </p:pic>
      <p:sp>
        <p:nvSpPr>
          <p:cNvPr id="2" name="Rounded Rectangle 1">
            <a:extLst>
              <a:ext uri="{FF2B5EF4-FFF2-40B4-BE49-F238E27FC236}">
                <a16:creationId xmlns:a16="http://schemas.microsoft.com/office/drawing/2014/main" id="{2E48A5FA-BC25-274C-A9F4-A27A5E65F055}"/>
              </a:ext>
            </a:extLst>
          </p:cNvPr>
          <p:cNvSpPr/>
          <p:nvPr/>
        </p:nvSpPr>
        <p:spPr>
          <a:xfrm>
            <a:off x="5773173" y="5261548"/>
            <a:ext cx="5922003" cy="884419"/>
          </a:xfrm>
          <a:prstGeom prst="round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RE-AIM outcomes and PRISM contextual factors</a:t>
            </a:r>
          </a:p>
        </p:txBody>
      </p:sp>
      <p:pic>
        <p:nvPicPr>
          <p:cNvPr id="14" name="Picture 13">
            <a:extLst>
              <a:ext uri="{FF2B5EF4-FFF2-40B4-BE49-F238E27FC236}">
                <a16:creationId xmlns:a16="http://schemas.microsoft.com/office/drawing/2014/main" id="{E85C8BA9-6597-4F4D-A932-64EF2E93FF6F}"/>
              </a:ext>
            </a:extLst>
          </p:cNvPr>
          <p:cNvPicPr>
            <a:picLocks noChangeAspect="1"/>
          </p:cNvPicPr>
          <p:nvPr/>
        </p:nvPicPr>
        <p:blipFill>
          <a:blip r:embed="rId4"/>
          <a:stretch>
            <a:fillRect/>
          </a:stretch>
        </p:blipFill>
        <p:spPr>
          <a:xfrm>
            <a:off x="7217372" y="54486"/>
            <a:ext cx="2669890" cy="2614891"/>
          </a:xfrm>
          <a:prstGeom prst="rect">
            <a:avLst/>
          </a:prstGeom>
        </p:spPr>
      </p:pic>
    </p:spTree>
    <p:extLst>
      <p:ext uri="{BB962C8B-B14F-4D97-AF65-F5344CB8AC3E}">
        <p14:creationId xmlns:p14="http://schemas.microsoft.com/office/powerpoint/2010/main" val="31862890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 name="Rectangle 46">
            <a:extLst>
              <a:ext uri="{FF2B5EF4-FFF2-40B4-BE49-F238E27FC236}">
                <a16:creationId xmlns:a16="http://schemas.microsoft.com/office/drawing/2014/main" id="{02D886F1-CB4A-4FC1-AAA7-9402B0D0D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7" name="Rectangle 48">
            <a:extLst>
              <a:ext uri="{FF2B5EF4-FFF2-40B4-BE49-F238E27FC236}">
                <a16:creationId xmlns:a16="http://schemas.microsoft.com/office/drawing/2014/main" id="{762B7B97-C3EE-4AEE-A61F-AFA873FE2F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013557" y="0"/>
            <a:ext cx="10178443"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815985E1-0B9C-424D-96D4-9C255F968EB1}"/>
              </a:ext>
            </a:extLst>
          </p:cNvPr>
          <p:cNvSpPr txBox="1"/>
          <p:nvPr/>
        </p:nvSpPr>
        <p:spPr>
          <a:xfrm>
            <a:off x="623787" y="1635358"/>
            <a:ext cx="2752344" cy="2706624"/>
          </a:xfrm>
          <a:prstGeom prst="ellipse">
            <a:avLst/>
          </a:prstGeom>
          <a:solidFill>
            <a:schemeClr val="bg1"/>
          </a:solidFill>
          <a:ln w="174625" cmpd="thinThick">
            <a:solidFill>
              <a:schemeClr val="bg1"/>
            </a:solidFill>
          </a:ln>
        </p:spPr>
        <p:txBody>
          <a:bodyPr vert="horz" lIns="91440" tIns="45720" rIns="91440" bIns="45720" rtlCol="0" anchor="ctr">
            <a:normAutofit/>
          </a:bodyPr>
          <a:lstStyle/>
          <a:p>
            <a:pPr algn="ctr">
              <a:lnSpc>
                <a:spcPct val="90000"/>
              </a:lnSpc>
              <a:spcBef>
                <a:spcPct val="0"/>
              </a:spcBef>
              <a:spcAft>
                <a:spcPts val="600"/>
              </a:spcAft>
            </a:pPr>
            <a:r>
              <a:rPr lang="en-US" sz="2800" kern="1200" dirty="0">
                <a:solidFill>
                  <a:schemeClr val="tx1"/>
                </a:solidFill>
                <a:latin typeface="+mj-lt"/>
                <a:ea typeface="+mj-ea"/>
                <a:cs typeface="+mj-cs"/>
              </a:rPr>
              <a:t>Key RE-AIM References</a:t>
            </a:r>
          </a:p>
        </p:txBody>
      </p:sp>
      <p:sp>
        <p:nvSpPr>
          <p:cNvPr id="2" name="Content Placeholder 2">
            <a:extLst>
              <a:ext uri="{FF2B5EF4-FFF2-40B4-BE49-F238E27FC236}">
                <a16:creationId xmlns:a16="http://schemas.microsoft.com/office/drawing/2014/main" id="{48CB4DB7-7E6A-4C07-A95D-E81F3956F65E}"/>
              </a:ext>
            </a:extLst>
          </p:cNvPr>
          <p:cNvSpPr txBox="1">
            <a:spLocks/>
          </p:cNvSpPr>
          <p:nvPr/>
        </p:nvSpPr>
        <p:spPr>
          <a:xfrm>
            <a:off x="3575231" y="0"/>
            <a:ext cx="8417668" cy="6858000"/>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r>
              <a:rPr lang="en-US" sz="1600" dirty="0">
                <a:solidFill>
                  <a:schemeClr val="bg1"/>
                </a:solidFill>
              </a:rPr>
              <a:t>Glasgow RE, Vogt TM, Boles SM. Evaluating the public health impact…the </a:t>
            </a:r>
            <a:r>
              <a:rPr lang="en-US" sz="1600" b="1" dirty="0">
                <a:highlight>
                  <a:srgbClr val="FFFF00"/>
                </a:highlight>
              </a:rPr>
              <a:t>RE-AIM</a:t>
            </a:r>
            <a:r>
              <a:rPr lang="en-US" sz="1600" dirty="0">
                <a:highlight>
                  <a:srgbClr val="FFFF00"/>
                </a:highlight>
              </a:rPr>
              <a:t> </a:t>
            </a:r>
            <a:r>
              <a:rPr lang="en-US" sz="1600" dirty="0">
                <a:solidFill>
                  <a:schemeClr val="bg1"/>
                </a:solidFill>
              </a:rPr>
              <a:t>framework. Am J Public Health. 1999 Sep;89(9):1322-7.</a:t>
            </a:r>
          </a:p>
          <a:p>
            <a:pPr marL="0"/>
            <a:r>
              <a:rPr lang="en-US" sz="1600" dirty="0" err="1">
                <a:solidFill>
                  <a:schemeClr val="bg1"/>
                </a:solidFill>
              </a:rPr>
              <a:t>Estabrooks</a:t>
            </a:r>
            <a:r>
              <a:rPr lang="en-US" sz="1600" dirty="0">
                <a:solidFill>
                  <a:schemeClr val="bg1"/>
                </a:solidFill>
              </a:rPr>
              <a:t> PA, Glasgow RE. Translating effective clinic-based </a:t>
            </a:r>
            <a:r>
              <a:rPr lang="en-US" sz="1600" b="1" dirty="0">
                <a:highlight>
                  <a:srgbClr val="FFFF00"/>
                </a:highlight>
              </a:rPr>
              <a:t>physical activity</a:t>
            </a:r>
            <a:r>
              <a:rPr lang="en-US" sz="1600" dirty="0">
                <a:solidFill>
                  <a:schemeClr val="bg1"/>
                </a:solidFill>
              </a:rPr>
              <a:t>... Am J </a:t>
            </a:r>
            <a:r>
              <a:rPr lang="en-US" sz="1600" dirty="0" err="1">
                <a:solidFill>
                  <a:schemeClr val="bg1"/>
                </a:solidFill>
              </a:rPr>
              <a:t>Prev</a:t>
            </a:r>
            <a:r>
              <a:rPr lang="en-US" sz="1600" dirty="0">
                <a:solidFill>
                  <a:schemeClr val="bg1"/>
                </a:solidFill>
              </a:rPr>
              <a:t> Med. 2006 31 (4 Suppl.):S45–56. </a:t>
            </a:r>
            <a:r>
              <a:rPr lang="en-US" sz="1600" dirty="0" err="1">
                <a:solidFill>
                  <a:schemeClr val="bg1"/>
                </a:solidFill>
              </a:rPr>
              <a:t>doi</a:t>
            </a:r>
            <a:r>
              <a:rPr lang="en-US" sz="1600" dirty="0">
                <a:solidFill>
                  <a:schemeClr val="bg1"/>
                </a:solidFill>
              </a:rPr>
              <a:t>: 10.1016/j.amepre.2006.06.019</a:t>
            </a:r>
          </a:p>
          <a:p>
            <a:pPr marL="0"/>
            <a:r>
              <a:rPr lang="en-US" sz="1600" dirty="0">
                <a:solidFill>
                  <a:schemeClr val="bg1"/>
                </a:solidFill>
              </a:rPr>
              <a:t>Feldstein AC, Glasgow RE. A practical, robust implementation and sustainability model (PRISM) for </a:t>
            </a:r>
            <a:r>
              <a:rPr lang="en-US" sz="1600" b="1" dirty="0">
                <a:highlight>
                  <a:srgbClr val="FFFF00"/>
                </a:highlight>
              </a:rPr>
              <a:t>integrating research findings </a:t>
            </a:r>
            <a:r>
              <a:rPr lang="en-US" sz="1600" dirty="0">
                <a:solidFill>
                  <a:schemeClr val="bg1"/>
                </a:solidFill>
              </a:rPr>
              <a:t>into practice. </a:t>
            </a:r>
            <a:r>
              <a:rPr lang="en-US" sz="1600" dirty="0" err="1">
                <a:solidFill>
                  <a:schemeClr val="bg1"/>
                </a:solidFill>
              </a:rPr>
              <a:t>Jt</a:t>
            </a:r>
            <a:r>
              <a:rPr lang="en-US" sz="1600" dirty="0">
                <a:solidFill>
                  <a:schemeClr val="bg1"/>
                </a:solidFill>
              </a:rPr>
              <a:t> </a:t>
            </a:r>
            <a:r>
              <a:rPr lang="en-US" sz="1600" dirty="0" err="1">
                <a:solidFill>
                  <a:schemeClr val="bg1"/>
                </a:solidFill>
              </a:rPr>
              <a:t>Comm</a:t>
            </a:r>
            <a:r>
              <a:rPr lang="en-US" sz="1600" dirty="0">
                <a:solidFill>
                  <a:schemeClr val="bg1"/>
                </a:solidFill>
              </a:rPr>
              <a:t> J </a:t>
            </a:r>
            <a:r>
              <a:rPr lang="en-US" sz="1600" dirty="0" err="1">
                <a:solidFill>
                  <a:schemeClr val="bg1"/>
                </a:solidFill>
              </a:rPr>
              <a:t>Qual</a:t>
            </a:r>
            <a:r>
              <a:rPr lang="en-US" sz="1600" dirty="0">
                <a:solidFill>
                  <a:schemeClr val="bg1"/>
                </a:solidFill>
              </a:rPr>
              <a:t> Patient </a:t>
            </a:r>
            <a:r>
              <a:rPr lang="en-US" sz="1600" dirty="0" err="1">
                <a:solidFill>
                  <a:schemeClr val="bg1"/>
                </a:solidFill>
              </a:rPr>
              <a:t>Saf</a:t>
            </a:r>
            <a:r>
              <a:rPr lang="en-US" sz="1600" dirty="0">
                <a:solidFill>
                  <a:schemeClr val="bg1"/>
                </a:solidFill>
              </a:rPr>
              <a:t>. 2008 Apr;34(4):228-43. </a:t>
            </a:r>
            <a:r>
              <a:rPr lang="en-US" sz="1600" dirty="0" err="1">
                <a:solidFill>
                  <a:schemeClr val="bg1"/>
                </a:solidFill>
              </a:rPr>
              <a:t>doi</a:t>
            </a:r>
            <a:r>
              <a:rPr lang="en-US" sz="1600" dirty="0">
                <a:solidFill>
                  <a:schemeClr val="bg1"/>
                </a:solidFill>
              </a:rPr>
              <a:t>: 10.1016/s1553-7250(08)34030-6. PMID: 18468362.</a:t>
            </a:r>
          </a:p>
          <a:p>
            <a:pPr marL="0"/>
            <a:r>
              <a:rPr lang="en-US" sz="1600" dirty="0" err="1">
                <a:solidFill>
                  <a:schemeClr val="bg1"/>
                </a:solidFill>
              </a:rPr>
              <a:t>Shoup</a:t>
            </a:r>
            <a:r>
              <a:rPr lang="en-US" sz="1600" dirty="0">
                <a:solidFill>
                  <a:schemeClr val="bg1"/>
                </a:solidFill>
              </a:rPr>
              <a:t> JA, et al. </a:t>
            </a:r>
            <a:r>
              <a:rPr lang="en-US" sz="1600" b="1" dirty="0">
                <a:highlight>
                  <a:srgbClr val="FFFF00"/>
                </a:highlight>
              </a:rPr>
              <a:t>Network analysis</a:t>
            </a:r>
            <a:r>
              <a:rPr lang="en-US" sz="1600" dirty="0">
                <a:solidFill>
                  <a:schemeClr val="bg1"/>
                </a:solidFill>
                <a:highlight>
                  <a:srgbClr val="FFFF00"/>
                </a:highlight>
              </a:rPr>
              <a:t> </a:t>
            </a:r>
            <a:r>
              <a:rPr lang="en-US" sz="1600" dirty="0">
                <a:solidFill>
                  <a:schemeClr val="bg1"/>
                </a:solidFill>
              </a:rPr>
              <a:t>of REAIM framework. </a:t>
            </a:r>
            <a:r>
              <a:rPr lang="en-US" sz="1600" dirty="0" err="1">
                <a:solidFill>
                  <a:schemeClr val="bg1"/>
                </a:solidFill>
              </a:rPr>
              <a:t>Transl</a:t>
            </a:r>
            <a:r>
              <a:rPr lang="en-US" sz="1600" dirty="0">
                <a:solidFill>
                  <a:schemeClr val="bg1"/>
                </a:solidFill>
              </a:rPr>
              <a:t> </a:t>
            </a:r>
            <a:r>
              <a:rPr lang="en-US" sz="1600" dirty="0" err="1">
                <a:solidFill>
                  <a:schemeClr val="bg1"/>
                </a:solidFill>
              </a:rPr>
              <a:t>Behav</a:t>
            </a:r>
            <a:r>
              <a:rPr lang="en-US" sz="1600" dirty="0">
                <a:solidFill>
                  <a:schemeClr val="bg1"/>
                </a:solidFill>
              </a:rPr>
              <a:t> Med. 2015 5:216–32. </a:t>
            </a:r>
            <a:r>
              <a:rPr lang="en-US" sz="1600" dirty="0" err="1">
                <a:solidFill>
                  <a:schemeClr val="bg1"/>
                </a:solidFill>
              </a:rPr>
              <a:t>doi</a:t>
            </a:r>
            <a:r>
              <a:rPr lang="en-US" sz="1600" dirty="0">
                <a:solidFill>
                  <a:schemeClr val="bg1"/>
                </a:solidFill>
              </a:rPr>
              <a:t>: 10.1007/s13142-014-0300-1</a:t>
            </a:r>
          </a:p>
          <a:p>
            <a:pPr marL="0"/>
            <a:r>
              <a:rPr lang="en-US" sz="1600" dirty="0" err="1">
                <a:solidFill>
                  <a:schemeClr val="bg1"/>
                </a:solidFill>
              </a:rPr>
              <a:t>Ory</a:t>
            </a:r>
            <a:r>
              <a:rPr lang="en-US" sz="1600" dirty="0">
                <a:solidFill>
                  <a:schemeClr val="bg1"/>
                </a:solidFill>
              </a:rPr>
              <a:t> MG, et al. Perceived utility of the RE-AIM framework…for </a:t>
            </a:r>
            <a:r>
              <a:rPr lang="en-US" sz="1600" b="1" dirty="0">
                <a:highlight>
                  <a:srgbClr val="FFFF00"/>
                </a:highlight>
              </a:rPr>
              <a:t>older adults</a:t>
            </a:r>
            <a:r>
              <a:rPr lang="en-US" sz="1600" dirty="0">
                <a:solidFill>
                  <a:schemeClr val="bg1"/>
                </a:solidFill>
              </a:rPr>
              <a:t>... Front Public Health. 2015 2:143. </a:t>
            </a:r>
            <a:r>
              <a:rPr lang="en-US" sz="1600" dirty="0" err="1">
                <a:solidFill>
                  <a:schemeClr val="bg1"/>
                </a:solidFill>
              </a:rPr>
              <a:t>doi</a:t>
            </a:r>
            <a:r>
              <a:rPr lang="en-US" sz="1600" dirty="0">
                <a:solidFill>
                  <a:schemeClr val="bg1"/>
                </a:solidFill>
              </a:rPr>
              <a:t>: 10.3389/fpubh.2014.00143</a:t>
            </a:r>
          </a:p>
          <a:p>
            <a:pPr marL="0"/>
            <a:r>
              <a:rPr lang="en-US" sz="1600" dirty="0">
                <a:solidFill>
                  <a:schemeClr val="bg1"/>
                </a:solidFill>
              </a:rPr>
              <a:t>Harden, et al. Fidelity to and comparative results across </a:t>
            </a:r>
            <a:r>
              <a:rPr lang="en-US" sz="1600" b="1" dirty="0">
                <a:highlight>
                  <a:srgbClr val="FFFF00"/>
                </a:highlight>
              </a:rPr>
              <a:t>behavioral interventions</a:t>
            </a:r>
            <a:r>
              <a:rPr lang="en-US" sz="1600" dirty="0">
                <a:solidFill>
                  <a:schemeClr val="bg1"/>
                </a:solidFill>
              </a:rPr>
              <a:t>…: a systematic review. Syst Rev. 2015 4:155. </a:t>
            </a:r>
            <a:r>
              <a:rPr lang="en-US" sz="1600" dirty="0" err="1">
                <a:solidFill>
                  <a:schemeClr val="bg1"/>
                </a:solidFill>
              </a:rPr>
              <a:t>doi</a:t>
            </a:r>
            <a:r>
              <a:rPr lang="en-US" sz="1600" dirty="0">
                <a:solidFill>
                  <a:schemeClr val="bg1"/>
                </a:solidFill>
              </a:rPr>
              <a:t>: 10.1186/s13643-015-0141-0</a:t>
            </a:r>
          </a:p>
          <a:p>
            <a:pPr marL="0"/>
            <a:r>
              <a:rPr lang="en-US" sz="1600" dirty="0">
                <a:solidFill>
                  <a:schemeClr val="bg1"/>
                </a:solidFill>
              </a:rPr>
              <a:t>Glasgow RE, </a:t>
            </a:r>
            <a:r>
              <a:rPr lang="en-US" sz="1600" dirty="0" err="1">
                <a:solidFill>
                  <a:schemeClr val="bg1"/>
                </a:solidFill>
              </a:rPr>
              <a:t>Estabrooks</a:t>
            </a:r>
            <a:r>
              <a:rPr lang="en-US" sz="1600" dirty="0">
                <a:solidFill>
                  <a:schemeClr val="bg1"/>
                </a:solidFill>
              </a:rPr>
              <a:t> PE. </a:t>
            </a:r>
            <a:r>
              <a:rPr lang="en-US" sz="1600" b="1" dirty="0">
                <a:highlight>
                  <a:srgbClr val="FFFF00"/>
                </a:highlight>
              </a:rPr>
              <a:t>Pragmatic Applications </a:t>
            </a:r>
            <a:r>
              <a:rPr lang="en-US" sz="1600" dirty="0">
                <a:solidFill>
                  <a:schemeClr val="bg1"/>
                </a:solidFill>
              </a:rPr>
              <a:t>of RE-AIM for Health Care... </a:t>
            </a:r>
            <a:r>
              <a:rPr lang="en-US" sz="1600" dirty="0" err="1">
                <a:solidFill>
                  <a:schemeClr val="bg1"/>
                </a:solidFill>
              </a:rPr>
              <a:t>Prev</a:t>
            </a:r>
            <a:r>
              <a:rPr lang="en-US" sz="1600" dirty="0">
                <a:solidFill>
                  <a:schemeClr val="bg1"/>
                </a:solidFill>
              </a:rPr>
              <a:t> Chronic Dis 2018;15:170271. DOI: </a:t>
            </a:r>
            <a:r>
              <a:rPr lang="en-US" sz="1600" dirty="0">
                <a:solidFill>
                  <a:schemeClr val="bg1"/>
                </a:solidFill>
                <a:hlinkClick r:id="rId3"/>
              </a:rPr>
              <a:t>http://dx.doi.org/10.5888/pcd15.170271</a:t>
            </a:r>
            <a:endParaRPr lang="en-US" sz="1600" dirty="0">
              <a:solidFill>
                <a:schemeClr val="bg1"/>
              </a:solidFill>
            </a:endParaRPr>
          </a:p>
          <a:p>
            <a:pPr marL="0"/>
            <a:r>
              <a:rPr lang="en-US" sz="1600" dirty="0">
                <a:solidFill>
                  <a:schemeClr val="bg1"/>
                </a:solidFill>
              </a:rPr>
              <a:t>Glasgow, RE, et al. RE-AIM Planning and Evaluation Framework: </a:t>
            </a:r>
            <a:r>
              <a:rPr lang="en-US" sz="1600" b="1" dirty="0">
                <a:highlight>
                  <a:srgbClr val="FFFF00"/>
                </a:highlight>
              </a:rPr>
              <a:t>20-Year Review</a:t>
            </a:r>
            <a:r>
              <a:rPr lang="en-US" sz="1600" dirty="0">
                <a:solidFill>
                  <a:schemeClr val="bg1"/>
                </a:solidFill>
              </a:rPr>
              <a:t>. Front Public Health 2019 7, 64. doi:10.3389/fpubh.2019.00064</a:t>
            </a:r>
          </a:p>
          <a:p>
            <a:pPr marL="0"/>
            <a:r>
              <a:rPr lang="en-US" sz="1600" dirty="0" err="1">
                <a:solidFill>
                  <a:schemeClr val="bg1"/>
                </a:solidFill>
              </a:rPr>
              <a:t>Holtrop</a:t>
            </a:r>
            <a:r>
              <a:rPr lang="en-US" sz="1600" dirty="0">
                <a:solidFill>
                  <a:schemeClr val="bg1"/>
                </a:solidFill>
              </a:rPr>
              <a:t> JS, </a:t>
            </a:r>
            <a:r>
              <a:rPr lang="en-US" sz="1600" dirty="0" err="1">
                <a:solidFill>
                  <a:schemeClr val="bg1"/>
                </a:solidFill>
              </a:rPr>
              <a:t>Estabrooks</a:t>
            </a:r>
            <a:r>
              <a:rPr lang="en-US" sz="1600" dirty="0">
                <a:solidFill>
                  <a:schemeClr val="bg1"/>
                </a:solidFill>
              </a:rPr>
              <a:t> P, Harden SM, </a:t>
            </a:r>
            <a:r>
              <a:rPr lang="en-US" sz="1600" dirty="0" err="1">
                <a:solidFill>
                  <a:schemeClr val="bg1"/>
                </a:solidFill>
              </a:rPr>
              <a:t>Gaglio</a:t>
            </a:r>
            <a:r>
              <a:rPr lang="en-US" sz="1600" dirty="0">
                <a:solidFill>
                  <a:schemeClr val="bg1"/>
                </a:solidFill>
              </a:rPr>
              <a:t> B, Kessler R, King D, Kwan BM, </a:t>
            </a:r>
            <a:r>
              <a:rPr lang="en-US" sz="1600" dirty="0" err="1">
                <a:solidFill>
                  <a:schemeClr val="bg1"/>
                </a:solidFill>
              </a:rPr>
              <a:t>Ory</a:t>
            </a:r>
            <a:r>
              <a:rPr lang="en-US" sz="1600" dirty="0">
                <a:solidFill>
                  <a:schemeClr val="bg1"/>
                </a:solidFill>
              </a:rPr>
              <a:t> M, Rabin B, Shelton RC, Glasgow RE. Understanding and Applying the RE-AIM Framework: </a:t>
            </a:r>
            <a:r>
              <a:rPr lang="en-US" sz="1600" b="1" dirty="0">
                <a:highlight>
                  <a:srgbClr val="FFFF00"/>
                </a:highlight>
              </a:rPr>
              <a:t>Misconceptions, Clarifications, and Future Directions. </a:t>
            </a:r>
            <a:r>
              <a:rPr lang="en-US" sz="1600" dirty="0">
                <a:solidFill>
                  <a:schemeClr val="bg1"/>
                </a:solidFill>
              </a:rPr>
              <a:t>. Journal of Clinical and Translational Science. 2021 5: e126, 1–10. </a:t>
            </a:r>
            <a:r>
              <a:rPr lang="en-US" sz="1600" dirty="0" err="1">
                <a:solidFill>
                  <a:schemeClr val="bg1"/>
                </a:solidFill>
              </a:rPr>
              <a:t>doi</a:t>
            </a:r>
            <a:r>
              <a:rPr lang="en-US" sz="1600" dirty="0">
                <a:solidFill>
                  <a:schemeClr val="bg1"/>
                </a:solidFill>
              </a:rPr>
              <a:t>: 10.1017/cts.2021.789</a:t>
            </a:r>
          </a:p>
          <a:p>
            <a:endParaRPr lang="en-US" sz="1600" dirty="0">
              <a:solidFill>
                <a:schemeClr val="bg1"/>
              </a:solidFill>
            </a:endParaRPr>
          </a:p>
          <a:p>
            <a:endParaRPr lang="en-US" sz="1600" dirty="0">
              <a:solidFill>
                <a:schemeClr val="bg1"/>
              </a:solidFill>
            </a:endParaRPr>
          </a:p>
        </p:txBody>
      </p:sp>
      <p:sp>
        <p:nvSpPr>
          <p:cNvPr id="3" name="TextBox 2">
            <a:extLst>
              <a:ext uri="{FF2B5EF4-FFF2-40B4-BE49-F238E27FC236}">
                <a16:creationId xmlns:a16="http://schemas.microsoft.com/office/drawing/2014/main" id="{0F6723AF-EE15-4CFD-87E8-B31F58FDEA32}"/>
              </a:ext>
            </a:extLst>
          </p:cNvPr>
          <p:cNvSpPr txBox="1"/>
          <p:nvPr/>
        </p:nvSpPr>
        <p:spPr>
          <a:xfrm>
            <a:off x="1090246" y="6084277"/>
            <a:ext cx="10726616" cy="461665"/>
          </a:xfrm>
          <a:prstGeom prst="rect">
            <a:avLst/>
          </a:prstGeom>
          <a:solidFill>
            <a:schemeClr val="bg1"/>
          </a:solidFill>
          <a:ln w="95250" cmpd="dbl">
            <a:solidFill>
              <a:schemeClr val="bg2">
                <a:lumMod val="90000"/>
              </a:schemeClr>
            </a:solidFill>
          </a:ln>
        </p:spPr>
        <p:txBody>
          <a:bodyPr wrap="square" rtlCol="0">
            <a:spAutoFit/>
          </a:bodyPr>
          <a:lstStyle/>
          <a:p>
            <a:pPr algn="ctr"/>
            <a:r>
              <a:rPr lang="en-US" sz="2400" dirty="0">
                <a:latin typeface="+mj-lt"/>
              </a:rPr>
              <a:t>Special issue on RE-AIM in </a:t>
            </a:r>
            <a:r>
              <a:rPr lang="en-US" sz="2400" i="1" dirty="0">
                <a:latin typeface="+mj-lt"/>
              </a:rPr>
              <a:t>Frontiers of Public Health </a:t>
            </a:r>
            <a:r>
              <a:rPr lang="en-US" sz="2400" dirty="0">
                <a:latin typeface="+mj-lt"/>
              </a:rPr>
              <a:t>in 2020:  Contains 21 articles.</a:t>
            </a:r>
          </a:p>
        </p:txBody>
      </p:sp>
    </p:spTree>
    <p:extLst>
      <p:ext uri="{BB962C8B-B14F-4D97-AF65-F5344CB8AC3E}">
        <p14:creationId xmlns:p14="http://schemas.microsoft.com/office/powerpoint/2010/main" val="13608985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3896A03-3945-419A-B66B-4EE266ED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0"/>
            <a:ext cx="6083447" cy="685800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34F5AD2-EDBD-4BBD-A55C-EAFFD0C70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5990"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drawing&#10;&#10;Description automatically generated">
            <a:extLst>
              <a:ext uri="{FF2B5EF4-FFF2-40B4-BE49-F238E27FC236}">
                <a16:creationId xmlns:a16="http://schemas.microsoft.com/office/drawing/2014/main" id="{09FB994B-5DA7-4D47-8DFD-7B242AE9B65D}"/>
              </a:ext>
            </a:extLst>
          </p:cNvPr>
          <p:cNvPicPr>
            <a:picLocks noChangeAspect="1"/>
          </p:cNvPicPr>
          <p:nvPr/>
        </p:nvPicPr>
        <p:blipFill rotWithShape="1">
          <a:blip r:embed="rId3">
            <a:extLst>
              <a:ext uri="{28A0092B-C50C-407E-A947-70E740481C1C}">
                <a14:useLocalDpi xmlns:a14="http://schemas.microsoft.com/office/drawing/2010/main" val="0"/>
              </a:ext>
            </a:extLst>
          </a:blip>
          <a:srcRect l="1221" b="-1"/>
          <a:stretch/>
        </p:blipFill>
        <p:spPr>
          <a:xfrm>
            <a:off x="1794349" y="534180"/>
            <a:ext cx="8578215" cy="3104631"/>
          </a:xfrm>
          <a:prstGeom prst="rect">
            <a:avLst/>
          </a:prstGeom>
        </p:spPr>
      </p:pic>
      <p:sp>
        <p:nvSpPr>
          <p:cNvPr id="13" name="Rectangle 12">
            <a:extLst>
              <a:ext uri="{FF2B5EF4-FFF2-40B4-BE49-F238E27FC236}">
                <a16:creationId xmlns:a16="http://schemas.microsoft.com/office/drawing/2014/main" id="{6832F003-FCA6-4CFB-A2EA-308F3AA257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4420" y="4549143"/>
            <a:ext cx="457200" cy="45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F839003F-6F91-4298-9884-A1B7D34F556B}"/>
              </a:ext>
            </a:extLst>
          </p:cNvPr>
          <p:cNvSpPr txBox="1"/>
          <p:nvPr/>
        </p:nvSpPr>
        <p:spPr>
          <a:xfrm>
            <a:off x="6433185" y="4994894"/>
            <a:ext cx="5758805" cy="1663496"/>
          </a:xfrm>
          <a:prstGeom prst="rect">
            <a:avLst/>
          </a:prstGeom>
        </p:spPr>
        <p:txBody>
          <a:bodyPr vert="horz" lIns="91440" tIns="45720" rIns="91440" bIns="45720" rtlCol="0" anchor="t">
            <a:normAutofit fontScale="92500" lnSpcReduction="20000"/>
          </a:bodyPr>
          <a:lstStyle/>
          <a:p>
            <a:pPr marL="342900" indent="-342900">
              <a:lnSpc>
                <a:spcPct val="90000"/>
              </a:lnSpc>
              <a:spcBef>
                <a:spcPct val="0"/>
              </a:spcBef>
              <a:spcAft>
                <a:spcPts val="600"/>
              </a:spcAft>
              <a:buFont typeface="Arial" panose="020B0604020202020204" pitchFamily="34" charset="0"/>
              <a:buChar char="•"/>
            </a:pPr>
            <a:r>
              <a:rPr lang="en-US" sz="2400" dirty="0">
                <a:ea typeface="+mj-ea"/>
                <a:cs typeface="+mj-cs"/>
              </a:rPr>
              <a:t>FAQ’s</a:t>
            </a:r>
          </a:p>
          <a:p>
            <a:pPr marL="342900" indent="-342900">
              <a:lnSpc>
                <a:spcPct val="90000"/>
              </a:lnSpc>
              <a:spcBef>
                <a:spcPct val="0"/>
              </a:spcBef>
              <a:spcAft>
                <a:spcPts val="600"/>
              </a:spcAft>
              <a:buFont typeface="Arial" panose="020B0604020202020204" pitchFamily="34" charset="0"/>
              <a:buChar char="•"/>
            </a:pPr>
            <a:r>
              <a:rPr lang="en-US" sz="2400" dirty="0">
                <a:ea typeface="+mj-ea"/>
                <a:cs typeface="+mj-cs"/>
              </a:rPr>
              <a:t>Guidance on application</a:t>
            </a:r>
          </a:p>
          <a:p>
            <a:pPr marL="342900" indent="-342900">
              <a:lnSpc>
                <a:spcPct val="90000"/>
              </a:lnSpc>
              <a:spcBef>
                <a:spcPct val="0"/>
              </a:spcBef>
              <a:spcAft>
                <a:spcPts val="600"/>
              </a:spcAft>
              <a:buFont typeface="Arial" panose="020B0604020202020204" pitchFamily="34" charset="0"/>
              <a:buChar char="•"/>
            </a:pPr>
            <a:r>
              <a:rPr lang="en-US" sz="2400" dirty="0">
                <a:ea typeface="+mj-ea"/>
                <a:cs typeface="+mj-cs"/>
              </a:rPr>
              <a:t>Searchable list of 700+ article abstracts.</a:t>
            </a:r>
          </a:p>
          <a:p>
            <a:pPr marL="342900" indent="-342900">
              <a:lnSpc>
                <a:spcPct val="90000"/>
              </a:lnSpc>
              <a:spcBef>
                <a:spcPct val="0"/>
              </a:spcBef>
              <a:spcAft>
                <a:spcPts val="600"/>
              </a:spcAft>
              <a:buFont typeface="Arial" panose="020B0604020202020204" pitchFamily="34" charset="0"/>
              <a:buChar char="•"/>
            </a:pPr>
            <a:r>
              <a:rPr lang="en-US" sz="2400" dirty="0">
                <a:ea typeface="+mj-ea"/>
                <a:cs typeface="+mj-cs"/>
              </a:rPr>
              <a:t>Calculators, checklists, tools.</a:t>
            </a:r>
          </a:p>
          <a:p>
            <a:pPr marL="342900" indent="-342900">
              <a:lnSpc>
                <a:spcPct val="90000"/>
              </a:lnSpc>
              <a:spcBef>
                <a:spcPct val="0"/>
              </a:spcBef>
              <a:spcAft>
                <a:spcPts val="600"/>
              </a:spcAft>
              <a:buFont typeface="Arial" panose="020B0604020202020204" pitchFamily="34" charset="0"/>
              <a:buChar char="•"/>
            </a:pPr>
            <a:r>
              <a:rPr lang="en-US" sz="2400" dirty="0">
                <a:ea typeface="+mj-ea"/>
                <a:cs typeface="+mj-cs"/>
              </a:rPr>
              <a:t>Webinars, upcoming events, blogs.</a:t>
            </a:r>
          </a:p>
        </p:txBody>
      </p:sp>
      <p:pic>
        <p:nvPicPr>
          <p:cNvPr id="8" name="Picture 7">
            <a:hlinkClick r:id="rId4"/>
            <a:extLst>
              <a:ext uri="{FF2B5EF4-FFF2-40B4-BE49-F238E27FC236}">
                <a16:creationId xmlns:a16="http://schemas.microsoft.com/office/drawing/2014/main" id="{51AF3486-FF1A-B941-806D-C131B0F8A7BC}"/>
              </a:ext>
            </a:extLst>
          </p:cNvPr>
          <p:cNvPicPr>
            <a:picLocks noChangeAspect="1"/>
          </p:cNvPicPr>
          <p:nvPr/>
        </p:nvPicPr>
        <p:blipFill>
          <a:blip r:embed="rId5">
            <a:lum bright="70000" contrast="-70000"/>
          </a:blip>
          <a:stretch>
            <a:fillRect/>
          </a:stretch>
        </p:blipFill>
        <p:spPr>
          <a:xfrm>
            <a:off x="344088" y="5789854"/>
            <a:ext cx="868536" cy="868536"/>
          </a:xfrm>
          <a:prstGeom prst="rect">
            <a:avLst/>
          </a:prstGeom>
          <a:ln>
            <a:noFill/>
          </a:ln>
        </p:spPr>
      </p:pic>
      <p:sp>
        <p:nvSpPr>
          <p:cNvPr id="10" name="Rectangle 9">
            <a:extLst>
              <a:ext uri="{FF2B5EF4-FFF2-40B4-BE49-F238E27FC236}">
                <a16:creationId xmlns:a16="http://schemas.microsoft.com/office/drawing/2014/main" id="{0EC5223B-767C-AE4D-B7A3-02781F351474}"/>
              </a:ext>
            </a:extLst>
          </p:cNvPr>
          <p:cNvSpPr/>
          <p:nvPr/>
        </p:nvSpPr>
        <p:spPr>
          <a:xfrm>
            <a:off x="1225166" y="5674290"/>
            <a:ext cx="3246625" cy="9472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Tour of full website here:</a:t>
            </a:r>
          </a:p>
          <a:p>
            <a:pPr algn="ctr"/>
            <a:r>
              <a:rPr lang="en-US" dirty="0"/>
              <a:t>https://</a:t>
            </a:r>
            <a:r>
              <a:rPr lang="en-US" dirty="0" err="1"/>
              <a:t>www.youtube.com</a:t>
            </a:r>
            <a:r>
              <a:rPr lang="en-US" dirty="0"/>
              <a:t>/</a:t>
            </a:r>
            <a:r>
              <a:rPr lang="en-US" dirty="0" err="1"/>
              <a:t>watch?v</a:t>
            </a:r>
            <a:r>
              <a:rPr lang="en-US" dirty="0"/>
              <a:t>=opkSz4OyvzM&amp;t=5s</a:t>
            </a:r>
          </a:p>
        </p:txBody>
      </p:sp>
    </p:spTree>
    <p:extLst>
      <p:ext uri="{BB962C8B-B14F-4D97-AF65-F5344CB8AC3E}">
        <p14:creationId xmlns:p14="http://schemas.microsoft.com/office/powerpoint/2010/main" val="17656904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DD10548-DA8B-453F-A99F-4D28BCAB25EA}"/>
              </a:ext>
            </a:extLst>
          </p:cNvPr>
          <p:cNvSpPr txBox="1"/>
          <p:nvPr/>
        </p:nvSpPr>
        <p:spPr>
          <a:xfrm>
            <a:off x="168813" y="2172483"/>
            <a:ext cx="4945054" cy="3139321"/>
          </a:xfrm>
          <a:prstGeom prst="rect">
            <a:avLst/>
          </a:prstGeom>
          <a:noFill/>
        </p:spPr>
        <p:txBody>
          <a:bodyPr wrap="square" rtlCol="0">
            <a:spAutoFit/>
          </a:bodyPr>
          <a:lstStyle/>
          <a:p>
            <a:pPr marL="342900" indent="-342900">
              <a:buFont typeface="+mj-lt"/>
              <a:buAutoNum type="arabicPeriod"/>
            </a:pPr>
            <a:r>
              <a:rPr lang="en-US" dirty="0"/>
              <a:t>RE-AIM and PRISM in one slide</a:t>
            </a:r>
          </a:p>
          <a:p>
            <a:pPr marL="342900" indent="-342900">
              <a:buFont typeface="+mj-lt"/>
              <a:buAutoNum type="arabicPeriod"/>
            </a:pPr>
            <a:endParaRPr lang="en-US" dirty="0"/>
          </a:p>
          <a:p>
            <a:pPr marL="342900" indent="-342900">
              <a:buFont typeface="+mj-lt"/>
              <a:buAutoNum type="arabicPeriod"/>
            </a:pPr>
            <a:r>
              <a:rPr lang="en-US" dirty="0"/>
              <a:t>Core issues in Understanding RE-AIM </a:t>
            </a:r>
          </a:p>
          <a:p>
            <a:pPr marL="342900" indent="-342900">
              <a:buFont typeface="+mj-lt"/>
              <a:buAutoNum type="arabicPeriod"/>
            </a:pPr>
            <a:endParaRPr lang="en-US" dirty="0"/>
          </a:p>
          <a:p>
            <a:pPr marL="342900" indent="-342900">
              <a:buFont typeface="+mj-lt"/>
              <a:buAutoNum type="arabicPeriod"/>
            </a:pPr>
            <a:r>
              <a:rPr lang="en-US" dirty="0"/>
              <a:t>How RE-AIM evolved into PRISM</a:t>
            </a:r>
          </a:p>
          <a:p>
            <a:pPr marL="342900" indent="-342900">
              <a:buFont typeface="+mj-lt"/>
              <a:buAutoNum type="arabicPeriod"/>
            </a:pPr>
            <a:endParaRPr lang="en-US" dirty="0"/>
          </a:p>
          <a:p>
            <a:pPr marL="342900" indent="-342900">
              <a:buFont typeface="+mj-lt"/>
              <a:buAutoNum type="arabicPeriod"/>
            </a:pPr>
            <a:r>
              <a:rPr lang="en-US" dirty="0"/>
              <a:t>Frequent misunderstandings and clarifying issues</a:t>
            </a:r>
          </a:p>
          <a:p>
            <a:pPr marL="342900" indent="-342900">
              <a:buFont typeface="+mj-lt"/>
              <a:buAutoNum type="arabicPeriod"/>
            </a:pPr>
            <a:endParaRPr lang="en-US" dirty="0"/>
          </a:p>
          <a:p>
            <a:pPr marL="342900" indent="-342900">
              <a:buFont typeface="+mj-lt"/>
              <a:buAutoNum type="arabicPeriod"/>
            </a:pPr>
            <a:r>
              <a:rPr lang="en-US" dirty="0"/>
              <a:t>How does RE-AIM address health equity? </a:t>
            </a:r>
          </a:p>
          <a:p>
            <a:pPr marL="400050" indent="-400050">
              <a:buAutoNum type="romanUcPeriod"/>
            </a:pPr>
            <a:endParaRPr lang="en-US" dirty="0"/>
          </a:p>
        </p:txBody>
      </p:sp>
      <p:cxnSp>
        <p:nvCxnSpPr>
          <p:cNvPr id="6" name="Straight Connector 5">
            <a:extLst>
              <a:ext uri="{FF2B5EF4-FFF2-40B4-BE49-F238E27FC236}">
                <a16:creationId xmlns:a16="http://schemas.microsoft.com/office/drawing/2014/main" id="{AE4714EA-4DB8-465F-AC19-F6F356BD1847}"/>
              </a:ext>
            </a:extLst>
          </p:cNvPr>
          <p:cNvCxnSpPr/>
          <p:nvPr/>
        </p:nvCxnSpPr>
        <p:spPr>
          <a:xfrm>
            <a:off x="745588" y="2096086"/>
            <a:ext cx="173032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B73A44F1-E8F3-4718-BBD7-3D481D5FF303}"/>
              </a:ext>
            </a:extLst>
          </p:cNvPr>
          <p:cNvSpPr txBox="1"/>
          <p:nvPr/>
        </p:nvSpPr>
        <p:spPr>
          <a:xfrm>
            <a:off x="450167" y="711091"/>
            <a:ext cx="2447778" cy="1384995"/>
          </a:xfrm>
          <a:prstGeom prst="rect">
            <a:avLst/>
          </a:prstGeom>
          <a:noFill/>
        </p:spPr>
        <p:txBody>
          <a:bodyPr wrap="square" rtlCol="0">
            <a:spAutoFit/>
          </a:bodyPr>
          <a:lstStyle/>
          <a:p>
            <a:pPr algn="ctr"/>
            <a:r>
              <a:rPr lang="en-US" sz="2800" dirty="0"/>
              <a:t>What’s Available in this Slide Deck</a:t>
            </a:r>
          </a:p>
        </p:txBody>
      </p:sp>
      <p:pic>
        <p:nvPicPr>
          <p:cNvPr id="3" name="Picture 2" descr="A drawing of a train&#10;&#10;Description automatically generated with low confidence">
            <a:extLst>
              <a:ext uri="{FF2B5EF4-FFF2-40B4-BE49-F238E27FC236}">
                <a16:creationId xmlns:a16="http://schemas.microsoft.com/office/drawing/2014/main" id="{33A0983C-B922-4922-B0A0-1C02832F37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5753" y="1327708"/>
            <a:ext cx="6332545" cy="3957840"/>
          </a:xfrm>
          <a:prstGeom prst="rect">
            <a:avLst/>
          </a:prstGeom>
        </p:spPr>
      </p:pic>
    </p:spTree>
    <p:extLst>
      <p:ext uri="{BB962C8B-B14F-4D97-AF65-F5344CB8AC3E}">
        <p14:creationId xmlns:p14="http://schemas.microsoft.com/office/powerpoint/2010/main" val="27826310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928DD6E-ADAF-884A-B164-660942C2D838}"/>
              </a:ext>
            </a:extLst>
          </p:cNvPr>
          <p:cNvSpPr txBox="1"/>
          <p:nvPr/>
        </p:nvSpPr>
        <p:spPr>
          <a:xfrm>
            <a:off x="258075" y="3255860"/>
            <a:ext cx="2600615" cy="1323439"/>
          </a:xfrm>
          <a:prstGeom prst="rect">
            <a:avLst/>
          </a:prstGeom>
          <a:noFill/>
        </p:spPr>
        <p:txBody>
          <a:bodyPr wrap="square" rtlCol="0">
            <a:spAutoFit/>
          </a:bodyPr>
          <a:lstStyle/>
          <a:p>
            <a:r>
              <a:rPr lang="en-US" sz="2000" dirty="0"/>
              <a:t>Introduced in 2008, PRISM expands RE-AIM to consider context.</a:t>
            </a:r>
            <a:endParaRPr lang="en-US" altLang="en-US" sz="2000" dirty="0"/>
          </a:p>
          <a:p>
            <a:endParaRPr lang="en-US" altLang="en-US" sz="2000" dirty="0"/>
          </a:p>
        </p:txBody>
      </p:sp>
      <p:pic>
        <p:nvPicPr>
          <p:cNvPr id="5" name="Picture 4">
            <a:hlinkClick r:id="rId3"/>
            <a:extLst>
              <a:ext uri="{FF2B5EF4-FFF2-40B4-BE49-F238E27FC236}">
                <a16:creationId xmlns:a16="http://schemas.microsoft.com/office/drawing/2014/main" id="{B67F1AA5-C6CA-FD4C-8BE3-31BAF5BE5BA4}"/>
              </a:ext>
            </a:extLst>
          </p:cNvPr>
          <p:cNvPicPr>
            <a:picLocks noChangeAspect="1"/>
          </p:cNvPicPr>
          <p:nvPr/>
        </p:nvPicPr>
        <p:blipFill>
          <a:blip r:embed="rId4"/>
          <a:stretch>
            <a:fillRect/>
          </a:stretch>
        </p:blipFill>
        <p:spPr>
          <a:xfrm>
            <a:off x="9356219" y="300120"/>
            <a:ext cx="868536" cy="868536"/>
          </a:xfrm>
          <a:prstGeom prst="rect">
            <a:avLst/>
          </a:prstGeom>
        </p:spPr>
      </p:pic>
      <p:sp>
        <p:nvSpPr>
          <p:cNvPr id="7" name="Rectangle 6">
            <a:extLst>
              <a:ext uri="{FF2B5EF4-FFF2-40B4-BE49-F238E27FC236}">
                <a16:creationId xmlns:a16="http://schemas.microsoft.com/office/drawing/2014/main" id="{C7135F5D-520C-F24E-9675-9A7EE1ADA08B}"/>
              </a:ext>
            </a:extLst>
          </p:cNvPr>
          <p:cNvSpPr/>
          <p:nvPr/>
        </p:nvSpPr>
        <p:spPr>
          <a:xfrm>
            <a:off x="10224755" y="172324"/>
            <a:ext cx="1741718" cy="996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What is PRISM video here or click icon to left:</a:t>
            </a:r>
          </a:p>
          <a:p>
            <a:pPr algn="ctr"/>
            <a:r>
              <a:rPr lang="en-US" sz="1200" dirty="0"/>
              <a:t>https://</a:t>
            </a:r>
            <a:r>
              <a:rPr lang="en-US" sz="1200" dirty="0" err="1"/>
              <a:t>www.youtube.com</a:t>
            </a:r>
            <a:r>
              <a:rPr lang="en-US" sz="1200" dirty="0"/>
              <a:t>/</a:t>
            </a:r>
            <a:r>
              <a:rPr lang="en-US" sz="1200" dirty="0" err="1"/>
              <a:t>watch?v</a:t>
            </a:r>
            <a:r>
              <a:rPr lang="en-US" sz="1200" dirty="0"/>
              <a:t>=6qlWtzdxcSo</a:t>
            </a:r>
          </a:p>
        </p:txBody>
      </p:sp>
      <p:pic>
        <p:nvPicPr>
          <p:cNvPr id="12" name="Picture 3">
            <a:extLst>
              <a:ext uri="{FF2B5EF4-FFF2-40B4-BE49-F238E27FC236}">
                <a16:creationId xmlns:a16="http://schemas.microsoft.com/office/drawing/2014/main" id="{E36B6ECB-C176-1043-865D-ED37E97CF58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77831" y="1996100"/>
            <a:ext cx="3660775" cy="365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 name="Group 12">
            <a:extLst>
              <a:ext uri="{FF2B5EF4-FFF2-40B4-BE49-F238E27FC236}">
                <a16:creationId xmlns:a16="http://schemas.microsoft.com/office/drawing/2014/main" id="{AB3B5DDC-2EEA-7346-B8AB-11C8CF03A19B}"/>
              </a:ext>
            </a:extLst>
          </p:cNvPr>
          <p:cNvGrpSpPr/>
          <p:nvPr/>
        </p:nvGrpSpPr>
        <p:grpSpPr>
          <a:xfrm>
            <a:off x="5477831" y="5692070"/>
            <a:ext cx="3785616" cy="1047465"/>
            <a:chOff x="3364992" y="3301694"/>
            <a:chExt cx="3785616" cy="1047465"/>
          </a:xfrm>
        </p:grpSpPr>
        <p:sp>
          <p:nvSpPr>
            <p:cNvPr id="14" name="Rounded Rectangle 13">
              <a:extLst>
                <a:ext uri="{FF2B5EF4-FFF2-40B4-BE49-F238E27FC236}">
                  <a16:creationId xmlns:a16="http://schemas.microsoft.com/office/drawing/2014/main" id="{3880BBA1-638B-DF49-9C97-33017636C79D}"/>
                </a:ext>
              </a:extLst>
            </p:cNvPr>
            <p:cNvSpPr/>
            <p:nvPr/>
          </p:nvSpPr>
          <p:spPr>
            <a:xfrm>
              <a:off x="3364992" y="3301694"/>
              <a:ext cx="3785616" cy="1047465"/>
            </a:xfrm>
            <a:prstGeom prst="roundRect">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15" name="Rounded Rectangle 4">
              <a:extLst>
                <a:ext uri="{FF2B5EF4-FFF2-40B4-BE49-F238E27FC236}">
                  <a16:creationId xmlns:a16="http://schemas.microsoft.com/office/drawing/2014/main" id="{D131513A-2538-B84B-930F-0B77B04E8E9D}"/>
                </a:ext>
              </a:extLst>
            </p:cNvPr>
            <p:cNvSpPr txBox="1"/>
            <p:nvPr/>
          </p:nvSpPr>
          <p:spPr>
            <a:xfrm>
              <a:off x="3416125" y="3352827"/>
              <a:ext cx="3683350" cy="94519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0490" tIns="55245" rIns="110490" bIns="55245" numCol="1" spcCol="1270" anchor="ctr" anchorCtr="0">
              <a:noAutofit/>
            </a:bodyPr>
            <a:lstStyle/>
            <a:p>
              <a:pPr marL="0" lvl="0" indent="0" algn="ctr" defTabSz="1289050">
                <a:lnSpc>
                  <a:spcPct val="90000"/>
                </a:lnSpc>
                <a:spcBef>
                  <a:spcPct val="0"/>
                </a:spcBef>
                <a:spcAft>
                  <a:spcPct val="35000"/>
                </a:spcAft>
                <a:buNone/>
              </a:pPr>
              <a:r>
                <a:rPr lang="en-US" sz="2900" kern="1200" dirty="0"/>
                <a:t>Changing Internal Context</a:t>
              </a:r>
            </a:p>
          </p:txBody>
        </p:sp>
      </p:grpSp>
      <p:grpSp>
        <p:nvGrpSpPr>
          <p:cNvPr id="20" name="Group 19">
            <a:extLst>
              <a:ext uri="{FF2B5EF4-FFF2-40B4-BE49-F238E27FC236}">
                <a16:creationId xmlns:a16="http://schemas.microsoft.com/office/drawing/2014/main" id="{B083EF3B-EE39-1F45-A367-EF1B197ECD88}"/>
              </a:ext>
            </a:extLst>
          </p:cNvPr>
          <p:cNvGrpSpPr/>
          <p:nvPr/>
        </p:nvGrpSpPr>
        <p:grpSpPr>
          <a:xfrm>
            <a:off x="5477831" y="847269"/>
            <a:ext cx="3785616" cy="1047465"/>
            <a:chOff x="3364992" y="3301694"/>
            <a:chExt cx="3785616" cy="1047465"/>
          </a:xfrm>
          <a:solidFill>
            <a:schemeClr val="accent2"/>
          </a:solidFill>
        </p:grpSpPr>
        <p:sp>
          <p:nvSpPr>
            <p:cNvPr id="21" name="Rounded Rectangle 20">
              <a:extLst>
                <a:ext uri="{FF2B5EF4-FFF2-40B4-BE49-F238E27FC236}">
                  <a16:creationId xmlns:a16="http://schemas.microsoft.com/office/drawing/2014/main" id="{E8DDE83B-8833-AA4E-B830-CD66C40F2FBC}"/>
                </a:ext>
              </a:extLst>
            </p:cNvPr>
            <p:cNvSpPr/>
            <p:nvPr/>
          </p:nvSpPr>
          <p:spPr>
            <a:xfrm>
              <a:off x="3364992" y="3301694"/>
              <a:ext cx="3785616" cy="1047465"/>
            </a:xfrm>
            <a:prstGeom prst="roundRect">
              <a:avLst/>
            </a:prstGeom>
            <a:grp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22" name="Rounded Rectangle 4">
              <a:extLst>
                <a:ext uri="{FF2B5EF4-FFF2-40B4-BE49-F238E27FC236}">
                  <a16:creationId xmlns:a16="http://schemas.microsoft.com/office/drawing/2014/main" id="{45850C8C-1841-DD48-AC42-95E387EF1C8A}"/>
                </a:ext>
              </a:extLst>
            </p:cNvPr>
            <p:cNvSpPr txBox="1"/>
            <p:nvPr/>
          </p:nvSpPr>
          <p:spPr>
            <a:xfrm>
              <a:off x="3416125" y="3352827"/>
              <a:ext cx="3683350" cy="94519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0490" tIns="55245" rIns="110490" bIns="55245" numCol="1" spcCol="1270" anchor="ctr" anchorCtr="0">
              <a:noAutofit/>
            </a:bodyPr>
            <a:lstStyle/>
            <a:p>
              <a:pPr marL="0" lvl="0" indent="0" algn="ctr" defTabSz="1289050">
                <a:lnSpc>
                  <a:spcPct val="90000"/>
                </a:lnSpc>
                <a:spcBef>
                  <a:spcPct val="0"/>
                </a:spcBef>
                <a:spcAft>
                  <a:spcPct val="35000"/>
                </a:spcAft>
                <a:buNone/>
              </a:pPr>
              <a:r>
                <a:rPr lang="en-US" sz="2900" kern="1200" dirty="0"/>
                <a:t>Changing External Context</a:t>
              </a:r>
            </a:p>
          </p:txBody>
        </p:sp>
      </p:grpSp>
      <p:sp>
        <p:nvSpPr>
          <p:cNvPr id="25" name="Rounded Rectangle 24">
            <a:extLst>
              <a:ext uri="{FF2B5EF4-FFF2-40B4-BE49-F238E27FC236}">
                <a16:creationId xmlns:a16="http://schemas.microsoft.com/office/drawing/2014/main" id="{A9180B3B-5450-9B4F-BE64-7BA15EABAFF3}"/>
              </a:ext>
            </a:extLst>
          </p:cNvPr>
          <p:cNvSpPr/>
          <p:nvPr/>
        </p:nvSpPr>
        <p:spPr>
          <a:xfrm>
            <a:off x="2928551" y="2444033"/>
            <a:ext cx="2549280" cy="2947095"/>
          </a:xfrm>
          <a:prstGeom prst="roundRect">
            <a:avLst/>
          </a:prstGeom>
          <a:solidFill>
            <a:schemeClr val="accent4"/>
          </a:solid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lstStyle/>
          <a:p>
            <a:pPr lvl="0" algn="ctr" defTabSz="1289050">
              <a:lnSpc>
                <a:spcPct val="90000"/>
              </a:lnSpc>
              <a:spcBef>
                <a:spcPct val="0"/>
              </a:spcBef>
              <a:spcAft>
                <a:spcPct val="35000"/>
              </a:spcAft>
            </a:pPr>
            <a:r>
              <a:rPr lang="en-US" sz="2200" b="1" dirty="0"/>
              <a:t>Fit Among</a:t>
            </a:r>
          </a:p>
          <a:p>
            <a:pPr lvl="0" algn="ctr" defTabSz="1289050">
              <a:lnSpc>
                <a:spcPct val="90000"/>
              </a:lnSpc>
              <a:spcBef>
                <a:spcPct val="0"/>
              </a:spcBef>
              <a:spcAft>
                <a:spcPct val="35000"/>
              </a:spcAft>
            </a:pPr>
            <a:r>
              <a:rPr lang="en-US" dirty="0"/>
              <a:t>Intervention components</a:t>
            </a:r>
          </a:p>
          <a:p>
            <a:pPr lvl="0" algn="ctr" defTabSz="1289050">
              <a:lnSpc>
                <a:spcPct val="90000"/>
              </a:lnSpc>
              <a:spcBef>
                <a:spcPct val="0"/>
              </a:spcBef>
              <a:spcAft>
                <a:spcPct val="35000"/>
              </a:spcAft>
            </a:pPr>
            <a:r>
              <a:rPr lang="en-US" dirty="0"/>
              <a:t>Implementation strategies</a:t>
            </a:r>
          </a:p>
          <a:p>
            <a:pPr lvl="0" algn="ctr" defTabSz="1289050">
              <a:lnSpc>
                <a:spcPct val="90000"/>
              </a:lnSpc>
              <a:spcBef>
                <a:spcPct val="0"/>
              </a:spcBef>
              <a:spcAft>
                <a:spcPct val="35000"/>
              </a:spcAft>
            </a:pPr>
            <a:r>
              <a:rPr lang="en-US" dirty="0"/>
              <a:t>Inner and outer context</a:t>
            </a:r>
          </a:p>
          <a:p>
            <a:pPr lvl="0" algn="ctr" defTabSz="1289050">
              <a:lnSpc>
                <a:spcPct val="90000"/>
              </a:lnSpc>
              <a:spcBef>
                <a:spcPct val="0"/>
              </a:spcBef>
              <a:spcAft>
                <a:spcPct val="35000"/>
              </a:spcAft>
            </a:pPr>
            <a:r>
              <a:rPr lang="en-US" dirty="0"/>
              <a:t>RE-AIM dimensions</a:t>
            </a:r>
          </a:p>
          <a:p>
            <a:endParaRPr lang="en-US" dirty="0"/>
          </a:p>
        </p:txBody>
      </p:sp>
      <p:sp>
        <p:nvSpPr>
          <p:cNvPr id="28" name="Rounded Rectangle 27">
            <a:extLst>
              <a:ext uri="{FF2B5EF4-FFF2-40B4-BE49-F238E27FC236}">
                <a16:creationId xmlns:a16="http://schemas.microsoft.com/office/drawing/2014/main" id="{1B6A679A-F50A-7342-AC10-655219BB3BFA}"/>
              </a:ext>
            </a:extLst>
          </p:cNvPr>
          <p:cNvSpPr/>
          <p:nvPr/>
        </p:nvSpPr>
        <p:spPr>
          <a:xfrm>
            <a:off x="9138606" y="2413328"/>
            <a:ext cx="2827867" cy="2760148"/>
          </a:xfrm>
          <a:prstGeom prst="roundRect">
            <a:avLst/>
          </a:prstGeom>
          <a:solidFill>
            <a:schemeClr val="accent3"/>
          </a:solid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lstStyle/>
          <a:p>
            <a:pPr lvl="0" algn="ctr" defTabSz="1289050">
              <a:lnSpc>
                <a:spcPct val="90000"/>
              </a:lnSpc>
              <a:spcBef>
                <a:spcPct val="0"/>
              </a:spcBef>
              <a:spcAft>
                <a:spcPct val="35000"/>
              </a:spcAft>
            </a:pPr>
            <a:r>
              <a:rPr lang="en-US" sz="2200" b="1" dirty="0"/>
              <a:t>Cross Cutting Issues</a:t>
            </a:r>
          </a:p>
          <a:p>
            <a:pPr lvl="0" algn="ctr" defTabSz="1289050">
              <a:lnSpc>
                <a:spcPct val="90000"/>
              </a:lnSpc>
              <a:spcBef>
                <a:spcPct val="0"/>
              </a:spcBef>
              <a:spcAft>
                <a:spcPct val="35000"/>
              </a:spcAft>
            </a:pPr>
            <a:r>
              <a:rPr lang="en-US" dirty="0"/>
              <a:t>Proportion who benefit</a:t>
            </a:r>
          </a:p>
          <a:p>
            <a:pPr lvl="0" algn="ctr" defTabSz="1289050">
              <a:lnSpc>
                <a:spcPct val="90000"/>
              </a:lnSpc>
              <a:spcBef>
                <a:spcPct val="0"/>
              </a:spcBef>
              <a:spcAft>
                <a:spcPct val="35000"/>
              </a:spcAft>
            </a:pPr>
            <a:r>
              <a:rPr lang="en-US" dirty="0"/>
              <a:t>Representativeness of who benefits</a:t>
            </a:r>
          </a:p>
          <a:p>
            <a:pPr lvl="0" algn="ctr" defTabSz="1289050">
              <a:lnSpc>
                <a:spcPct val="90000"/>
              </a:lnSpc>
              <a:spcBef>
                <a:spcPct val="0"/>
              </a:spcBef>
              <a:spcAft>
                <a:spcPct val="35000"/>
              </a:spcAft>
            </a:pPr>
            <a:r>
              <a:rPr lang="en-US" dirty="0"/>
              <a:t>Reasons: how and why they benefit</a:t>
            </a:r>
          </a:p>
          <a:p>
            <a:pPr lvl="0" algn="ctr" defTabSz="1289050">
              <a:lnSpc>
                <a:spcPct val="90000"/>
              </a:lnSpc>
              <a:spcBef>
                <a:spcPct val="0"/>
              </a:spcBef>
              <a:spcAft>
                <a:spcPct val="35000"/>
              </a:spcAft>
            </a:pPr>
            <a:r>
              <a:rPr lang="en-US" dirty="0"/>
              <a:t>Adaptations made</a:t>
            </a:r>
          </a:p>
          <a:p>
            <a:pPr lvl="0" algn="ctr" defTabSz="1289050">
              <a:lnSpc>
                <a:spcPct val="90000"/>
              </a:lnSpc>
              <a:spcBef>
                <a:spcPct val="0"/>
              </a:spcBef>
              <a:spcAft>
                <a:spcPct val="35000"/>
              </a:spcAft>
            </a:pPr>
            <a:r>
              <a:rPr lang="en-US" dirty="0"/>
              <a:t>Costs incurred</a:t>
            </a:r>
          </a:p>
          <a:p>
            <a:endParaRPr lang="en-US" dirty="0"/>
          </a:p>
        </p:txBody>
      </p:sp>
      <p:sp>
        <p:nvSpPr>
          <p:cNvPr id="30" name="Rectangle 29">
            <a:extLst>
              <a:ext uri="{FF2B5EF4-FFF2-40B4-BE49-F238E27FC236}">
                <a16:creationId xmlns:a16="http://schemas.microsoft.com/office/drawing/2014/main" id="{AA0ECAC2-9F89-C146-A56C-B7C6E90F8A9A}"/>
              </a:ext>
            </a:extLst>
          </p:cNvPr>
          <p:cNvSpPr/>
          <p:nvPr/>
        </p:nvSpPr>
        <p:spPr>
          <a:xfrm>
            <a:off x="302269" y="178568"/>
            <a:ext cx="6096000" cy="2308324"/>
          </a:xfrm>
          <a:prstGeom prst="rect">
            <a:avLst/>
          </a:prstGeom>
        </p:spPr>
        <p:txBody>
          <a:bodyPr>
            <a:spAutoFit/>
          </a:bodyPr>
          <a:lstStyle/>
          <a:p>
            <a:r>
              <a:rPr lang="en-US" altLang="en-US" sz="3600" dirty="0"/>
              <a:t>PRISM = </a:t>
            </a:r>
          </a:p>
          <a:p>
            <a:r>
              <a:rPr lang="en-US" altLang="en-US" sz="3600" b="1" dirty="0"/>
              <a:t>P</a:t>
            </a:r>
            <a:r>
              <a:rPr lang="en-US" altLang="en-US" sz="3600" dirty="0"/>
              <a:t>ractical, </a:t>
            </a:r>
            <a:r>
              <a:rPr lang="en-US" altLang="en-US" sz="3600" b="1" dirty="0"/>
              <a:t>R</a:t>
            </a:r>
            <a:r>
              <a:rPr lang="en-US" altLang="en-US" sz="3600" dirty="0"/>
              <a:t>obust </a:t>
            </a:r>
            <a:r>
              <a:rPr lang="en-US" altLang="en-US" sz="3600" b="1" dirty="0"/>
              <a:t>I</a:t>
            </a:r>
            <a:r>
              <a:rPr lang="en-US" altLang="en-US" sz="3600" dirty="0"/>
              <a:t>mplementation and </a:t>
            </a:r>
            <a:r>
              <a:rPr lang="en-US" altLang="en-US" sz="3600" b="1" dirty="0"/>
              <a:t>S</a:t>
            </a:r>
            <a:r>
              <a:rPr lang="en-US" altLang="en-US" sz="3600" dirty="0"/>
              <a:t>ustainability </a:t>
            </a:r>
            <a:r>
              <a:rPr lang="en-US" altLang="en-US" sz="3600" b="1" dirty="0"/>
              <a:t>M</a:t>
            </a:r>
            <a:r>
              <a:rPr lang="en-US" altLang="en-US" sz="3600" dirty="0"/>
              <a:t>odel</a:t>
            </a:r>
          </a:p>
        </p:txBody>
      </p:sp>
      <p:sp>
        <p:nvSpPr>
          <p:cNvPr id="31" name="Rectangle 30">
            <a:extLst>
              <a:ext uri="{FF2B5EF4-FFF2-40B4-BE49-F238E27FC236}">
                <a16:creationId xmlns:a16="http://schemas.microsoft.com/office/drawing/2014/main" id="{BF851801-794B-C642-A8CB-F9310EA43C67}"/>
              </a:ext>
            </a:extLst>
          </p:cNvPr>
          <p:cNvSpPr/>
          <p:nvPr/>
        </p:nvSpPr>
        <p:spPr>
          <a:xfrm rot="10800000" flipV="1">
            <a:off x="0" y="6215802"/>
            <a:ext cx="5129852" cy="830997"/>
          </a:xfrm>
          <a:prstGeom prst="rect">
            <a:avLst/>
          </a:prstGeom>
        </p:spPr>
        <p:txBody>
          <a:bodyPr wrap="square">
            <a:spAutoFit/>
          </a:bodyPr>
          <a:lstStyle/>
          <a:p>
            <a:r>
              <a:rPr lang="en-US" sz="1200" dirty="0"/>
              <a:t>Feldstein &amp; Glasgow (2008). Joint Commission J on Qual. &amp; Patient Safety, 34: 228-43.; Glasgow, RE, et al. RE-AIM Planning and Evaluation Framework:  20- Year Review. Front Public Health 2019 7, 64. doi:10.3389/fpubh.2019.00064</a:t>
            </a:r>
          </a:p>
          <a:p>
            <a:endParaRPr lang="en-US" sz="1200" dirty="0"/>
          </a:p>
        </p:txBody>
      </p:sp>
    </p:spTree>
    <p:extLst>
      <p:ext uri="{BB962C8B-B14F-4D97-AF65-F5344CB8AC3E}">
        <p14:creationId xmlns:p14="http://schemas.microsoft.com/office/powerpoint/2010/main" val="27377155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D9F56-CE5B-6849-970C-CC0710F9408E}"/>
              </a:ext>
            </a:extLst>
          </p:cNvPr>
          <p:cNvSpPr>
            <a:spLocks noGrp="1"/>
          </p:cNvSpPr>
          <p:nvPr>
            <p:ph type="title"/>
          </p:nvPr>
        </p:nvSpPr>
        <p:spPr/>
        <p:txBody>
          <a:bodyPr/>
          <a:lstStyle/>
          <a:p>
            <a:pPr algn="ctr"/>
            <a:r>
              <a:rPr lang="en-US" dirty="0"/>
              <a:t>What are the Core Issues In Understanding RE-AIM and PRISM?        </a:t>
            </a:r>
            <a:endParaRPr lang="en-US" sz="3600" i="1" dirty="0"/>
          </a:p>
        </p:txBody>
      </p:sp>
      <p:graphicFrame>
        <p:nvGraphicFramePr>
          <p:cNvPr id="4" name="Content Placeholder 3">
            <a:extLst>
              <a:ext uri="{FF2B5EF4-FFF2-40B4-BE49-F238E27FC236}">
                <a16:creationId xmlns:a16="http://schemas.microsoft.com/office/drawing/2014/main" id="{0768A390-1A58-0A4D-8301-CB8436510A10}"/>
              </a:ext>
            </a:extLst>
          </p:cNvPr>
          <p:cNvGraphicFramePr>
            <a:graphicFrameLocks noGrp="1"/>
          </p:cNvGraphicFramePr>
          <p:nvPr>
            <p:ph idx="1"/>
            <p:extLst>
              <p:ext uri="{D42A27DB-BD31-4B8C-83A1-F6EECF244321}">
                <p14:modId xmlns:p14="http://schemas.microsoft.com/office/powerpoint/2010/main" val="595136371"/>
              </p:ext>
            </p:extLst>
          </p:nvPr>
        </p:nvGraphicFramePr>
        <p:xfrm>
          <a:off x="3632199" y="1944158"/>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a:extLst>
              <a:ext uri="{FF2B5EF4-FFF2-40B4-BE49-F238E27FC236}">
                <a16:creationId xmlns:a16="http://schemas.microsoft.com/office/drawing/2014/main" id="{7DBC7A4D-57B8-5946-BC4B-6F032C995D93}"/>
              </a:ext>
            </a:extLst>
          </p:cNvPr>
          <p:cNvSpPr/>
          <p:nvPr/>
        </p:nvSpPr>
        <p:spPr>
          <a:xfrm>
            <a:off x="1315157" y="3075001"/>
            <a:ext cx="4335418" cy="584775"/>
          </a:xfrm>
          <a:prstGeom prst="rect">
            <a:avLst/>
          </a:prstGeom>
        </p:spPr>
        <p:txBody>
          <a:bodyPr wrap="none">
            <a:spAutoFit/>
          </a:bodyPr>
          <a:lstStyle/>
          <a:p>
            <a:r>
              <a:rPr lang="en-US" sz="3200" i="1" dirty="0"/>
              <a:t>Next few slides illustrate:</a:t>
            </a:r>
            <a:endParaRPr lang="en-US" sz="3200" dirty="0"/>
          </a:p>
        </p:txBody>
      </p:sp>
    </p:spTree>
    <p:extLst>
      <p:ext uri="{BB962C8B-B14F-4D97-AF65-F5344CB8AC3E}">
        <p14:creationId xmlns:p14="http://schemas.microsoft.com/office/powerpoint/2010/main" val="38747179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AFF8D2E5-2C4E-47B1-930B-6C82B7C313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01E4ADA-0EA9-4930-846E-3C11E8BED6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17618"/>
            <a:ext cx="128016" cy="63141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FB92FFCE-0C90-454E-AA25-D4EE9A6C3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380864"/>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33" name="TextBox 30">
            <a:extLst>
              <a:ext uri="{FF2B5EF4-FFF2-40B4-BE49-F238E27FC236}">
                <a16:creationId xmlns:a16="http://schemas.microsoft.com/office/drawing/2014/main" id="{AFF64CEC-E798-4FF5-96CA-DB14AD6E5F92}"/>
              </a:ext>
            </a:extLst>
          </p:cNvPr>
          <p:cNvGraphicFramePr/>
          <p:nvPr>
            <p:extLst>
              <p:ext uri="{D42A27DB-BD31-4B8C-83A1-F6EECF244321}">
                <p14:modId xmlns:p14="http://schemas.microsoft.com/office/powerpoint/2010/main" val="1501286124"/>
              </p:ext>
            </p:extLst>
          </p:nvPr>
        </p:nvGraphicFramePr>
        <p:xfrm>
          <a:off x="838200" y="1650222"/>
          <a:ext cx="10506456" cy="45849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5" name="TextBox 34">
            <a:extLst>
              <a:ext uri="{FF2B5EF4-FFF2-40B4-BE49-F238E27FC236}">
                <a16:creationId xmlns:a16="http://schemas.microsoft.com/office/drawing/2014/main" id="{E0D0C5C5-871D-49A2-AC19-63E748FF743D}"/>
              </a:ext>
            </a:extLst>
          </p:cNvPr>
          <p:cNvSpPr txBox="1"/>
          <p:nvPr/>
        </p:nvSpPr>
        <p:spPr>
          <a:xfrm>
            <a:off x="4730491" y="239666"/>
            <a:ext cx="2721874" cy="1015663"/>
          </a:xfrm>
          <a:prstGeom prst="rect">
            <a:avLst/>
          </a:prstGeom>
          <a:noFill/>
        </p:spPr>
        <p:txBody>
          <a:bodyPr wrap="square" rtlCol="0">
            <a:spAutoFit/>
          </a:bodyPr>
          <a:lstStyle/>
          <a:p>
            <a:r>
              <a:rPr lang="en-US" sz="6000"/>
              <a:t>RE-AIM</a:t>
            </a:r>
            <a:r>
              <a:rPr lang="en-US" sz="3200"/>
              <a:t> </a:t>
            </a:r>
            <a:endParaRPr lang="en-US" sz="3200" dirty="0"/>
          </a:p>
        </p:txBody>
      </p:sp>
      <p:pic>
        <p:nvPicPr>
          <p:cNvPr id="5" name="Picture 4">
            <a:extLst>
              <a:ext uri="{FF2B5EF4-FFF2-40B4-BE49-F238E27FC236}">
                <a16:creationId xmlns:a16="http://schemas.microsoft.com/office/drawing/2014/main" id="{D951E654-FFC1-444A-B4F5-3BBCE756BFE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658856" y="6235168"/>
            <a:ext cx="1524000" cy="603504"/>
          </a:xfrm>
          <a:prstGeom prst="rect">
            <a:avLst/>
          </a:prstGeom>
        </p:spPr>
      </p:pic>
    </p:spTree>
    <p:extLst>
      <p:ext uri="{BB962C8B-B14F-4D97-AF65-F5344CB8AC3E}">
        <p14:creationId xmlns:p14="http://schemas.microsoft.com/office/powerpoint/2010/main" val="8152279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93304" y="335411"/>
            <a:ext cx="9306497" cy="997709"/>
          </a:xfrm>
          <a:prstGeom prst="rect">
            <a:avLst/>
          </a:prstGeom>
        </p:spPr>
        <p:txBody>
          <a:bodyPr vert="horz" wrap="square" lIns="0" tIns="12700" rIns="0" bIns="0" rtlCol="0" anchor="ctr">
            <a:spAutoFit/>
          </a:bodyPr>
          <a:lstStyle/>
          <a:p>
            <a:pPr marL="12700" marR="5080" algn="ctr">
              <a:lnSpc>
                <a:spcPct val="100000"/>
              </a:lnSpc>
              <a:spcBef>
                <a:spcPts val="100"/>
              </a:spcBef>
            </a:pPr>
            <a:r>
              <a:rPr lang="en-US" sz="3200" spc="-5" dirty="0"/>
              <a:t>RE-AIM Story about Implementing </a:t>
            </a:r>
            <a:r>
              <a:rPr sz="3200" spc="-5" dirty="0"/>
              <a:t>An </a:t>
            </a:r>
            <a:r>
              <a:rPr sz="3200" i="1" dirty="0"/>
              <a:t>Evidence-Based</a:t>
            </a:r>
            <a:r>
              <a:rPr lang="en-US" sz="3200" i="1" dirty="0"/>
              <a:t> </a:t>
            </a:r>
            <a:r>
              <a:rPr lang="en-US" sz="3200" i="1" spc="-5" dirty="0"/>
              <a:t>Program </a:t>
            </a:r>
            <a:r>
              <a:rPr lang="en-US" sz="3200" spc="-5" dirty="0"/>
              <a:t>(or Obesity Tx ; or COVID-19 Vaccine) </a:t>
            </a:r>
            <a:endParaRPr sz="3200" spc="-5" dirty="0"/>
          </a:p>
        </p:txBody>
      </p:sp>
      <p:sp>
        <p:nvSpPr>
          <p:cNvPr id="3" name="object 3"/>
          <p:cNvSpPr txBox="1"/>
          <p:nvPr/>
        </p:nvSpPr>
        <p:spPr>
          <a:xfrm>
            <a:off x="1292087" y="1699594"/>
            <a:ext cx="9107714" cy="3197670"/>
          </a:xfrm>
          <a:prstGeom prst="rect">
            <a:avLst/>
          </a:prstGeom>
        </p:spPr>
        <p:txBody>
          <a:bodyPr vert="horz" wrap="square" lIns="0" tIns="12065" rIns="0" bIns="0" rtlCol="0">
            <a:spAutoFit/>
          </a:bodyPr>
          <a:lstStyle/>
          <a:p>
            <a:pPr marL="12700" marR="5080">
              <a:spcBef>
                <a:spcPts val="95"/>
              </a:spcBef>
            </a:pPr>
            <a:r>
              <a:rPr sz="2800" b="1" spc="-5" dirty="0">
                <a:latin typeface="Calibri" panose="020F0502020204030204" pitchFamily="34" charset="0"/>
                <a:cs typeface="Calibri" panose="020F0502020204030204" pitchFamily="34" charset="0"/>
              </a:rPr>
              <a:t>Even if 100% effective</a:t>
            </a:r>
            <a:r>
              <a:rPr sz="2800" spc="-5" dirty="0">
                <a:latin typeface="Calibri" panose="020F0502020204030204" pitchFamily="34" charset="0"/>
                <a:cs typeface="Calibri" panose="020F0502020204030204" pitchFamily="34" charset="0"/>
              </a:rPr>
              <a:t>...</a:t>
            </a:r>
            <a:r>
              <a:rPr lang="en-US" sz="2800" spc="-5" dirty="0">
                <a:latin typeface="Calibri" panose="020F0502020204030204" pitchFamily="34" charset="0"/>
                <a:cs typeface="Calibri" panose="020F0502020204030204" pitchFamily="34" charset="0"/>
              </a:rPr>
              <a:t> </a:t>
            </a:r>
            <a:r>
              <a:rPr sz="2800" spc="-5" dirty="0">
                <a:latin typeface="Calibri" panose="020F0502020204030204" pitchFamily="34" charset="0"/>
                <a:cs typeface="Calibri" panose="020F0502020204030204" pitchFamily="34" charset="0"/>
              </a:rPr>
              <a:t>is only </a:t>
            </a:r>
            <a:r>
              <a:rPr sz="2800" dirty="0">
                <a:latin typeface="Calibri" panose="020F0502020204030204" pitchFamily="34" charset="0"/>
                <a:cs typeface="Calibri" panose="020F0502020204030204" pitchFamily="34" charset="0"/>
              </a:rPr>
              <a:t>so good as </a:t>
            </a:r>
            <a:r>
              <a:rPr sz="2800" spc="-5" dirty="0">
                <a:latin typeface="Calibri" panose="020F0502020204030204" pitchFamily="34" charset="0"/>
                <a:cs typeface="Calibri" panose="020F0502020204030204" pitchFamily="34" charset="0"/>
              </a:rPr>
              <a:t>how and whether:</a:t>
            </a:r>
            <a:endParaRPr sz="2800" dirty="0">
              <a:latin typeface="Calibri" panose="020F0502020204030204" pitchFamily="34" charset="0"/>
              <a:cs typeface="Calibri" panose="020F0502020204030204" pitchFamily="34" charset="0"/>
            </a:endParaRPr>
          </a:p>
          <a:p>
            <a:pPr marL="759460" indent="-342900">
              <a:spcBef>
                <a:spcPts val="645"/>
              </a:spcBef>
              <a:buClr>
                <a:schemeClr val="tx1"/>
              </a:buClr>
              <a:buFont typeface="Arial" panose="020B0604020202020204" pitchFamily="34" charset="0"/>
              <a:buChar char="•"/>
              <a:tabLst>
                <a:tab pos="895350" algn="l"/>
                <a:tab pos="895985" algn="l"/>
              </a:tabLst>
            </a:pPr>
            <a:r>
              <a:rPr lang="en-US" sz="2400" dirty="0">
                <a:latin typeface="Calibri" panose="020F0502020204030204" pitchFamily="34" charset="0"/>
                <a:cs typeface="Calibri" panose="020F0502020204030204" pitchFamily="34" charset="0"/>
              </a:rPr>
              <a:t>I</a:t>
            </a:r>
            <a:r>
              <a:rPr sz="2400" dirty="0">
                <a:latin typeface="Calibri" panose="020F0502020204030204" pitchFamily="34" charset="0"/>
                <a:cs typeface="Calibri" panose="020F0502020204030204" pitchFamily="34" charset="0"/>
              </a:rPr>
              <a:t>t </a:t>
            </a:r>
            <a:r>
              <a:rPr sz="2400" spc="-5" dirty="0">
                <a:latin typeface="Calibri" panose="020F0502020204030204" pitchFamily="34" charset="0"/>
                <a:cs typeface="Calibri" panose="020F0502020204030204" pitchFamily="34" charset="0"/>
              </a:rPr>
              <a:t>is</a:t>
            </a:r>
            <a:r>
              <a:rPr sz="2400" b="1" spc="-15" dirty="0">
                <a:latin typeface="Calibri" panose="020F0502020204030204" pitchFamily="34" charset="0"/>
                <a:cs typeface="Calibri" panose="020F0502020204030204" pitchFamily="34" charset="0"/>
              </a:rPr>
              <a:t> </a:t>
            </a:r>
            <a:r>
              <a:rPr sz="2400" b="1" spc="-5" dirty="0">
                <a:latin typeface="Calibri" panose="020F0502020204030204" pitchFamily="34" charset="0"/>
                <a:cs typeface="Calibri" panose="020F0502020204030204" pitchFamily="34" charset="0"/>
              </a:rPr>
              <a:t>adopted</a:t>
            </a:r>
            <a:r>
              <a:rPr lang="en-US" sz="2400" b="1" spc="-5" dirty="0">
                <a:latin typeface="Calibri" panose="020F0502020204030204" pitchFamily="34" charset="0"/>
                <a:cs typeface="Calibri" panose="020F0502020204030204" pitchFamily="34" charset="0"/>
              </a:rPr>
              <a:t> </a:t>
            </a:r>
            <a:r>
              <a:rPr lang="en-US" sz="2400" spc="-5" dirty="0">
                <a:latin typeface="Calibri" panose="020F0502020204030204" pitchFamily="34" charset="0"/>
                <a:cs typeface="Calibri" panose="020F0502020204030204" pitchFamily="34" charset="0"/>
              </a:rPr>
              <a:t>widely, including in low resource settings</a:t>
            </a:r>
            <a:endParaRPr sz="2400" dirty="0">
              <a:latin typeface="Calibri" panose="020F0502020204030204" pitchFamily="34" charset="0"/>
              <a:cs typeface="Calibri" panose="020F0502020204030204" pitchFamily="34" charset="0"/>
            </a:endParaRPr>
          </a:p>
          <a:p>
            <a:pPr marL="759460" indent="-342900">
              <a:buClr>
                <a:schemeClr val="tx1"/>
              </a:buClr>
              <a:buFont typeface="Arial" panose="020B0604020202020204" pitchFamily="34" charset="0"/>
              <a:buChar char="•"/>
              <a:tabLst>
                <a:tab pos="895350" algn="l"/>
                <a:tab pos="895985" algn="l"/>
              </a:tabLst>
            </a:pPr>
            <a:r>
              <a:rPr lang="en-US" sz="2400" spc="-5" dirty="0">
                <a:latin typeface="Calibri" panose="020F0502020204030204" pitchFamily="34" charset="0"/>
                <a:cs typeface="Calibri" panose="020F0502020204030204" pitchFamily="34" charset="0"/>
              </a:rPr>
              <a:t>Local stakeholders</a:t>
            </a:r>
            <a:r>
              <a:rPr sz="2400" spc="-5" dirty="0">
                <a:latin typeface="Calibri" panose="020F0502020204030204" pitchFamily="34" charset="0"/>
                <a:cs typeface="Calibri" panose="020F0502020204030204" pitchFamily="34" charset="0"/>
              </a:rPr>
              <a:t> </a:t>
            </a:r>
            <a:r>
              <a:rPr lang="en-US" sz="2400" spc="-5" dirty="0">
                <a:latin typeface="Calibri" panose="020F0502020204030204" pitchFamily="34" charset="0"/>
                <a:cs typeface="Calibri" panose="020F0502020204030204" pitchFamily="34" charset="0"/>
              </a:rPr>
              <a:t>and delivery staff </a:t>
            </a:r>
            <a:r>
              <a:rPr sz="2400" spc="-5" dirty="0">
                <a:latin typeface="Calibri" panose="020F0502020204030204" pitchFamily="34" charset="0"/>
                <a:cs typeface="Calibri" panose="020F0502020204030204" pitchFamily="34" charset="0"/>
              </a:rPr>
              <a:t>choose </a:t>
            </a:r>
            <a:r>
              <a:rPr sz="2400" dirty="0">
                <a:latin typeface="Calibri" panose="020F0502020204030204" pitchFamily="34" charset="0"/>
                <a:cs typeface="Calibri" panose="020F0502020204030204" pitchFamily="34" charset="0"/>
              </a:rPr>
              <a:t>to </a:t>
            </a:r>
            <a:r>
              <a:rPr sz="2400" spc="-5" dirty="0">
                <a:latin typeface="Calibri" panose="020F0502020204030204" pitchFamily="34" charset="0"/>
                <a:cs typeface="Calibri" panose="020F0502020204030204" pitchFamily="34" charset="0"/>
              </a:rPr>
              <a:t>deliver</a:t>
            </a:r>
            <a:r>
              <a:rPr sz="2400" spc="7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it</a:t>
            </a:r>
            <a:endParaRPr lang="en-US" sz="2400" dirty="0">
              <a:latin typeface="Calibri" panose="020F0502020204030204" pitchFamily="34" charset="0"/>
              <a:cs typeface="Calibri" panose="020F0502020204030204" pitchFamily="34" charset="0"/>
            </a:endParaRPr>
          </a:p>
          <a:p>
            <a:pPr marL="759460" indent="-342900">
              <a:buClr>
                <a:schemeClr val="tx1"/>
              </a:buClr>
              <a:buFont typeface="Arial" panose="020B0604020202020204" pitchFamily="34" charset="0"/>
              <a:buChar char="•"/>
              <a:tabLst>
                <a:tab pos="895350" algn="l"/>
                <a:tab pos="895985" algn="l"/>
              </a:tabLst>
            </a:pPr>
            <a:r>
              <a:rPr lang="en-US" sz="2400" dirty="0">
                <a:latin typeface="Calibri" panose="020F0502020204030204" pitchFamily="34" charset="0"/>
                <a:cs typeface="Calibri" panose="020F0502020204030204" pitchFamily="34" charset="0"/>
              </a:rPr>
              <a:t>It can be </a:t>
            </a:r>
            <a:r>
              <a:rPr lang="en-US" sz="2400" b="1" dirty="0">
                <a:latin typeface="Calibri" panose="020F0502020204030204" pitchFamily="34" charset="0"/>
                <a:cs typeface="Calibri" panose="020F0502020204030204" pitchFamily="34" charset="0"/>
              </a:rPr>
              <a:t>implemented</a:t>
            </a:r>
            <a:r>
              <a:rPr lang="en-US" sz="2400" dirty="0">
                <a:latin typeface="Calibri" panose="020F0502020204030204" pitchFamily="34" charset="0"/>
                <a:cs typeface="Calibri" panose="020F0502020204030204" pitchFamily="34" charset="0"/>
              </a:rPr>
              <a:t> consistently with quality</a:t>
            </a:r>
            <a:endParaRPr sz="2400" dirty="0">
              <a:latin typeface="Calibri" panose="020F0502020204030204" pitchFamily="34" charset="0"/>
              <a:cs typeface="Calibri" panose="020F0502020204030204" pitchFamily="34" charset="0"/>
            </a:endParaRPr>
          </a:p>
          <a:p>
            <a:pPr marL="759460" indent="-342900">
              <a:buClr>
                <a:schemeClr val="tx1"/>
              </a:buClr>
              <a:buFont typeface="Arial" panose="020B0604020202020204" pitchFamily="34" charset="0"/>
              <a:buChar char="•"/>
              <a:tabLst>
                <a:tab pos="895350" algn="l"/>
                <a:tab pos="895985" algn="l"/>
              </a:tabLst>
            </a:pPr>
            <a:r>
              <a:rPr lang="en-US" sz="2400" spc="-5" dirty="0">
                <a:latin typeface="Calibri" panose="020F0502020204030204" pitchFamily="34" charset="0"/>
                <a:cs typeface="Calibri" panose="020F0502020204030204" pitchFamily="34" charset="0"/>
              </a:rPr>
              <a:t>Intended recipients, including those</a:t>
            </a:r>
            <a:r>
              <a:rPr sz="2400" spc="-5" dirty="0">
                <a:latin typeface="Calibri" panose="020F0502020204030204" pitchFamily="34" charset="0"/>
                <a:cs typeface="Calibri" panose="020F0502020204030204" pitchFamily="34" charset="0"/>
              </a:rPr>
              <a:t> </a:t>
            </a:r>
            <a:r>
              <a:rPr lang="en-US" sz="2400" spc="-5" dirty="0">
                <a:latin typeface="Calibri" panose="020F0502020204030204" pitchFamily="34" charset="0"/>
                <a:cs typeface="Calibri" panose="020F0502020204030204" pitchFamily="34" charset="0"/>
              </a:rPr>
              <a:t>at highest risk </a:t>
            </a:r>
            <a:r>
              <a:rPr sz="2400" b="1" spc="-5" dirty="0">
                <a:latin typeface="Calibri" panose="020F0502020204030204" pitchFamily="34" charset="0"/>
                <a:cs typeface="Calibri" panose="020F0502020204030204" pitchFamily="34" charset="0"/>
              </a:rPr>
              <a:t>receive</a:t>
            </a:r>
            <a:r>
              <a:rPr sz="2400" spc="10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it</a:t>
            </a:r>
          </a:p>
          <a:p>
            <a:pPr marL="759460" indent="-342900">
              <a:buClr>
                <a:schemeClr val="tx1"/>
              </a:buClr>
              <a:buFont typeface="Arial" panose="020B0604020202020204" pitchFamily="34" charset="0"/>
              <a:buChar char="•"/>
              <a:tabLst>
                <a:tab pos="895350" algn="l"/>
                <a:tab pos="895985" algn="l"/>
              </a:tabLst>
            </a:pPr>
            <a:r>
              <a:rPr lang="en-US" sz="2400" dirty="0">
                <a:latin typeface="Calibri" panose="020F0502020204030204" pitchFamily="34" charset="0"/>
                <a:cs typeface="Calibri" panose="020F0502020204030204" pitchFamily="34" charset="0"/>
              </a:rPr>
              <a:t>I</a:t>
            </a:r>
            <a:r>
              <a:rPr sz="2400" dirty="0">
                <a:latin typeface="Calibri" panose="020F0502020204030204" pitchFamily="34" charset="0"/>
                <a:cs typeface="Calibri" panose="020F0502020204030204" pitchFamily="34" charset="0"/>
              </a:rPr>
              <a:t>t </a:t>
            </a:r>
            <a:r>
              <a:rPr sz="2400" spc="-5" dirty="0">
                <a:latin typeface="Calibri" panose="020F0502020204030204" pitchFamily="34" charset="0"/>
                <a:cs typeface="Calibri" panose="020F0502020204030204" pitchFamily="34" charset="0"/>
              </a:rPr>
              <a:t>can be</a:t>
            </a:r>
            <a:r>
              <a:rPr sz="2400" dirty="0">
                <a:latin typeface="Calibri" panose="020F0502020204030204" pitchFamily="34" charset="0"/>
                <a:cs typeface="Calibri" panose="020F0502020204030204" pitchFamily="34" charset="0"/>
              </a:rPr>
              <a:t> </a:t>
            </a:r>
            <a:r>
              <a:rPr sz="2400" b="1" spc="-5" dirty="0">
                <a:latin typeface="Calibri" panose="020F0502020204030204" pitchFamily="34" charset="0"/>
                <a:cs typeface="Calibri" panose="020F0502020204030204" pitchFamily="34" charset="0"/>
              </a:rPr>
              <a:t>sustained</a:t>
            </a:r>
            <a:endParaRPr sz="2400" b="1" dirty="0">
              <a:latin typeface="Calibri" panose="020F0502020204030204" pitchFamily="34" charset="0"/>
              <a:cs typeface="Calibri" panose="020F0502020204030204" pitchFamily="34" charset="0"/>
            </a:endParaRPr>
          </a:p>
          <a:p>
            <a:pPr marL="12700">
              <a:spcBef>
                <a:spcPts val="1200"/>
              </a:spcBef>
            </a:pPr>
            <a:r>
              <a:rPr sz="2400" i="1" dirty="0">
                <a:latin typeface="Calibri" panose="020F0502020204030204" pitchFamily="34" charset="0"/>
                <a:cs typeface="Calibri" panose="020F0502020204030204" pitchFamily="34" charset="0"/>
              </a:rPr>
              <a:t>If </a:t>
            </a:r>
            <a:r>
              <a:rPr sz="2400" i="1" spc="-5" dirty="0">
                <a:latin typeface="Calibri" panose="020F0502020204030204" pitchFamily="34" charset="0"/>
                <a:cs typeface="Calibri" panose="020F0502020204030204" pitchFamily="34" charset="0"/>
              </a:rPr>
              <a:t>we </a:t>
            </a:r>
            <a:r>
              <a:rPr lang="en-US" sz="2400" i="1" spc="-5" dirty="0">
                <a:latin typeface="Calibri" panose="020F0502020204030204" pitchFamily="34" charset="0"/>
                <a:cs typeface="Calibri" panose="020F0502020204030204" pitchFamily="34" charset="0"/>
              </a:rPr>
              <a:t>optimistically </a:t>
            </a:r>
            <a:r>
              <a:rPr sz="2400" i="1" spc="-5" dirty="0">
                <a:latin typeface="Calibri" panose="020F0502020204030204" pitchFamily="34" charset="0"/>
                <a:cs typeface="Calibri" panose="020F0502020204030204" pitchFamily="34" charset="0"/>
              </a:rPr>
              <a:t>assume </a:t>
            </a:r>
            <a:r>
              <a:rPr lang="en-US" sz="2400" i="1" spc="-5" dirty="0">
                <a:latin typeface="Calibri" panose="020F0502020204030204" pitchFamily="34" charset="0"/>
                <a:cs typeface="Calibri" panose="020F0502020204030204" pitchFamily="34" charset="0"/>
              </a:rPr>
              <a:t>7</a:t>
            </a:r>
            <a:r>
              <a:rPr sz="2400" i="1" spc="-5" dirty="0">
                <a:latin typeface="Calibri" panose="020F0502020204030204" pitchFamily="34" charset="0"/>
                <a:cs typeface="Calibri" panose="020F0502020204030204" pitchFamily="34" charset="0"/>
              </a:rPr>
              <a:t>0% </a:t>
            </a:r>
            <a:r>
              <a:rPr lang="en-US" sz="2400" i="1" spc="-5" dirty="0">
                <a:latin typeface="Calibri" panose="020F0502020204030204" pitchFamily="34" charset="0"/>
                <a:cs typeface="Calibri" panose="020F0502020204030204" pitchFamily="34" charset="0"/>
              </a:rPr>
              <a:t>success</a:t>
            </a:r>
            <a:r>
              <a:rPr sz="2400" i="1" spc="-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for </a:t>
            </a:r>
            <a:r>
              <a:rPr sz="2400" spc="-5" dirty="0">
                <a:latin typeface="Calibri" panose="020F0502020204030204" pitchFamily="34" charset="0"/>
                <a:cs typeface="Calibri" panose="020F0502020204030204" pitchFamily="34" charset="0"/>
              </a:rPr>
              <a:t>each</a:t>
            </a:r>
            <a:r>
              <a:rPr sz="2400" spc="-1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step</a:t>
            </a:r>
            <a:r>
              <a:rPr lang="en-US" sz="2400" dirty="0">
                <a:latin typeface="Calibri" panose="020F0502020204030204" pitchFamily="34" charset="0"/>
                <a:cs typeface="Calibri" panose="020F0502020204030204" pitchFamily="34" charset="0"/>
              </a:rPr>
              <a:t> above</a:t>
            </a:r>
            <a:r>
              <a:rPr sz="2400" dirty="0">
                <a:latin typeface="Calibri" panose="020F0502020204030204" pitchFamily="34" charset="0"/>
                <a:cs typeface="Calibri" panose="020F0502020204030204" pitchFamily="34" charset="0"/>
              </a:rPr>
              <a:t>…</a:t>
            </a:r>
          </a:p>
          <a:p>
            <a:pPr marL="12700">
              <a:spcBef>
                <a:spcPts val="5"/>
              </a:spcBef>
            </a:pPr>
            <a:endParaRPr sz="2000" dirty="0">
              <a:latin typeface="Calibri" panose="020F0502020204030204" pitchFamily="34" charset="0"/>
              <a:cs typeface="Calibri" panose="020F0502020204030204" pitchFamily="34" charset="0"/>
            </a:endParaRPr>
          </a:p>
        </p:txBody>
      </p:sp>
      <p:sp>
        <p:nvSpPr>
          <p:cNvPr id="4" name="object 4"/>
          <p:cNvSpPr/>
          <p:nvPr/>
        </p:nvSpPr>
        <p:spPr>
          <a:xfrm>
            <a:off x="1989582" y="1396746"/>
            <a:ext cx="8270875" cy="0"/>
          </a:xfrm>
          <a:custGeom>
            <a:avLst/>
            <a:gdLst/>
            <a:ahLst/>
            <a:cxnLst/>
            <a:rect l="l" t="t" r="r" b="b"/>
            <a:pathLst>
              <a:path w="8270875">
                <a:moveTo>
                  <a:pt x="0" y="0"/>
                </a:moveTo>
                <a:lnTo>
                  <a:pt x="8270748" y="0"/>
                </a:lnTo>
              </a:path>
            </a:pathLst>
          </a:custGeom>
          <a:ln w="19812">
            <a:solidFill>
              <a:srgbClr val="006FC0"/>
            </a:solidFill>
          </a:ln>
        </p:spPr>
        <p:txBody>
          <a:bodyPr wrap="square" lIns="0" tIns="0" rIns="0" bIns="0" rtlCol="0"/>
          <a:lstStyle/>
          <a:p>
            <a:endParaRPr/>
          </a:p>
        </p:txBody>
      </p:sp>
      <p:sp>
        <p:nvSpPr>
          <p:cNvPr id="5" name="Rectangle 4"/>
          <p:cNvSpPr/>
          <p:nvPr/>
        </p:nvSpPr>
        <p:spPr>
          <a:xfrm>
            <a:off x="206349" y="6055139"/>
            <a:ext cx="8968370" cy="584775"/>
          </a:xfrm>
          <a:prstGeom prst="rect">
            <a:avLst/>
          </a:prstGeom>
        </p:spPr>
        <p:txBody>
          <a:bodyPr wrap="square">
            <a:spAutoFit/>
          </a:bodyPr>
          <a:lstStyle/>
          <a:p>
            <a:r>
              <a:rPr lang="en-US" sz="1600" spc="-5" dirty="0">
                <a:latin typeface="Calibri" panose="020F0502020204030204" pitchFamily="34" charset="0"/>
                <a:cs typeface="Calibri" panose="020F0502020204030204" pitchFamily="34" charset="0"/>
              </a:rPr>
              <a:t>Glasgow </a:t>
            </a:r>
            <a:r>
              <a:rPr lang="en-US" sz="1600" dirty="0">
                <a:latin typeface="Calibri" panose="020F0502020204030204" pitchFamily="34" charset="0"/>
                <a:cs typeface="Calibri" panose="020F0502020204030204" pitchFamily="34" charset="0"/>
              </a:rPr>
              <a:t>RE, </a:t>
            </a:r>
            <a:r>
              <a:rPr lang="en-US" sz="1600" spc="-5" dirty="0">
                <a:latin typeface="Calibri" panose="020F0502020204030204" pitchFamily="34" charset="0"/>
                <a:cs typeface="Calibri" panose="020F0502020204030204" pitchFamily="34" charset="0"/>
              </a:rPr>
              <a:t>Vogt </a:t>
            </a:r>
            <a:r>
              <a:rPr lang="en-US" sz="1600" dirty="0">
                <a:latin typeface="Calibri" panose="020F0502020204030204" pitchFamily="34" charset="0"/>
                <a:cs typeface="Calibri" panose="020F0502020204030204" pitchFamily="34" charset="0"/>
              </a:rPr>
              <a:t>TM, </a:t>
            </a:r>
            <a:r>
              <a:rPr lang="en-US" sz="1600" spc="-5" dirty="0">
                <a:latin typeface="Calibri" panose="020F0502020204030204" pitchFamily="34" charset="0"/>
                <a:cs typeface="Calibri" panose="020F0502020204030204" pitchFamily="34" charset="0"/>
              </a:rPr>
              <a:t>Boles SM. </a:t>
            </a:r>
            <a:r>
              <a:rPr lang="en-US" sz="1600" i="1" dirty="0">
                <a:latin typeface="Calibri" panose="020F0502020204030204" pitchFamily="34" charset="0"/>
                <a:cs typeface="Calibri" panose="020F0502020204030204" pitchFamily="34" charset="0"/>
              </a:rPr>
              <a:t>Am J Public Health.</a:t>
            </a:r>
            <a:r>
              <a:rPr lang="en-US" sz="1600" i="1" spc="-75" dirty="0">
                <a:latin typeface="Calibri" panose="020F0502020204030204" pitchFamily="34" charset="0"/>
                <a:cs typeface="Calibri" panose="020F0502020204030204" pitchFamily="34" charset="0"/>
              </a:rPr>
              <a:t> </a:t>
            </a:r>
            <a:r>
              <a:rPr lang="en-US" sz="1600" spc="-5" dirty="0">
                <a:latin typeface="Calibri" panose="020F0502020204030204" pitchFamily="34" charset="0"/>
                <a:cs typeface="Calibri" panose="020F0502020204030204" pitchFamily="34" charset="0"/>
              </a:rPr>
              <a:t>1999;89(9):1322</a:t>
            </a:r>
            <a:endParaRPr lang="en-US" sz="1600" b="1" spc="-5" dirty="0">
              <a:latin typeface="Calibri" panose="020F0502020204030204" pitchFamily="34" charset="0"/>
              <a:cs typeface="Calibri" panose="020F0502020204030204" pitchFamily="34" charset="0"/>
            </a:endParaRPr>
          </a:p>
          <a:p>
            <a:r>
              <a:rPr lang="en-US" sz="1600" spc="-5" dirty="0">
                <a:latin typeface="Calibri" panose="020F0502020204030204" pitchFamily="34" charset="0"/>
                <a:cs typeface="Calibri" panose="020F0502020204030204" pitchFamily="34" charset="0"/>
              </a:rPr>
              <a:t>Glasgow RE, et al. </a:t>
            </a:r>
            <a:r>
              <a:rPr lang="en-US" sz="1600" i="1" spc="-5" dirty="0">
                <a:latin typeface="Calibri" panose="020F0502020204030204" pitchFamily="34" charset="0"/>
                <a:cs typeface="Calibri" panose="020F0502020204030204" pitchFamily="34" charset="0"/>
              </a:rPr>
              <a:t>Frontiers Public Health </a:t>
            </a:r>
            <a:r>
              <a:rPr lang="en-US" sz="1600" spc="-5" dirty="0">
                <a:latin typeface="Calibri" panose="020F0502020204030204" pitchFamily="34" charset="0"/>
                <a:cs typeface="Calibri" panose="020F0502020204030204" pitchFamily="34" charset="0"/>
              </a:rPr>
              <a:t>2019 </a:t>
            </a:r>
            <a:r>
              <a:rPr lang="en-US" sz="1600" dirty="0">
                <a:latin typeface="Calibri" panose="020F0502020204030204" pitchFamily="34" charset="0"/>
                <a:cs typeface="Calibri" panose="020F0502020204030204" pitchFamily="34" charset="0"/>
              </a:rPr>
              <a:t>7:64. </a:t>
            </a:r>
            <a:r>
              <a:rPr lang="en-US" sz="1600" dirty="0" err="1">
                <a:latin typeface="Calibri" panose="020F0502020204030204" pitchFamily="34" charset="0"/>
                <a:cs typeface="Calibri" panose="020F0502020204030204" pitchFamily="34" charset="0"/>
              </a:rPr>
              <a:t>doi</a:t>
            </a:r>
            <a:r>
              <a:rPr lang="en-US" sz="1600" dirty="0">
                <a:latin typeface="Calibri" panose="020F0502020204030204" pitchFamily="34" charset="0"/>
                <a:cs typeface="Calibri" panose="020F0502020204030204" pitchFamily="34" charset="0"/>
              </a:rPr>
              <a:t>: 10.3389/fpubh.2019.00064</a:t>
            </a:r>
          </a:p>
        </p:txBody>
      </p:sp>
      <p:sp>
        <p:nvSpPr>
          <p:cNvPr id="6" name="Oval 5">
            <a:extLst>
              <a:ext uri="{FF2B5EF4-FFF2-40B4-BE49-F238E27FC236}">
                <a16:creationId xmlns:a16="http://schemas.microsoft.com/office/drawing/2014/main" id="{764B1DE2-9ACD-9641-B09D-5DEE717FD09D}"/>
              </a:ext>
            </a:extLst>
          </p:cNvPr>
          <p:cNvSpPr/>
          <p:nvPr/>
        </p:nvSpPr>
        <p:spPr>
          <a:xfrm>
            <a:off x="3357954" y="4779722"/>
            <a:ext cx="778392" cy="718112"/>
          </a:xfrm>
          <a:prstGeom prst="ellipse">
            <a:avLst/>
          </a:prstGeom>
          <a:solidFill>
            <a:schemeClr val="accent2"/>
          </a:solidFill>
        </p:spPr>
        <p:style>
          <a:lnRef idx="0">
            <a:schemeClr val="lt1">
              <a:alpha val="0"/>
              <a:hueOff val="0"/>
              <a:satOff val="0"/>
              <a:lumOff val="0"/>
              <a:alphaOff val="0"/>
            </a:schemeClr>
          </a:lnRef>
          <a:fillRef idx="1">
            <a:scrgbClr r="0" g="0" b="0"/>
          </a:fillRef>
          <a:effectRef idx="0">
            <a:schemeClr val="accent3">
              <a:hueOff val="0"/>
              <a:satOff val="0"/>
              <a:lumOff val="0"/>
              <a:alphaOff val="0"/>
            </a:schemeClr>
          </a:effectRef>
          <a:fontRef idx="minor"/>
        </p:style>
        <p:txBody>
          <a:bodyPr/>
          <a:lstStyle/>
          <a:p>
            <a:pPr algn="ctr"/>
            <a:r>
              <a:rPr lang="en-US" sz="2400" dirty="0">
                <a:latin typeface="Calibri" panose="020F0502020204030204" pitchFamily="34" charset="0"/>
                <a:cs typeface="Calibri" panose="020F0502020204030204" pitchFamily="34" charset="0"/>
              </a:rPr>
              <a:t>.7x</a:t>
            </a:r>
            <a:endParaRPr lang="en-US" sz="2200" dirty="0"/>
          </a:p>
        </p:txBody>
      </p:sp>
      <p:sp>
        <p:nvSpPr>
          <p:cNvPr id="7" name="Rectangle 6">
            <a:extLst>
              <a:ext uri="{FF2B5EF4-FFF2-40B4-BE49-F238E27FC236}">
                <a16:creationId xmlns:a16="http://schemas.microsoft.com/office/drawing/2014/main" id="{9C1D1151-5C60-3143-8555-4035816F0786}"/>
              </a:ext>
            </a:extLst>
          </p:cNvPr>
          <p:cNvSpPr/>
          <p:nvPr/>
        </p:nvSpPr>
        <p:spPr>
          <a:xfrm>
            <a:off x="604753" y="4861779"/>
            <a:ext cx="11040531" cy="553998"/>
          </a:xfrm>
          <a:prstGeom prst="rect">
            <a:avLst/>
          </a:prstGeom>
        </p:spPr>
        <p:txBody>
          <a:bodyPr wrap="square">
            <a:spAutoFit/>
          </a:bodyPr>
          <a:lstStyle/>
          <a:p>
            <a:pPr marL="12700">
              <a:tabLst>
                <a:tab pos="1179195" algn="l"/>
                <a:tab pos="1754505" algn="l"/>
                <a:tab pos="2329180" algn="l"/>
                <a:tab pos="2903855" algn="l"/>
                <a:tab pos="3562350" algn="l"/>
                <a:tab pos="3985895" algn="l"/>
                <a:tab pos="4331970" algn="l"/>
              </a:tabLst>
            </a:pPr>
            <a:r>
              <a:rPr lang="en-US" sz="3000" b="1" dirty="0">
                <a:latin typeface="Calibri" panose="020F0502020204030204" pitchFamily="34" charset="0"/>
                <a:cs typeface="Calibri" panose="020F0502020204030204" pitchFamily="34" charset="0"/>
              </a:rPr>
              <a:t>Overall Impact</a:t>
            </a:r>
            <a:r>
              <a:rPr lang="en-US" sz="3000" dirty="0">
                <a:latin typeface="Calibri" panose="020F0502020204030204" pitchFamily="34" charset="0"/>
                <a:cs typeface="Calibri" panose="020F0502020204030204" pitchFamily="34" charset="0"/>
              </a:rPr>
              <a:t>:							= </a:t>
            </a:r>
            <a:r>
              <a:rPr lang="en-US" sz="3000" b="1" spc="-5" dirty="0">
                <a:latin typeface="Calibri" panose="020F0502020204030204" pitchFamily="34" charset="0"/>
                <a:cs typeface="Calibri" panose="020F0502020204030204" pitchFamily="34" charset="0"/>
              </a:rPr>
              <a:t>17%</a:t>
            </a:r>
            <a:r>
              <a:rPr lang="en-US" sz="3000" b="1" spc="-15" dirty="0">
                <a:latin typeface="Calibri" panose="020F0502020204030204" pitchFamily="34" charset="0"/>
                <a:cs typeface="Calibri" panose="020F0502020204030204" pitchFamily="34" charset="0"/>
              </a:rPr>
              <a:t> </a:t>
            </a:r>
            <a:r>
              <a:rPr lang="en-US" sz="3000" b="1" spc="-5" dirty="0">
                <a:latin typeface="Calibri" panose="020F0502020204030204" pitchFamily="34" charset="0"/>
                <a:cs typeface="Calibri" panose="020F0502020204030204" pitchFamily="34" charset="0"/>
              </a:rPr>
              <a:t>benefit to society</a:t>
            </a:r>
          </a:p>
        </p:txBody>
      </p:sp>
      <p:sp>
        <p:nvSpPr>
          <p:cNvPr id="12" name="Oval 11">
            <a:extLst>
              <a:ext uri="{FF2B5EF4-FFF2-40B4-BE49-F238E27FC236}">
                <a16:creationId xmlns:a16="http://schemas.microsoft.com/office/drawing/2014/main" id="{C149E00E-A7FB-9B4E-AD3A-30EAE6402680}"/>
              </a:ext>
            </a:extLst>
          </p:cNvPr>
          <p:cNvSpPr/>
          <p:nvPr/>
        </p:nvSpPr>
        <p:spPr>
          <a:xfrm>
            <a:off x="4136346" y="4779722"/>
            <a:ext cx="778392" cy="718112"/>
          </a:xfrm>
          <a:prstGeom prst="ellipse">
            <a:avLst/>
          </a:prstGeom>
          <a:solidFill>
            <a:srgbClr val="00B050"/>
          </a:solidFill>
        </p:spPr>
        <p:style>
          <a:lnRef idx="0">
            <a:schemeClr val="lt1">
              <a:alpha val="0"/>
              <a:hueOff val="0"/>
              <a:satOff val="0"/>
              <a:lumOff val="0"/>
              <a:alphaOff val="0"/>
            </a:schemeClr>
          </a:lnRef>
          <a:fillRef idx="1">
            <a:scrgbClr r="0" g="0" b="0"/>
          </a:fillRef>
          <a:effectRef idx="0">
            <a:schemeClr val="accent3">
              <a:hueOff val="0"/>
              <a:satOff val="0"/>
              <a:lumOff val="0"/>
              <a:alphaOff val="0"/>
            </a:schemeClr>
          </a:effectRef>
          <a:fontRef idx="minor"/>
        </p:style>
        <p:txBody>
          <a:bodyPr/>
          <a:lstStyle/>
          <a:p>
            <a:pPr algn="ctr"/>
            <a:r>
              <a:rPr lang="en-US" sz="2400" dirty="0">
                <a:latin typeface="Calibri" panose="020F0502020204030204" pitchFamily="34" charset="0"/>
                <a:cs typeface="Calibri" panose="020F0502020204030204" pitchFamily="34" charset="0"/>
              </a:rPr>
              <a:t>.7x</a:t>
            </a:r>
            <a:endParaRPr lang="en-US" sz="2200" dirty="0"/>
          </a:p>
        </p:txBody>
      </p:sp>
      <p:sp>
        <p:nvSpPr>
          <p:cNvPr id="13" name="Oval 12">
            <a:extLst>
              <a:ext uri="{FF2B5EF4-FFF2-40B4-BE49-F238E27FC236}">
                <a16:creationId xmlns:a16="http://schemas.microsoft.com/office/drawing/2014/main" id="{4177FDF7-73BB-414F-81D1-98FDF3AF129C}"/>
              </a:ext>
            </a:extLst>
          </p:cNvPr>
          <p:cNvSpPr/>
          <p:nvPr/>
        </p:nvSpPr>
        <p:spPr>
          <a:xfrm>
            <a:off x="4869154" y="4779722"/>
            <a:ext cx="778392" cy="718112"/>
          </a:xfrm>
          <a:prstGeom prst="ellipse">
            <a:avLst/>
          </a:prstGeom>
          <a:solidFill>
            <a:schemeClr val="accent4"/>
          </a:solidFill>
        </p:spPr>
        <p:style>
          <a:lnRef idx="0">
            <a:schemeClr val="lt1">
              <a:alpha val="0"/>
              <a:hueOff val="0"/>
              <a:satOff val="0"/>
              <a:lumOff val="0"/>
              <a:alphaOff val="0"/>
            </a:schemeClr>
          </a:lnRef>
          <a:fillRef idx="1">
            <a:scrgbClr r="0" g="0" b="0"/>
          </a:fillRef>
          <a:effectRef idx="0">
            <a:schemeClr val="accent3">
              <a:hueOff val="0"/>
              <a:satOff val="0"/>
              <a:lumOff val="0"/>
              <a:alphaOff val="0"/>
            </a:schemeClr>
          </a:effectRef>
          <a:fontRef idx="minor"/>
        </p:style>
        <p:txBody>
          <a:bodyPr/>
          <a:lstStyle/>
          <a:p>
            <a:pPr algn="ctr"/>
            <a:r>
              <a:rPr lang="en-US" sz="2400" dirty="0">
                <a:latin typeface="Calibri" panose="020F0502020204030204" pitchFamily="34" charset="0"/>
                <a:cs typeface="Calibri" panose="020F0502020204030204" pitchFamily="34" charset="0"/>
              </a:rPr>
              <a:t>.7x</a:t>
            </a:r>
            <a:endParaRPr lang="en-US" sz="2200" dirty="0"/>
          </a:p>
        </p:txBody>
      </p:sp>
      <p:sp>
        <p:nvSpPr>
          <p:cNvPr id="14" name="Oval 13">
            <a:extLst>
              <a:ext uri="{FF2B5EF4-FFF2-40B4-BE49-F238E27FC236}">
                <a16:creationId xmlns:a16="http://schemas.microsoft.com/office/drawing/2014/main" id="{514D4DD2-6945-BB49-8D30-DEA1082D92B6}"/>
              </a:ext>
            </a:extLst>
          </p:cNvPr>
          <p:cNvSpPr/>
          <p:nvPr/>
        </p:nvSpPr>
        <p:spPr>
          <a:xfrm>
            <a:off x="5600626" y="4788550"/>
            <a:ext cx="778392" cy="718112"/>
          </a:xfrm>
          <a:prstGeom prst="ellipse">
            <a:avLst/>
          </a:prstGeom>
          <a:solidFill>
            <a:schemeClr val="accent5"/>
          </a:solidFill>
        </p:spPr>
        <p:style>
          <a:lnRef idx="0">
            <a:schemeClr val="lt1">
              <a:alpha val="0"/>
              <a:hueOff val="0"/>
              <a:satOff val="0"/>
              <a:lumOff val="0"/>
              <a:alphaOff val="0"/>
            </a:schemeClr>
          </a:lnRef>
          <a:fillRef idx="1">
            <a:scrgbClr r="0" g="0" b="0"/>
          </a:fillRef>
          <a:effectRef idx="0">
            <a:schemeClr val="accent3">
              <a:hueOff val="0"/>
              <a:satOff val="0"/>
              <a:lumOff val="0"/>
              <a:alphaOff val="0"/>
            </a:schemeClr>
          </a:effectRef>
          <a:fontRef idx="minor"/>
        </p:style>
        <p:txBody>
          <a:bodyPr/>
          <a:lstStyle/>
          <a:p>
            <a:pPr algn="ctr"/>
            <a:r>
              <a:rPr lang="en-US" sz="2400" dirty="0">
                <a:latin typeface="Calibri" panose="020F0502020204030204" pitchFamily="34" charset="0"/>
                <a:cs typeface="Calibri" panose="020F0502020204030204" pitchFamily="34" charset="0"/>
              </a:rPr>
              <a:t>.7x</a:t>
            </a:r>
            <a:endParaRPr lang="en-US" sz="2200" dirty="0"/>
          </a:p>
        </p:txBody>
      </p:sp>
      <p:sp>
        <p:nvSpPr>
          <p:cNvPr id="16" name="Oval 15">
            <a:extLst>
              <a:ext uri="{FF2B5EF4-FFF2-40B4-BE49-F238E27FC236}">
                <a16:creationId xmlns:a16="http://schemas.microsoft.com/office/drawing/2014/main" id="{07DDE03A-55DB-AA4B-BD31-B9BBCDA5B791}"/>
              </a:ext>
            </a:extLst>
          </p:cNvPr>
          <p:cNvSpPr/>
          <p:nvPr/>
        </p:nvSpPr>
        <p:spPr>
          <a:xfrm>
            <a:off x="6286514" y="4808157"/>
            <a:ext cx="778392" cy="718112"/>
          </a:xfrm>
          <a:prstGeom prst="ellipse">
            <a:avLst/>
          </a:prstGeom>
          <a:solidFill>
            <a:srgbClr val="CD89C5"/>
          </a:solidFill>
        </p:spPr>
        <p:style>
          <a:lnRef idx="0">
            <a:schemeClr val="lt1">
              <a:alpha val="0"/>
              <a:hueOff val="0"/>
              <a:satOff val="0"/>
              <a:lumOff val="0"/>
              <a:alphaOff val="0"/>
            </a:schemeClr>
          </a:lnRef>
          <a:fillRef idx="1">
            <a:scrgbClr r="0" g="0" b="0"/>
          </a:fillRef>
          <a:effectRef idx="0">
            <a:schemeClr val="accent3">
              <a:hueOff val="0"/>
              <a:satOff val="0"/>
              <a:lumOff val="0"/>
              <a:alphaOff val="0"/>
            </a:schemeClr>
          </a:effectRef>
          <a:fontRef idx="minor"/>
        </p:style>
        <p:txBody>
          <a:bodyPr/>
          <a:lstStyle/>
          <a:p>
            <a:pPr algn="ctr"/>
            <a:r>
              <a:rPr lang="en-US" sz="2400" dirty="0">
                <a:latin typeface="Calibri" panose="020F0502020204030204" pitchFamily="34" charset="0"/>
                <a:cs typeface="Calibri" panose="020F0502020204030204" pitchFamily="34" charset="0"/>
              </a:rPr>
              <a:t>.7x</a:t>
            </a:r>
            <a:endParaRPr lang="en-US" sz="2200" dirty="0"/>
          </a:p>
        </p:txBody>
      </p:sp>
    </p:spTree>
    <p:extLst>
      <p:ext uri="{BB962C8B-B14F-4D97-AF65-F5344CB8AC3E}">
        <p14:creationId xmlns:p14="http://schemas.microsoft.com/office/powerpoint/2010/main" val="16690378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89788441-9691-764B-837B-4EA12D7346D6}"/>
              </a:ext>
            </a:extLst>
          </p:cNvPr>
          <p:cNvGraphicFramePr>
            <a:graphicFrameLocks noGrp="1"/>
          </p:cNvGraphicFramePr>
          <p:nvPr>
            <p:extLst>
              <p:ext uri="{D42A27DB-BD31-4B8C-83A1-F6EECF244321}">
                <p14:modId xmlns:p14="http://schemas.microsoft.com/office/powerpoint/2010/main" val="2063272969"/>
              </p:ext>
            </p:extLst>
          </p:nvPr>
        </p:nvGraphicFramePr>
        <p:xfrm>
          <a:off x="780405" y="715617"/>
          <a:ext cx="10554988" cy="5655157"/>
        </p:xfrm>
        <a:graphic>
          <a:graphicData uri="http://schemas.openxmlformats.org/drawingml/2006/table">
            <a:tbl>
              <a:tblPr firstRow="1" firstCol="1" bandRow="1">
                <a:tableStyleId>{00A15C55-8517-42AA-B614-E9B94910E393}</a:tableStyleId>
              </a:tblPr>
              <a:tblGrid>
                <a:gridCol w="1959957">
                  <a:extLst>
                    <a:ext uri="{9D8B030D-6E8A-4147-A177-3AD203B41FA5}">
                      <a16:colId xmlns:a16="http://schemas.microsoft.com/office/drawing/2014/main" val="20000"/>
                    </a:ext>
                  </a:extLst>
                </a:gridCol>
                <a:gridCol w="8595031">
                  <a:extLst>
                    <a:ext uri="{9D8B030D-6E8A-4147-A177-3AD203B41FA5}">
                      <a16:colId xmlns:a16="http://schemas.microsoft.com/office/drawing/2014/main" val="20001"/>
                    </a:ext>
                  </a:extLst>
                </a:gridCol>
              </a:tblGrid>
              <a:tr h="543261">
                <a:tc>
                  <a:txBody>
                    <a:bodyPr/>
                    <a:lstStyle>
                      <a:lvl1pPr marL="171450">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marL="25146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marL="29718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marL="34290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marL="38862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171450" marR="0" lvl="0" indent="0" algn="l" defTabSz="914400" rtl="0" eaLnBrk="1" fontAlgn="base" latinLnBrk="0" hangingPunct="1">
                        <a:lnSpc>
                          <a:spcPct val="100000"/>
                        </a:lnSpc>
                        <a:spcBef>
                          <a:spcPct val="0"/>
                        </a:spcBef>
                        <a:spcAft>
                          <a:spcPct val="0"/>
                        </a:spcAft>
                        <a:buClrTx/>
                        <a:buSzTx/>
                        <a:buFontTx/>
                        <a:buNone/>
                        <a:tabLst/>
                      </a:pPr>
                      <a:r>
                        <a:rPr kumimoji="0" lang="en-US" altLang="en-US" sz="1700" u="none" strike="noStrike" cap="none" normalizeH="0" baseline="0" dirty="0">
                          <a:ln>
                            <a:noFill/>
                          </a:ln>
                          <a:solidFill>
                            <a:schemeClr val="bg1"/>
                          </a:solidFill>
                          <a:effectLst/>
                          <a:latin typeface="Calibri" panose="020F0502020204030204" pitchFamily="34" charset="0"/>
                          <a:cs typeface="Calibri" panose="020F0502020204030204" pitchFamily="34" charset="0"/>
                        </a:rPr>
                        <a:t>RE-AIM Dimension</a:t>
                      </a:r>
                      <a:endParaRPr kumimoji="0" lang="en-US" altLang="en-US" sz="1700" b="1" i="0" u="none" strike="noStrike" cap="none" normalizeH="0" baseline="0" dirty="0">
                        <a:ln>
                          <a:noFill/>
                        </a:ln>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51433" marR="51433" marT="0" marB="0" anchor="ctr" horzOverflow="overflow"/>
                </a:tc>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marL="25146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marL="29718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marL="34290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marL="38862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700" u="none" strike="noStrike" cap="none" normalizeH="0" baseline="0" dirty="0">
                          <a:ln>
                            <a:noFill/>
                          </a:ln>
                          <a:solidFill>
                            <a:schemeClr val="bg1"/>
                          </a:solidFill>
                          <a:effectLst/>
                          <a:latin typeface="Calibri" panose="020F0502020204030204" pitchFamily="34" charset="0"/>
                          <a:cs typeface="Calibri" panose="020F0502020204030204" pitchFamily="34" charset="0"/>
                        </a:rPr>
                        <a:t>Key Pragmatic Definitions and Priorities to Consider and Answer</a:t>
                      </a:r>
                      <a:endParaRPr kumimoji="0" lang="en-US" altLang="en-US" sz="1700" b="1" i="0" u="none" strike="noStrike" cap="none" normalizeH="0" baseline="0" dirty="0">
                        <a:ln>
                          <a:noFill/>
                        </a:ln>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51433" marR="51433" marT="0" marB="0" anchor="ctr" horzOverflow="overflow"/>
                </a:tc>
                <a:extLst>
                  <a:ext uri="{0D108BD9-81ED-4DB2-BD59-A6C34878D82A}">
                    <a16:rowId xmlns:a16="http://schemas.microsoft.com/office/drawing/2014/main" val="10000"/>
                  </a:ext>
                </a:extLst>
              </a:tr>
              <a:tr h="723676">
                <a:tc>
                  <a:txBody>
                    <a:bodyPr/>
                    <a:lstStyle>
                      <a:lvl1pPr marL="171450">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marL="25146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marL="29718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marL="34290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marL="38862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171450" marR="0" lvl="0" indent="0" algn="l" defTabSz="914400" rtl="0" eaLnBrk="1" fontAlgn="base" latinLnBrk="0" hangingPunct="1">
                        <a:lnSpc>
                          <a:spcPct val="100000"/>
                        </a:lnSpc>
                        <a:spcBef>
                          <a:spcPts val="0"/>
                        </a:spcBef>
                        <a:spcAft>
                          <a:spcPts val="0"/>
                        </a:spcAft>
                        <a:buClrTx/>
                        <a:buSzTx/>
                        <a:buFontTx/>
                        <a:buNone/>
                        <a:tabLst/>
                      </a:pPr>
                      <a:r>
                        <a:rPr kumimoji="0" lang="en-US" altLang="en-US" sz="1700" u="none" strike="noStrike" cap="none" normalizeH="0" baseline="0" dirty="0">
                          <a:ln>
                            <a:noFill/>
                          </a:ln>
                          <a:solidFill>
                            <a:schemeClr val="bg1"/>
                          </a:solidFill>
                          <a:effectLst/>
                          <a:latin typeface="Calibri" panose="020F0502020204030204" pitchFamily="34" charset="0"/>
                          <a:cs typeface="Calibri" panose="020F0502020204030204" pitchFamily="34" charset="0"/>
                        </a:rPr>
                        <a:t>Reach</a:t>
                      </a:r>
                      <a:endParaRPr kumimoji="0" lang="en-US" altLang="en-US" sz="1700" b="1" i="0" u="none" strike="noStrike" cap="none" normalizeH="0" baseline="0" dirty="0">
                        <a:ln>
                          <a:noFill/>
                        </a:ln>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51433" marR="51433" marT="0" marB="0" anchor="ctr" horzOverflow="overflow"/>
                </a:tc>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marL="25146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marL="29718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marL="34290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marL="38862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ts val="1200"/>
                        </a:spcAft>
                        <a:buClrTx/>
                        <a:buSzTx/>
                        <a:buFontTx/>
                        <a:buNone/>
                        <a:tabLst/>
                      </a:pPr>
                      <a:r>
                        <a:rPr kumimoji="0" lang="en-US" altLang="en-US" sz="1700" u="none" strike="noStrike" cap="none" normalizeH="0" baseline="0" dirty="0">
                          <a:ln>
                            <a:noFill/>
                          </a:ln>
                          <a:solidFill>
                            <a:schemeClr val="tx1"/>
                          </a:solidFill>
                          <a:effectLst/>
                          <a:latin typeface="Calibri" panose="020F0502020204030204" pitchFamily="34" charset="0"/>
                          <a:cs typeface="Calibri" panose="020F0502020204030204" pitchFamily="34" charset="0"/>
                        </a:rPr>
                        <a:t>WHO is (was) intended to benefit and who actually participates or is exposed to the intervention (intervention = program, policy, practice, pill, policies, principles, procedures, or product)</a:t>
                      </a:r>
                      <a:endParaRPr kumimoji="0" lang="en-US" altLang="en-US" sz="17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1433" marR="51433" marT="0" marB="0" anchor="ctr" horzOverflow="overflow"/>
                </a:tc>
                <a:extLst>
                  <a:ext uri="{0D108BD9-81ED-4DB2-BD59-A6C34878D82A}">
                    <a16:rowId xmlns:a16="http://schemas.microsoft.com/office/drawing/2014/main" val="10001"/>
                  </a:ext>
                </a:extLst>
              </a:tr>
              <a:tr h="1085512">
                <a:tc>
                  <a:txBody>
                    <a:bodyPr/>
                    <a:lstStyle>
                      <a:lvl1pPr marL="171450">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marL="25146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marL="29718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marL="34290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marL="38862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171450" marR="0" lvl="0" indent="0" algn="l" defTabSz="914400" rtl="0" eaLnBrk="1" fontAlgn="base" latinLnBrk="0" hangingPunct="1">
                        <a:lnSpc>
                          <a:spcPct val="200000"/>
                        </a:lnSpc>
                        <a:spcBef>
                          <a:spcPts val="0"/>
                        </a:spcBef>
                        <a:spcAft>
                          <a:spcPts val="0"/>
                        </a:spcAft>
                        <a:buClrTx/>
                        <a:buSzTx/>
                        <a:buFontTx/>
                        <a:buNone/>
                        <a:tabLst/>
                      </a:pPr>
                      <a:r>
                        <a:rPr kumimoji="0" lang="en-US" altLang="en-US" sz="1700" u="none" strike="noStrike" cap="none" normalizeH="0" baseline="0" dirty="0">
                          <a:ln>
                            <a:noFill/>
                          </a:ln>
                          <a:solidFill>
                            <a:schemeClr val="bg1"/>
                          </a:solidFill>
                          <a:effectLst/>
                          <a:latin typeface="Calibri" panose="020F0502020204030204" pitchFamily="34" charset="0"/>
                          <a:cs typeface="Calibri" panose="020F0502020204030204" pitchFamily="34" charset="0"/>
                        </a:rPr>
                        <a:t>Effectiveness</a:t>
                      </a:r>
                      <a:endParaRPr kumimoji="0" lang="en-US" altLang="en-US" sz="1700" b="1" i="0" u="none" strike="noStrike" cap="none" normalizeH="0" baseline="0" dirty="0">
                        <a:ln>
                          <a:noFill/>
                        </a:ln>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51433" marR="51433" marT="0" marB="0" horzOverflow="overflow"/>
                </a:tc>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marL="25146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marL="29718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marL="34290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marL="38862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700" u="none" strike="noStrike" cap="none" normalizeH="0" baseline="0" dirty="0">
                          <a:ln>
                            <a:noFill/>
                          </a:ln>
                          <a:solidFill>
                            <a:schemeClr val="tx1"/>
                          </a:solidFill>
                          <a:effectLst/>
                          <a:latin typeface="Calibri" panose="020F0502020204030204" pitchFamily="34" charset="0"/>
                          <a:cs typeface="Calibri" panose="020F0502020204030204" pitchFamily="34" charset="0"/>
                        </a:rPr>
                        <a:t>WHAT is (was) the most important benefit you are trying to achieve and what is (was) the likelihood of negative outcomes?</a:t>
                      </a:r>
                      <a:endParaRPr kumimoji="0" lang="en-US" altLang="en-US" sz="17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51433" marR="51433" marT="0" marB="0" anchor="ctr" horzOverflow="overflow"/>
                </a:tc>
                <a:extLst>
                  <a:ext uri="{0D108BD9-81ED-4DB2-BD59-A6C34878D82A}">
                    <a16:rowId xmlns:a16="http://schemas.microsoft.com/office/drawing/2014/main" val="10002"/>
                  </a:ext>
                </a:extLst>
              </a:tr>
              <a:tr h="723676">
                <a:tc>
                  <a:txBody>
                    <a:bodyPr/>
                    <a:lstStyle/>
                    <a:p>
                      <a:pPr marL="171450" marR="0" lvl="0" indent="0" algn="l" defTabSz="914400" rtl="0" eaLnBrk="1" fontAlgn="base" latinLnBrk="0" hangingPunct="1">
                        <a:lnSpc>
                          <a:spcPct val="100000"/>
                        </a:lnSpc>
                        <a:spcBef>
                          <a:spcPct val="0"/>
                        </a:spcBef>
                        <a:spcAft>
                          <a:spcPts val="1200"/>
                        </a:spcAft>
                        <a:buClrTx/>
                        <a:buSzTx/>
                        <a:buFontTx/>
                        <a:buNone/>
                        <a:tabLst/>
                      </a:pPr>
                      <a:r>
                        <a:rPr kumimoji="0" lang="en-US" altLang="en-US" sz="1700" u="none" strike="noStrike" cap="none" normalizeH="0" baseline="0" dirty="0">
                          <a:ln>
                            <a:noFill/>
                          </a:ln>
                          <a:solidFill>
                            <a:schemeClr val="bg1"/>
                          </a:solidFill>
                          <a:effectLst/>
                          <a:latin typeface="Calibri" panose="020F0502020204030204" pitchFamily="34" charset="0"/>
                          <a:cs typeface="Calibri" panose="020F0502020204030204" pitchFamily="34" charset="0"/>
                        </a:rPr>
                        <a:t>Adoption </a:t>
                      </a:r>
                      <a:endParaRPr kumimoji="0" lang="en-US" altLang="en-US" sz="1700" b="1" i="0" u="none" strike="noStrike" cap="none" normalizeH="0" baseline="0" dirty="0">
                        <a:ln>
                          <a:noFill/>
                        </a:ln>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51433" marR="51433" marT="0" marB="0" anchor="ctr" horzOverflow="overflow"/>
                </a:tc>
                <a:tc>
                  <a:txBody>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altLang="en-US" sz="1700" u="none" strike="noStrike" cap="none" normalizeH="0" baseline="0" dirty="0">
                          <a:ln>
                            <a:noFill/>
                          </a:ln>
                          <a:solidFill>
                            <a:schemeClr val="tx1"/>
                          </a:solidFill>
                          <a:effectLst/>
                          <a:latin typeface="Calibri" panose="020F0502020204030204" pitchFamily="34" charset="0"/>
                          <a:cs typeface="Calibri" panose="020F0502020204030204" pitchFamily="34" charset="0"/>
                        </a:rPr>
                        <a:t>WHERE is (was) the intervention applied </a:t>
                      </a:r>
                    </a:p>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altLang="en-US" sz="1700" u="none" strike="noStrike" cap="none" normalizeH="0" baseline="0" dirty="0">
                          <a:ln>
                            <a:noFill/>
                          </a:ln>
                          <a:solidFill>
                            <a:schemeClr val="tx1"/>
                          </a:solidFill>
                          <a:effectLst/>
                          <a:latin typeface="Calibri" panose="020F0502020204030204" pitchFamily="34" charset="0"/>
                          <a:cs typeface="Calibri" panose="020F0502020204030204" pitchFamily="34" charset="0"/>
                        </a:rPr>
                        <a:t>WHO applied it?</a:t>
                      </a:r>
                      <a:endParaRPr kumimoji="0" lang="en-US" altLang="en-US" sz="17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1433" marR="51433" marT="0" marB="0" anchor="ctr" horzOverflow="overflow"/>
                </a:tc>
                <a:extLst>
                  <a:ext uri="{0D108BD9-81ED-4DB2-BD59-A6C34878D82A}">
                    <a16:rowId xmlns:a16="http://schemas.microsoft.com/office/drawing/2014/main" val="10003"/>
                  </a:ext>
                </a:extLst>
              </a:tr>
              <a:tr h="1447348">
                <a:tc>
                  <a:txBody>
                    <a:bodyPr/>
                    <a:lstStyle>
                      <a:lvl1pPr marL="171450">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marL="25146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marL="29718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marL="34290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marL="38862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171450" marR="0" lvl="0" indent="0" algn="l" defTabSz="914400" rtl="0" eaLnBrk="1" fontAlgn="base" latinLnBrk="0" hangingPunct="1">
                        <a:lnSpc>
                          <a:spcPct val="100000"/>
                        </a:lnSpc>
                        <a:spcBef>
                          <a:spcPct val="0"/>
                        </a:spcBef>
                        <a:spcAft>
                          <a:spcPts val="1200"/>
                        </a:spcAft>
                        <a:buClrTx/>
                        <a:buSzTx/>
                        <a:buFontTx/>
                        <a:buNone/>
                        <a:tabLst/>
                      </a:pPr>
                      <a:r>
                        <a:rPr kumimoji="0" lang="en-US" altLang="en-US" sz="1700" u="none" strike="noStrike" cap="none" normalizeH="0" baseline="0" dirty="0">
                          <a:ln>
                            <a:noFill/>
                          </a:ln>
                          <a:solidFill>
                            <a:schemeClr val="bg1"/>
                          </a:solidFill>
                          <a:effectLst/>
                          <a:latin typeface="Calibri" panose="020F0502020204030204" pitchFamily="34" charset="0"/>
                          <a:cs typeface="Calibri" panose="020F0502020204030204" pitchFamily="34" charset="0"/>
                        </a:rPr>
                        <a:t>Implementation</a:t>
                      </a:r>
                      <a:endParaRPr kumimoji="0" lang="en-US" altLang="en-US" sz="1700" b="1" i="0" u="none" strike="noStrike" cap="none" normalizeH="0" baseline="0" dirty="0">
                        <a:ln>
                          <a:noFill/>
                        </a:ln>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51433" marR="51433" marT="0" marB="0" anchor="ctr" horzOverflow="overflow"/>
                </a:tc>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marL="25146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marL="29718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marL="34290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marL="38862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ts val="1200"/>
                        </a:spcAft>
                        <a:buClrTx/>
                        <a:buSzTx/>
                        <a:buFontTx/>
                        <a:buNone/>
                        <a:tabLst/>
                      </a:pPr>
                      <a:r>
                        <a:rPr kumimoji="0" lang="en-US" altLang="en-US" sz="1700" u="none" strike="noStrike" cap="none" normalizeH="0" baseline="0" dirty="0">
                          <a:ln>
                            <a:noFill/>
                          </a:ln>
                          <a:solidFill>
                            <a:schemeClr val="tx1"/>
                          </a:solidFill>
                          <a:effectLst/>
                          <a:latin typeface="Calibri" panose="020F0502020204030204" pitchFamily="34" charset="0"/>
                          <a:cs typeface="Calibri" panose="020F0502020204030204" pitchFamily="34" charset="0"/>
                        </a:rPr>
                        <a:t>HOW consistently is (was) the intervention delivered?     </a:t>
                      </a:r>
                    </a:p>
                    <a:p>
                      <a:pPr marL="0" marR="0" lvl="0" indent="0" algn="l" defTabSz="914400" rtl="0" eaLnBrk="1" fontAlgn="base" latinLnBrk="0" hangingPunct="1">
                        <a:lnSpc>
                          <a:spcPct val="100000"/>
                        </a:lnSpc>
                        <a:spcBef>
                          <a:spcPct val="0"/>
                        </a:spcBef>
                        <a:spcAft>
                          <a:spcPts val="1200"/>
                        </a:spcAft>
                        <a:buClrTx/>
                        <a:buSzTx/>
                        <a:buFontTx/>
                        <a:buNone/>
                        <a:tabLst/>
                      </a:pPr>
                      <a:r>
                        <a:rPr kumimoji="0" lang="en-US" altLang="en-US" sz="1700" u="none" strike="noStrike" cap="none" normalizeH="0" baseline="0" dirty="0">
                          <a:ln>
                            <a:noFill/>
                          </a:ln>
                          <a:solidFill>
                            <a:schemeClr val="tx1"/>
                          </a:solidFill>
                          <a:effectLst/>
                          <a:latin typeface="Calibri" panose="020F0502020204030204" pitchFamily="34" charset="0"/>
                          <a:cs typeface="Calibri" panose="020F0502020204030204" pitchFamily="34" charset="0"/>
                        </a:rPr>
                        <a:t>HOW will (was) it be </a:t>
                      </a:r>
                      <a:r>
                        <a:rPr kumimoji="0" lang="en-US" altLang="en-US" sz="1700" u="sng" strike="noStrike" cap="none" normalizeH="0" baseline="0" dirty="0">
                          <a:ln>
                            <a:noFill/>
                          </a:ln>
                          <a:solidFill>
                            <a:schemeClr val="tx1"/>
                          </a:solidFill>
                          <a:effectLst/>
                          <a:latin typeface="Calibri" panose="020F0502020204030204" pitchFamily="34" charset="0"/>
                          <a:cs typeface="Calibri" panose="020F0502020204030204" pitchFamily="34" charset="0"/>
                        </a:rPr>
                        <a:t>adapted</a:t>
                      </a:r>
                      <a:r>
                        <a:rPr kumimoji="0" lang="en-US" altLang="en-US" sz="1700" u="none" strike="noStrike" cap="none" normalizeH="0" baseline="0" dirty="0">
                          <a:ln>
                            <a:noFill/>
                          </a:ln>
                          <a:solidFill>
                            <a:schemeClr val="tx1"/>
                          </a:solidFill>
                          <a:effectLst/>
                          <a:latin typeface="Calibri" panose="020F0502020204030204" pitchFamily="34" charset="0"/>
                          <a:cs typeface="Calibri" panose="020F0502020204030204" pitchFamily="34" charset="0"/>
                        </a:rPr>
                        <a:t>?                                                      </a:t>
                      </a:r>
                    </a:p>
                    <a:p>
                      <a:pPr marL="0" marR="0" lvl="0" indent="0" algn="l" defTabSz="914400" rtl="0" eaLnBrk="1" fontAlgn="base" latinLnBrk="0" hangingPunct="1">
                        <a:lnSpc>
                          <a:spcPct val="100000"/>
                        </a:lnSpc>
                        <a:spcBef>
                          <a:spcPct val="0"/>
                        </a:spcBef>
                        <a:spcAft>
                          <a:spcPts val="1200"/>
                        </a:spcAft>
                        <a:buClrTx/>
                        <a:buSzTx/>
                        <a:buFontTx/>
                        <a:buNone/>
                        <a:tabLst/>
                      </a:pPr>
                      <a:r>
                        <a:rPr kumimoji="0" lang="en-US" altLang="en-US" sz="1700" u="none" strike="noStrike" cap="none" normalizeH="0" baseline="0" dirty="0">
                          <a:ln>
                            <a:noFill/>
                          </a:ln>
                          <a:solidFill>
                            <a:schemeClr val="tx1"/>
                          </a:solidFill>
                          <a:effectLst/>
                          <a:latin typeface="Calibri" panose="020F0502020204030204" pitchFamily="34" charset="0"/>
                          <a:cs typeface="Calibri" panose="020F0502020204030204" pitchFamily="34" charset="0"/>
                        </a:rPr>
                        <a:t>HOW much will (did) it </a:t>
                      </a:r>
                      <a:r>
                        <a:rPr kumimoji="0" lang="en-US" altLang="en-US" sz="1700" u="sng" strike="noStrike" cap="none" normalizeH="0" baseline="0" dirty="0">
                          <a:ln>
                            <a:noFill/>
                          </a:ln>
                          <a:solidFill>
                            <a:schemeClr val="tx1"/>
                          </a:solidFill>
                          <a:effectLst/>
                          <a:latin typeface="Calibri" panose="020F0502020204030204" pitchFamily="34" charset="0"/>
                          <a:cs typeface="Calibri" panose="020F0502020204030204" pitchFamily="34" charset="0"/>
                        </a:rPr>
                        <a:t>cost</a:t>
                      </a:r>
                      <a:r>
                        <a:rPr kumimoji="0" lang="en-US" altLang="en-US" sz="1700" u="none" strike="noStrike" cap="none" normalizeH="0" baseline="0" dirty="0">
                          <a:ln>
                            <a:noFill/>
                          </a:ln>
                          <a:solidFill>
                            <a:schemeClr val="tx1"/>
                          </a:solidFill>
                          <a:effectLst/>
                          <a:latin typeface="Calibri" panose="020F0502020204030204" pitchFamily="34" charset="0"/>
                          <a:cs typeface="Calibri" panose="020F0502020204030204" pitchFamily="34" charset="0"/>
                        </a:rPr>
                        <a:t>?                                                           </a:t>
                      </a:r>
                    </a:p>
                    <a:p>
                      <a:pPr marL="0" marR="0" lvl="0" indent="0" algn="l" defTabSz="914400" rtl="0" eaLnBrk="1" fontAlgn="base" latinLnBrk="0" hangingPunct="1">
                        <a:lnSpc>
                          <a:spcPct val="100000"/>
                        </a:lnSpc>
                        <a:spcBef>
                          <a:spcPct val="0"/>
                        </a:spcBef>
                        <a:spcAft>
                          <a:spcPts val="1200"/>
                        </a:spcAft>
                        <a:buClrTx/>
                        <a:buSzTx/>
                        <a:buFontTx/>
                        <a:buNone/>
                        <a:tabLst/>
                      </a:pPr>
                      <a:r>
                        <a:rPr kumimoji="0" lang="en-US" altLang="en-US" sz="1700" u="none" strike="noStrike" cap="none" normalizeH="0" baseline="0" dirty="0">
                          <a:ln>
                            <a:noFill/>
                          </a:ln>
                          <a:solidFill>
                            <a:schemeClr val="tx1"/>
                          </a:solidFill>
                          <a:effectLst/>
                          <a:latin typeface="Calibri" panose="020F0502020204030204" pitchFamily="34" charset="0"/>
                          <a:cs typeface="Calibri" panose="020F0502020204030204" pitchFamily="34" charset="0"/>
                        </a:rPr>
                        <a:t>WHY will (did) the results come about?</a:t>
                      </a:r>
                      <a:endParaRPr kumimoji="0" lang="en-US" altLang="en-US" sz="17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1433" marR="51433" marT="0" marB="0" anchor="ctr" horzOverflow="overflow"/>
                </a:tc>
                <a:extLst>
                  <a:ext uri="{0D108BD9-81ED-4DB2-BD59-A6C34878D82A}">
                    <a16:rowId xmlns:a16="http://schemas.microsoft.com/office/drawing/2014/main" val="10004"/>
                  </a:ext>
                </a:extLst>
              </a:tr>
              <a:tr h="1085512">
                <a:tc>
                  <a:txBody>
                    <a:bodyPr/>
                    <a:lstStyle>
                      <a:lvl1pPr marL="119063">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marL="25146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marL="29718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marL="34290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marL="38862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119063" marR="0" lvl="0" indent="0" algn="l" defTabSz="914400" rtl="0" eaLnBrk="1" fontAlgn="base" latinLnBrk="0" hangingPunct="1">
                        <a:lnSpc>
                          <a:spcPct val="100000"/>
                        </a:lnSpc>
                        <a:spcBef>
                          <a:spcPct val="0"/>
                        </a:spcBef>
                        <a:spcAft>
                          <a:spcPct val="0"/>
                        </a:spcAft>
                        <a:buClrTx/>
                        <a:buSzTx/>
                        <a:buFontTx/>
                        <a:buNone/>
                        <a:tabLst/>
                      </a:pPr>
                      <a:r>
                        <a:rPr kumimoji="0" lang="en-US" altLang="en-US" sz="1700" u="none" strike="noStrike" cap="none" normalizeH="0" baseline="0" dirty="0">
                          <a:ln>
                            <a:noFill/>
                          </a:ln>
                          <a:solidFill>
                            <a:schemeClr val="bg1"/>
                          </a:solidFill>
                          <a:effectLst/>
                          <a:latin typeface="Calibri" panose="020F0502020204030204" pitchFamily="34" charset="0"/>
                          <a:cs typeface="Calibri" panose="020F0502020204030204" pitchFamily="34" charset="0"/>
                        </a:rPr>
                        <a:t>Maintenance</a:t>
                      </a:r>
                      <a:endParaRPr kumimoji="0" lang="en-US" altLang="en-US" sz="1700" b="1" i="0" u="none" strike="noStrike" cap="none" normalizeH="0" baseline="0" dirty="0">
                        <a:ln>
                          <a:noFill/>
                        </a:ln>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51433" marR="51433" marT="0" marB="0" anchor="ctr" horzOverflow="overflow"/>
                </a:tc>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marL="25146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marL="29718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marL="34290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marL="38862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ts val="1200"/>
                        </a:spcAft>
                        <a:buClrTx/>
                        <a:buSzTx/>
                        <a:buFontTx/>
                        <a:buNone/>
                        <a:tabLst/>
                      </a:pPr>
                      <a:r>
                        <a:rPr kumimoji="0" lang="en-US" altLang="en-US" sz="1700" u="none" strike="noStrike" cap="none" normalizeH="0" baseline="0" dirty="0">
                          <a:ln>
                            <a:noFill/>
                          </a:ln>
                          <a:solidFill>
                            <a:schemeClr val="tx1"/>
                          </a:solidFill>
                          <a:effectLst/>
                          <a:latin typeface="Calibri" panose="020F0502020204030204" pitchFamily="34" charset="0"/>
                          <a:cs typeface="Calibri" panose="020F0502020204030204" pitchFamily="34" charset="0"/>
                        </a:rPr>
                        <a:t>WHEN will (was) the intervention become operational; how long will (was) it be sustained (setting level); and how long are the results sustained (individual level)?</a:t>
                      </a:r>
                      <a:endParaRPr kumimoji="0" lang="en-US" altLang="en-US" sz="17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1433" marR="51433" marT="0" marB="0" anchor="ctr" horzOverflow="overflow"/>
                </a:tc>
                <a:extLst>
                  <a:ext uri="{0D108BD9-81ED-4DB2-BD59-A6C34878D82A}">
                    <a16:rowId xmlns:a16="http://schemas.microsoft.com/office/drawing/2014/main" val="10005"/>
                  </a:ext>
                </a:extLst>
              </a:tr>
            </a:tbl>
          </a:graphicData>
        </a:graphic>
      </p:graphicFrame>
      <p:sp>
        <p:nvSpPr>
          <p:cNvPr id="61461" name="TextBox 2">
            <a:extLst>
              <a:ext uri="{FF2B5EF4-FFF2-40B4-BE49-F238E27FC236}">
                <a16:creationId xmlns:a16="http://schemas.microsoft.com/office/drawing/2014/main" id="{24854689-06F1-1143-B52B-8050BA055CD3}"/>
              </a:ext>
            </a:extLst>
          </p:cNvPr>
          <p:cNvSpPr txBox="1">
            <a:spLocks noChangeArrowheads="1"/>
          </p:cNvSpPr>
          <p:nvPr/>
        </p:nvSpPr>
        <p:spPr bwMode="auto">
          <a:xfrm>
            <a:off x="0" y="0"/>
            <a:ext cx="8686801" cy="796961"/>
          </a:xfrm>
          <a:prstGeom prst="rect">
            <a:avLst/>
          </a:prstGeom>
        </p:spPr>
        <p:txBody>
          <a:bodyPr vert="horz" wrap="square" lIns="91440" tIns="45720" rIns="91440" bIns="45720" numCol="1" rtlCol="0" anchor="ctr" anchorCtr="0" compatLnSpc="1">
            <a:prstTxWarp prst="textNoShape">
              <a:avLst/>
            </a:prstTxWarp>
            <a:noAutofit/>
          </a:bodyPr>
          <a:lstStyle>
            <a:defPPr>
              <a:defRPr lang="en-US"/>
            </a:defPPr>
            <a:lvl1pPr defTabSz="685800">
              <a:lnSpc>
                <a:spcPct val="90000"/>
              </a:lnSpc>
              <a:spcBef>
                <a:spcPct val="0"/>
              </a:spcBef>
              <a:buNone/>
              <a:defRPr sz="3600" spc="-5">
                <a:solidFill>
                  <a:schemeClr val="accent1"/>
                </a:solidFill>
                <a:latin typeface="+mj-lt"/>
                <a:ea typeface="+mj-ea"/>
                <a:cs typeface="Arial" charset="0"/>
              </a:defRPr>
            </a:lvl1pPr>
          </a:lstStyle>
          <a:p>
            <a:r>
              <a:rPr lang="en-US" altLang="en-US" b="1" dirty="0"/>
              <a:t> </a:t>
            </a:r>
            <a:r>
              <a:rPr lang="en-US" altLang="en-US" sz="2800" b="1" dirty="0">
                <a:solidFill>
                  <a:schemeClr val="tx1"/>
                </a:solidFill>
              </a:rPr>
              <a:t>Pragmatic Use of RE-AIM- What is Feasible?</a:t>
            </a:r>
          </a:p>
        </p:txBody>
      </p:sp>
      <p:sp>
        <p:nvSpPr>
          <p:cNvPr id="3" name="TextBox 2">
            <a:extLst>
              <a:ext uri="{FF2B5EF4-FFF2-40B4-BE49-F238E27FC236}">
                <a16:creationId xmlns:a16="http://schemas.microsoft.com/office/drawing/2014/main" id="{6A08D5AE-FC60-3449-A9AA-50D2E45C02EF}"/>
              </a:ext>
            </a:extLst>
          </p:cNvPr>
          <p:cNvSpPr txBox="1"/>
          <p:nvPr/>
        </p:nvSpPr>
        <p:spPr>
          <a:xfrm>
            <a:off x="126632" y="6370774"/>
            <a:ext cx="6765236" cy="307777"/>
          </a:xfrm>
          <a:prstGeom prst="rect">
            <a:avLst/>
          </a:prstGeom>
          <a:noFill/>
        </p:spPr>
        <p:txBody>
          <a:bodyPr wrap="square" rtlCol="0">
            <a:spAutoFit/>
          </a:bodyPr>
          <a:lstStyle/>
          <a:p>
            <a:r>
              <a:rPr lang="en-US" sz="1400" dirty="0">
                <a:latin typeface="Calibri" panose="020F0502020204030204" pitchFamily="34" charset="0"/>
                <a:cs typeface="Calibri" panose="020F0502020204030204" pitchFamily="34" charset="0"/>
              </a:rPr>
              <a:t>Glasgow RE &amp; </a:t>
            </a:r>
            <a:r>
              <a:rPr lang="en-US" sz="1400" dirty="0" err="1">
                <a:latin typeface="Calibri" panose="020F0502020204030204" pitchFamily="34" charset="0"/>
                <a:cs typeface="Calibri" panose="020F0502020204030204" pitchFamily="34" charset="0"/>
              </a:rPr>
              <a:t>Estabrooks</a:t>
            </a:r>
            <a:r>
              <a:rPr lang="en-US" sz="1400" dirty="0">
                <a:latin typeface="Calibri" panose="020F0502020204030204" pitchFamily="34" charset="0"/>
                <a:cs typeface="Calibri" panose="020F0502020204030204" pitchFamily="34" charset="0"/>
              </a:rPr>
              <a:t>, P. </a:t>
            </a:r>
            <a:r>
              <a:rPr lang="en-US" sz="1400" i="1" dirty="0">
                <a:latin typeface="Calibri" panose="020F0502020204030204" pitchFamily="34" charset="0"/>
                <a:cs typeface="Calibri" panose="020F0502020204030204" pitchFamily="34" charset="0"/>
              </a:rPr>
              <a:t>Preventing Chronic Disease</a:t>
            </a:r>
            <a:r>
              <a:rPr lang="en-US" sz="1400" dirty="0">
                <a:latin typeface="Calibri" panose="020F0502020204030204" pitchFamily="34" charset="0"/>
                <a:cs typeface="Calibri" panose="020F0502020204030204" pitchFamily="34" charset="0"/>
              </a:rPr>
              <a:t>, 2018; 15: E02</a:t>
            </a:r>
          </a:p>
        </p:txBody>
      </p:sp>
    </p:spTree>
    <p:extLst>
      <p:ext uri="{BB962C8B-B14F-4D97-AF65-F5344CB8AC3E}">
        <p14:creationId xmlns:p14="http://schemas.microsoft.com/office/powerpoint/2010/main" val="23673982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9584593-9199-41EF-9EC6-F8E5632A2840}"/>
              </a:ext>
            </a:extLst>
          </p:cNvPr>
          <p:cNvSpPr/>
          <p:nvPr/>
        </p:nvSpPr>
        <p:spPr>
          <a:xfrm>
            <a:off x="357554" y="1635369"/>
            <a:ext cx="11476892" cy="3727939"/>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Oval 1">
            <a:extLst>
              <a:ext uri="{FF2B5EF4-FFF2-40B4-BE49-F238E27FC236}">
                <a16:creationId xmlns:a16="http://schemas.microsoft.com/office/drawing/2014/main" id="{0F26121F-A301-46CA-B0A2-7BB8CF6D9101}"/>
              </a:ext>
            </a:extLst>
          </p:cNvPr>
          <p:cNvSpPr/>
          <p:nvPr/>
        </p:nvSpPr>
        <p:spPr>
          <a:xfrm>
            <a:off x="4759569" y="2268415"/>
            <a:ext cx="2672862" cy="2549770"/>
          </a:xfrm>
          <a:prstGeom prst="ellipse">
            <a:avLst/>
          </a:prstGeom>
          <a:solidFill>
            <a:srgbClr val="26A65B"/>
          </a:solidFill>
          <a:ln>
            <a:solidFill>
              <a:srgbClr val="26A6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23A2CD54-6D65-41C1-90A7-039D9ABA3491}"/>
              </a:ext>
            </a:extLst>
          </p:cNvPr>
          <p:cNvSpPr txBox="1"/>
          <p:nvPr/>
        </p:nvSpPr>
        <p:spPr>
          <a:xfrm>
            <a:off x="4785946" y="3158579"/>
            <a:ext cx="2942493" cy="769441"/>
          </a:xfrm>
          <a:prstGeom prst="rect">
            <a:avLst/>
          </a:prstGeom>
          <a:noFill/>
        </p:spPr>
        <p:txBody>
          <a:bodyPr wrap="square" rtlCol="0">
            <a:spAutoFit/>
          </a:bodyPr>
          <a:lstStyle/>
          <a:p>
            <a:r>
              <a:rPr lang="en-US" sz="4400" dirty="0">
                <a:solidFill>
                  <a:schemeClr val="bg1"/>
                </a:solidFill>
              </a:rPr>
              <a:t>ADOPTION</a:t>
            </a:r>
          </a:p>
        </p:txBody>
      </p:sp>
      <p:sp>
        <p:nvSpPr>
          <p:cNvPr id="5" name="TextBox 4">
            <a:extLst>
              <a:ext uri="{FF2B5EF4-FFF2-40B4-BE49-F238E27FC236}">
                <a16:creationId xmlns:a16="http://schemas.microsoft.com/office/drawing/2014/main" id="{5F75E733-1667-4520-B5FE-0EF0B93CB905}"/>
              </a:ext>
            </a:extLst>
          </p:cNvPr>
          <p:cNvSpPr txBox="1"/>
          <p:nvPr/>
        </p:nvSpPr>
        <p:spPr>
          <a:xfrm>
            <a:off x="650631" y="2268415"/>
            <a:ext cx="3809999" cy="2800767"/>
          </a:xfrm>
          <a:prstGeom prst="rect">
            <a:avLst/>
          </a:prstGeom>
          <a:noFill/>
        </p:spPr>
        <p:txBody>
          <a:bodyPr wrap="square" rtlCol="0">
            <a:spAutoFit/>
          </a:bodyPr>
          <a:lstStyle/>
          <a:p>
            <a:r>
              <a:rPr lang="en-US" sz="3200" dirty="0">
                <a:solidFill>
                  <a:schemeClr val="bg1"/>
                </a:solidFill>
              </a:rPr>
              <a:t>Technical Definition</a:t>
            </a:r>
          </a:p>
          <a:p>
            <a:r>
              <a:rPr lang="en-US" sz="2400" dirty="0">
                <a:solidFill>
                  <a:schemeClr val="bg1"/>
                </a:solidFill>
              </a:rPr>
              <a:t>The absolute number, proportion, and representativeness of settings and agents willing to initiate a program, and the reasons why (qualitative).</a:t>
            </a:r>
          </a:p>
        </p:txBody>
      </p:sp>
      <p:sp>
        <p:nvSpPr>
          <p:cNvPr id="6" name="TextBox 5">
            <a:extLst>
              <a:ext uri="{FF2B5EF4-FFF2-40B4-BE49-F238E27FC236}">
                <a16:creationId xmlns:a16="http://schemas.microsoft.com/office/drawing/2014/main" id="{ECD34BC9-A124-4087-80DD-0CEE48670A18}"/>
              </a:ext>
            </a:extLst>
          </p:cNvPr>
          <p:cNvSpPr txBox="1"/>
          <p:nvPr/>
        </p:nvSpPr>
        <p:spPr>
          <a:xfrm>
            <a:off x="7728439" y="2268414"/>
            <a:ext cx="3809999" cy="1692771"/>
          </a:xfrm>
          <a:prstGeom prst="rect">
            <a:avLst/>
          </a:prstGeom>
          <a:noFill/>
        </p:spPr>
        <p:txBody>
          <a:bodyPr wrap="square" rtlCol="0">
            <a:spAutoFit/>
          </a:bodyPr>
          <a:lstStyle/>
          <a:p>
            <a:pPr algn="r"/>
            <a:r>
              <a:rPr lang="en-US" sz="3200" dirty="0">
                <a:solidFill>
                  <a:schemeClr val="bg1"/>
                </a:solidFill>
              </a:rPr>
              <a:t>Pragmatic Use</a:t>
            </a:r>
          </a:p>
          <a:p>
            <a:pPr algn="r"/>
            <a:r>
              <a:rPr lang="en-US" sz="2400" b="1" dirty="0">
                <a:solidFill>
                  <a:srgbClr val="26A65B"/>
                </a:solidFill>
              </a:rPr>
              <a:t>WHERE</a:t>
            </a:r>
            <a:r>
              <a:rPr lang="en-US" sz="2400" b="1" dirty="0">
                <a:solidFill>
                  <a:srgbClr val="DA5664"/>
                </a:solidFill>
              </a:rPr>
              <a:t> </a:t>
            </a:r>
            <a:r>
              <a:rPr lang="en-US" sz="2400" b="1" dirty="0">
                <a:solidFill>
                  <a:schemeClr val="bg1"/>
                </a:solidFill>
              </a:rPr>
              <a:t>is the program applied and</a:t>
            </a:r>
          </a:p>
          <a:p>
            <a:pPr algn="r"/>
            <a:r>
              <a:rPr lang="en-US" sz="2400" b="1" dirty="0">
                <a:solidFill>
                  <a:schemeClr val="bg1"/>
                </a:solidFill>
              </a:rPr>
              <a:t> </a:t>
            </a:r>
            <a:r>
              <a:rPr lang="en-US" sz="2400" b="1" dirty="0">
                <a:solidFill>
                  <a:srgbClr val="26A65B"/>
                </a:solidFill>
              </a:rPr>
              <a:t>WHO</a:t>
            </a:r>
            <a:r>
              <a:rPr lang="en-US" sz="2400" b="1" dirty="0">
                <a:solidFill>
                  <a:srgbClr val="DA5664"/>
                </a:solidFill>
              </a:rPr>
              <a:t> </a:t>
            </a:r>
            <a:r>
              <a:rPr lang="en-US" sz="2400" b="1" dirty="0">
                <a:solidFill>
                  <a:schemeClr val="bg1"/>
                </a:solidFill>
              </a:rPr>
              <a:t>applied it?</a:t>
            </a:r>
            <a:endParaRPr lang="en-US" sz="2400" dirty="0">
              <a:solidFill>
                <a:schemeClr val="bg1"/>
              </a:solidFill>
            </a:endParaRPr>
          </a:p>
        </p:txBody>
      </p:sp>
      <p:sp>
        <p:nvSpPr>
          <p:cNvPr id="8" name="TextBox 7">
            <a:extLst>
              <a:ext uri="{FF2B5EF4-FFF2-40B4-BE49-F238E27FC236}">
                <a16:creationId xmlns:a16="http://schemas.microsoft.com/office/drawing/2014/main" id="{E94095F1-FA56-7245-8270-9DA42FFD31B9}"/>
              </a:ext>
            </a:extLst>
          </p:cNvPr>
          <p:cNvSpPr txBox="1"/>
          <p:nvPr/>
        </p:nvSpPr>
        <p:spPr>
          <a:xfrm>
            <a:off x="357554" y="5780054"/>
            <a:ext cx="10958146" cy="830997"/>
          </a:xfrm>
          <a:prstGeom prst="rect">
            <a:avLst/>
          </a:prstGeom>
          <a:noFill/>
        </p:spPr>
        <p:txBody>
          <a:bodyPr wrap="square">
            <a:spAutoFit/>
          </a:bodyPr>
          <a:lstStyle/>
          <a:p>
            <a:pPr>
              <a:defRPr/>
            </a:pPr>
            <a:r>
              <a:rPr lang="en-US" sz="1600" dirty="0"/>
              <a:t>Glasgow RE, </a:t>
            </a:r>
            <a:r>
              <a:rPr lang="en-US" sz="1600" dirty="0" err="1"/>
              <a:t>Estabrooks</a:t>
            </a:r>
            <a:r>
              <a:rPr lang="en-US" sz="1600" dirty="0"/>
              <a:t> PE. Pragmatic Applications of RE-AIM for Health Care... </a:t>
            </a:r>
            <a:r>
              <a:rPr lang="en-US" sz="1600" dirty="0" err="1"/>
              <a:t>Prev</a:t>
            </a:r>
            <a:r>
              <a:rPr lang="en-US" sz="1600" dirty="0"/>
              <a:t> Chronic Dis 2018;15:170271. DOI: </a:t>
            </a:r>
            <a:r>
              <a:rPr lang="en-US" sz="1600" dirty="0">
                <a:hlinkClick r:id="rId3"/>
              </a:rPr>
              <a:t>http://dx.doi.org/10.5888/pcd15.17027</a:t>
            </a:r>
            <a:endParaRPr lang="en-US" sz="1600" dirty="0"/>
          </a:p>
          <a:p>
            <a:pPr>
              <a:defRPr/>
            </a:pPr>
            <a:endParaRPr lang="en-US" sz="1600" dirty="0"/>
          </a:p>
        </p:txBody>
      </p:sp>
      <p:sp>
        <p:nvSpPr>
          <p:cNvPr id="7" name="TextBox 6">
            <a:extLst>
              <a:ext uri="{FF2B5EF4-FFF2-40B4-BE49-F238E27FC236}">
                <a16:creationId xmlns:a16="http://schemas.microsoft.com/office/drawing/2014/main" id="{1144438B-6DE5-E942-A0D4-70AC809D9443}"/>
              </a:ext>
            </a:extLst>
          </p:cNvPr>
          <p:cNvSpPr txBox="1"/>
          <p:nvPr/>
        </p:nvSpPr>
        <p:spPr>
          <a:xfrm>
            <a:off x="357554" y="387626"/>
            <a:ext cx="11281167" cy="954107"/>
          </a:xfrm>
          <a:prstGeom prst="rect">
            <a:avLst/>
          </a:prstGeom>
          <a:noFill/>
        </p:spPr>
        <p:txBody>
          <a:bodyPr wrap="square" rtlCol="0">
            <a:spAutoFit/>
          </a:bodyPr>
          <a:lstStyle/>
          <a:p>
            <a:r>
              <a:rPr lang="en-US" sz="2800" dirty="0"/>
              <a:t>Each RE-AIM Dimension has both Technical (research) and Pragmatic (user friendly) definitions. For example:</a:t>
            </a:r>
          </a:p>
        </p:txBody>
      </p:sp>
    </p:spTree>
    <p:extLst>
      <p:ext uri="{BB962C8B-B14F-4D97-AF65-F5344CB8AC3E}">
        <p14:creationId xmlns:p14="http://schemas.microsoft.com/office/powerpoint/2010/main" val="32396929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3D6AB97-B7CF-C945-9705-2EDC6054A64D}"/>
              </a:ext>
            </a:extLst>
          </p:cNvPr>
          <p:cNvSpPr>
            <a:spLocks noGrp="1"/>
          </p:cNvSpPr>
          <p:nvPr>
            <p:ph idx="1"/>
          </p:nvPr>
        </p:nvSpPr>
        <p:spPr>
          <a:xfrm>
            <a:off x="747091" y="4168616"/>
            <a:ext cx="10697817" cy="1584331"/>
          </a:xfrm>
        </p:spPr>
        <p:txBody>
          <a:bodyPr/>
          <a:lstStyle/>
          <a:p>
            <a:pPr>
              <a:buFont typeface="Wingdings" pitchFamily="2" charset="2"/>
              <a:buChar char="ü"/>
            </a:pPr>
            <a:r>
              <a:rPr lang="en-US" dirty="0"/>
              <a:t>Lessons learned from different outcomes across settings</a:t>
            </a:r>
          </a:p>
          <a:p>
            <a:pPr>
              <a:buFont typeface="Wingdings" pitchFamily="2" charset="2"/>
              <a:buChar char="ü"/>
            </a:pPr>
            <a:r>
              <a:rPr lang="en-US" dirty="0"/>
              <a:t>Changing and additional emphases over time (especially adaptations, costs, equity, sustainability, and context)</a:t>
            </a:r>
          </a:p>
          <a:p>
            <a:pPr marL="0" indent="0">
              <a:buNone/>
            </a:pPr>
            <a:endParaRPr lang="en-US" dirty="0"/>
          </a:p>
        </p:txBody>
      </p:sp>
      <p:pic>
        <p:nvPicPr>
          <p:cNvPr id="6" name="Picture 5">
            <a:extLst>
              <a:ext uri="{FF2B5EF4-FFF2-40B4-BE49-F238E27FC236}">
                <a16:creationId xmlns:a16="http://schemas.microsoft.com/office/drawing/2014/main" id="{EE027B69-0A69-D14E-AC8A-67CF4FCFEC8E}"/>
              </a:ext>
            </a:extLst>
          </p:cNvPr>
          <p:cNvPicPr>
            <a:picLocks noChangeAspect="1"/>
          </p:cNvPicPr>
          <p:nvPr/>
        </p:nvPicPr>
        <p:blipFill>
          <a:blip r:embed="rId3"/>
          <a:stretch>
            <a:fillRect/>
          </a:stretch>
        </p:blipFill>
        <p:spPr>
          <a:xfrm>
            <a:off x="7774395" y="1383533"/>
            <a:ext cx="2762801" cy="2705888"/>
          </a:xfrm>
          <a:prstGeom prst="rect">
            <a:avLst/>
          </a:prstGeom>
        </p:spPr>
      </p:pic>
      <p:pic>
        <p:nvPicPr>
          <p:cNvPr id="7" name="Content Placeholder 3" descr="C:\Users\Barb\Documents\Glasgow\Presentations\RE-AIM Materials\RE-AIM logos\RE-AIM Circle Logo.tif">
            <a:extLst>
              <a:ext uri="{FF2B5EF4-FFF2-40B4-BE49-F238E27FC236}">
                <a16:creationId xmlns:a16="http://schemas.microsoft.com/office/drawing/2014/main" id="{9F88EA69-9880-FD49-A961-31ECFAB60E4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0884" y="1516130"/>
            <a:ext cx="2595966" cy="25959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7">
            <a:hlinkClick r:id="rId5"/>
            <a:extLst>
              <a:ext uri="{FF2B5EF4-FFF2-40B4-BE49-F238E27FC236}">
                <a16:creationId xmlns:a16="http://schemas.microsoft.com/office/drawing/2014/main" id="{5DDE4A69-72C9-BD44-88D7-A8E21B0AEDAA}"/>
              </a:ext>
            </a:extLst>
          </p:cNvPr>
          <p:cNvPicPr>
            <a:picLocks noChangeAspect="1"/>
          </p:cNvPicPr>
          <p:nvPr/>
        </p:nvPicPr>
        <p:blipFill>
          <a:blip r:embed="rId6"/>
          <a:stretch>
            <a:fillRect/>
          </a:stretch>
        </p:blipFill>
        <p:spPr>
          <a:xfrm>
            <a:off x="9242565" y="5724908"/>
            <a:ext cx="868536" cy="868536"/>
          </a:xfrm>
          <a:prstGeom prst="rect">
            <a:avLst/>
          </a:prstGeom>
        </p:spPr>
      </p:pic>
      <p:sp>
        <p:nvSpPr>
          <p:cNvPr id="9" name="Rectangle 8">
            <a:extLst>
              <a:ext uri="{FF2B5EF4-FFF2-40B4-BE49-F238E27FC236}">
                <a16:creationId xmlns:a16="http://schemas.microsoft.com/office/drawing/2014/main" id="{27B51625-8341-134C-A5C9-4D251286EE3B}"/>
              </a:ext>
            </a:extLst>
          </p:cNvPr>
          <p:cNvSpPr/>
          <p:nvPr/>
        </p:nvSpPr>
        <p:spPr>
          <a:xfrm>
            <a:off x="10111101" y="5597112"/>
            <a:ext cx="1741718" cy="996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What is PRISM video here or click icon to left:</a:t>
            </a:r>
          </a:p>
          <a:p>
            <a:pPr algn="ctr"/>
            <a:r>
              <a:rPr lang="en-US" sz="1200" dirty="0"/>
              <a:t>https://</a:t>
            </a:r>
            <a:r>
              <a:rPr lang="en-US" sz="1200" dirty="0" err="1"/>
              <a:t>www.youtube.com</a:t>
            </a:r>
            <a:r>
              <a:rPr lang="en-US" sz="1200" dirty="0"/>
              <a:t>/</a:t>
            </a:r>
            <a:r>
              <a:rPr lang="en-US" sz="1200" dirty="0" err="1"/>
              <a:t>watch?v</a:t>
            </a:r>
            <a:r>
              <a:rPr lang="en-US" sz="1200" dirty="0"/>
              <a:t>=6qlWtzdxcSo</a:t>
            </a:r>
          </a:p>
        </p:txBody>
      </p:sp>
      <p:sp>
        <p:nvSpPr>
          <p:cNvPr id="10" name="Rectangle 9">
            <a:extLst>
              <a:ext uri="{FF2B5EF4-FFF2-40B4-BE49-F238E27FC236}">
                <a16:creationId xmlns:a16="http://schemas.microsoft.com/office/drawing/2014/main" id="{D0E9FE20-5C9C-7A47-A9AC-00294196978F}"/>
              </a:ext>
            </a:extLst>
          </p:cNvPr>
          <p:cNvSpPr/>
          <p:nvPr/>
        </p:nvSpPr>
        <p:spPr>
          <a:xfrm>
            <a:off x="96068" y="5889875"/>
            <a:ext cx="6096000" cy="1477328"/>
          </a:xfrm>
          <a:prstGeom prst="rect">
            <a:avLst/>
          </a:prstGeom>
        </p:spPr>
        <p:txBody>
          <a:bodyPr>
            <a:spAutoFit/>
          </a:bodyPr>
          <a:lstStyle/>
          <a:p>
            <a:r>
              <a:rPr lang="en-US" sz="1200" dirty="0"/>
              <a:t>RE-</a:t>
            </a:r>
            <a:r>
              <a:rPr lang="en-US" sz="1200" dirty="0" err="1"/>
              <a:t>AIM.org</a:t>
            </a:r>
            <a:endParaRPr lang="en-US" sz="1200" dirty="0"/>
          </a:p>
          <a:p>
            <a:r>
              <a:rPr lang="en-US" sz="1200" spc="-5" dirty="0">
                <a:latin typeface="Calibri" panose="020F0502020204030204" pitchFamily="34" charset="0"/>
                <a:cs typeface="Calibri" panose="020F0502020204030204" pitchFamily="34" charset="0"/>
              </a:rPr>
              <a:t>Glasgow </a:t>
            </a:r>
            <a:r>
              <a:rPr lang="en-US" sz="1200" dirty="0">
                <a:latin typeface="Calibri" panose="020F0502020204030204" pitchFamily="34" charset="0"/>
                <a:cs typeface="Calibri" panose="020F0502020204030204" pitchFamily="34" charset="0"/>
              </a:rPr>
              <a:t>RE, </a:t>
            </a:r>
            <a:r>
              <a:rPr lang="en-US" sz="1200" spc="-5" dirty="0">
                <a:latin typeface="Calibri" panose="020F0502020204030204" pitchFamily="34" charset="0"/>
                <a:cs typeface="Calibri" panose="020F0502020204030204" pitchFamily="34" charset="0"/>
              </a:rPr>
              <a:t>Vogt </a:t>
            </a:r>
            <a:r>
              <a:rPr lang="en-US" sz="1200" dirty="0">
                <a:latin typeface="Calibri" panose="020F0502020204030204" pitchFamily="34" charset="0"/>
                <a:cs typeface="Calibri" panose="020F0502020204030204" pitchFamily="34" charset="0"/>
              </a:rPr>
              <a:t>TM, </a:t>
            </a:r>
            <a:r>
              <a:rPr lang="en-US" sz="1200" spc="-5" dirty="0">
                <a:latin typeface="Calibri" panose="020F0502020204030204" pitchFamily="34" charset="0"/>
                <a:cs typeface="Calibri" panose="020F0502020204030204" pitchFamily="34" charset="0"/>
              </a:rPr>
              <a:t>Boles SM. </a:t>
            </a:r>
            <a:r>
              <a:rPr lang="en-US" sz="1200" i="1" dirty="0">
                <a:latin typeface="Calibri" panose="020F0502020204030204" pitchFamily="34" charset="0"/>
                <a:cs typeface="Calibri" panose="020F0502020204030204" pitchFamily="34" charset="0"/>
              </a:rPr>
              <a:t>Am J Public Health.</a:t>
            </a:r>
            <a:r>
              <a:rPr lang="en-US" sz="1200" i="1" spc="-75" dirty="0">
                <a:latin typeface="Calibri" panose="020F0502020204030204" pitchFamily="34" charset="0"/>
                <a:cs typeface="Calibri" panose="020F0502020204030204" pitchFamily="34" charset="0"/>
              </a:rPr>
              <a:t> </a:t>
            </a:r>
            <a:r>
              <a:rPr lang="en-US" sz="1200" spc="-5" dirty="0">
                <a:latin typeface="Calibri" panose="020F0502020204030204" pitchFamily="34" charset="0"/>
                <a:cs typeface="Calibri" panose="020F0502020204030204" pitchFamily="34" charset="0"/>
              </a:rPr>
              <a:t>1999;89(9):1322</a:t>
            </a:r>
            <a:endParaRPr lang="en-US" sz="1200" b="1" spc="-5" dirty="0">
              <a:latin typeface="Calibri" panose="020F0502020204030204" pitchFamily="34" charset="0"/>
              <a:cs typeface="Calibri" panose="020F0502020204030204" pitchFamily="34" charset="0"/>
            </a:endParaRPr>
          </a:p>
          <a:p>
            <a:r>
              <a:rPr lang="en-US" sz="1200" spc="-5" dirty="0">
                <a:latin typeface="Calibri" panose="020F0502020204030204" pitchFamily="34" charset="0"/>
                <a:cs typeface="Calibri" panose="020F0502020204030204" pitchFamily="34" charset="0"/>
              </a:rPr>
              <a:t>Glasgow RE, et al. </a:t>
            </a:r>
            <a:r>
              <a:rPr lang="en-US" sz="1200" i="1" spc="-5" dirty="0">
                <a:latin typeface="Calibri" panose="020F0502020204030204" pitchFamily="34" charset="0"/>
                <a:cs typeface="Calibri" panose="020F0502020204030204" pitchFamily="34" charset="0"/>
              </a:rPr>
              <a:t>Frontiers Public Health </a:t>
            </a:r>
            <a:r>
              <a:rPr lang="en-US" sz="1200" spc="-5" dirty="0">
                <a:latin typeface="Calibri" panose="020F0502020204030204" pitchFamily="34" charset="0"/>
                <a:cs typeface="Calibri" panose="020F0502020204030204" pitchFamily="34" charset="0"/>
              </a:rPr>
              <a:t>2019 </a:t>
            </a:r>
            <a:r>
              <a:rPr lang="en-US" sz="1200" dirty="0">
                <a:latin typeface="Calibri" panose="020F0502020204030204" pitchFamily="34" charset="0"/>
                <a:cs typeface="Calibri" panose="020F0502020204030204" pitchFamily="34" charset="0"/>
              </a:rPr>
              <a:t>7:64. </a:t>
            </a:r>
            <a:r>
              <a:rPr lang="en-US" sz="1200" dirty="0" err="1">
                <a:latin typeface="Calibri" panose="020F0502020204030204" pitchFamily="34" charset="0"/>
                <a:cs typeface="Calibri" panose="020F0502020204030204" pitchFamily="34" charset="0"/>
              </a:rPr>
              <a:t>doi</a:t>
            </a:r>
            <a:r>
              <a:rPr lang="en-US" sz="1200" dirty="0">
                <a:latin typeface="Calibri" panose="020F0502020204030204" pitchFamily="34" charset="0"/>
                <a:cs typeface="Calibri" panose="020F0502020204030204" pitchFamily="34" charset="0"/>
              </a:rPr>
              <a:t>: 10.3389/fpubh.2019.00064</a:t>
            </a:r>
          </a:p>
          <a:p>
            <a:endParaRPr lang="en-US" dirty="0"/>
          </a:p>
          <a:p>
            <a:endParaRPr lang="en-US" dirty="0"/>
          </a:p>
          <a:p>
            <a:endParaRPr lang="en-US" dirty="0"/>
          </a:p>
        </p:txBody>
      </p:sp>
      <p:sp>
        <p:nvSpPr>
          <p:cNvPr id="11" name="Right Arrow 10">
            <a:extLst>
              <a:ext uri="{FF2B5EF4-FFF2-40B4-BE49-F238E27FC236}">
                <a16:creationId xmlns:a16="http://schemas.microsoft.com/office/drawing/2014/main" id="{42B63E7B-B341-D949-9D89-95AFB387F5DB}"/>
              </a:ext>
            </a:extLst>
          </p:cNvPr>
          <p:cNvSpPr/>
          <p:nvPr/>
        </p:nvSpPr>
        <p:spPr>
          <a:xfrm>
            <a:off x="4346532" y="2317315"/>
            <a:ext cx="3018772" cy="1002082"/>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id="{8FB73904-6654-1742-BDF3-FC2D28C95E11}"/>
              </a:ext>
            </a:extLst>
          </p:cNvPr>
          <p:cNvSpPr txBox="1">
            <a:spLocks/>
          </p:cNvSpPr>
          <p:nvPr/>
        </p:nvSpPr>
        <p:spPr>
          <a:xfrm>
            <a:off x="385924" y="19569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t>How has RE-AIM evolved into PRISM? </a:t>
            </a:r>
          </a:p>
        </p:txBody>
      </p:sp>
      <p:sp>
        <p:nvSpPr>
          <p:cNvPr id="14" name="Title 13">
            <a:extLst>
              <a:ext uri="{FF2B5EF4-FFF2-40B4-BE49-F238E27FC236}">
                <a16:creationId xmlns:a16="http://schemas.microsoft.com/office/drawing/2014/main" id="{ABC935B9-2F1A-0D49-A7DE-97F818526AC9}"/>
              </a:ext>
            </a:extLst>
          </p:cNvPr>
          <p:cNvSpPr>
            <a:spLocks noGrp="1"/>
          </p:cNvSpPr>
          <p:nvPr>
            <p:ph type="title"/>
          </p:nvPr>
        </p:nvSpPr>
        <p:spPr/>
        <p:txBody>
          <a:bodyPr/>
          <a:lstStyle/>
          <a:p>
            <a:endParaRPr lang="en-US" dirty="0"/>
          </a:p>
        </p:txBody>
      </p:sp>
    </p:spTree>
    <p:extLst>
      <p:ext uri="{BB962C8B-B14F-4D97-AF65-F5344CB8AC3E}">
        <p14:creationId xmlns:p14="http://schemas.microsoft.com/office/powerpoint/2010/main" val="22593473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1905</TotalTime>
  <Words>2887</Words>
  <Application>Microsoft Office PowerPoint</Application>
  <PresentationFormat>Widescreen</PresentationFormat>
  <Paragraphs>262</Paragraphs>
  <Slides>17</Slides>
  <Notes>15</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17</vt:i4>
      </vt:variant>
    </vt:vector>
  </HeadingPairs>
  <TitlesOfParts>
    <vt:vector size="24" baseType="lpstr">
      <vt:lpstr>Arial</vt:lpstr>
      <vt:lpstr>Calibri</vt:lpstr>
      <vt:lpstr>Calibri Light</vt:lpstr>
      <vt:lpstr>Corbel</vt:lpstr>
      <vt:lpstr>Wingdings</vt:lpstr>
      <vt:lpstr>Office Theme</vt:lpstr>
      <vt:lpstr>Office Theme</vt:lpstr>
      <vt:lpstr>PRISM Contextual factors and RE-AIM outcomes</vt:lpstr>
      <vt:lpstr>PowerPoint Presentation</vt:lpstr>
      <vt:lpstr>PowerPoint Presentation</vt:lpstr>
      <vt:lpstr>What are the Core Issues In Understanding RE-AIM and PRISM?        </vt:lpstr>
      <vt:lpstr>PowerPoint Presentation</vt:lpstr>
      <vt:lpstr>RE-AIM Story about Implementing An Evidence-Based Program (or Obesity Tx ; or COVID-19 Vaccine) </vt:lpstr>
      <vt:lpstr>PowerPoint Presentation</vt:lpstr>
      <vt:lpstr>PowerPoint Presentation</vt:lpstr>
      <vt:lpstr>PowerPoint Presentation</vt:lpstr>
      <vt:lpstr>Summary of Evolution</vt:lpstr>
      <vt:lpstr>PowerPoint Presentation</vt:lpstr>
      <vt:lpstr>PowerPoint Presentation</vt:lpstr>
      <vt:lpstr>RE-AIM—Health Equity Implications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Steketee, Abby</dc:creator>
  <cp:lastModifiedBy>Strayer, Thomas E</cp:lastModifiedBy>
  <cp:revision>50</cp:revision>
  <dcterms:created xsi:type="dcterms:W3CDTF">2020-06-23T18:51:08Z</dcterms:created>
  <dcterms:modified xsi:type="dcterms:W3CDTF">2021-10-26T15:09:28Z</dcterms:modified>
</cp:coreProperties>
</file>