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notesMasterIdLst>
    <p:notesMasterId r:id="rId29"/>
  </p:notesMasterIdLst>
  <p:sldIdLst>
    <p:sldId id="293" r:id="rId5"/>
    <p:sldId id="1271" r:id="rId6"/>
    <p:sldId id="1294" r:id="rId7"/>
    <p:sldId id="1308" r:id="rId8"/>
    <p:sldId id="1277" r:id="rId9"/>
    <p:sldId id="993" r:id="rId10"/>
    <p:sldId id="1078" r:id="rId11"/>
    <p:sldId id="1100" r:id="rId12"/>
    <p:sldId id="317" r:id="rId13"/>
    <p:sldId id="259" r:id="rId14"/>
    <p:sldId id="1222" r:id="rId15"/>
    <p:sldId id="268" r:id="rId16"/>
    <p:sldId id="1311" r:id="rId17"/>
    <p:sldId id="1288" r:id="rId18"/>
    <p:sldId id="1310" r:id="rId19"/>
    <p:sldId id="1209" r:id="rId20"/>
    <p:sldId id="1240" r:id="rId21"/>
    <p:sldId id="1048" r:id="rId22"/>
    <p:sldId id="1296" r:id="rId23"/>
    <p:sldId id="1272" r:id="rId24"/>
    <p:sldId id="1301" r:id="rId25"/>
    <p:sldId id="1206" r:id="rId26"/>
    <p:sldId id="1235" r:id="rId27"/>
    <p:sldId id="299" r:id="rId2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le, Susan Marie" initials="MSM" lastIdx="69" clrIdx="0">
    <p:extLst>
      <p:ext uri="{19B8F6BF-5375-455C-9EA6-DF929625EA0E}">
        <p15:presenceInfo xmlns:p15="http://schemas.microsoft.com/office/powerpoint/2012/main" userId="S::x2u@psu.edu::0a195b49-557c-4711-a7cb-9ddd8539fb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82D"/>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6"/>
    <p:restoredTop sz="92789" autoAdjust="0"/>
  </p:normalViewPr>
  <p:slideViewPr>
    <p:cSldViewPr>
      <p:cViewPr varScale="1">
        <p:scale>
          <a:sx n="118" d="100"/>
          <a:sy n="118" d="100"/>
        </p:scale>
        <p:origin x="1312" y="208"/>
      </p:cViewPr>
      <p:guideLst>
        <p:guide orient="horz" pos="2880"/>
        <p:guide pos="2880"/>
      </p:guideLst>
    </p:cSldViewPr>
  </p:slideViewPr>
  <p:notesTextViewPr>
    <p:cViewPr>
      <p:scale>
        <a:sx n="66" d="100"/>
        <a:sy n="66" d="100"/>
      </p:scale>
      <p:origin x="0" y="0"/>
    </p:cViewPr>
  </p:notesTextViewPr>
  <p:sorterViewPr>
    <p:cViewPr varScale="1">
      <p:scale>
        <a:sx n="83" d="100"/>
        <a:sy n="8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6BB9D-ED37-420F-9DF1-ECDA9407AF3D}" type="doc">
      <dgm:prSet loTypeId="urn:microsoft.com/office/officeart/2005/8/layout/cycle6" loCatId="relationship" qsTypeId="urn:microsoft.com/office/officeart/2005/8/quickstyle/simple3" qsCatId="simple" csTypeId="urn:microsoft.com/office/officeart/2005/8/colors/accent3_2" csCatId="accent3" phldr="1"/>
      <dgm:spPr/>
      <dgm:t>
        <a:bodyPr/>
        <a:lstStyle/>
        <a:p>
          <a:endParaRPr lang="en-US"/>
        </a:p>
      </dgm:t>
    </dgm:pt>
    <dgm:pt modelId="{D8D53979-6984-494B-8440-8A60B9B67821}">
      <dgm:prSet phldrT="[Text]"/>
      <dgm:spPr/>
      <dgm:t>
        <a:bodyPr/>
        <a:lstStyle/>
        <a:p>
          <a:r>
            <a:rPr lang="en-US" dirty="0"/>
            <a:t>All ‘steps’ or dimensions are important for population health*</a:t>
          </a:r>
        </a:p>
      </dgm:t>
    </dgm:pt>
    <dgm:pt modelId="{CAF79D63-222C-48B6-AE38-F7846EE802C2}" type="parTrans" cxnId="{4E86FE2D-CC8A-4CE3-8ABF-0891227D483B}">
      <dgm:prSet/>
      <dgm:spPr/>
      <dgm:t>
        <a:bodyPr/>
        <a:lstStyle/>
        <a:p>
          <a:endParaRPr lang="en-US"/>
        </a:p>
      </dgm:t>
    </dgm:pt>
    <dgm:pt modelId="{2143560C-8DDB-4644-89EB-76A4A4C5D628}" type="sibTrans" cxnId="{4E86FE2D-CC8A-4CE3-8ABF-0891227D483B}">
      <dgm:prSet/>
      <dgm:spPr/>
      <dgm:t>
        <a:bodyPr/>
        <a:lstStyle/>
        <a:p>
          <a:endParaRPr lang="en-US"/>
        </a:p>
      </dgm:t>
    </dgm:pt>
    <dgm:pt modelId="{991FFA20-A3A0-4035-8D87-0FB88D0759D9}">
      <dgm:prSet phldrT="[Text]"/>
      <dgm:spPr/>
      <dgm:t>
        <a:bodyPr/>
        <a:lstStyle/>
        <a:p>
          <a:r>
            <a:rPr lang="en-US" dirty="0"/>
            <a:t>Research needs to devote attention to ALL steps in the process to affect impact*</a:t>
          </a:r>
        </a:p>
      </dgm:t>
    </dgm:pt>
    <dgm:pt modelId="{9F668888-E092-423F-B427-F8DCBF0EB65D}" type="parTrans" cxnId="{6A319A61-B030-4058-BC74-209DE92670B3}">
      <dgm:prSet/>
      <dgm:spPr/>
      <dgm:t>
        <a:bodyPr/>
        <a:lstStyle/>
        <a:p>
          <a:endParaRPr lang="en-US"/>
        </a:p>
      </dgm:t>
    </dgm:pt>
    <dgm:pt modelId="{0569C05C-617D-4ACF-B9EA-FA6BBEFA6738}" type="sibTrans" cxnId="{6A319A61-B030-4058-BC74-209DE92670B3}">
      <dgm:prSet/>
      <dgm:spPr/>
      <dgm:t>
        <a:bodyPr/>
        <a:lstStyle/>
        <a:p>
          <a:endParaRPr lang="en-US"/>
        </a:p>
      </dgm:t>
    </dgm:pt>
    <dgm:pt modelId="{AE77A342-93CE-443F-B09D-23E981BEF3DE}">
      <dgm:prSet phldrT="[Text]"/>
      <dgm:spPr/>
      <dgm:t>
        <a:bodyPr/>
        <a:lstStyle/>
        <a:p>
          <a:r>
            <a:rPr lang="en-US" dirty="0"/>
            <a:t>At each step, there are both threats to and opportunities for health equity</a:t>
          </a:r>
        </a:p>
      </dgm:t>
    </dgm:pt>
    <dgm:pt modelId="{92F5D29E-EB33-43D2-8BE1-B745F94E2B8D}" type="parTrans" cxnId="{6F698726-DDBD-4D9D-AAC0-0DB9B23E81C7}">
      <dgm:prSet/>
      <dgm:spPr/>
      <dgm:t>
        <a:bodyPr/>
        <a:lstStyle/>
        <a:p>
          <a:endParaRPr lang="en-US"/>
        </a:p>
      </dgm:t>
    </dgm:pt>
    <dgm:pt modelId="{15FE62D7-DC64-4DD3-910B-B76D5DA81F50}" type="sibTrans" cxnId="{6F698726-DDBD-4D9D-AAC0-0DB9B23E81C7}">
      <dgm:prSet/>
      <dgm:spPr/>
      <dgm:t>
        <a:bodyPr/>
        <a:lstStyle/>
        <a:p>
          <a:endParaRPr lang="en-US"/>
        </a:p>
      </dgm:t>
    </dgm:pt>
    <dgm:pt modelId="{2FF28E93-90A1-4882-A580-1073EABF2BB3}" type="pres">
      <dgm:prSet presAssocID="{85D6BB9D-ED37-420F-9DF1-ECDA9407AF3D}" presName="cycle" presStyleCnt="0">
        <dgm:presLayoutVars>
          <dgm:dir/>
          <dgm:resizeHandles val="exact"/>
        </dgm:presLayoutVars>
      </dgm:prSet>
      <dgm:spPr/>
    </dgm:pt>
    <dgm:pt modelId="{1EDE0774-3AAA-4A2D-8ADE-FE47F626D6AF}" type="pres">
      <dgm:prSet presAssocID="{D8D53979-6984-494B-8440-8A60B9B67821}" presName="node" presStyleLbl="node1" presStyleIdx="0" presStyleCnt="3" custScaleX="166472" custScaleY="128494">
        <dgm:presLayoutVars>
          <dgm:bulletEnabled val="1"/>
        </dgm:presLayoutVars>
      </dgm:prSet>
      <dgm:spPr/>
    </dgm:pt>
    <dgm:pt modelId="{2CAE9AF3-A31E-4CFE-A3B8-FC14A00FD5DA}" type="pres">
      <dgm:prSet presAssocID="{D8D53979-6984-494B-8440-8A60B9B67821}" presName="spNode" presStyleCnt="0"/>
      <dgm:spPr/>
    </dgm:pt>
    <dgm:pt modelId="{9805C2E7-75B4-4470-A0ED-1F9FD52071F2}" type="pres">
      <dgm:prSet presAssocID="{2143560C-8DDB-4644-89EB-76A4A4C5D628}" presName="sibTrans" presStyleLbl="sibTrans1D1" presStyleIdx="0" presStyleCnt="3"/>
      <dgm:spPr/>
    </dgm:pt>
    <dgm:pt modelId="{09A9939A-B080-4F68-9161-0C2DCF6C21EA}" type="pres">
      <dgm:prSet presAssocID="{AE77A342-93CE-443F-B09D-23E981BEF3DE}" presName="node" presStyleLbl="node1" presStyleIdx="1" presStyleCnt="3" custScaleX="166472" custScaleY="128494" custRadScaleRad="147389" custRadScaleInc="-70528">
        <dgm:presLayoutVars>
          <dgm:bulletEnabled val="1"/>
        </dgm:presLayoutVars>
      </dgm:prSet>
      <dgm:spPr/>
    </dgm:pt>
    <dgm:pt modelId="{D3A07514-52C7-4228-AA77-DDBE9F5F6C7C}" type="pres">
      <dgm:prSet presAssocID="{AE77A342-93CE-443F-B09D-23E981BEF3DE}" presName="spNode" presStyleCnt="0"/>
      <dgm:spPr/>
    </dgm:pt>
    <dgm:pt modelId="{44EDBCCE-5FC0-48A5-BD16-3165394A44EF}" type="pres">
      <dgm:prSet presAssocID="{15FE62D7-DC64-4DD3-910B-B76D5DA81F50}" presName="sibTrans" presStyleLbl="sibTrans1D1" presStyleIdx="1" presStyleCnt="3"/>
      <dgm:spPr/>
    </dgm:pt>
    <dgm:pt modelId="{617A6008-F21F-404B-BFA6-36DEAC3D174A}" type="pres">
      <dgm:prSet presAssocID="{991FFA20-A3A0-4035-8D87-0FB88D0759D9}" presName="node" presStyleLbl="node1" presStyleIdx="2" presStyleCnt="3" custScaleX="109464" custScaleY="157885">
        <dgm:presLayoutVars>
          <dgm:bulletEnabled val="1"/>
        </dgm:presLayoutVars>
      </dgm:prSet>
      <dgm:spPr/>
    </dgm:pt>
    <dgm:pt modelId="{69275DF0-1A38-4C93-8B2D-C9FF252B38E4}" type="pres">
      <dgm:prSet presAssocID="{991FFA20-A3A0-4035-8D87-0FB88D0759D9}" presName="spNode" presStyleCnt="0"/>
      <dgm:spPr/>
    </dgm:pt>
    <dgm:pt modelId="{AFC49508-3641-4E25-B096-B581BF1608CB}" type="pres">
      <dgm:prSet presAssocID="{0569C05C-617D-4ACF-B9EA-FA6BBEFA6738}" presName="sibTrans" presStyleLbl="sibTrans1D1" presStyleIdx="2" presStyleCnt="3"/>
      <dgm:spPr/>
    </dgm:pt>
  </dgm:ptLst>
  <dgm:cxnLst>
    <dgm:cxn modelId="{F8FE3B01-9FC6-427E-9EBA-FFD7339E50A0}" type="presOf" srcId="{D8D53979-6984-494B-8440-8A60B9B67821}" destId="{1EDE0774-3AAA-4A2D-8ADE-FE47F626D6AF}" srcOrd="0" destOrd="0" presId="urn:microsoft.com/office/officeart/2005/8/layout/cycle6"/>
    <dgm:cxn modelId="{DF747B15-0189-4B45-8EAA-FC3056A6F983}" type="presOf" srcId="{991FFA20-A3A0-4035-8D87-0FB88D0759D9}" destId="{617A6008-F21F-404B-BFA6-36DEAC3D174A}" srcOrd="0" destOrd="0" presId="urn:microsoft.com/office/officeart/2005/8/layout/cycle6"/>
    <dgm:cxn modelId="{6F698726-DDBD-4D9D-AAC0-0DB9B23E81C7}" srcId="{85D6BB9D-ED37-420F-9DF1-ECDA9407AF3D}" destId="{AE77A342-93CE-443F-B09D-23E981BEF3DE}" srcOrd="1" destOrd="0" parTransId="{92F5D29E-EB33-43D2-8BE1-B745F94E2B8D}" sibTransId="{15FE62D7-DC64-4DD3-910B-B76D5DA81F50}"/>
    <dgm:cxn modelId="{4E86FE2D-CC8A-4CE3-8ABF-0891227D483B}" srcId="{85D6BB9D-ED37-420F-9DF1-ECDA9407AF3D}" destId="{D8D53979-6984-494B-8440-8A60B9B67821}" srcOrd="0" destOrd="0" parTransId="{CAF79D63-222C-48B6-AE38-F7846EE802C2}" sibTransId="{2143560C-8DDB-4644-89EB-76A4A4C5D628}"/>
    <dgm:cxn modelId="{7F1E9B5F-8BDE-4AA2-846E-8A81E93EF5A4}" type="presOf" srcId="{0569C05C-617D-4ACF-B9EA-FA6BBEFA6738}" destId="{AFC49508-3641-4E25-B096-B581BF1608CB}" srcOrd="0" destOrd="0" presId="urn:microsoft.com/office/officeart/2005/8/layout/cycle6"/>
    <dgm:cxn modelId="{6A319A61-B030-4058-BC74-209DE92670B3}" srcId="{85D6BB9D-ED37-420F-9DF1-ECDA9407AF3D}" destId="{991FFA20-A3A0-4035-8D87-0FB88D0759D9}" srcOrd="2" destOrd="0" parTransId="{9F668888-E092-423F-B427-F8DCBF0EB65D}" sibTransId="{0569C05C-617D-4ACF-B9EA-FA6BBEFA6738}"/>
    <dgm:cxn modelId="{D0D49A66-D49E-4224-BB4E-6A95EB33F2BE}" type="presOf" srcId="{AE77A342-93CE-443F-B09D-23E981BEF3DE}" destId="{09A9939A-B080-4F68-9161-0C2DCF6C21EA}" srcOrd="0" destOrd="0" presId="urn:microsoft.com/office/officeart/2005/8/layout/cycle6"/>
    <dgm:cxn modelId="{F4B350C0-0A43-480E-852A-45C29CBB967D}" type="presOf" srcId="{85D6BB9D-ED37-420F-9DF1-ECDA9407AF3D}" destId="{2FF28E93-90A1-4882-A580-1073EABF2BB3}" srcOrd="0" destOrd="0" presId="urn:microsoft.com/office/officeart/2005/8/layout/cycle6"/>
    <dgm:cxn modelId="{F485D5E9-8A7C-4B97-AB64-C8E3F1BEA119}" type="presOf" srcId="{2143560C-8DDB-4644-89EB-76A4A4C5D628}" destId="{9805C2E7-75B4-4470-A0ED-1F9FD52071F2}" srcOrd="0" destOrd="0" presId="urn:microsoft.com/office/officeart/2005/8/layout/cycle6"/>
    <dgm:cxn modelId="{A74BD1FE-32F9-4C02-B262-537B039FDF82}" type="presOf" srcId="{15FE62D7-DC64-4DD3-910B-B76D5DA81F50}" destId="{44EDBCCE-5FC0-48A5-BD16-3165394A44EF}" srcOrd="0" destOrd="0" presId="urn:microsoft.com/office/officeart/2005/8/layout/cycle6"/>
    <dgm:cxn modelId="{09906EA5-1DD0-4FA6-8C2E-D111DE511CF4}" type="presParOf" srcId="{2FF28E93-90A1-4882-A580-1073EABF2BB3}" destId="{1EDE0774-3AAA-4A2D-8ADE-FE47F626D6AF}" srcOrd="0" destOrd="0" presId="urn:microsoft.com/office/officeart/2005/8/layout/cycle6"/>
    <dgm:cxn modelId="{984186C8-EB45-4A4B-AF0D-943FA932D96B}" type="presParOf" srcId="{2FF28E93-90A1-4882-A580-1073EABF2BB3}" destId="{2CAE9AF3-A31E-4CFE-A3B8-FC14A00FD5DA}" srcOrd="1" destOrd="0" presId="urn:microsoft.com/office/officeart/2005/8/layout/cycle6"/>
    <dgm:cxn modelId="{31D48615-53B8-462A-A04A-A89627BB5B1C}" type="presParOf" srcId="{2FF28E93-90A1-4882-A580-1073EABF2BB3}" destId="{9805C2E7-75B4-4470-A0ED-1F9FD52071F2}" srcOrd="2" destOrd="0" presId="urn:microsoft.com/office/officeart/2005/8/layout/cycle6"/>
    <dgm:cxn modelId="{6B32BD81-374A-48D0-8AE6-647B937BF093}" type="presParOf" srcId="{2FF28E93-90A1-4882-A580-1073EABF2BB3}" destId="{09A9939A-B080-4F68-9161-0C2DCF6C21EA}" srcOrd="3" destOrd="0" presId="urn:microsoft.com/office/officeart/2005/8/layout/cycle6"/>
    <dgm:cxn modelId="{2A214579-1B33-4ED9-B118-A78B7D59FB09}" type="presParOf" srcId="{2FF28E93-90A1-4882-A580-1073EABF2BB3}" destId="{D3A07514-52C7-4228-AA77-DDBE9F5F6C7C}" srcOrd="4" destOrd="0" presId="urn:microsoft.com/office/officeart/2005/8/layout/cycle6"/>
    <dgm:cxn modelId="{681C3519-316F-4803-8718-86F9A1065ECD}" type="presParOf" srcId="{2FF28E93-90A1-4882-A580-1073EABF2BB3}" destId="{44EDBCCE-5FC0-48A5-BD16-3165394A44EF}" srcOrd="5" destOrd="0" presId="urn:microsoft.com/office/officeart/2005/8/layout/cycle6"/>
    <dgm:cxn modelId="{1622F0BA-77D7-4CD6-A5B1-36A87CB499E1}" type="presParOf" srcId="{2FF28E93-90A1-4882-A580-1073EABF2BB3}" destId="{617A6008-F21F-404B-BFA6-36DEAC3D174A}" srcOrd="6" destOrd="0" presId="urn:microsoft.com/office/officeart/2005/8/layout/cycle6"/>
    <dgm:cxn modelId="{0D0B39BF-A664-4B8E-8E65-DC3757B4B2D2}" type="presParOf" srcId="{2FF28E93-90A1-4882-A580-1073EABF2BB3}" destId="{69275DF0-1A38-4C93-8B2D-C9FF252B38E4}" srcOrd="7" destOrd="0" presId="urn:microsoft.com/office/officeart/2005/8/layout/cycle6"/>
    <dgm:cxn modelId="{A3460E30-C758-4DC0-A804-CAE8E12723FA}" type="presParOf" srcId="{2FF28E93-90A1-4882-A580-1073EABF2BB3}" destId="{AFC49508-3641-4E25-B096-B581BF1608CB}"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583D3-B914-43F1-84C9-AB207597B11B}" type="doc">
      <dgm:prSet loTypeId="urn:microsoft.com/office/officeart/2005/8/layout/matrix1" loCatId="matrix" qsTypeId="urn:microsoft.com/office/officeart/2005/8/quickstyle/simple1" qsCatId="simple" csTypeId="urn:microsoft.com/office/officeart/2005/8/colors/accent3_5" csCatId="accent3" phldr="1"/>
      <dgm:spPr/>
      <dgm:t>
        <a:bodyPr/>
        <a:lstStyle/>
        <a:p>
          <a:endParaRPr lang="en-US"/>
        </a:p>
      </dgm:t>
    </dgm:pt>
    <dgm:pt modelId="{5DE3AA42-EFC3-4854-8CC4-B4639A2F716E}">
      <dgm:prSet phldrT="[Text]" custT="1"/>
      <dgm:spPr>
        <a:solidFill>
          <a:schemeClr val="tx1">
            <a:lumMod val="75000"/>
            <a:lumOff val="25000"/>
          </a:schemeClr>
        </a:solidFill>
      </dgm:spPr>
      <dgm:t>
        <a:bodyPr/>
        <a:lstStyle/>
        <a:p>
          <a:r>
            <a:rPr lang="en-US" sz="3200" dirty="0">
              <a:solidFill>
                <a:schemeClr val="bg1"/>
              </a:solidFill>
            </a:rPr>
            <a:t>Purpose and History</a:t>
          </a:r>
        </a:p>
      </dgm:t>
    </dgm:pt>
    <dgm:pt modelId="{1E2F1371-3954-4418-8EDD-7F66E1817855}" type="parTrans" cxnId="{DDF61058-5785-4808-8DB5-ADD162EDCB2D}">
      <dgm:prSet/>
      <dgm:spPr/>
      <dgm:t>
        <a:bodyPr/>
        <a:lstStyle/>
        <a:p>
          <a:endParaRPr lang="en-US">
            <a:solidFill>
              <a:schemeClr val="tx1"/>
            </a:solidFill>
          </a:endParaRPr>
        </a:p>
      </dgm:t>
    </dgm:pt>
    <dgm:pt modelId="{04805F53-981C-4814-BFB1-BA9AE5B8697C}" type="sibTrans" cxnId="{DDF61058-5785-4808-8DB5-ADD162EDCB2D}">
      <dgm:prSet/>
      <dgm:spPr/>
      <dgm:t>
        <a:bodyPr/>
        <a:lstStyle/>
        <a:p>
          <a:endParaRPr lang="en-US">
            <a:solidFill>
              <a:schemeClr val="tx1"/>
            </a:solidFill>
          </a:endParaRPr>
        </a:p>
      </dgm:t>
    </dgm:pt>
    <dgm:pt modelId="{9C103AB7-235E-47A2-B3AC-90D0A34484B8}">
      <dgm:prSet phldrT="[Text]"/>
      <dgm:spPr/>
      <dgm:t>
        <a:bodyPr anchor="b" anchorCtr="0"/>
        <a:lstStyle/>
        <a:p>
          <a:r>
            <a:rPr lang="en-US" altLang="en-US" dirty="0">
              <a:solidFill>
                <a:schemeClr val="tx1"/>
              </a:solidFill>
              <a:latin typeface="Arial" panose="020B0604020202020204" pitchFamily="34" charset="0"/>
              <a:cs typeface="Arial" panose="020B0604020202020204" pitchFamily="34" charset="0"/>
            </a:rPr>
            <a:t>Intended to facilitate </a:t>
          </a:r>
          <a:r>
            <a:rPr lang="en-US" altLang="en-US" b="1" dirty="0">
              <a:solidFill>
                <a:schemeClr val="tx1"/>
              </a:solidFill>
              <a:latin typeface="Arial" panose="020B0604020202020204" pitchFamily="34" charset="0"/>
              <a:cs typeface="Arial" panose="020B0604020202020204" pitchFamily="34" charset="0"/>
            </a:rPr>
            <a:t>transparency and translation </a:t>
          </a:r>
          <a:r>
            <a:rPr lang="en-US" altLang="en-US" dirty="0">
              <a:solidFill>
                <a:schemeClr val="tx1"/>
              </a:solidFill>
              <a:latin typeface="Arial" panose="020B0604020202020204" pitchFamily="34" charset="0"/>
              <a:cs typeface="Arial" panose="020B0604020202020204" pitchFamily="34" charset="0"/>
            </a:rPr>
            <a:t>of research to practice, policy and real-world application</a:t>
          </a:r>
          <a:endParaRPr lang="en-US" dirty="0">
            <a:solidFill>
              <a:schemeClr val="tx1"/>
            </a:solidFill>
          </a:endParaRPr>
        </a:p>
      </dgm:t>
    </dgm:pt>
    <dgm:pt modelId="{018E48FD-0098-4C5F-AE5E-50CCDAA6444C}" type="parTrans" cxnId="{BF4DE1A3-30A2-4EC5-982D-58B4AFA6A794}">
      <dgm:prSet/>
      <dgm:spPr/>
      <dgm:t>
        <a:bodyPr/>
        <a:lstStyle/>
        <a:p>
          <a:endParaRPr lang="en-US">
            <a:solidFill>
              <a:schemeClr val="tx1"/>
            </a:solidFill>
          </a:endParaRPr>
        </a:p>
      </dgm:t>
    </dgm:pt>
    <dgm:pt modelId="{8F1BD5D5-3BD7-4306-81DA-22398755E92C}" type="sibTrans" cxnId="{BF4DE1A3-30A2-4EC5-982D-58B4AFA6A794}">
      <dgm:prSet/>
      <dgm:spPr/>
      <dgm:t>
        <a:bodyPr/>
        <a:lstStyle/>
        <a:p>
          <a:endParaRPr lang="en-US">
            <a:solidFill>
              <a:schemeClr val="tx1"/>
            </a:solidFill>
          </a:endParaRPr>
        </a:p>
      </dgm:t>
    </dgm:pt>
    <dgm:pt modelId="{6E2F817E-6214-478B-859F-10D8E5AACAD3}">
      <dgm:prSet phldrT="[Text]"/>
      <dgm:spPr/>
      <dgm:t>
        <a:bodyPr anchor="b" anchorCtr="0"/>
        <a:lstStyle/>
        <a:p>
          <a:r>
            <a:rPr lang="en-US" altLang="en-US" b="0" dirty="0">
              <a:solidFill>
                <a:schemeClr val="tx1"/>
              </a:solidFill>
              <a:latin typeface="Arial" panose="020B0604020202020204" pitchFamily="34" charset="0"/>
              <a:cs typeface="Arial" panose="020B0604020202020204" pitchFamily="34" charset="0"/>
            </a:rPr>
            <a:t>Balance internal and external validity, and </a:t>
          </a:r>
          <a:r>
            <a:rPr lang="en-US" altLang="en-US" b="1" dirty="0">
              <a:solidFill>
                <a:schemeClr val="tx1"/>
              </a:solidFill>
              <a:latin typeface="Arial" panose="020B0604020202020204" pitchFamily="34" charset="0"/>
              <a:cs typeface="Arial" panose="020B0604020202020204" pitchFamily="34" charset="0"/>
            </a:rPr>
            <a:t>emphasizes  representativeness and equity</a:t>
          </a:r>
          <a:endParaRPr lang="en-US" dirty="0">
            <a:solidFill>
              <a:schemeClr val="tx1"/>
            </a:solidFill>
          </a:endParaRPr>
        </a:p>
      </dgm:t>
    </dgm:pt>
    <dgm:pt modelId="{67BCA7B2-8F9F-4BCD-AE4C-7FE37BA47E1A}" type="parTrans" cxnId="{C19B044F-B6C2-4AF2-9B24-1672659D0540}">
      <dgm:prSet/>
      <dgm:spPr/>
      <dgm:t>
        <a:bodyPr/>
        <a:lstStyle/>
        <a:p>
          <a:endParaRPr lang="en-US">
            <a:solidFill>
              <a:schemeClr val="tx1"/>
            </a:solidFill>
          </a:endParaRPr>
        </a:p>
      </dgm:t>
    </dgm:pt>
    <dgm:pt modelId="{D2ABA4B2-3E9A-4B0C-9A26-713590E39F04}" type="sibTrans" cxnId="{C19B044F-B6C2-4AF2-9B24-1672659D0540}">
      <dgm:prSet/>
      <dgm:spPr/>
      <dgm:t>
        <a:bodyPr/>
        <a:lstStyle/>
        <a:p>
          <a:endParaRPr lang="en-US">
            <a:solidFill>
              <a:schemeClr val="tx1"/>
            </a:solidFill>
          </a:endParaRPr>
        </a:p>
      </dgm:t>
    </dgm:pt>
    <dgm:pt modelId="{08BEE300-3829-4B96-AF94-75E3C6107E89}">
      <dgm:prSet phldrT="[Text]"/>
      <dgm:spPr/>
      <dgm:t>
        <a:bodyPr anchor="t" anchorCtr="0"/>
        <a:lstStyle/>
        <a:p>
          <a:r>
            <a:rPr lang="en-US" altLang="en-US">
              <a:solidFill>
                <a:schemeClr val="tx1"/>
              </a:solidFill>
              <a:latin typeface="Arial" panose="020B0604020202020204" pitchFamily="34" charset="0"/>
              <a:cs typeface="Arial" panose="020B0604020202020204" pitchFamily="34" charset="0"/>
            </a:rPr>
            <a:t>Individual (RE) and</a:t>
          </a:r>
          <a:r>
            <a:rPr lang="en-US" altLang="en-US" b="1">
              <a:solidFill>
                <a:schemeClr val="tx1"/>
              </a:solidFill>
              <a:latin typeface="Arial" panose="020B0604020202020204" pitchFamily="34" charset="0"/>
              <a:cs typeface="Arial" panose="020B0604020202020204" pitchFamily="34" charset="0"/>
            </a:rPr>
            <a:t> Multi-level </a:t>
          </a:r>
          <a:r>
            <a:rPr lang="en-US" altLang="en-US">
              <a:solidFill>
                <a:schemeClr val="tx1"/>
              </a:solidFill>
              <a:latin typeface="Arial" panose="020B0604020202020204" pitchFamily="34" charset="0"/>
              <a:cs typeface="Arial" panose="020B0604020202020204" pitchFamily="34" charset="0"/>
            </a:rPr>
            <a:t>Setting (AIM) factors- community, organization, staff</a:t>
          </a:r>
          <a:endParaRPr lang="en-US" dirty="0">
            <a:solidFill>
              <a:schemeClr val="tx1"/>
            </a:solidFill>
          </a:endParaRPr>
        </a:p>
      </dgm:t>
    </dgm:pt>
    <dgm:pt modelId="{B4E81836-8BA2-41A4-A670-7E7F594A245E}" type="parTrans" cxnId="{12D6B27D-5B3C-4319-99BC-9964C91DEFD8}">
      <dgm:prSet/>
      <dgm:spPr/>
      <dgm:t>
        <a:bodyPr/>
        <a:lstStyle/>
        <a:p>
          <a:endParaRPr lang="en-US">
            <a:solidFill>
              <a:schemeClr val="tx1"/>
            </a:solidFill>
          </a:endParaRPr>
        </a:p>
      </dgm:t>
    </dgm:pt>
    <dgm:pt modelId="{4E21E819-3526-4B94-B6A4-0ECAEF6B0497}" type="sibTrans" cxnId="{12D6B27D-5B3C-4319-99BC-9964C91DEFD8}">
      <dgm:prSet/>
      <dgm:spPr/>
      <dgm:t>
        <a:bodyPr/>
        <a:lstStyle/>
        <a:p>
          <a:endParaRPr lang="en-US">
            <a:solidFill>
              <a:schemeClr val="tx1"/>
            </a:solidFill>
          </a:endParaRPr>
        </a:p>
      </dgm:t>
    </dgm:pt>
    <dgm:pt modelId="{91713202-DF7D-4210-8307-03EC16F292F0}">
      <dgm:prSet phldrT="[Text]"/>
      <dgm:spPr/>
      <dgm:t>
        <a:bodyPr anchor="t" anchorCtr="0"/>
        <a:lstStyle/>
        <a:p>
          <a:r>
            <a:rPr lang="en-US" altLang="en-US" b="1">
              <a:solidFill>
                <a:schemeClr val="tx1"/>
              </a:solidFill>
              <a:latin typeface="Arial" panose="020B0604020202020204" pitchFamily="34" charset="0"/>
              <a:cs typeface="Arial" panose="020B0604020202020204" pitchFamily="34" charset="0"/>
            </a:rPr>
            <a:t>Ultimate Impact depends on all elements </a:t>
          </a:r>
          <a:r>
            <a:rPr lang="en-US" altLang="en-US">
              <a:solidFill>
                <a:schemeClr val="tx1"/>
              </a:solidFill>
              <a:latin typeface="Arial" panose="020B0604020202020204" pitchFamily="34" charset="0"/>
              <a:cs typeface="Arial" panose="020B0604020202020204" pitchFamily="34" charset="0"/>
            </a:rPr>
            <a:t>(reach x effectiveness, etc.)</a:t>
          </a:r>
          <a:endParaRPr lang="en-US" dirty="0">
            <a:solidFill>
              <a:schemeClr val="tx1"/>
            </a:solidFill>
          </a:endParaRPr>
        </a:p>
      </dgm:t>
    </dgm:pt>
    <dgm:pt modelId="{0C7A376F-252C-4398-A42D-A611AFCD7DB3}" type="parTrans" cxnId="{B92C9514-EC48-4A8E-BE1F-8E3AAD7F5B39}">
      <dgm:prSet/>
      <dgm:spPr/>
      <dgm:t>
        <a:bodyPr/>
        <a:lstStyle/>
        <a:p>
          <a:endParaRPr lang="en-US">
            <a:solidFill>
              <a:schemeClr val="tx1"/>
            </a:solidFill>
          </a:endParaRPr>
        </a:p>
      </dgm:t>
    </dgm:pt>
    <dgm:pt modelId="{A2A6BFF3-162E-413D-9AE2-041E7DE247C6}" type="sibTrans" cxnId="{B92C9514-EC48-4A8E-BE1F-8E3AAD7F5B39}">
      <dgm:prSet/>
      <dgm:spPr/>
      <dgm:t>
        <a:bodyPr/>
        <a:lstStyle/>
        <a:p>
          <a:endParaRPr lang="en-US">
            <a:solidFill>
              <a:schemeClr val="tx1"/>
            </a:solidFill>
          </a:endParaRPr>
        </a:p>
      </dgm:t>
    </dgm:pt>
    <dgm:pt modelId="{1B025C01-6E42-4D03-ABA9-56BAA0315D01}" type="pres">
      <dgm:prSet presAssocID="{480583D3-B914-43F1-84C9-AB207597B11B}" presName="diagram" presStyleCnt="0">
        <dgm:presLayoutVars>
          <dgm:chMax val="1"/>
          <dgm:dir/>
          <dgm:animLvl val="ctr"/>
          <dgm:resizeHandles val="exact"/>
        </dgm:presLayoutVars>
      </dgm:prSet>
      <dgm:spPr/>
    </dgm:pt>
    <dgm:pt modelId="{066DDDE9-93D4-4827-9DC5-2B17C4F482F6}" type="pres">
      <dgm:prSet presAssocID="{480583D3-B914-43F1-84C9-AB207597B11B}" presName="matrix" presStyleCnt="0"/>
      <dgm:spPr/>
    </dgm:pt>
    <dgm:pt modelId="{9849EAC3-1DA1-4517-80DF-77BD42462E18}" type="pres">
      <dgm:prSet presAssocID="{480583D3-B914-43F1-84C9-AB207597B11B}" presName="tile1" presStyleLbl="node1" presStyleIdx="0" presStyleCnt="4"/>
      <dgm:spPr/>
    </dgm:pt>
    <dgm:pt modelId="{E95E618C-7B50-4000-905A-6A12176117B1}" type="pres">
      <dgm:prSet presAssocID="{480583D3-B914-43F1-84C9-AB207597B11B}" presName="tile1text" presStyleLbl="node1" presStyleIdx="0" presStyleCnt="4">
        <dgm:presLayoutVars>
          <dgm:chMax val="0"/>
          <dgm:chPref val="0"/>
          <dgm:bulletEnabled val="1"/>
        </dgm:presLayoutVars>
      </dgm:prSet>
      <dgm:spPr/>
    </dgm:pt>
    <dgm:pt modelId="{F940E9D5-D3B9-4143-9367-5CA0B0BE7EDB}" type="pres">
      <dgm:prSet presAssocID="{480583D3-B914-43F1-84C9-AB207597B11B}" presName="tile2" presStyleLbl="node1" presStyleIdx="1" presStyleCnt="4"/>
      <dgm:spPr/>
    </dgm:pt>
    <dgm:pt modelId="{B167B6A1-0DD8-4788-84D3-F401BF599EB4}" type="pres">
      <dgm:prSet presAssocID="{480583D3-B914-43F1-84C9-AB207597B11B}" presName="tile2text" presStyleLbl="node1" presStyleIdx="1" presStyleCnt="4">
        <dgm:presLayoutVars>
          <dgm:chMax val="0"/>
          <dgm:chPref val="0"/>
          <dgm:bulletEnabled val="1"/>
        </dgm:presLayoutVars>
      </dgm:prSet>
      <dgm:spPr/>
    </dgm:pt>
    <dgm:pt modelId="{910EFFA3-B45A-45D8-8B21-5477E84B1F48}" type="pres">
      <dgm:prSet presAssocID="{480583D3-B914-43F1-84C9-AB207597B11B}" presName="tile3" presStyleLbl="node1" presStyleIdx="2" presStyleCnt="4"/>
      <dgm:spPr/>
    </dgm:pt>
    <dgm:pt modelId="{443FE1A1-F16B-4761-975D-70E35E067D2A}" type="pres">
      <dgm:prSet presAssocID="{480583D3-B914-43F1-84C9-AB207597B11B}" presName="tile3text" presStyleLbl="node1" presStyleIdx="2" presStyleCnt="4">
        <dgm:presLayoutVars>
          <dgm:chMax val="0"/>
          <dgm:chPref val="0"/>
          <dgm:bulletEnabled val="1"/>
        </dgm:presLayoutVars>
      </dgm:prSet>
      <dgm:spPr/>
    </dgm:pt>
    <dgm:pt modelId="{F233A913-E7DD-47EE-9B82-AE8615AD474B}" type="pres">
      <dgm:prSet presAssocID="{480583D3-B914-43F1-84C9-AB207597B11B}" presName="tile4" presStyleLbl="node1" presStyleIdx="3" presStyleCnt="4"/>
      <dgm:spPr/>
    </dgm:pt>
    <dgm:pt modelId="{B250C99B-5BE6-4148-A3F1-3E9E7D169B5F}" type="pres">
      <dgm:prSet presAssocID="{480583D3-B914-43F1-84C9-AB207597B11B}" presName="tile4text" presStyleLbl="node1" presStyleIdx="3" presStyleCnt="4">
        <dgm:presLayoutVars>
          <dgm:chMax val="0"/>
          <dgm:chPref val="0"/>
          <dgm:bulletEnabled val="1"/>
        </dgm:presLayoutVars>
      </dgm:prSet>
      <dgm:spPr/>
    </dgm:pt>
    <dgm:pt modelId="{6B4EEDD4-DFEB-4932-9471-104127063EED}" type="pres">
      <dgm:prSet presAssocID="{480583D3-B914-43F1-84C9-AB207597B11B}" presName="centerTile" presStyleLbl="fgShp" presStyleIdx="0" presStyleCnt="1">
        <dgm:presLayoutVars>
          <dgm:chMax val="0"/>
          <dgm:chPref val="0"/>
        </dgm:presLayoutVars>
      </dgm:prSet>
      <dgm:spPr/>
    </dgm:pt>
  </dgm:ptLst>
  <dgm:cxnLst>
    <dgm:cxn modelId="{8F2FFE04-4E84-460D-8DC6-B173191667AC}" type="presOf" srcId="{91713202-DF7D-4210-8307-03EC16F292F0}" destId="{B250C99B-5BE6-4148-A3F1-3E9E7D169B5F}" srcOrd="1" destOrd="0" presId="urn:microsoft.com/office/officeart/2005/8/layout/matrix1"/>
    <dgm:cxn modelId="{9E6C9B0A-5968-40AE-9867-2F1C29A05085}" type="presOf" srcId="{6E2F817E-6214-478B-859F-10D8E5AACAD3}" destId="{F940E9D5-D3B9-4143-9367-5CA0B0BE7EDB}" srcOrd="0" destOrd="0" presId="urn:microsoft.com/office/officeart/2005/8/layout/matrix1"/>
    <dgm:cxn modelId="{B92C9514-EC48-4A8E-BE1F-8E3AAD7F5B39}" srcId="{5DE3AA42-EFC3-4854-8CC4-B4639A2F716E}" destId="{91713202-DF7D-4210-8307-03EC16F292F0}" srcOrd="3" destOrd="0" parTransId="{0C7A376F-252C-4398-A42D-A611AFCD7DB3}" sibTransId="{A2A6BFF3-162E-413D-9AE2-041E7DE247C6}"/>
    <dgm:cxn modelId="{1A0B531D-A169-4972-9789-C726B784D477}" type="presOf" srcId="{9C103AB7-235E-47A2-B3AC-90D0A34484B8}" destId="{E95E618C-7B50-4000-905A-6A12176117B1}" srcOrd="1" destOrd="0" presId="urn:microsoft.com/office/officeart/2005/8/layout/matrix1"/>
    <dgm:cxn modelId="{B2ABE12B-7A7E-4D15-A16B-7A48D782B24F}" type="presOf" srcId="{08BEE300-3829-4B96-AF94-75E3C6107E89}" destId="{910EFFA3-B45A-45D8-8B21-5477E84B1F48}" srcOrd="0" destOrd="0" presId="urn:microsoft.com/office/officeart/2005/8/layout/matrix1"/>
    <dgm:cxn modelId="{9C9F7C31-63B3-4C9C-86B9-5D884D753C5C}" type="presOf" srcId="{5DE3AA42-EFC3-4854-8CC4-B4639A2F716E}" destId="{6B4EEDD4-DFEB-4932-9471-104127063EED}" srcOrd="0" destOrd="0" presId="urn:microsoft.com/office/officeart/2005/8/layout/matrix1"/>
    <dgm:cxn modelId="{DCFEA339-E9A7-4B70-B7A0-FD326F58471B}" type="presOf" srcId="{6E2F817E-6214-478B-859F-10D8E5AACAD3}" destId="{B167B6A1-0DD8-4788-84D3-F401BF599EB4}" srcOrd="1" destOrd="0" presId="urn:microsoft.com/office/officeart/2005/8/layout/matrix1"/>
    <dgm:cxn modelId="{C19B044F-B6C2-4AF2-9B24-1672659D0540}" srcId="{5DE3AA42-EFC3-4854-8CC4-B4639A2F716E}" destId="{6E2F817E-6214-478B-859F-10D8E5AACAD3}" srcOrd="1" destOrd="0" parTransId="{67BCA7B2-8F9F-4BCD-AE4C-7FE37BA47E1A}" sibTransId="{D2ABA4B2-3E9A-4B0C-9A26-713590E39F04}"/>
    <dgm:cxn modelId="{DDF61058-5785-4808-8DB5-ADD162EDCB2D}" srcId="{480583D3-B914-43F1-84C9-AB207597B11B}" destId="{5DE3AA42-EFC3-4854-8CC4-B4639A2F716E}" srcOrd="0" destOrd="0" parTransId="{1E2F1371-3954-4418-8EDD-7F66E1817855}" sibTransId="{04805F53-981C-4814-BFB1-BA9AE5B8697C}"/>
    <dgm:cxn modelId="{E9BDF363-4406-46B0-A3A9-92F798F56788}" type="presOf" srcId="{9C103AB7-235E-47A2-B3AC-90D0A34484B8}" destId="{9849EAC3-1DA1-4517-80DF-77BD42462E18}" srcOrd="0" destOrd="0" presId="urn:microsoft.com/office/officeart/2005/8/layout/matrix1"/>
    <dgm:cxn modelId="{944A5869-ED1E-4AD2-AFF6-4B3CA985C5DC}" type="presOf" srcId="{91713202-DF7D-4210-8307-03EC16F292F0}" destId="{F233A913-E7DD-47EE-9B82-AE8615AD474B}" srcOrd="0" destOrd="0" presId="urn:microsoft.com/office/officeart/2005/8/layout/matrix1"/>
    <dgm:cxn modelId="{12D6B27D-5B3C-4319-99BC-9964C91DEFD8}" srcId="{5DE3AA42-EFC3-4854-8CC4-B4639A2F716E}" destId="{08BEE300-3829-4B96-AF94-75E3C6107E89}" srcOrd="2" destOrd="0" parTransId="{B4E81836-8BA2-41A4-A670-7E7F594A245E}" sibTransId="{4E21E819-3526-4B94-B6A4-0ECAEF6B0497}"/>
    <dgm:cxn modelId="{E9B1B69E-C99B-4231-BE59-F9863E235CB6}" type="presOf" srcId="{480583D3-B914-43F1-84C9-AB207597B11B}" destId="{1B025C01-6E42-4D03-ABA9-56BAA0315D01}" srcOrd="0" destOrd="0" presId="urn:microsoft.com/office/officeart/2005/8/layout/matrix1"/>
    <dgm:cxn modelId="{BF4DE1A3-30A2-4EC5-982D-58B4AFA6A794}" srcId="{5DE3AA42-EFC3-4854-8CC4-B4639A2F716E}" destId="{9C103AB7-235E-47A2-B3AC-90D0A34484B8}" srcOrd="0" destOrd="0" parTransId="{018E48FD-0098-4C5F-AE5E-50CCDAA6444C}" sibTransId="{8F1BD5D5-3BD7-4306-81DA-22398755E92C}"/>
    <dgm:cxn modelId="{D720B0E8-93A0-4FAC-A503-8342B50C80DB}" type="presOf" srcId="{08BEE300-3829-4B96-AF94-75E3C6107E89}" destId="{443FE1A1-F16B-4761-975D-70E35E067D2A}" srcOrd="1" destOrd="0" presId="urn:microsoft.com/office/officeart/2005/8/layout/matrix1"/>
    <dgm:cxn modelId="{490F5783-8C81-430F-B8F1-B1709F35ACF0}" type="presParOf" srcId="{1B025C01-6E42-4D03-ABA9-56BAA0315D01}" destId="{066DDDE9-93D4-4827-9DC5-2B17C4F482F6}" srcOrd="0" destOrd="0" presId="urn:microsoft.com/office/officeart/2005/8/layout/matrix1"/>
    <dgm:cxn modelId="{06DFC0D8-0FFA-4705-A8C8-55BDBD190BF4}" type="presParOf" srcId="{066DDDE9-93D4-4827-9DC5-2B17C4F482F6}" destId="{9849EAC3-1DA1-4517-80DF-77BD42462E18}" srcOrd="0" destOrd="0" presId="urn:microsoft.com/office/officeart/2005/8/layout/matrix1"/>
    <dgm:cxn modelId="{C9C98971-5034-40B6-B7B0-BAD8F71AA674}" type="presParOf" srcId="{066DDDE9-93D4-4827-9DC5-2B17C4F482F6}" destId="{E95E618C-7B50-4000-905A-6A12176117B1}" srcOrd="1" destOrd="0" presId="urn:microsoft.com/office/officeart/2005/8/layout/matrix1"/>
    <dgm:cxn modelId="{A728494A-9A51-4000-8131-A2FC1360946B}" type="presParOf" srcId="{066DDDE9-93D4-4827-9DC5-2B17C4F482F6}" destId="{F940E9D5-D3B9-4143-9367-5CA0B0BE7EDB}" srcOrd="2" destOrd="0" presId="urn:microsoft.com/office/officeart/2005/8/layout/matrix1"/>
    <dgm:cxn modelId="{D0F49C66-29E2-49B9-A222-48166DFE374B}" type="presParOf" srcId="{066DDDE9-93D4-4827-9DC5-2B17C4F482F6}" destId="{B167B6A1-0DD8-4788-84D3-F401BF599EB4}" srcOrd="3" destOrd="0" presId="urn:microsoft.com/office/officeart/2005/8/layout/matrix1"/>
    <dgm:cxn modelId="{603FC1C7-2F1B-4519-ADD9-55D164C02D4D}" type="presParOf" srcId="{066DDDE9-93D4-4827-9DC5-2B17C4F482F6}" destId="{910EFFA3-B45A-45D8-8B21-5477E84B1F48}" srcOrd="4" destOrd="0" presId="urn:microsoft.com/office/officeart/2005/8/layout/matrix1"/>
    <dgm:cxn modelId="{95869D8E-71B7-402A-9555-3680D92050F7}" type="presParOf" srcId="{066DDDE9-93D4-4827-9DC5-2B17C4F482F6}" destId="{443FE1A1-F16B-4761-975D-70E35E067D2A}" srcOrd="5" destOrd="0" presId="urn:microsoft.com/office/officeart/2005/8/layout/matrix1"/>
    <dgm:cxn modelId="{4DCF3667-0C13-4EB5-ACB9-7AF768C9F36F}" type="presParOf" srcId="{066DDDE9-93D4-4827-9DC5-2B17C4F482F6}" destId="{F233A913-E7DD-47EE-9B82-AE8615AD474B}" srcOrd="6" destOrd="0" presId="urn:microsoft.com/office/officeart/2005/8/layout/matrix1"/>
    <dgm:cxn modelId="{0E728F35-08F4-4483-8087-73873C917A23}" type="presParOf" srcId="{066DDDE9-93D4-4827-9DC5-2B17C4F482F6}" destId="{B250C99B-5BE6-4148-A3F1-3E9E7D169B5F}" srcOrd="7" destOrd="0" presId="urn:microsoft.com/office/officeart/2005/8/layout/matrix1"/>
    <dgm:cxn modelId="{1C6D1F9F-833B-441F-8409-41DCB2FB0FA2}" type="presParOf" srcId="{1B025C01-6E42-4D03-ABA9-56BAA0315D01}" destId="{6B4EEDD4-DFEB-4932-9471-104127063EED}"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E0774-3AAA-4A2D-8ADE-FE47F626D6AF}">
      <dsp:nvSpPr>
        <dsp:cNvPr id="0" name=""/>
        <dsp:cNvSpPr/>
      </dsp:nvSpPr>
      <dsp:spPr>
        <a:xfrm>
          <a:off x="2973568" y="-105960"/>
          <a:ext cx="3835528" cy="1924332"/>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All ‘steps’ or dimensions are important for population health*</a:t>
          </a:r>
        </a:p>
      </dsp:txBody>
      <dsp:txXfrm>
        <a:off x="3067506" y="-12022"/>
        <a:ext cx="3647652" cy="1736456"/>
      </dsp:txXfrm>
    </dsp:sp>
    <dsp:sp modelId="{9805C2E7-75B4-4470-A0ED-1F9FD52071F2}">
      <dsp:nvSpPr>
        <dsp:cNvPr id="0" name=""/>
        <dsp:cNvSpPr/>
      </dsp:nvSpPr>
      <dsp:spPr>
        <a:xfrm>
          <a:off x="3213401" y="1527334"/>
          <a:ext cx="3990717" cy="3990717"/>
        </a:xfrm>
        <a:custGeom>
          <a:avLst/>
          <a:gdLst/>
          <a:ahLst/>
          <a:cxnLst/>
          <a:rect l="0" t="0" r="0" b="0"/>
          <a:pathLst>
            <a:path>
              <a:moveTo>
                <a:pt x="3035423" y="292502"/>
              </a:moveTo>
              <a:arcTo wR="1995358" hR="1995358" stAng="18084937" swAng="47527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A9939A-B080-4F68-9161-0C2DCF6C21EA}">
      <dsp:nvSpPr>
        <dsp:cNvPr id="0" name=""/>
        <dsp:cNvSpPr/>
      </dsp:nvSpPr>
      <dsp:spPr>
        <a:xfrm>
          <a:off x="5913074" y="1981200"/>
          <a:ext cx="3835528" cy="1924332"/>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At each step, there are both threats to and opportunities for health equity</a:t>
          </a:r>
        </a:p>
      </dsp:txBody>
      <dsp:txXfrm>
        <a:off x="6007012" y="2075138"/>
        <a:ext cx="3647652" cy="1736456"/>
      </dsp:txXfrm>
    </dsp:sp>
    <dsp:sp modelId="{44EDBCCE-5FC0-48A5-BD16-3165394A44EF}">
      <dsp:nvSpPr>
        <dsp:cNvPr id="0" name=""/>
        <dsp:cNvSpPr/>
      </dsp:nvSpPr>
      <dsp:spPr>
        <a:xfrm>
          <a:off x="3743428" y="1294925"/>
          <a:ext cx="3990717" cy="3990717"/>
        </a:xfrm>
        <a:custGeom>
          <a:avLst/>
          <a:gdLst/>
          <a:ahLst/>
          <a:cxnLst/>
          <a:rect l="0" t="0" r="0" b="0"/>
          <a:pathLst>
            <a:path>
              <a:moveTo>
                <a:pt x="3882956" y="2642222"/>
              </a:moveTo>
              <a:arcTo wR="1995358" hR="1995358" stAng="1134969" swAng="667992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7A6008-F21F-404B-BFA6-36DEAC3D174A}">
      <dsp:nvSpPr>
        <dsp:cNvPr id="0" name=""/>
        <dsp:cNvSpPr/>
      </dsp:nvSpPr>
      <dsp:spPr>
        <a:xfrm>
          <a:off x="1902271" y="2666996"/>
          <a:ext cx="2522059" cy="236449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Research needs to devote attention to ALL steps in the process to affect impact*</a:t>
          </a:r>
        </a:p>
      </dsp:txBody>
      <dsp:txXfrm>
        <a:off x="2017696" y="2782421"/>
        <a:ext cx="2291209" cy="2133644"/>
      </dsp:txXfrm>
    </dsp:sp>
    <dsp:sp modelId="{AFC49508-3641-4E25-B096-B581BF1608CB}">
      <dsp:nvSpPr>
        <dsp:cNvPr id="0" name=""/>
        <dsp:cNvSpPr/>
      </dsp:nvSpPr>
      <dsp:spPr>
        <a:xfrm>
          <a:off x="3770617" y="1214460"/>
          <a:ext cx="3990717" cy="3990717"/>
        </a:xfrm>
        <a:custGeom>
          <a:avLst/>
          <a:gdLst/>
          <a:ahLst/>
          <a:cxnLst/>
          <a:rect l="0" t="0" r="0" b="0"/>
          <a:pathLst>
            <a:path>
              <a:moveTo>
                <a:pt x="77943" y="1443112"/>
              </a:moveTo>
              <a:arcTo wR="1995358" hR="1995358" stAng="11764034" swAng="167193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9EAC3-1DA1-4517-80DF-77BD42462E18}">
      <dsp:nvSpPr>
        <dsp:cNvPr id="0" name=""/>
        <dsp:cNvSpPr/>
      </dsp:nvSpPr>
      <dsp:spPr>
        <a:xfrm rot="16200000">
          <a:off x="1257299" y="-1257299"/>
          <a:ext cx="2895600" cy="5410200"/>
        </a:xfrm>
        <a:prstGeom prst="round1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altLang="en-US" sz="2800" kern="1200" dirty="0">
              <a:solidFill>
                <a:schemeClr val="tx1"/>
              </a:solidFill>
              <a:latin typeface="Arial" panose="020B0604020202020204" pitchFamily="34" charset="0"/>
              <a:cs typeface="Arial" panose="020B0604020202020204" pitchFamily="34" charset="0"/>
            </a:rPr>
            <a:t>Intended to facilitate </a:t>
          </a:r>
          <a:r>
            <a:rPr lang="en-US" altLang="en-US" sz="2800" b="1" kern="1200" dirty="0">
              <a:solidFill>
                <a:schemeClr val="tx1"/>
              </a:solidFill>
              <a:latin typeface="Arial" panose="020B0604020202020204" pitchFamily="34" charset="0"/>
              <a:cs typeface="Arial" panose="020B0604020202020204" pitchFamily="34" charset="0"/>
            </a:rPr>
            <a:t>transparency and translation </a:t>
          </a:r>
          <a:r>
            <a:rPr lang="en-US" altLang="en-US" sz="2800" kern="1200" dirty="0">
              <a:solidFill>
                <a:schemeClr val="tx1"/>
              </a:solidFill>
              <a:latin typeface="Arial" panose="020B0604020202020204" pitchFamily="34" charset="0"/>
              <a:cs typeface="Arial" panose="020B0604020202020204" pitchFamily="34" charset="0"/>
            </a:rPr>
            <a:t>of research to practice, policy and real-world application</a:t>
          </a:r>
          <a:endParaRPr lang="en-US" sz="2800" kern="1200" dirty="0">
            <a:solidFill>
              <a:schemeClr val="tx1"/>
            </a:solidFill>
          </a:endParaRPr>
        </a:p>
      </dsp:txBody>
      <dsp:txXfrm rot="5400000">
        <a:off x="-1" y="1"/>
        <a:ext cx="5410200" cy="2171700"/>
      </dsp:txXfrm>
    </dsp:sp>
    <dsp:sp modelId="{F940E9D5-D3B9-4143-9367-5CA0B0BE7EDB}">
      <dsp:nvSpPr>
        <dsp:cNvPr id="0" name=""/>
        <dsp:cNvSpPr/>
      </dsp:nvSpPr>
      <dsp:spPr>
        <a:xfrm>
          <a:off x="5410200" y="0"/>
          <a:ext cx="5410200" cy="2895600"/>
        </a:xfrm>
        <a:prstGeom prst="round1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altLang="en-US" sz="2800" b="0" kern="1200" dirty="0">
              <a:solidFill>
                <a:schemeClr val="tx1"/>
              </a:solidFill>
              <a:latin typeface="Arial" panose="020B0604020202020204" pitchFamily="34" charset="0"/>
              <a:cs typeface="Arial" panose="020B0604020202020204" pitchFamily="34" charset="0"/>
            </a:rPr>
            <a:t>Balance internal and external validity, and </a:t>
          </a:r>
          <a:r>
            <a:rPr lang="en-US" altLang="en-US" sz="2800" b="1" kern="1200" dirty="0">
              <a:solidFill>
                <a:schemeClr val="tx1"/>
              </a:solidFill>
              <a:latin typeface="Arial" panose="020B0604020202020204" pitchFamily="34" charset="0"/>
              <a:cs typeface="Arial" panose="020B0604020202020204" pitchFamily="34" charset="0"/>
            </a:rPr>
            <a:t>emphasizes  representativeness and equity</a:t>
          </a:r>
          <a:endParaRPr lang="en-US" sz="2800" kern="1200" dirty="0">
            <a:solidFill>
              <a:schemeClr val="tx1"/>
            </a:solidFill>
          </a:endParaRPr>
        </a:p>
      </dsp:txBody>
      <dsp:txXfrm>
        <a:off x="5410200" y="0"/>
        <a:ext cx="5410200" cy="2171700"/>
      </dsp:txXfrm>
    </dsp:sp>
    <dsp:sp modelId="{910EFFA3-B45A-45D8-8B21-5477E84B1F48}">
      <dsp:nvSpPr>
        <dsp:cNvPr id="0" name=""/>
        <dsp:cNvSpPr/>
      </dsp:nvSpPr>
      <dsp:spPr>
        <a:xfrm rot="10800000">
          <a:off x="0" y="2895600"/>
          <a:ext cx="5410200" cy="2895600"/>
        </a:xfrm>
        <a:prstGeom prst="round1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altLang="en-US" sz="2800" kern="1200">
              <a:solidFill>
                <a:schemeClr val="tx1"/>
              </a:solidFill>
              <a:latin typeface="Arial" panose="020B0604020202020204" pitchFamily="34" charset="0"/>
              <a:cs typeface="Arial" panose="020B0604020202020204" pitchFamily="34" charset="0"/>
            </a:rPr>
            <a:t>Individual (RE) and</a:t>
          </a:r>
          <a:r>
            <a:rPr lang="en-US" altLang="en-US" sz="2800" b="1" kern="1200">
              <a:solidFill>
                <a:schemeClr val="tx1"/>
              </a:solidFill>
              <a:latin typeface="Arial" panose="020B0604020202020204" pitchFamily="34" charset="0"/>
              <a:cs typeface="Arial" panose="020B0604020202020204" pitchFamily="34" charset="0"/>
            </a:rPr>
            <a:t> Multi-level </a:t>
          </a:r>
          <a:r>
            <a:rPr lang="en-US" altLang="en-US" sz="2800" kern="1200">
              <a:solidFill>
                <a:schemeClr val="tx1"/>
              </a:solidFill>
              <a:latin typeface="Arial" panose="020B0604020202020204" pitchFamily="34" charset="0"/>
              <a:cs typeface="Arial" panose="020B0604020202020204" pitchFamily="34" charset="0"/>
            </a:rPr>
            <a:t>Setting (AIM) factors- community, organization, staff</a:t>
          </a:r>
          <a:endParaRPr lang="en-US" sz="2800" kern="1200" dirty="0">
            <a:solidFill>
              <a:schemeClr val="tx1"/>
            </a:solidFill>
          </a:endParaRPr>
        </a:p>
      </dsp:txBody>
      <dsp:txXfrm rot="10800000">
        <a:off x="0" y="3619500"/>
        <a:ext cx="5410200" cy="2171700"/>
      </dsp:txXfrm>
    </dsp:sp>
    <dsp:sp modelId="{F233A913-E7DD-47EE-9B82-AE8615AD474B}">
      <dsp:nvSpPr>
        <dsp:cNvPr id="0" name=""/>
        <dsp:cNvSpPr/>
      </dsp:nvSpPr>
      <dsp:spPr>
        <a:xfrm rot="5400000">
          <a:off x="6667499" y="1638300"/>
          <a:ext cx="2895600" cy="5410200"/>
        </a:xfrm>
        <a:prstGeom prst="round1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Arial" panose="020B0604020202020204" pitchFamily="34" charset="0"/>
              <a:cs typeface="Arial" panose="020B0604020202020204" pitchFamily="34" charset="0"/>
            </a:rPr>
            <a:t>Ultimate Impact depends on all elements </a:t>
          </a:r>
          <a:r>
            <a:rPr lang="en-US" altLang="en-US" sz="2800" kern="1200">
              <a:solidFill>
                <a:schemeClr val="tx1"/>
              </a:solidFill>
              <a:latin typeface="Arial" panose="020B0604020202020204" pitchFamily="34" charset="0"/>
              <a:cs typeface="Arial" panose="020B0604020202020204" pitchFamily="34" charset="0"/>
            </a:rPr>
            <a:t>(reach x effectiveness, etc.)</a:t>
          </a:r>
          <a:endParaRPr lang="en-US" sz="2800" kern="1200" dirty="0">
            <a:solidFill>
              <a:schemeClr val="tx1"/>
            </a:solidFill>
          </a:endParaRPr>
        </a:p>
      </dsp:txBody>
      <dsp:txXfrm rot="-5400000">
        <a:off x="5410200" y="3619500"/>
        <a:ext cx="5410200" cy="2171700"/>
      </dsp:txXfrm>
    </dsp:sp>
    <dsp:sp modelId="{6B4EEDD4-DFEB-4932-9471-104127063EED}">
      <dsp:nvSpPr>
        <dsp:cNvPr id="0" name=""/>
        <dsp:cNvSpPr/>
      </dsp:nvSpPr>
      <dsp:spPr>
        <a:xfrm>
          <a:off x="3787140" y="2171700"/>
          <a:ext cx="3246120" cy="1447800"/>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Purpose and History</a:t>
          </a:r>
        </a:p>
      </dsp:txBody>
      <dsp:txXfrm>
        <a:off x="3857816" y="2242376"/>
        <a:ext cx="3104768" cy="130644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CA31DA6-B5B0-1949-ABA3-4F63FE571235}" type="datetimeFigureOut">
              <a:rPr lang="en-US" smtClean="0"/>
              <a:t>5/30/22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1E68B3C-ECB0-7147-86E3-09A880181CF4}" type="slidenum">
              <a:rPr lang="en-US" smtClean="0"/>
              <a:t>‹#›</a:t>
            </a:fld>
            <a:endParaRPr lang="en-US"/>
          </a:p>
        </p:txBody>
      </p:sp>
    </p:spTree>
    <p:extLst>
      <p:ext uri="{BB962C8B-B14F-4D97-AF65-F5344CB8AC3E}">
        <p14:creationId xmlns:p14="http://schemas.microsoft.com/office/powerpoint/2010/main" val="15724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68B3C-ECB0-7147-86E3-09A880181CF4}" type="slidenum">
              <a:rPr lang="en-US" smtClean="0"/>
              <a:t>2</a:t>
            </a:fld>
            <a:endParaRPr lang="en-US"/>
          </a:p>
        </p:txBody>
      </p:sp>
    </p:spTree>
    <p:extLst>
      <p:ext uri="{BB962C8B-B14F-4D97-AF65-F5344CB8AC3E}">
        <p14:creationId xmlns:p14="http://schemas.microsoft.com/office/powerpoint/2010/main" val="98910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68B3C-ECB0-7147-86E3-09A880181CF4}" type="slidenum">
              <a:rPr lang="en-US" smtClean="0"/>
              <a:t>12</a:t>
            </a:fld>
            <a:endParaRPr lang="en-US"/>
          </a:p>
        </p:txBody>
      </p:sp>
    </p:spTree>
    <p:extLst>
      <p:ext uri="{BB962C8B-B14F-4D97-AF65-F5344CB8AC3E}">
        <p14:creationId xmlns:p14="http://schemas.microsoft.com/office/powerpoint/2010/main" val="223424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01E68B3C-ECB0-7147-86E3-09A880181CF4}" type="slidenum">
              <a:rPr lang="en-US" smtClean="0"/>
              <a:t>13</a:t>
            </a:fld>
            <a:endParaRPr lang="en-US"/>
          </a:p>
        </p:txBody>
      </p:sp>
    </p:spTree>
    <p:extLst>
      <p:ext uri="{BB962C8B-B14F-4D97-AF65-F5344CB8AC3E}">
        <p14:creationId xmlns:p14="http://schemas.microsoft.com/office/powerpoint/2010/main" val="400336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68B3C-ECB0-7147-86E3-09A880181CF4}" type="slidenum">
              <a:rPr lang="en-US" smtClean="0"/>
              <a:t>14</a:t>
            </a:fld>
            <a:endParaRPr lang="en-US"/>
          </a:p>
        </p:txBody>
      </p:sp>
    </p:spTree>
    <p:extLst>
      <p:ext uri="{BB962C8B-B14F-4D97-AF65-F5344CB8AC3E}">
        <p14:creationId xmlns:p14="http://schemas.microsoft.com/office/powerpoint/2010/main" val="320184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68B3C-ECB0-7147-86E3-09A880181CF4}" type="slidenum">
              <a:rPr lang="en-US" smtClean="0"/>
              <a:t>15</a:t>
            </a:fld>
            <a:endParaRPr lang="en-US"/>
          </a:p>
        </p:txBody>
      </p:sp>
    </p:spTree>
    <p:extLst>
      <p:ext uri="{BB962C8B-B14F-4D97-AF65-F5344CB8AC3E}">
        <p14:creationId xmlns:p14="http://schemas.microsoft.com/office/powerpoint/2010/main" val="195646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53113901-F33E-6848-A28C-5D1343667A0A}"/>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FE889A93-3FFB-504A-9513-1CAEC369C6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7" name="Slide Number Placeholder 3">
            <a:extLst>
              <a:ext uri="{FF2B5EF4-FFF2-40B4-BE49-F238E27FC236}">
                <a16:creationId xmlns:a16="http://schemas.microsoft.com/office/drawing/2014/main" id="{D08F498D-5BA5-AE4B-8879-F8092BAF7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B86D32-7BE8-5848-9127-8B61A1C2A11E}" type="slidenum">
              <a:rPr lang="en-US" altLang="en-US" smtClean="0"/>
              <a:pPr/>
              <a:t>16</a:t>
            </a:fld>
            <a:endParaRPr lang="en-US" altLang="en-US"/>
          </a:p>
        </p:txBody>
      </p:sp>
    </p:spTree>
    <p:extLst>
      <p:ext uri="{BB962C8B-B14F-4D97-AF65-F5344CB8AC3E}">
        <p14:creationId xmlns:p14="http://schemas.microsoft.com/office/powerpoint/2010/main" val="3533512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FD249D3-BF42-544A-A3B2-E8D0A5758568}"/>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EFCB4B7A-2949-6942-BFB1-1C4C7AA26C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5" name="Slide Number Placeholder 3">
            <a:extLst>
              <a:ext uri="{FF2B5EF4-FFF2-40B4-BE49-F238E27FC236}">
                <a16:creationId xmlns:a16="http://schemas.microsoft.com/office/drawing/2014/main" id="{64F99361-CE3B-6D40-86EA-E14D3CB104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92ECA5-4C4C-314F-81BE-4F6BA5BB761D}" type="slidenum">
              <a:rPr lang="en-US" altLang="en-US" smtClean="0"/>
              <a:pPr/>
              <a:t>17</a:t>
            </a:fld>
            <a:endParaRPr lang="en-US" altLang="en-US"/>
          </a:p>
        </p:txBody>
      </p:sp>
    </p:spTree>
    <p:extLst>
      <p:ext uri="{BB962C8B-B14F-4D97-AF65-F5344CB8AC3E}">
        <p14:creationId xmlns:p14="http://schemas.microsoft.com/office/powerpoint/2010/main" val="226074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1B989A69-F523-7B4F-9442-DDBC9477D65F}"/>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C992274C-858D-224A-B20F-F29B35B0D6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baseline="0" dirty="0" err="1">
                <a:latin typeface="Arial" panose="020B0604020202020204" pitchFamily="34" charset="0"/>
                <a:cs typeface="Arial" panose="020B0604020202020204" pitchFamily="34" charset="0"/>
              </a:rPr>
              <a:t>Kjf</a:t>
            </a:r>
            <a:endParaRPr lang="en-US" altLang="en-US" sz="1800" b="0" baseline="0" dirty="0">
              <a:latin typeface="Arial" panose="020B0604020202020204" pitchFamily="34" charset="0"/>
              <a:cs typeface="Arial" panose="020B0604020202020204" pitchFamily="34" charset="0"/>
            </a:endParaRPr>
          </a:p>
          <a:p>
            <a:r>
              <a:rPr lang="en-US" altLang="en-US" sz="1800" b="0" baseline="0" dirty="0" err="1">
                <a:latin typeface="Arial" panose="020B0604020202020204" pitchFamily="34" charset="0"/>
                <a:cs typeface="Arial" panose="020B0604020202020204" pitchFamily="34" charset="0"/>
              </a:rPr>
              <a:t>Asfjjf</a:t>
            </a:r>
            <a:endParaRPr lang="en-US" altLang="en-US" sz="1800" b="0" baseline="0" dirty="0">
              <a:latin typeface="Arial" panose="020B0604020202020204" pitchFamily="34" charset="0"/>
              <a:cs typeface="Arial" panose="020B0604020202020204" pitchFamily="34" charset="0"/>
            </a:endParaRPr>
          </a:p>
          <a:p>
            <a:r>
              <a:rPr lang="en-US" altLang="en-US" sz="1800" b="0" baseline="0" dirty="0" err="1">
                <a:latin typeface="Arial" panose="020B0604020202020204" pitchFamily="34" charset="0"/>
                <a:cs typeface="Arial" panose="020B0604020202020204" pitchFamily="34" charset="0"/>
              </a:rPr>
              <a:t>asfjlkfj</a:t>
            </a:r>
            <a:endParaRPr lang="en-US" altLang="en-US" sz="1800" b="0" baseline="0" dirty="0">
              <a:latin typeface="Arial" panose="020B0604020202020204" pitchFamily="34" charset="0"/>
              <a:cs typeface="Arial" panose="020B0604020202020204" pitchFamily="34" charset="0"/>
            </a:endParaRPr>
          </a:p>
        </p:txBody>
      </p:sp>
      <p:sp>
        <p:nvSpPr>
          <p:cNvPr id="40963" name="Slide Number Placeholder 3">
            <a:extLst>
              <a:ext uri="{FF2B5EF4-FFF2-40B4-BE49-F238E27FC236}">
                <a16:creationId xmlns:a16="http://schemas.microsoft.com/office/drawing/2014/main" id="{54E2470A-3EB9-8A47-8718-5D303AAD0B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CEBD7B-7D3E-2845-82D3-5B784A41A661}" type="slidenum">
              <a:rPr lang="en-US" altLang="en-US" smtClean="0"/>
              <a:pPr/>
              <a:t>18</a:t>
            </a:fld>
            <a:endParaRPr lang="en-US" altLang="en-US"/>
          </a:p>
        </p:txBody>
      </p:sp>
    </p:spTree>
    <p:extLst>
      <p:ext uri="{BB962C8B-B14F-4D97-AF65-F5344CB8AC3E}">
        <p14:creationId xmlns:p14="http://schemas.microsoft.com/office/powerpoint/2010/main" val="3390216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68B3C-ECB0-7147-86E3-09A880181CF4}" type="slidenum">
              <a:rPr lang="en-US" smtClean="0"/>
              <a:t>19</a:t>
            </a:fld>
            <a:endParaRPr lang="en-US"/>
          </a:p>
        </p:txBody>
      </p:sp>
    </p:spTree>
    <p:extLst>
      <p:ext uri="{BB962C8B-B14F-4D97-AF65-F5344CB8AC3E}">
        <p14:creationId xmlns:p14="http://schemas.microsoft.com/office/powerpoint/2010/main" val="2489883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32DD83B-1218-0547-B101-1CBB2BA0A7D1}"/>
              </a:ext>
            </a:extLst>
          </p:cNvPr>
          <p:cNvSpPr>
            <a:spLocks noGrp="1" noRot="1" noChangeAspect="1" noChangeArrowheads="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CEBB4C8C-3021-1B41-8F82-173E2F5F6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7" name="Slide Number Placeholder 3">
            <a:extLst>
              <a:ext uri="{FF2B5EF4-FFF2-40B4-BE49-F238E27FC236}">
                <a16:creationId xmlns:a16="http://schemas.microsoft.com/office/drawing/2014/main" id="{5F19432E-459E-D948-A48C-0AD8FDCD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BD9C7A-3906-844A-8B84-E9678C6A8B40}" type="slidenum">
              <a:rPr lang="en-US" altLang="en-US" smtClean="0"/>
              <a:pPr/>
              <a:t>22</a:t>
            </a:fld>
            <a:endParaRPr lang="en-US" altLang="en-US"/>
          </a:p>
        </p:txBody>
      </p:sp>
    </p:spTree>
    <p:extLst>
      <p:ext uri="{BB962C8B-B14F-4D97-AF65-F5344CB8AC3E}">
        <p14:creationId xmlns:p14="http://schemas.microsoft.com/office/powerpoint/2010/main" val="3346615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9A7772F6-2F2F-E24B-8207-8C5551003DA3}"/>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3F24912C-50B7-654F-A094-83FE5D3BB0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5" name="Slide Number Placeholder 3">
            <a:extLst>
              <a:ext uri="{FF2B5EF4-FFF2-40B4-BE49-F238E27FC236}">
                <a16:creationId xmlns:a16="http://schemas.microsoft.com/office/drawing/2014/main" id="{41C88E3A-8788-3F45-AC9F-88D85D8338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8F858C-FDEB-4648-BB55-546C1652E33B}" type="slidenum">
              <a:rPr lang="en-US" altLang="en-US" smtClean="0"/>
              <a:pPr/>
              <a:t>23</a:t>
            </a:fld>
            <a:endParaRPr lang="en-US" altLang="en-US"/>
          </a:p>
        </p:txBody>
      </p:sp>
    </p:spTree>
    <p:extLst>
      <p:ext uri="{BB962C8B-B14F-4D97-AF65-F5344CB8AC3E}">
        <p14:creationId xmlns:p14="http://schemas.microsoft.com/office/powerpoint/2010/main" val="128900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E68B3C-ECB0-7147-86E3-09A880181CF4}" type="slidenum">
              <a:rPr lang="en-US" smtClean="0"/>
              <a:t>3</a:t>
            </a:fld>
            <a:endParaRPr lang="en-US"/>
          </a:p>
        </p:txBody>
      </p:sp>
    </p:spTree>
    <p:extLst>
      <p:ext uri="{BB962C8B-B14F-4D97-AF65-F5344CB8AC3E}">
        <p14:creationId xmlns:p14="http://schemas.microsoft.com/office/powerpoint/2010/main" val="3611036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Many additional resources are available at re-aim.org.  At re-aim.org you can find:</a:t>
            </a:r>
          </a:p>
          <a:p>
            <a:pPr marL="171450" indent="-171450">
              <a:buFont typeface="Arial" panose="020B0604020202020204" pitchFamily="34" charset="0"/>
              <a:buChar char="•"/>
            </a:pPr>
            <a:r>
              <a:rPr lang="en-US" dirty="0"/>
              <a:t>FAQ’s,</a:t>
            </a:r>
          </a:p>
          <a:p>
            <a:pPr marL="171450" indent="-171450">
              <a:buFont typeface="Arial" panose="020B0604020202020204" pitchFamily="34" charset="0"/>
              <a:buChar char="•"/>
            </a:pPr>
            <a:r>
              <a:rPr lang="en-US" dirty="0"/>
              <a:t>Guidance on applying RE-AIM, including quantitative and qualitative approaches.</a:t>
            </a:r>
          </a:p>
          <a:p>
            <a:pPr marL="171450" indent="-171450">
              <a:buFont typeface="Arial" panose="020B0604020202020204" pitchFamily="34" charset="0"/>
              <a:buChar char="•"/>
            </a:pPr>
            <a:r>
              <a:rPr lang="en-US" dirty="0"/>
              <a:t>A searchable list of 600+ RE-AIM article abstracts, plus a list of over 40 key publications.</a:t>
            </a:r>
          </a:p>
          <a:p>
            <a:pPr marL="171450" indent="-171450">
              <a:buFont typeface="Arial" panose="020B0604020202020204" pitchFamily="34" charset="0"/>
              <a:buChar char="•"/>
            </a:pPr>
            <a:r>
              <a:rPr lang="en-US" dirty="0"/>
              <a:t>Various tools including calculators and checklists.</a:t>
            </a:r>
          </a:p>
          <a:p>
            <a:pPr marL="171450" indent="-171450">
              <a:buFont typeface="Arial" panose="020B0604020202020204" pitchFamily="34" charset="0"/>
              <a:buChar char="•"/>
            </a:pPr>
            <a:r>
              <a:rPr lang="en-US" dirty="0"/>
              <a:t>Links to webinars, upcoming events, and blogs.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24</a:t>
            </a:fld>
            <a:endParaRPr lang="en-US"/>
          </a:p>
        </p:txBody>
      </p:sp>
    </p:spTree>
    <p:extLst>
      <p:ext uri="{BB962C8B-B14F-4D97-AF65-F5344CB8AC3E}">
        <p14:creationId xmlns:p14="http://schemas.microsoft.com/office/powerpoint/2010/main" val="239385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68B3C-ECB0-7147-86E3-09A880181CF4}" type="slidenum">
              <a:rPr lang="en-US" smtClean="0"/>
              <a:t>4</a:t>
            </a:fld>
            <a:endParaRPr lang="en-US"/>
          </a:p>
        </p:txBody>
      </p:sp>
    </p:spTree>
    <p:extLst>
      <p:ext uri="{BB962C8B-B14F-4D97-AF65-F5344CB8AC3E}">
        <p14:creationId xmlns:p14="http://schemas.microsoft.com/office/powerpoint/2010/main" val="363815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848D843-F839-084E-9732-7F14C4F16C2E}"/>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330A66D8-4FCE-5741-8F79-8943286AAA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7" name="Slide Number Placeholder 3">
            <a:extLst>
              <a:ext uri="{FF2B5EF4-FFF2-40B4-BE49-F238E27FC236}">
                <a16:creationId xmlns:a16="http://schemas.microsoft.com/office/drawing/2014/main" id="{ABAA8D48-828D-304D-BE5D-145644E8CF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A39888-C34F-8546-90CC-880FB829E5F8}" type="slidenum">
              <a:rPr lang="en-US" altLang="en-US" smtClean="0"/>
              <a:pPr/>
              <a:t>6</a:t>
            </a:fld>
            <a:endParaRPr lang="en-US" altLang="en-US"/>
          </a:p>
        </p:txBody>
      </p:sp>
    </p:spTree>
    <p:extLst>
      <p:ext uri="{BB962C8B-B14F-4D97-AF65-F5344CB8AC3E}">
        <p14:creationId xmlns:p14="http://schemas.microsoft.com/office/powerpoint/2010/main" val="404424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082752D7-23CE-BA44-A9FE-A870EF4AC501}"/>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FFCE98D1-5C21-834D-B574-90D067319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1" name="Slide Number Placeholder 3">
            <a:extLst>
              <a:ext uri="{FF2B5EF4-FFF2-40B4-BE49-F238E27FC236}">
                <a16:creationId xmlns:a16="http://schemas.microsoft.com/office/drawing/2014/main" id="{DEE506F9-4898-2F41-8D62-88B37C80FF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59D0A2-5D37-1543-8826-71684A9F6030}" type="slidenum">
              <a:rPr lang="en-US" altLang="en-US" smtClean="0"/>
              <a:pPr/>
              <a:t>7</a:t>
            </a:fld>
            <a:endParaRPr lang="en-US" altLang="en-US"/>
          </a:p>
        </p:txBody>
      </p:sp>
    </p:spTree>
    <p:extLst>
      <p:ext uri="{BB962C8B-B14F-4D97-AF65-F5344CB8AC3E}">
        <p14:creationId xmlns:p14="http://schemas.microsoft.com/office/powerpoint/2010/main" val="68054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A8FE84B-F98F-C64A-B329-E20C498E7747}"/>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C14D0B40-B133-F74F-A1EB-13F50DAE8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Program, policy, product. Intervention, innovation, assessment</a:t>
            </a:r>
          </a:p>
        </p:txBody>
      </p:sp>
      <p:sp>
        <p:nvSpPr>
          <p:cNvPr id="34819" name="Slide Number Placeholder 3">
            <a:extLst>
              <a:ext uri="{FF2B5EF4-FFF2-40B4-BE49-F238E27FC236}">
                <a16:creationId xmlns:a16="http://schemas.microsoft.com/office/drawing/2014/main" id="{C19BD66C-0539-A441-BE9F-E2E98D5953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D65DDF-9542-7E49-B744-EDF8137F69DA}" type="slidenum">
              <a:rPr lang="en-US" altLang="en-US" smtClean="0"/>
              <a:pPr/>
              <a:t>8</a:t>
            </a:fld>
            <a:endParaRPr lang="en-US" altLang="en-US"/>
          </a:p>
        </p:txBody>
      </p:sp>
    </p:spTree>
    <p:extLst>
      <p:ext uri="{BB962C8B-B14F-4D97-AF65-F5344CB8AC3E}">
        <p14:creationId xmlns:p14="http://schemas.microsoft.com/office/powerpoint/2010/main" val="49905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82EA7E9A-325D-174D-8C65-5FC88EEAA250}"/>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700C126D-657D-5D44-A52B-E39B3D3988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uses hypothetical data to illustrate the importance of broad thinking about outcomes.  The importance of focusing on all five dimensions of RE-AIM – effectiveness is not the only important factor, especially in disparities.  Note if one only focused on effectiveness, one would likely conclude there were no health disparities associated with this program or policy</a:t>
            </a:r>
          </a:p>
        </p:txBody>
      </p:sp>
      <p:sp>
        <p:nvSpPr>
          <p:cNvPr id="36867" name="Slide Number Placeholder 3">
            <a:extLst>
              <a:ext uri="{FF2B5EF4-FFF2-40B4-BE49-F238E27FC236}">
                <a16:creationId xmlns:a16="http://schemas.microsoft.com/office/drawing/2014/main" id="{F3CC2148-8B9A-CA4E-B604-DD0220B94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0F7ECD-2FBF-ED4B-83E2-96BBAACA233D}" type="slidenum">
              <a:rPr lang="en-US" altLang="en-US" smtClean="0">
                <a:solidFill>
                  <a:srgbClr val="000000"/>
                </a:solidFill>
                <a:ea typeface="MS PGothic" panose="020B0600070205080204" pitchFamily="34" charset="-128"/>
              </a:rPr>
              <a:pPr>
                <a:spcBef>
                  <a:spcPct val="0"/>
                </a:spcBef>
              </a:pPr>
              <a:t>9</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387120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1E68B3C-ECB0-7147-86E3-09A880181CF4}" type="slidenum">
              <a:rPr lang="en-US" smtClean="0"/>
              <a:t>10</a:t>
            </a:fld>
            <a:endParaRPr lang="en-US"/>
          </a:p>
        </p:txBody>
      </p:sp>
    </p:spTree>
    <p:extLst>
      <p:ext uri="{BB962C8B-B14F-4D97-AF65-F5344CB8AC3E}">
        <p14:creationId xmlns:p14="http://schemas.microsoft.com/office/powerpoint/2010/main" val="3975783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0D6195DB-FF0E-1D41-8285-2BCCCC03114B}"/>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AE138809-5045-484E-BDC3-824E2DAEB3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7107" name="Slide Number Placeholder 3">
            <a:extLst>
              <a:ext uri="{FF2B5EF4-FFF2-40B4-BE49-F238E27FC236}">
                <a16:creationId xmlns:a16="http://schemas.microsoft.com/office/drawing/2014/main" id="{2A1D73C3-B9D1-DB46-9FD2-7F7F280972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3BB262-DE55-5945-A705-AFE9C9A0D340}" type="slidenum">
              <a:rPr lang="en-US" altLang="en-US" smtClean="0"/>
              <a:pPr/>
              <a:t>11</a:t>
            </a:fld>
            <a:endParaRPr lang="en-US" altLang="en-US"/>
          </a:p>
        </p:txBody>
      </p:sp>
    </p:spTree>
    <p:extLst>
      <p:ext uri="{BB962C8B-B14F-4D97-AF65-F5344CB8AC3E}">
        <p14:creationId xmlns:p14="http://schemas.microsoft.com/office/powerpoint/2010/main" val="154961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0448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987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1687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310" y="532891"/>
            <a:ext cx="10569380" cy="553998"/>
          </a:xfrm>
        </p:spPr>
        <p:txBody>
          <a:bodyPr/>
          <a:lstStyle/>
          <a:p>
            <a:r>
              <a:rPr lang="en-US"/>
              <a:t>Click to edit Master title style</a:t>
            </a:r>
          </a:p>
        </p:txBody>
      </p:sp>
      <p:sp>
        <p:nvSpPr>
          <p:cNvPr id="3" name="Content Placeholder 2"/>
          <p:cNvSpPr>
            <a:spLocks noGrp="1"/>
          </p:cNvSpPr>
          <p:nvPr>
            <p:ph idx="1"/>
          </p:nvPr>
        </p:nvSpPr>
        <p:spPr>
          <a:xfrm>
            <a:off x="1176865" y="1838103"/>
            <a:ext cx="9838267" cy="1508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0" y="6324601"/>
            <a:ext cx="6604000" cy="138499"/>
          </a:xfrm>
        </p:spPr>
        <p:txBody>
          <a:bodyPr/>
          <a:lstStyle>
            <a:lvl1pPr>
              <a:buNone/>
              <a:defRPr sz="900"/>
            </a:lvl1pPr>
          </a:lstStyle>
          <a:p>
            <a:pPr lvl="0"/>
            <a:r>
              <a:rPr lang="en-US" dirty="0"/>
              <a:t>Click to edit Master text</a:t>
            </a:r>
          </a:p>
        </p:txBody>
      </p:sp>
    </p:spTree>
    <p:extLst>
      <p:ext uri="{BB962C8B-B14F-4D97-AF65-F5344CB8AC3E}">
        <p14:creationId xmlns:p14="http://schemas.microsoft.com/office/powerpoint/2010/main" val="361955112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4568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6490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700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1560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9691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39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1683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3579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5/30/22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98724169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re-aim.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re-aim.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2">
              <a:alphaModFix amt="48000"/>
              <a:duotone>
                <a:schemeClr val="bg2">
                  <a:shade val="45000"/>
                  <a:satMod val="135000"/>
                </a:schemeClr>
                <a:prstClr val="white"/>
              </a:duotone>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8462817-5A22-D94D-A1C1-976CF35BF7A9}"/>
              </a:ext>
            </a:extLst>
          </p:cNvPr>
          <p:cNvSpPr>
            <a:spLocks noGrp="1"/>
          </p:cNvSpPr>
          <p:nvPr>
            <p:ph idx="1"/>
          </p:nvPr>
        </p:nvSpPr>
        <p:spPr>
          <a:xfrm>
            <a:off x="685490" y="533399"/>
            <a:ext cx="11732222" cy="1235765"/>
          </a:xfrm>
        </p:spPr>
        <p:txBody>
          <a:bodyPr>
            <a:noAutofit/>
          </a:bodyPr>
          <a:lstStyle/>
          <a:p>
            <a:pPr marL="34290" indent="0">
              <a:buNone/>
            </a:pPr>
            <a:r>
              <a:rPr lang="en-US" sz="4000" b="1" dirty="0">
                <a:latin typeface="+mj-lt"/>
              </a:rPr>
              <a:t>Use of the PRISM- RE-AIM Framework to</a:t>
            </a:r>
          </a:p>
          <a:p>
            <a:pPr marL="34290" indent="0">
              <a:buNone/>
            </a:pPr>
            <a:r>
              <a:rPr lang="en-US" sz="4000" b="1" dirty="0">
                <a:latin typeface="+mj-lt"/>
              </a:rPr>
              <a:t>Address Health Equity</a:t>
            </a:r>
          </a:p>
        </p:txBody>
      </p:sp>
      <p:sp>
        <p:nvSpPr>
          <p:cNvPr id="5" name="TextBox 4">
            <a:extLst>
              <a:ext uri="{FF2B5EF4-FFF2-40B4-BE49-F238E27FC236}">
                <a16:creationId xmlns:a16="http://schemas.microsoft.com/office/drawing/2014/main" id="{36ED4A0B-B82C-F345-AD63-734D5555AEA4}"/>
              </a:ext>
            </a:extLst>
          </p:cNvPr>
          <p:cNvSpPr txBox="1"/>
          <p:nvPr/>
        </p:nvSpPr>
        <p:spPr>
          <a:xfrm>
            <a:off x="304800" y="4724400"/>
            <a:ext cx="11807802" cy="964367"/>
          </a:xfrm>
          <a:prstGeom prst="rect">
            <a:avLst/>
          </a:prstGeom>
          <a:noFill/>
        </p:spPr>
        <p:txBody>
          <a:bodyPr wrap="square" rtlCol="0">
            <a:spAutoFit/>
          </a:bodyPr>
          <a:lstStyle/>
          <a:p>
            <a:pPr marL="12700">
              <a:spcBef>
                <a:spcPts val="905"/>
              </a:spcBef>
            </a:pPr>
            <a:r>
              <a:rPr lang="en-US" sz="2000" i="1" spc="-5" dirty="0">
                <a:latin typeface="Arial"/>
                <a:cs typeface="Arial"/>
              </a:rPr>
              <a:t>Acknowledgments</a:t>
            </a:r>
            <a:endParaRPr lang="en-US" sz="2000" dirty="0">
              <a:latin typeface="Arial"/>
              <a:cs typeface="Arial"/>
            </a:endParaRPr>
          </a:p>
          <a:p>
            <a:pPr marL="12700" marR="5080">
              <a:lnSpc>
                <a:spcPts val="1730"/>
              </a:lnSpc>
              <a:spcBef>
                <a:spcPts val="1020"/>
              </a:spcBef>
            </a:pPr>
            <a:r>
              <a:rPr lang="en-US" sz="2000" spc="-5" dirty="0">
                <a:latin typeface="Arial"/>
                <a:cs typeface="Arial"/>
              </a:rPr>
              <a:t>Our Implementation Science Center, Jodi </a:t>
            </a:r>
            <a:r>
              <a:rPr lang="en-US" sz="2000" spc="-5" dirty="0" err="1">
                <a:latin typeface="Arial"/>
                <a:cs typeface="Arial"/>
              </a:rPr>
              <a:t>Holtrop</a:t>
            </a:r>
            <a:r>
              <a:rPr lang="en-US" sz="2000" spc="-5" dirty="0">
                <a:latin typeface="Arial"/>
                <a:cs typeface="Arial"/>
              </a:rPr>
              <a:t>, </a:t>
            </a:r>
            <a:r>
              <a:rPr lang="en-US" sz="2000" spc="-5" dirty="0" err="1">
                <a:latin typeface="Arial"/>
                <a:cs typeface="Arial"/>
              </a:rPr>
              <a:t>Borsika</a:t>
            </a:r>
            <a:r>
              <a:rPr lang="en-US" sz="2000" spc="-5" dirty="0">
                <a:latin typeface="Arial"/>
                <a:cs typeface="Arial"/>
              </a:rPr>
              <a:t> Rabin, Amy </a:t>
            </a:r>
            <a:r>
              <a:rPr lang="en-US" sz="2000" spc="-5" dirty="0" err="1">
                <a:latin typeface="Arial"/>
                <a:cs typeface="Arial"/>
              </a:rPr>
              <a:t>Huebschmann</a:t>
            </a:r>
            <a:r>
              <a:rPr lang="en-US" sz="2000" spc="-5" dirty="0">
                <a:latin typeface="Arial"/>
                <a:cs typeface="Arial"/>
              </a:rPr>
              <a:t>, Paul </a:t>
            </a:r>
            <a:r>
              <a:rPr lang="en-US" sz="2000" spc="-5" dirty="0" err="1">
                <a:latin typeface="Arial"/>
                <a:cs typeface="Arial"/>
              </a:rPr>
              <a:t>Estabrooks</a:t>
            </a:r>
            <a:r>
              <a:rPr lang="en-US" sz="2000" spc="-5" dirty="0">
                <a:latin typeface="Arial"/>
                <a:cs typeface="Arial"/>
              </a:rPr>
              <a:t>,  Ross Brownson, Meredith Fort  and the other great researchers cited throughout this</a:t>
            </a:r>
            <a:r>
              <a:rPr lang="en-US" sz="2000" spc="60" dirty="0">
                <a:latin typeface="Arial"/>
                <a:cs typeface="Arial"/>
              </a:rPr>
              <a:t> </a:t>
            </a:r>
            <a:r>
              <a:rPr lang="en-US" sz="2000" spc="-5" dirty="0">
                <a:latin typeface="Arial"/>
                <a:cs typeface="Arial"/>
              </a:rPr>
              <a:t>talk</a:t>
            </a:r>
            <a:endParaRPr lang="en-US" sz="2000" dirty="0">
              <a:latin typeface="Arial"/>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6051847"/>
            <a:ext cx="2883849" cy="54996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13747"/>
            <a:ext cx="1676400" cy="758618"/>
          </a:xfrm>
          <a:prstGeom prst="rect">
            <a:avLst/>
          </a:prstGeom>
        </p:spPr>
      </p:pic>
      <p:sp>
        <p:nvSpPr>
          <p:cNvPr id="4" name="Rectangle 3"/>
          <p:cNvSpPr/>
          <p:nvPr/>
        </p:nvSpPr>
        <p:spPr>
          <a:xfrm>
            <a:off x="1041892" y="2133601"/>
            <a:ext cx="10616708" cy="2246769"/>
          </a:xfrm>
          <a:prstGeom prst="rect">
            <a:avLst/>
          </a:prstGeom>
        </p:spPr>
        <p:txBody>
          <a:bodyPr wrap="square">
            <a:spAutoFit/>
          </a:bodyPr>
          <a:lstStyle/>
          <a:p>
            <a:pPr marL="34290"/>
            <a:r>
              <a:rPr lang="en-US" sz="2800" dirty="0"/>
              <a:t>Russell E. Glasgow, PhD</a:t>
            </a:r>
          </a:p>
          <a:p>
            <a:pPr marL="34290"/>
            <a:r>
              <a:rPr lang="en-US" sz="2800" dirty="0"/>
              <a:t>University of Colorado School of Medicine and </a:t>
            </a:r>
          </a:p>
          <a:p>
            <a:pPr marL="34290"/>
            <a:r>
              <a:rPr lang="en-US" sz="2800" dirty="0"/>
              <a:t>Eastern Colorado VHA QUERI and GRECC programs</a:t>
            </a:r>
          </a:p>
          <a:p>
            <a:pPr marL="34290"/>
            <a:endParaRPr lang="en-US" sz="2800" dirty="0"/>
          </a:p>
          <a:p>
            <a:pPr marL="34290"/>
            <a:r>
              <a:rPr lang="en-US" sz="2800" dirty="0"/>
              <a:t>Society for Prevention Research                  May 2022</a:t>
            </a:r>
          </a:p>
        </p:txBody>
      </p:sp>
    </p:spTree>
    <p:extLst>
      <p:ext uri="{BB962C8B-B14F-4D97-AF65-F5344CB8AC3E}">
        <p14:creationId xmlns:p14="http://schemas.microsoft.com/office/powerpoint/2010/main" val="209585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28800" y="381000"/>
            <a:ext cx="2057400" cy="1143000"/>
          </a:xfrm>
          <a:prstGeom prst="roundRect">
            <a:avLst/>
          </a:prstGeom>
          <a:solidFill>
            <a:srgbClr val="E0582D"/>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ADOPTION</a:t>
            </a:r>
          </a:p>
          <a:p>
            <a:pPr algn="ctr"/>
            <a:r>
              <a:rPr lang="en-US" sz="1200" b="1" dirty="0">
                <a:solidFill>
                  <a:schemeClr val="bg1"/>
                </a:solidFill>
              </a:rPr>
              <a:t># and type of settings that participate</a:t>
            </a:r>
          </a:p>
        </p:txBody>
      </p:sp>
      <p:sp>
        <p:nvSpPr>
          <p:cNvPr id="4" name="Rounded Rectangle 3"/>
          <p:cNvSpPr/>
          <p:nvPr/>
        </p:nvSpPr>
        <p:spPr>
          <a:xfrm>
            <a:off x="2895600" y="1644650"/>
            <a:ext cx="2057400" cy="1143000"/>
          </a:xfrm>
          <a:prstGeom prst="roundRect">
            <a:avLst/>
          </a:prstGeom>
          <a:solidFill>
            <a:srgbClr val="DF5327">
              <a:alpha val="90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IMPLEMENTATION</a:t>
            </a:r>
          </a:p>
          <a:p>
            <a:pPr algn="ctr"/>
            <a:r>
              <a:rPr lang="en-US" sz="1200" b="1" dirty="0">
                <a:solidFill>
                  <a:schemeClr val="bg1"/>
                </a:solidFill>
              </a:rPr>
              <a:t>Consistently deliver intervention and resources with quality</a:t>
            </a:r>
          </a:p>
        </p:txBody>
      </p:sp>
      <p:sp>
        <p:nvSpPr>
          <p:cNvPr id="5" name="Rounded Rectangle 4"/>
          <p:cNvSpPr/>
          <p:nvPr/>
        </p:nvSpPr>
        <p:spPr>
          <a:xfrm>
            <a:off x="3886200" y="2908300"/>
            <a:ext cx="2057400" cy="1143000"/>
          </a:xfrm>
          <a:prstGeom prst="roundRect">
            <a:avLst/>
          </a:prstGeom>
          <a:solidFill>
            <a:srgbClr val="E0582D">
              <a:alpha val="80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REACH</a:t>
            </a:r>
          </a:p>
          <a:p>
            <a:pPr algn="ctr"/>
            <a:r>
              <a:rPr lang="en-US" sz="900" b="1" dirty="0">
                <a:solidFill>
                  <a:schemeClr val="bg1"/>
                </a:solidFill>
              </a:rPr>
              <a:t>(equity)</a:t>
            </a:r>
          </a:p>
          <a:p>
            <a:pPr algn="ctr"/>
            <a:r>
              <a:rPr lang="en-US" sz="1200" b="1" dirty="0">
                <a:solidFill>
                  <a:schemeClr val="bg1"/>
                </a:solidFill>
              </a:rPr>
              <a:t># and type of citizens and families that participate</a:t>
            </a:r>
          </a:p>
        </p:txBody>
      </p:sp>
      <p:sp>
        <p:nvSpPr>
          <p:cNvPr id="6" name="Rounded Rectangle 5"/>
          <p:cNvSpPr/>
          <p:nvPr/>
        </p:nvSpPr>
        <p:spPr>
          <a:xfrm>
            <a:off x="4953000" y="4171950"/>
            <a:ext cx="2057400" cy="1143000"/>
          </a:xfrm>
          <a:prstGeom prst="roundRect">
            <a:avLst/>
          </a:prstGeom>
          <a:solidFill>
            <a:srgbClr val="DF5327">
              <a:alpha val="70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EFFECTIVENESS</a:t>
            </a:r>
          </a:p>
          <a:p>
            <a:pPr algn="ctr"/>
            <a:r>
              <a:rPr lang="en-US" sz="900" b="1" dirty="0">
                <a:solidFill>
                  <a:schemeClr val="bg1"/>
                </a:solidFill>
              </a:rPr>
              <a:t>(equity)</a:t>
            </a:r>
          </a:p>
          <a:p>
            <a:pPr algn="ctr"/>
            <a:r>
              <a:rPr lang="en-US" sz="1200" b="1" dirty="0">
                <a:solidFill>
                  <a:schemeClr val="bg1"/>
                </a:solidFill>
              </a:rPr>
              <a:t># and type of citizen and families that benefit </a:t>
            </a:r>
          </a:p>
          <a:p>
            <a:pPr algn="ctr"/>
            <a:r>
              <a:rPr lang="en-US" sz="1200" b="1" dirty="0">
                <a:solidFill>
                  <a:schemeClr val="bg1"/>
                </a:solidFill>
              </a:rPr>
              <a:t>(on what outcomes)</a:t>
            </a:r>
          </a:p>
        </p:txBody>
      </p:sp>
      <p:sp>
        <p:nvSpPr>
          <p:cNvPr id="7" name="Rounded Rectangle 6"/>
          <p:cNvSpPr/>
          <p:nvPr/>
        </p:nvSpPr>
        <p:spPr>
          <a:xfrm>
            <a:off x="5943600" y="5435600"/>
            <a:ext cx="2057400" cy="1143000"/>
          </a:xfrm>
          <a:prstGeom prst="roundRect">
            <a:avLst/>
          </a:prstGeom>
          <a:solidFill>
            <a:srgbClr val="E0582D">
              <a:alpha val="60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MAINTENANCE</a:t>
            </a:r>
          </a:p>
          <a:p>
            <a:pPr algn="ctr"/>
            <a:r>
              <a:rPr lang="en-US" sz="1200" b="1" dirty="0">
                <a:solidFill>
                  <a:schemeClr val="bg1"/>
                </a:solidFill>
              </a:rPr>
              <a:t>Long-term implementation and effectiveness</a:t>
            </a:r>
          </a:p>
        </p:txBody>
      </p:sp>
      <p:sp>
        <p:nvSpPr>
          <p:cNvPr id="8" name="TextBox 7"/>
          <p:cNvSpPr txBox="1"/>
          <p:nvPr/>
        </p:nvSpPr>
        <p:spPr>
          <a:xfrm>
            <a:off x="8106252" y="345927"/>
            <a:ext cx="3218766" cy="1077218"/>
          </a:xfrm>
          <a:prstGeom prst="rect">
            <a:avLst/>
          </a:prstGeom>
          <a:noFill/>
        </p:spPr>
        <p:txBody>
          <a:bodyPr wrap="none" rtlCol="0">
            <a:spAutoFit/>
          </a:bodyPr>
          <a:lstStyle/>
          <a:p>
            <a:pPr algn="r"/>
            <a:r>
              <a:rPr lang="en-US" sz="3200" u="sng"/>
              <a:t>RE-AIM Outcomes</a:t>
            </a:r>
          </a:p>
          <a:p>
            <a:pPr algn="r"/>
            <a:r>
              <a:rPr lang="en-US" sz="3200" u="sng" dirty="0"/>
              <a:t>Cascade</a:t>
            </a:r>
          </a:p>
        </p:txBody>
      </p:sp>
      <p:sp>
        <p:nvSpPr>
          <p:cNvPr id="9" name="Rounded Rectangle 8"/>
          <p:cNvSpPr/>
          <p:nvPr/>
        </p:nvSpPr>
        <p:spPr>
          <a:xfrm>
            <a:off x="1828800" y="4171950"/>
            <a:ext cx="685800" cy="4762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2514602" y="4271576"/>
            <a:ext cx="1248251" cy="461665"/>
          </a:xfrm>
          <a:prstGeom prst="rect">
            <a:avLst/>
          </a:prstGeom>
          <a:noFill/>
        </p:spPr>
        <p:txBody>
          <a:bodyPr wrap="square" rtlCol="0">
            <a:spAutoFit/>
          </a:bodyPr>
          <a:lstStyle/>
          <a:p>
            <a:pPr marL="171450" indent="-171450">
              <a:buFont typeface="Corbel" panose="020B0503020204020204" pitchFamily="34" charset="0"/>
              <a:buChar char="⁼"/>
            </a:pPr>
            <a:r>
              <a:rPr lang="en-US" sz="1200" dirty="0"/>
              <a:t>RE-AIM steps in cascade</a:t>
            </a:r>
          </a:p>
        </p:txBody>
      </p:sp>
      <p:cxnSp>
        <p:nvCxnSpPr>
          <p:cNvPr id="12" name="Curved Connector 11"/>
          <p:cNvCxnSpPr>
            <a:stCxn id="3" idx="3"/>
          </p:cNvCxnSpPr>
          <p:nvPr/>
        </p:nvCxnSpPr>
        <p:spPr>
          <a:xfrm>
            <a:off x="3886200" y="952500"/>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3" name="Curved Connector 12"/>
          <p:cNvCxnSpPr/>
          <p:nvPr/>
        </p:nvCxnSpPr>
        <p:spPr>
          <a:xfrm>
            <a:off x="4953000" y="2193925"/>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4" name="Curved Connector 13"/>
          <p:cNvCxnSpPr/>
          <p:nvPr/>
        </p:nvCxnSpPr>
        <p:spPr>
          <a:xfrm>
            <a:off x="5943600" y="3469288"/>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5" name="Curved Connector 14"/>
          <p:cNvCxnSpPr/>
          <p:nvPr/>
        </p:nvCxnSpPr>
        <p:spPr>
          <a:xfrm>
            <a:off x="7010400" y="4729763"/>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6" name="Curved Connector 15"/>
          <p:cNvCxnSpPr/>
          <p:nvPr/>
        </p:nvCxnSpPr>
        <p:spPr>
          <a:xfrm>
            <a:off x="1905000" y="4876800"/>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514600" y="5013538"/>
            <a:ext cx="1657350" cy="461665"/>
          </a:xfrm>
          <a:prstGeom prst="rect">
            <a:avLst/>
          </a:prstGeom>
          <a:noFill/>
        </p:spPr>
        <p:txBody>
          <a:bodyPr wrap="square" rtlCol="0">
            <a:spAutoFit/>
          </a:bodyPr>
          <a:lstStyle/>
          <a:p>
            <a:pPr marL="171450" indent="-171450">
              <a:buFont typeface="Corbel" panose="020B0503020204020204" pitchFamily="34" charset="0"/>
              <a:buChar char="⁼"/>
            </a:pPr>
            <a:r>
              <a:rPr lang="en-US" sz="1200" b="1" dirty="0"/>
              <a:t>Gaps</a:t>
            </a:r>
            <a:r>
              <a:rPr lang="en-US" sz="1200" dirty="0"/>
              <a:t> or steps where impact is lost</a:t>
            </a:r>
          </a:p>
        </p:txBody>
      </p:sp>
      <p:sp>
        <p:nvSpPr>
          <p:cNvPr id="20" name="TextBox 19"/>
          <p:cNvSpPr txBox="1"/>
          <p:nvPr/>
        </p:nvSpPr>
        <p:spPr>
          <a:xfrm>
            <a:off x="2583842" y="5776268"/>
            <a:ext cx="1493986" cy="461665"/>
          </a:xfrm>
          <a:prstGeom prst="rect">
            <a:avLst/>
          </a:prstGeom>
          <a:noFill/>
        </p:spPr>
        <p:txBody>
          <a:bodyPr wrap="square" rtlCol="0">
            <a:spAutoFit/>
          </a:bodyPr>
          <a:lstStyle/>
          <a:p>
            <a:pPr marL="171450" indent="-171450">
              <a:buFont typeface="Corbel" panose="020B0503020204020204" pitchFamily="34" charset="0"/>
              <a:buChar char="⁼"/>
            </a:pPr>
            <a:r>
              <a:rPr lang="en-US" sz="1200" dirty="0"/>
              <a:t>Potential ways to </a:t>
            </a:r>
            <a:r>
              <a:rPr lang="en-US" sz="1200" b="1" dirty="0"/>
              <a:t>minimize drop-off</a:t>
            </a:r>
          </a:p>
        </p:txBody>
      </p:sp>
      <p:cxnSp>
        <p:nvCxnSpPr>
          <p:cNvPr id="22" name="Straight Arrow Connector 21"/>
          <p:cNvCxnSpPr/>
          <p:nvPr/>
        </p:nvCxnSpPr>
        <p:spPr>
          <a:xfrm flipH="1">
            <a:off x="1828800" y="6007101"/>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171950" y="715259"/>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838699" y="1332660"/>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867400" y="2533067"/>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848952" y="3826649"/>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48299" y="1072310"/>
            <a:ext cx="2667000" cy="738664"/>
          </a:xfrm>
          <a:prstGeom prst="rect">
            <a:avLst/>
          </a:prstGeom>
          <a:noFill/>
        </p:spPr>
        <p:txBody>
          <a:bodyPr wrap="square" rtlCol="0">
            <a:spAutoFit/>
          </a:bodyPr>
          <a:lstStyle/>
          <a:p>
            <a:r>
              <a:rPr lang="en-US" sz="1400" dirty="0"/>
              <a:t>Make implementation simple, low cost and burden, and provide support</a:t>
            </a:r>
          </a:p>
        </p:txBody>
      </p:sp>
      <p:sp>
        <p:nvSpPr>
          <p:cNvPr id="30" name="TextBox 29"/>
          <p:cNvSpPr txBox="1"/>
          <p:nvPr/>
        </p:nvSpPr>
        <p:spPr>
          <a:xfrm>
            <a:off x="7505700" y="3506960"/>
            <a:ext cx="2400300" cy="738664"/>
          </a:xfrm>
          <a:prstGeom prst="rect">
            <a:avLst/>
          </a:prstGeom>
          <a:noFill/>
        </p:spPr>
        <p:txBody>
          <a:bodyPr wrap="square" rtlCol="0">
            <a:spAutoFit/>
          </a:bodyPr>
          <a:lstStyle/>
          <a:p>
            <a:r>
              <a:rPr lang="en-US" sz="1400" dirty="0"/>
              <a:t>Utilize evidence-based resources and strategies; make data-based </a:t>
            </a:r>
            <a:r>
              <a:rPr lang="en-US" sz="1400" b="1" dirty="0"/>
              <a:t>adaptations</a:t>
            </a:r>
          </a:p>
        </p:txBody>
      </p:sp>
      <p:cxnSp>
        <p:nvCxnSpPr>
          <p:cNvPr id="31" name="Straight Arrow Connector 30"/>
          <p:cNvCxnSpPr/>
          <p:nvPr/>
        </p:nvCxnSpPr>
        <p:spPr>
          <a:xfrm flipH="1">
            <a:off x="7801452" y="5071616"/>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458200" y="4594807"/>
            <a:ext cx="1828800" cy="954107"/>
          </a:xfrm>
          <a:prstGeom prst="rect">
            <a:avLst/>
          </a:prstGeom>
          <a:noFill/>
        </p:spPr>
        <p:txBody>
          <a:bodyPr wrap="square" rtlCol="0">
            <a:spAutoFit/>
          </a:bodyPr>
          <a:lstStyle/>
          <a:p>
            <a:r>
              <a:rPr lang="en-US" sz="1400" dirty="0"/>
              <a:t>Provide ongoing </a:t>
            </a:r>
            <a:r>
              <a:rPr lang="en-US" sz="1400" b="1" dirty="0"/>
              <a:t>feedback</a:t>
            </a:r>
            <a:r>
              <a:rPr lang="en-US" sz="1400" dirty="0"/>
              <a:t>, support and </a:t>
            </a:r>
            <a:r>
              <a:rPr lang="en-US" sz="1400" b="1" dirty="0"/>
              <a:t>resources</a:t>
            </a:r>
            <a:r>
              <a:rPr lang="en-US" sz="1400" dirty="0"/>
              <a:t> for implementation</a:t>
            </a:r>
          </a:p>
        </p:txBody>
      </p:sp>
      <p:sp>
        <p:nvSpPr>
          <p:cNvPr id="34" name="TextBox 33"/>
          <p:cNvSpPr txBox="1"/>
          <p:nvPr/>
        </p:nvSpPr>
        <p:spPr>
          <a:xfrm>
            <a:off x="6544152" y="2163077"/>
            <a:ext cx="2514600" cy="738664"/>
          </a:xfrm>
          <a:prstGeom prst="rect">
            <a:avLst/>
          </a:prstGeom>
          <a:noFill/>
        </p:spPr>
        <p:txBody>
          <a:bodyPr wrap="square" rtlCol="0">
            <a:spAutoFit/>
          </a:bodyPr>
          <a:lstStyle/>
          <a:p>
            <a:r>
              <a:rPr lang="en-US" sz="1400" dirty="0"/>
              <a:t>Multiple and diverse tailored promotion channels and increased access</a:t>
            </a:r>
          </a:p>
        </p:txBody>
      </p:sp>
      <p:sp>
        <p:nvSpPr>
          <p:cNvPr id="35" name="TextBox 34"/>
          <p:cNvSpPr txBox="1"/>
          <p:nvPr/>
        </p:nvSpPr>
        <p:spPr>
          <a:xfrm>
            <a:off x="4800600" y="345927"/>
            <a:ext cx="2286000" cy="738664"/>
          </a:xfrm>
          <a:prstGeom prst="rect">
            <a:avLst/>
          </a:prstGeom>
          <a:noFill/>
        </p:spPr>
        <p:txBody>
          <a:bodyPr wrap="square" rtlCol="0">
            <a:spAutoFit/>
          </a:bodyPr>
          <a:lstStyle/>
          <a:p>
            <a:r>
              <a:rPr lang="en-US" sz="1400" dirty="0"/>
              <a:t>Tailor to and engage leaders, stakeholders and address history</a:t>
            </a:r>
          </a:p>
        </p:txBody>
      </p:sp>
    </p:spTree>
    <p:extLst>
      <p:ext uri="{BB962C8B-B14F-4D97-AF65-F5344CB8AC3E}">
        <p14:creationId xmlns:p14="http://schemas.microsoft.com/office/powerpoint/2010/main" val="381007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dpi="0" rotWithShape="1">
            <a:blip r:embed="rId3" cstate="email">
              <a:alphaModFix amt="77000"/>
              <a:duotone>
                <a:schemeClr val="bg2">
                  <a:shade val="45000"/>
                  <a:satMod val="135000"/>
                </a:schemeClr>
                <a:prstClr val="white"/>
              </a:duotone>
              <a:extLst>
                <a:ext uri="{BEBA8EAE-BF5A-486C-A8C5-ECC9F3942E4B}">
                  <a14:imgProps xmlns:a14="http://schemas.microsoft.com/office/drawing/2010/main">
                    <a14:imgLayer r:embed="rId4">
                      <a14:imgEffect>
                        <a14:saturation sat="87000"/>
                      </a14:imgEffect>
                    </a14:imgLayer>
                  </a14:imgProps>
                </a:ext>
                <a:ext uri="{28A0092B-C50C-407E-A947-70E740481C1C}">
                  <a14:useLocalDpi xmlns:a14="http://schemas.microsoft.com/office/drawing/2010/main"/>
                </a:ext>
              </a:extLst>
            </a:blip>
            <a:srcRect/>
            <a:stretch>
              <a:fillRect t="-17778" b="-1333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FADD08-50CC-8E4C-B636-BEAA32507F41}"/>
              </a:ext>
            </a:extLst>
          </p:cNvPr>
          <p:cNvSpPr txBox="1"/>
          <p:nvPr/>
        </p:nvSpPr>
        <p:spPr>
          <a:xfrm>
            <a:off x="762000" y="369958"/>
            <a:ext cx="8250042" cy="707886"/>
          </a:xfrm>
          <a:prstGeom prst="rect">
            <a:avLst/>
          </a:prstGeom>
          <a:noFill/>
        </p:spPr>
        <p:txBody>
          <a:bodyPr wrap="square" rtlCol="0">
            <a:spAutoFit/>
          </a:bodyPr>
          <a:lstStyle/>
          <a:p>
            <a:r>
              <a:rPr lang="en-US" sz="4000" b="1" dirty="0">
                <a:latin typeface="+mj-lt"/>
              </a:rPr>
              <a:t>Context is Everything</a:t>
            </a:r>
          </a:p>
        </p:txBody>
      </p:sp>
      <p:sp>
        <p:nvSpPr>
          <p:cNvPr id="10" name="TextBox 2">
            <a:extLst>
              <a:ext uri="{FF2B5EF4-FFF2-40B4-BE49-F238E27FC236}">
                <a16:creationId xmlns:a16="http://schemas.microsoft.com/office/drawing/2014/main" id="{CC04D4C0-A1EB-C44A-AB9A-0E8A32088F6B}"/>
              </a:ext>
            </a:extLst>
          </p:cNvPr>
          <p:cNvSpPr txBox="1">
            <a:spLocks noChangeArrowheads="1"/>
          </p:cNvSpPr>
          <p:nvPr/>
        </p:nvSpPr>
        <p:spPr bwMode="auto">
          <a:xfrm>
            <a:off x="533400" y="1668513"/>
            <a:ext cx="1127759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Aft>
                <a:spcPts val="600"/>
              </a:spcAft>
              <a:buFont typeface="Arial" panose="020B0604020202020204" pitchFamily="34" charset="0"/>
              <a:buChar char="•"/>
              <a:defRPr/>
            </a:pPr>
            <a:r>
              <a:rPr lang="en-US" altLang="en-US" sz="2300" dirty="0"/>
              <a:t>Context is </a:t>
            </a:r>
            <a:r>
              <a:rPr lang="en-US" altLang="en-US" sz="2300" b="1" dirty="0"/>
              <a:t>multi-level and dynamic - </a:t>
            </a:r>
            <a:r>
              <a:rPr lang="en-US" altLang="en-US" sz="2300" dirty="0"/>
              <a:t>not just places, but   also history and relationships (trust, etc.)</a:t>
            </a:r>
            <a:endParaRPr lang="en-US" altLang="en-US" sz="2300" b="1" i="1" dirty="0"/>
          </a:p>
          <a:p>
            <a:pPr marL="342900" indent="-342900">
              <a:spcAft>
                <a:spcPts val="600"/>
              </a:spcAft>
              <a:buFont typeface="Arial" panose="020B0604020202020204" pitchFamily="34" charset="0"/>
              <a:buChar char="•"/>
              <a:defRPr/>
            </a:pPr>
            <a:r>
              <a:rPr lang="en-US" altLang="en-US" sz="2300" dirty="0"/>
              <a:t>Addressed through PRISM extension of RE-AIM Outcomes: </a:t>
            </a:r>
            <a:r>
              <a:rPr lang="en-US" altLang="en-US" sz="2300" i="1" dirty="0"/>
              <a:t>RE-AIM in context</a:t>
            </a:r>
          </a:p>
          <a:p>
            <a:pPr marL="342900" indent="-342900">
              <a:spcAft>
                <a:spcPts val="600"/>
              </a:spcAft>
              <a:buFont typeface="Arial" panose="020B0604020202020204" pitchFamily="34" charset="0"/>
              <a:buChar char="•"/>
              <a:defRPr/>
            </a:pPr>
            <a:r>
              <a:rPr lang="en-US" altLang="en-US" sz="2300" dirty="0"/>
              <a:t>PRISM = Practical Robust Implementation and Sustainability Model</a:t>
            </a:r>
          </a:p>
          <a:p>
            <a:pPr marL="342900" indent="-342900">
              <a:spcAft>
                <a:spcPts val="600"/>
              </a:spcAft>
              <a:buFont typeface="Arial" panose="020B0604020202020204" pitchFamily="34" charset="0"/>
              <a:buChar char="•"/>
              <a:defRPr/>
            </a:pPr>
            <a:r>
              <a:rPr lang="en-US" altLang="en-US" sz="2300" dirty="0"/>
              <a:t>Key PRISM domains are: </a:t>
            </a:r>
          </a:p>
          <a:p>
            <a:pPr marL="1085850" lvl="1" indent="-342900">
              <a:spcAft>
                <a:spcPts val="600"/>
              </a:spcAft>
              <a:buFont typeface="Arial" panose="020B0604020202020204" pitchFamily="34" charset="0"/>
              <a:buChar char="•"/>
              <a:defRPr/>
            </a:pPr>
            <a:r>
              <a:rPr lang="en-US" altLang="en-US" sz="2300" dirty="0"/>
              <a:t>recipient (organizational, staff, consumer) </a:t>
            </a:r>
            <a:r>
              <a:rPr lang="en-US" altLang="en-US" sz="2300" u="sng" dirty="0"/>
              <a:t>characteristics</a:t>
            </a:r>
          </a:p>
          <a:p>
            <a:pPr marL="1085850" lvl="1" indent="-342900">
              <a:spcAft>
                <a:spcPts val="600"/>
              </a:spcAft>
              <a:buFont typeface="Arial" panose="020B0604020202020204" pitchFamily="34" charset="0"/>
              <a:buChar char="•"/>
              <a:defRPr/>
            </a:pPr>
            <a:r>
              <a:rPr lang="en-US" altLang="en-US" sz="2300" dirty="0"/>
              <a:t>recipient </a:t>
            </a:r>
            <a:r>
              <a:rPr lang="en-US" altLang="en-US" sz="2300" u="sng" dirty="0"/>
              <a:t>perspectives</a:t>
            </a:r>
            <a:r>
              <a:rPr lang="en-US" altLang="en-US" sz="2300" dirty="0"/>
              <a:t> about the intervention, </a:t>
            </a:r>
          </a:p>
          <a:p>
            <a:pPr marL="1085850" lvl="1" indent="-342900">
              <a:spcAft>
                <a:spcPts val="600"/>
              </a:spcAft>
              <a:buFont typeface="Arial" panose="020B0604020202020204" pitchFamily="34" charset="0"/>
              <a:buChar char="•"/>
              <a:defRPr/>
            </a:pPr>
            <a:r>
              <a:rPr lang="en-US" altLang="en-US" sz="2300" u="sng" dirty="0"/>
              <a:t>external environment</a:t>
            </a:r>
            <a:r>
              <a:rPr lang="en-US" altLang="en-US" sz="2300" dirty="0"/>
              <a:t>, and </a:t>
            </a:r>
          </a:p>
          <a:p>
            <a:pPr marL="1085850" lvl="1" indent="-342900">
              <a:spcAft>
                <a:spcPts val="600"/>
              </a:spcAft>
              <a:buFont typeface="Arial" panose="020B0604020202020204" pitchFamily="34" charset="0"/>
              <a:buChar char="•"/>
              <a:defRPr/>
            </a:pPr>
            <a:r>
              <a:rPr lang="en-US" altLang="en-US" sz="2300" i="1" u="sng" dirty="0"/>
              <a:t>implementation and sustainability infrastructure</a:t>
            </a:r>
          </a:p>
        </p:txBody>
      </p:sp>
      <p:sp>
        <p:nvSpPr>
          <p:cNvPr id="2" name="Rectangle 1"/>
          <p:cNvSpPr/>
          <p:nvPr/>
        </p:nvSpPr>
        <p:spPr>
          <a:xfrm>
            <a:off x="1989582" y="6075612"/>
            <a:ext cx="8221219" cy="830997"/>
          </a:xfrm>
          <a:prstGeom prst="rect">
            <a:avLst/>
          </a:prstGeom>
        </p:spPr>
        <p:txBody>
          <a:bodyPr wrap="square">
            <a:spAutoFit/>
          </a:bodyPr>
          <a:lstStyle/>
          <a:p>
            <a:r>
              <a:rPr lang="en-US" altLang="en-US" sz="1600" dirty="0">
                <a:latin typeface="Arial" panose="020B0604020202020204" pitchFamily="34" charset="0"/>
                <a:cs typeface="Arial" panose="020B0604020202020204" pitchFamily="34" charset="0"/>
              </a:rPr>
              <a:t>Shelton RC et al. </a:t>
            </a:r>
            <a:r>
              <a:rPr lang="en-US" sz="1600" dirty="0">
                <a:latin typeface="Arial" panose="020B0604020202020204" pitchFamily="34" charset="0"/>
                <a:cs typeface="Arial" panose="020B0604020202020204" pitchFamily="34" charset="0"/>
              </a:rPr>
              <a:t>An extension of RE-AIM….</a:t>
            </a:r>
            <a:r>
              <a:rPr lang="en-US" sz="1600" i="1" dirty="0">
                <a:latin typeface="Arial" panose="020B0604020202020204" pitchFamily="34" charset="0"/>
                <a:cs typeface="Arial" panose="020B0604020202020204" pitchFamily="34" charset="0"/>
              </a:rPr>
              <a:t>Front Public Health </a:t>
            </a:r>
            <a:r>
              <a:rPr lang="en-US" sz="1600" dirty="0">
                <a:latin typeface="Arial" panose="020B0604020202020204" pitchFamily="34" charset="0"/>
                <a:cs typeface="Arial" panose="020B0604020202020204" pitchFamily="34" charset="0"/>
              </a:rPr>
              <a:t>2020 8:134</a:t>
            </a:r>
            <a:r>
              <a:rPr lang="en-US" altLang="en-US" sz="1600" dirty="0">
                <a:latin typeface="Arial" panose="020B0604020202020204" pitchFamily="34" charset="0"/>
                <a:cs typeface="Arial" panose="020B0604020202020204" pitchFamily="34" charset="0"/>
              </a:rPr>
              <a:t> </a:t>
            </a:r>
          </a:p>
          <a:p>
            <a:r>
              <a:rPr lang="en-US" altLang="en-US" sz="1600" dirty="0">
                <a:latin typeface="Arial" panose="020B0604020202020204" pitchFamily="34" charset="0"/>
                <a:cs typeface="Arial" panose="020B0604020202020204" pitchFamily="34" charset="0"/>
              </a:rPr>
              <a:t>Chambers, D et al. The dynamic sustainability framework. </a:t>
            </a:r>
            <a:r>
              <a:rPr lang="en-US" sz="1600" i="1" dirty="0">
                <a:latin typeface="Arial" panose="020B0604020202020204" pitchFamily="34" charset="0"/>
                <a:cs typeface="Arial" panose="020B0604020202020204" pitchFamily="34" charset="0"/>
              </a:rPr>
              <a:t>Implement Sci. </a:t>
            </a:r>
            <a:r>
              <a:rPr lang="en-US" sz="1600" dirty="0">
                <a:latin typeface="Arial" panose="020B0604020202020204" pitchFamily="34" charset="0"/>
                <a:cs typeface="Arial" panose="020B0604020202020204" pitchFamily="34" charset="0"/>
              </a:rPr>
              <a:t>(2013) 8:117. </a:t>
            </a:r>
          </a:p>
          <a:p>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92543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Elbow Connector 10">
            <a:extLst>
              <a:ext uri="{FF2B5EF4-FFF2-40B4-BE49-F238E27FC236}">
                <a16:creationId xmlns:a16="http://schemas.microsoft.com/office/drawing/2014/main" id="{E80A723C-8D98-F445-8AA3-404F676F2F35}"/>
              </a:ext>
            </a:extLst>
          </p:cNvPr>
          <p:cNvCxnSpPr>
            <a:cxnSpLocks/>
          </p:cNvCxnSpPr>
          <p:nvPr/>
        </p:nvCxnSpPr>
        <p:spPr>
          <a:xfrm flipH="1">
            <a:off x="7402286" y="2514601"/>
            <a:ext cx="1665514" cy="2695575"/>
          </a:xfrm>
          <a:prstGeom prst="bentConnector3">
            <a:avLst>
              <a:gd name="adj1" fmla="val -13725"/>
            </a:avLst>
          </a:prstGeom>
          <a:ln w="82550" cmpd="sng">
            <a:solidFill>
              <a:schemeClr val="tx1"/>
            </a:solidFill>
            <a:prstDash val="solid"/>
            <a:headEnd w="sm" len="sm"/>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C5C3A7-860D-334A-9D86-AC2D726E56E5}"/>
              </a:ext>
            </a:extLst>
          </p:cNvPr>
          <p:cNvSpPr/>
          <p:nvPr/>
        </p:nvSpPr>
        <p:spPr>
          <a:xfrm>
            <a:off x="2667001" y="609600"/>
            <a:ext cx="6351815" cy="381000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90606FE-36D9-0F44-95BC-2CD9652BC8F8}"/>
              </a:ext>
            </a:extLst>
          </p:cNvPr>
          <p:cNvSpPr/>
          <p:nvPr/>
        </p:nvSpPr>
        <p:spPr>
          <a:xfrm>
            <a:off x="4267201" y="4419600"/>
            <a:ext cx="3086101" cy="158115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1">
            <a:extLst>
              <a:ext uri="{FF2B5EF4-FFF2-40B4-BE49-F238E27FC236}">
                <a16:creationId xmlns:a16="http://schemas.microsoft.com/office/drawing/2014/main" id="{236EE2B0-B5E3-EA40-ADB4-1E95F959FA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599" y="762001"/>
            <a:ext cx="590527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43009BED-0430-2145-BF75-B950134E3E80}"/>
              </a:ext>
            </a:extLst>
          </p:cNvPr>
          <p:cNvSpPr txBox="1">
            <a:spLocks noChangeArrowheads="1"/>
          </p:cNvSpPr>
          <p:nvPr/>
        </p:nvSpPr>
        <p:spPr bwMode="auto">
          <a:xfrm>
            <a:off x="2590800" y="6187257"/>
            <a:ext cx="7162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altLang="x-none" sz="1200" dirty="0"/>
              <a:t>Feldstein AC, Glasgow RE. A practical, robust implementation and sustainability model (PRISM) for integrating research findings into practice. </a:t>
            </a:r>
            <a:r>
              <a:rPr lang="en-US" altLang="x-none" sz="1200" i="1" dirty="0" err="1"/>
              <a:t>Jt</a:t>
            </a:r>
            <a:r>
              <a:rPr lang="en-US" altLang="x-none" sz="1200" i="1" dirty="0"/>
              <a:t> </a:t>
            </a:r>
            <a:r>
              <a:rPr lang="en-US" altLang="x-none" sz="1200" i="1" dirty="0" err="1"/>
              <a:t>Comm</a:t>
            </a:r>
            <a:r>
              <a:rPr lang="en-US" altLang="x-none" sz="1200" i="1" dirty="0"/>
              <a:t> J </a:t>
            </a:r>
            <a:r>
              <a:rPr lang="en-US" altLang="x-none" sz="1200" i="1" dirty="0" err="1"/>
              <a:t>Qual</a:t>
            </a:r>
            <a:r>
              <a:rPr lang="en-US" altLang="x-none" sz="1200" i="1" dirty="0"/>
              <a:t> Patient </a:t>
            </a:r>
            <a:r>
              <a:rPr lang="en-US" altLang="x-none" sz="1200" i="1" dirty="0" err="1"/>
              <a:t>Saf</a:t>
            </a:r>
            <a:r>
              <a:rPr lang="en-US" altLang="x-none" sz="1200" dirty="0"/>
              <a:t>. 2008 Apr;34(4):228-43.</a:t>
            </a:r>
          </a:p>
          <a:p>
            <a:pPr eaLnBrk="1" hangingPunct="1">
              <a:defRPr/>
            </a:pPr>
            <a:endParaRPr lang="en-US" altLang="x-none" sz="1200" b="1" dirty="0"/>
          </a:p>
          <a:p>
            <a:pPr algn="ctr" eaLnBrk="1" hangingPunct="1">
              <a:defRPr/>
            </a:pPr>
            <a:endParaRPr lang="en-US" altLang="x-none" sz="900" dirty="0"/>
          </a:p>
        </p:txBody>
      </p:sp>
      <p:sp>
        <p:nvSpPr>
          <p:cNvPr id="3" name="TextBox 2">
            <a:extLst>
              <a:ext uri="{FF2B5EF4-FFF2-40B4-BE49-F238E27FC236}">
                <a16:creationId xmlns:a16="http://schemas.microsoft.com/office/drawing/2014/main" id="{A9BDDF74-BFC1-7E47-9730-AE4BC55763E5}"/>
              </a:ext>
            </a:extLst>
          </p:cNvPr>
          <p:cNvSpPr txBox="1"/>
          <p:nvPr/>
        </p:nvSpPr>
        <p:spPr>
          <a:xfrm>
            <a:off x="7353301" y="1187904"/>
            <a:ext cx="1665512" cy="923330"/>
          </a:xfrm>
          <a:prstGeom prst="rect">
            <a:avLst/>
          </a:prstGeom>
          <a:noFill/>
        </p:spPr>
        <p:txBody>
          <a:bodyPr wrap="square" rtlCol="0">
            <a:spAutoFit/>
          </a:bodyPr>
          <a:lstStyle/>
          <a:p>
            <a:r>
              <a:rPr lang="en-US" b="1" dirty="0">
                <a:solidFill>
                  <a:srgbClr val="002060"/>
                </a:solidFill>
              </a:rPr>
              <a:t>PRISM CONTEXTUAL DOMAINS</a:t>
            </a:r>
          </a:p>
        </p:txBody>
      </p:sp>
      <p:sp>
        <p:nvSpPr>
          <p:cNvPr id="7" name="TextBox 6">
            <a:extLst>
              <a:ext uri="{FF2B5EF4-FFF2-40B4-BE49-F238E27FC236}">
                <a16:creationId xmlns:a16="http://schemas.microsoft.com/office/drawing/2014/main" id="{BCF69AA0-EF3F-9340-A1CD-0AFEF7463987}"/>
              </a:ext>
            </a:extLst>
          </p:cNvPr>
          <p:cNvSpPr txBox="1"/>
          <p:nvPr/>
        </p:nvSpPr>
        <p:spPr>
          <a:xfrm>
            <a:off x="2895600" y="4766672"/>
            <a:ext cx="1408340" cy="646331"/>
          </a:xfrm>
          <a:prstGeom prst="rect">
            <a:avLst/>
          </a:prstGeom>
          <a:noFill/>
        </p:spPr>
        <p:txBody>
          <a:bodyPr wrap="square" rtlCol="0">
            <a:spAutoFit/>
          </a:bodyPr>
          <a:lstStyle/>
          <a:p>
            <a:r>
              <a:rPr lang="en-US" b="1" dirty="0">
                <a:solidFill>
                  <a:srgbClr val="002060"/>
                </a:solidFill>
              </a:rPr>
              <a:t>RE-AIM</a:t>
            </a:r>
          </a:p>
          <a:p>
            <a:r>
              <a:rPr lang="en-US" b="1" dirty="0">
                <a:solidFill>
                  <a:srgbClr val="002060"/>
                </a:solidFill>
              </a:rPr>
              <a:t>OUTCOMES</a:t>
            </a:r>
          </a:p>
        </p:txBody>
      </p:sp>
    </p:spTree>
    <p:extLst>
      <p:ext uri="{BB962C8B-B14F-4D97-AF65-F5344CB8AC3E}">
        <p14:creationId xmlns:p14="http://schemas.microsoft.com/office/powerpoint/2010/main" val="364839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9707" y="62995"/>
            <a:ext cx="8669874" cy="523220"/>
          </a:xfrm>
          <a:prstGeom prst="rect">
            <a:avLst/>
          </a:prstGeom>
          <a:noFill/>
        </p:spPr>
        <p:txBody>
          <a:bodyPr wrap="none" rtlCol="0">
            <a:spAutoFit/>
          </a:bodyPr>
          <a:lstStyle/>
          <a:p>
            <a:pPr algn="ctr"/>
            <a:r>
              <a:rPr lang="en-US" sz="2800" dirty="0"/>
              <a:t>How PRISM (and RE-AIM Outcomes) Address Equity Issues</a:t>
            </a:r>
          </a:p>
        </p:txBody>
      </p:sp>
      <p:sp>
        <p:nvSpPr>
          <p:cNvPr id="7" name="Rectangle 6"/>
          <p:cNvSpPr/>
          <p:nvPr/>
        </p:nvSpPr>
        <p:spPr>
          <a:xfrm>
            <a:off x="2317219" y="629895"/>
            <a:ext cx="7642429" cy="1940048"/>
          </a:xfrm>
          <a:prstGeom prst="rect">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4684155" y="707255"/>
            <a:ext cx="2820978" cy="3048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PRISM Factors</a:t>
            </a:r>
          </a:p>
        </p:txBody>
      </p:sp>
      <p:sp>
        <p:nvSpPr>
          <p:cNvPr id="13" name="Rectangle 12"/>
          <p:cNvSpPr/>
          <p:nvPr/>
        </p:nvSpPr>
        <p:spPr>
          <a:xfrm>
            <a:off x="2392958" y="1089974"/>
            <a:ext cx="3434174" cy="5708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Multi-level/Multi-sector Perspectives</a:t>
            </a:r>
          </a:p>
        </p:txBody>
      </p:sp>
      <p:sp>
        <p:nvSpPr>
          <p:cNvPr id="14" name="Rectangle 13"/>
          <p:cNvSpPr/>
          <p:nvPr/>
        </p:nvSpPr>
        <p:spPr>
          <a:xfrm>
            <a:off x="5934084" y="1813261"/>
            <a:ext cx="3932755" cy="59152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Implementation &amp; Sustainability Infrastructure</a:t>
            </a:r>
          </a:p>
        </p:txBody>
      </p:sp>
      <p:sp>
        <p:nvSpPr>
          <p:cNvPr id="15" name="Rectangle 14"/>
          <p:cNvSpPr/>
          <p:nvPr/>
        </p:nvSpPr>
        <p:spPr>
          <a:xfrm>
            <a:off x="5934084" y="1089974"/>
            <a:ext cx="3932755" cy="5708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External Environment – Drivers of inequities</a:t>
            </a:r>
          </a:p>
        </p:txBody>
      </p:sp>
      <p:sp>
        <p:nvSpPr>
          <p:cNvPr id="16" name="Rectangle 15"/>
          <p:cNvSpPr/>
          <p:nvPr/>
        </p:nvSpPr>
        <p:spPr>
          <a:xfrm>
            <a:off x="2392958" y="1802372"/>
            <a:ext cx="3434174" cy="60056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Multi-level Partner Characteristics</a:t>
            </a:r>
          </a:p>
        </p:txBody>
      </p:sp>
      <p:sp>
        <p:nvSpPr>
          <p:cNvPr id="17" name="TextBox 16"/>
          <p:cNvSpPr txBox="1"/>
          <p:nvPr/>
        </p:nvSpPr>
        <p:spPr>
          <a:xfrm>
            <a:off x="10873135" y="1184419"/>
            <a:ext cx="1249990" cy="830997"/>
          </a:xfrm>
          <a:prstGeom prst="rect">
            <a:avLst/>
          </a:prstGeom>
          <a:noFill/>
        </p:spPr>
        <p:txBody>
          <a:bodyPr wrap="square" rtlCol="0">
            <a:spAutoFit/>
          </a:bodyPr>
          <a:lstStyle/>
          <a:p>
            <a:pPr algn="r"/>
            <a:r>
              <a:rPr lang="en-US" sz="1600" dirty="0"/>
              <a:t>Many Perspectives Represented</a:t>
            </a:r>
          </a:p>
        </p:txBody>
      </p:sp>
      <p:cxnSp>
        <p:nvCxnSpPr>
          <p:cNvPr id="19" name="Straight Arrow Connector 18"/>
          <p:cNvCxnSpPr>
            <a:stCxn id="17" idx="1"/>
          </p:cNvCxnSpPr>
          <p:nvPr/>
        </p:nvCxnSpPr>
        <p:spPr>
          <a:xfrm flipH="1">
            <a:off x="10009766" y="1599918"/>
            <a:ext cx="86336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269" y="1430640"/>
            <a:ext cx="1629131" cy="338554"/>
          </a:xfrm>
          <a:prstGeom prst="rect">
            <a:avLst/>
          </a:prstGeom>
          <a:noFill/>
        </p:spPr>
        <p:txBody>
          <a:bodyPr wrap="square" rtlCol="0">
            <a:spAutoFit/>
          </a:bodyPr>
          <a:lstStyle/>
          <a:p>
            <a:r>
              <a:rPr lang="en-US" sz="1600" dirty="0"/>
              <a:t>Address Context</a:t>
            </a:r>
          </a:p>
        </p:txBody>
      </p:sp>
      <p:cxnSp>
        <p:nvCxnSpPr>
          <p:cNvPr id="22" name="Straight Arrow Connector 21"/>
          <p:cNvCxnSpPr>
            <a:stCxn id="20" idx="3"/>
          </p:cNvCxnSpPr>
          <p:nvPr/>
        </p:nvCxnSpPr>
        <p:spPr>
          <a:xfrm>
            <a:off x="1676400" y="1599917"/>
            <a:ext cx="59070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8238" y="2553905"/>
            <a:ext cx="1151469" cy="584775"/>
          </a:xfrm>
          <a:prstGeom prst="rect">
            <a:avLst/>
          </a:prstGeom>
          <a:noFill/>
        </p:spPr>
        <p:txBody>
          <a:bodyPr wrap="none" rtlCol="0">
            <a:spAutoFit/>
          </a:bodyPr>
          <a:lstStyle/>
          <a:p>
            <a:pPr algn="ctr"/>
            <a:r>
              <a:rPr lang="en-US" sz="1600" dirty="0"/>
              <a:t>Fit &amp;</a:t>
            </a:r>
          </a:p>
          <a:p>
            <a:pPr algn="ctr"/>
            <a:r>
              <a:rPr lang="en-US" sz="1600" dirty="0"/>
              <a:t>Co-creation</a:t>
            </a:r>
          </a:p>
        </p:txBody>
      </p:sp>
      <p:sp>
        <p:nvSpPr>
          <p:cNvPr id="25" name="Left Brace 24"/>
          <p:cNvSpPr/>
          <p:nvPr/>
        </p:nvSpPr>
        <p:spPr>
          <a:xfrm>
            <a:off x="1908920" y="1927992"/>
            <a:ext cx="227140" cy="1954465"/>
          </a:xfrm>
          <a:prstGeom prst="leftBrace">
            <a:avLst>
              <a:gd name="adj1" fmla="val 83815"/>
              <a:gd name="adj2" fmla="val 497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a:p>
        </p:txBody>
      </p:sp>
      <p:sp>
        <p:nvSpPr>
          <p:cNvPr id="26" name="Rectangle 25"/>
          <p:cNvSpPr/>
          <p:nvPr/>
        </p:nvSpPr>
        <p:spPr>
          <a:xfrm>
            <a:off x="2317218" y="2908702"/>
            <a:ext cx="7642429" cy="332318"/>
          </a:xfrm>
          <a:prstGeom prst="rect">
            <a:avLst/>
          </a:prstGeom>
          <a:ln w="381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Intervention, Program or Policy</a:t>
            </a:r>
          </a:p>
        </p:txBody>
      </p:sp>
      <p:cxnSp>
        <p:nvCxnSpPr>
          <p:cNvPr id="28" name="Straight Arrow Connector 27"/>
          <p:cNvCxnSpPr>
            <a:stCxn id="7" idx="2"/>
            <a:endCxn id="26" idx="0"/>
          </p:cNvCxnSpPr>
          <p:nvPr/>
        </p:nvCxnSpPr>
        <p:spPr>
          <a:xfrm flipH="1">
            <a:off x="6138433" y="2569943"/>
            <a:ext cx="1" cy="33875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317218" y="4221217"/>
            <a:ext cx="7642429" cy="2484383"/>
          </a:xfrm>
          <a:prstGeom prst="rect">
            <a:avLst/>
          </a:prstGeom>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en-US" b="1" dirty="0"/>
              <a:t>RE-AIM Outcomes</a:t>
            </a:r>
          </a:p>
          <a:p>
            <a:pPr marL="1200150" lvl="2" indent="-285750">
              <a:spcAft>
                <a:spcPts val="800"/>
              </a:spcAft>
              <a:buFont typeface="Arial" panose="020B0604020202020204" pitchFamily="34" charset="0"/>
              <a:buChar char="•"/>
            </a:pPr>
            <a:r>
              <a:rPr lang="en-US" sz="1600" u="sng" dirty="0"/>
              <a:t>Reach</a:t>
            </a:r>
            <a:r>
              <a:rPr lang="en-US" sz="1600" dirty="0"/>
              <a:t> – and representativeness of participants</a:t>
            </a:r>
          </a:p>
          <a:p>
            <a:pPr marL="1200150" lvl="2" indent="-285750">
              <a:spcAft>
                <a:spcPts val="800"/>
              </a:spcAft>
              <a:buFont typeface="Arial" panose="020B0604020202020204" pitchFamily="34" charset="0"/>
              <a:buChar char="•"/>
            </a:pPr>
            <a:r>
              <a:rPr lang="en-US" sz="1600" u="sng" dirty="0"/>
              <a:t>Effectiveness</a:t>
            </a:r>
            <a:r>
              <a:rPr lang="en-US" sz="1600" dirty="0"/>
              <a:t> – and subgroup effects/unintended consequences</a:t>
            </a:r>
          </a:p>
          <a:p>
            <a:pPr marL="1200150" lvl="2" indent="-285750">
              <a:spcAft>
                <a:spcPts val="800"/>
              </a:spcAft>
              <a:buFont typeface="Arial" panose="020B0604020202020204" pitchFamily="34" charset="0"/>
              <a:buChar char="•"/>
            </a:pPr>
            <a:r>
              <a:rPr lang="en-US" sz="1600" u="sng" dirty="0"/>
              <a:t>Adoption</a:t>
            </a:r>
            <a:r>
              <a:rPr lang="en-US" sz="1600" dirty="0"/>
              <a:t> – which settings and staff participate/do not participate</a:t>
            </a:r>
          </a:p>
          <a:p>
            <a:pPr marL="1200150" lvl="2" indent="-285750">
              <a:spcAft>
                <a:spcPts val="800"/>
              </a:spcAft>
              <a:buFont typeface="Arial" panose="020B0604020202020204" pitchFamily="34" charset="0"/>
              <a:buChar char="•"/>
            </a:pPr>
            <a:r>
              <a:rPr lang="en-US" sz="1600" u="sng" dirty="0"/>
              <a:t>Implementation</a:t>
            </a:r>
            <a:r>
              <a:rPr lang="en-US" sz="1600" dirty="0"/>
              <a:t> – fidelity, feasibility, cost, and adaptations</a:t>
            </a:r>
          </a:p>
          <a:p>
            <a:pPr marL="1200150" lvl="2" indent="-285750">
              <a:spcAft>
                <a:spcPts val="800"/>
              </a:spcAft>
              <a:buFont typeface="Arial" panose="020B0604020202020204" pitchFamily="34" charset="0"/>
              <a:buChar char="•"/>
            </a:pPr>
            <a:r>
              <a:rPr lang="en-US" sz="1600" u="sng" dirty="0"/>
              <a:t>Maintenance</a:t>
            </a:r>
            <a:r>
              <a:rPr lang="en-US" sz="1600" dirty="0"/>
              <a:t> – sustainability</a:t>
            </a:r>
          </a:p>
        </p:txBody>
      </p:sp>
      <p:cxnSp>
        <p:nvCxnSpPr>
          <p:cNvPr id="30" name="Straight Arrow Connector 29"/>
          <p:cNvCxnSpPr>
            <a:stCxn id="31" idx="2"/>
            <a:endCxn id="29" idx="0"/>
          </p:cNvCxnSpPr>
          <p:nvPr/>
        </p:nvCxnSpPr>
        <p:spPr>
          <a:xfrm>
            <a:off x="6138433" y="3882458"/>
            <a:ext cx="0" cy="33875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307782" y="4327941"/>
            <a:ext cx="1815343" cy="1077218"/>
          </a:xfrm>
          <a:prstGeom prst="rect">
            <a:avLst/>
          </a:prstGeom>
          <a:noFill/>
        </p:spPr>
        <p:txBody>
          <a:bodyPr wrap="square" rtlCol="0">
            <a:spAutoFit/>
          </a:bodyPr>
          <a:lstStyle/>
          <a:p>
            <a:pPr algn="r"/>
            <a:r>
              <a:rPr lang="en-US" sz="1600" dirty="0"/>
              <a:t>Equity/</a:t>
            </a:r>
          </a:p>
          <a:p>
            <a:pPr algn="r"/>
            <a:r>
              <a:rPr lang="en-US" sz="1600" dirty="0"/>
              <a:t>Representativeness across all dimensions</a:t>
            </a:r>
          </a:p>
        </p:txBody>
      </p:sp>
      <p:cxnSp>
        <p:nvCxnSpPr>
          <p:cNvPr id="35" name="Straight Arrow Connector 34"/>
          <p:cNvCxnSpPr/>
          <p:nvPr/>
        </p:nvCxnSpPr>
        <p:spPr>
          <a:xfrm flipH="1">
            <a:off x="10009764" y="5058384"/>
            <a:ext cx="9131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922924" y="5806724"/>
            <a:ext cx="1200201" cy="338554"/>
          </a:xfrm>
          <a:prstGeom prst="rect">
            <a:avLst/>
          </a:prstGeom>
          <a:noFill/>
        </p:spPr>
        <p:txBody>
          <a:bodyPr wrap="square" rtlCol="0">
            <a:spAutoFit/>
          </a:bodyPr>
          <a:lstStyle/>
          <a:p>
            <a:pPr algn="r"/>
            <a:r>
              <a:rPr lang="en-US" sz="1600" dirty="0"/>
              <a:t>Adaptation</a:t>
            </a:r>
          </a:p>
        </p:txBody>
      </p:sp>
      <p:cxnSp>
        <p:nvCxnSpPr>
          <p:cNvPr id="41" name="Straight Arrow Connector 40"/>
          <p:cNvCxnSpPr>
            <a:stCxn id="40" idx="1"/>
          </p:cNvCxnSpPr>
          <p:nvPr/>
        </p:nvCxnSpPr>
        <p:spPr>
          <a:xfrm flipH="1" flipV="1">
            <a:off x="10009764" y="5965468"/>
            <a:ext cx="913160" cy="105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4492" y="4791201"/>
            <a:ext cx="1631908" cy="338554"/>
          </a:xfrm>
          <a:prstGeom prst="rect">
            <a:avLst/>
          </a:prstGeom>
          <a:noFill/>
        </p:spPr>
        <p:txBody>
          <a:bodyPr wrap="square" rtlCol="0">
            <a:spAutoFit/>
          </a:bodyPr>
          <a:lstStyle/>
          <a:p>
            <a:r>
              <a:rPr lang="en-US" sz="1600" dirty="0"/>
              <a:t>Systems Issues</a:t>
            </a:r>
          </a:p>
        </p:txBody>
      </p:sp>
      <p:cxnSp>
        <p:nvCxnSpPr>
          <p:cNvPr id="48" name="Straight Arrow Connector 47"/>
          <p:cNvCxnSpPr>
            <a:stCxn id="47" idx="3"/>
          </p:cNvCxnSpPr>
          <p:nvPr/>
        </p:nvCxnSpPr>
        <p:spPr>
          <a:xfrm>
            <a:off x="1676400" y="4960478"/>
            <a:ext cx="59070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492" y="5796191"/>
            <a:ext cx="1631908" cy="338554"/>
          </a:xfrm>
          <a:prstGeom prst="rect">
            <a:avLst/>
          </a:prstGeom>
          <a:noFill/>
        </p:spPr>
        <p:txBody>
          <a:bodyPr wrap="square" rtlCol="0">
            <a:spAutoFit/>
          </a:bodyPr>
          <a:lstStyle/>
          <a:p>
            <a:r>
              <a:rPr lang="en-US" sz="1600" dirty="0"/>
              <a:t>Cost &amp; Feasibility</a:t>
            </a:r>
          </a:p>
        </p:txBody>
      </p:sp>
      <p:cxnSp>
        <p:nvCxnSpPr>
          <p:cNvPr id="51" name="Straight Arrow Connector 50"/>
          <p:cNvCxnSpPr>
            <a:stCxn id="50" idx="3"/>
          </p:cNvCxnSpPr>
          <p:nvPr/>
        </p:nvCxnSpPr>
        <p:spPr>
          <a:xfrm>
            <a:off x="1676400" y="5965468"/>
            <a:ext cx="604093" cy="14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317218" y="3579779"/>
            <a:ext cx="7642429" cy="302679"/>
          </a:xfrm>
          <a:prstGeom prst="rect">
            <a:avLst/>
          </a:prstGeom>
          <a:ln w="3810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Implementation Strategies</a:t>
            </a:r>
          </a:p>
        </p:txBody>
      </p:sp>
      <p:cxnSp>
        <p:nvCxnSpPr>
          <p:cNvPr id="32" name="Straight Arrow Connector 31"/>
          <p:cNvCxnSpPr>
            <a:stCxn id="26" idx="2"/>
            <a:endCxn id="31" idx="0"/>
          </p:cNvCxnSpPr>
          <p:nvPr/>
        </p:nvCxnSpPr>
        <p:spPr>
          <a:xfrm>
            <a:off x="6138433" y="3241020"/>
            <a:ext cx="0" cy="33875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40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ADD08-50CC-8E4C-B636-BEAA32507F41}"/>
              </a:ext>
            </a:extLst>
          </p:cNvPr>
          <p:cNvSpPr txBox="1"/>
          <p:nvPr/>
        </p:nvSpPr>
        <p:spPr>
          <a:xfrm>
            <a:off x="381000" y="457200"/>
            <a:ext cx="10515600" cy="1077218"/>
          </a:xfrm>
          <a:prstGeom prst="rect">
            <a:avLst/>
          </a:prstGeom>
          <a:noFill/>
        </p:spPr>
        <p:txBody>
          <a:bodyPr wrap="square" rtlCol="0">
            <a:spAutoFit/>
          </a:bodyPr>
          <a:lstStyle/>
          <a:p>
            <a:r>
              <a:rPr lang="en-US" sz="3200" b="1" dirty="0">
                <a:latin typeface="+mj-lt"/>
              </a:rPr>
              <a:t>Use of PRISM </a:t>
            </a:r>
            <a:r>
              <a:rPr lang="en-US" sz="3200" b="1" i="1" dirty="0">
                <a:latin typeface="+mj-lt"/>
              </a:rPr>
              <a:t>for Planning, Tailoring, and Evaluation of weight loss and hypertension control program in FQHCs</a:t>
            </a:r>
          </a:p>
        </p:txBody>
      </p:sp>
      <p:sp>
        <p:nvSpPr>
          <p:cNvPr id="4" name="TextBox 3">
            <a:extLst>
              <a:ext uri="{FF2B5EF4-FFF2-40B4-BE49-F238E27FC236}">
                <a16:creationId xmlns:a16="http://schemas.microsoft.com/office/drawing/2014/main" id="{C1F55A2E-5390-B54B-BB49-08D9FDC88251}"/>
              </a:ext>
            </a:extLst>
          </p:cNvPr>
          <p:cNvSpPr txBox="1"/>
          <p:nvPr/>
        </p:nvSpPr>
        <p:spPr>
          <a:xfrm>
            <a:off x="533400" y="1905000"/>
            <a:ext cx="10744200" cy="4031873"/>
          </a:xfrm>
          <a:prstGeom prst="rect">
            <a:avLst/>
          </a:prstGeom>
          <a:noFill/>
        </p:spPr>
        <p:txBody>
          <a:bodyPr wrap="square" rtlCol="0">
            <a:spAutoFit/>
          </a:bodyPr>
          <a:lstStyle/>
          <a:p>
            <a:r>
              <a:rPr lang="en-US" sz="2400" dirty="0"/>
              <a:t>Intervention = culturally adapted web-based intervention and digital follow-up support</a:t>
            </a:r>
          </a:p>
          <a:p>
            <a:endParaRPr lang="en-US" sz="2600" b="1" dirty="0"/>
          </a:p>
          <a:p>
            <a:pPr marL="342900" indent="-342900">
              <a:buFont typeface="Arial" panose="020B0604020202020204" pitchFamily="34" charset="0"/>
              <a:buChar char="•"/>
            </a:pPr>
            <a:r>
              <a:rPr lang="en-US" sz="2600" b="1" dirty="0"/>
              <a:t>Representation and Engagement </a:t>
            </a:r>
            <a:r>
              <a:rPr lang="en-US" sz="2600" dirty="0"/>
              <a:t>of clinic staff, decision makers and patients in planning and eval. to address </a:t>
            </a:r>
            <a:r>
              <a:rPr lang="en-US" sz="2600" b="1" dirty="0"/>
              <a:t>Context</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Addressed </a:t>
            </a:r>
            <a:r>
              <a:rPr lang="en-US" sz="2600" b="1" dirty="0"/>
              <a:t>Reach</a:t>
            </a:r>
            <a:r>
              <a:rPr lang="en-US" sz="2600" dirty="0"/>
              <a:t> </a:t>
            </a:r>
            <a:r>
              <a:rPr lang="en-US" sz="2600" b="1" dirty="0"/>
              <a:t>and Implementation </a:t>
            </a:r>
            <a:r>
              <a:rPr lang="en-US" sz="2600" dirty="0"/>
              <a:t>by brief  low-cost  intervention, no added clinic visits, minimal burden on staff and patients</a:t>
            </a:r>
          </a:p>
          <a:p>
            <a:endParaRPr lang="en-US" sz="2600" dirty="0"/>
          </a:p>
          <a:p>
            <a:pPr marL="342900" indent="-342900">
              <a:buFont typeface="Arial" panose="020B0604020202020204" pitchFamily="34" charset="0"/>
              <a:buChar char="•"/>
            </a:pPr>
            <a:r>
              <a:rPr lang="en-US" sz="2600" dirty="0"/>
              <a:t>Evaluated  </a:t>
            </a:r>
            <a:r>
              <a:rPr lang="en-US" sz="2600" b="1" dirty="0"/>
              <a:t>representativeness </a:t>
            </a:r>
            <a:r>
              <a:rPr lang="en-US" sz="2600" dirty="0"/>
              <a:t>of results across all RE-AIM dimensions</a:t>
            </a:r>
          </a:p>
        </p:txBody>
      </p:sp>
      <p:sp>
        <p:nvSpPr>
          <p:cNvPr id="5" name="TextBox 4">
            <a:extLst>
              <a:ext uri="{FF2B5EF4-FFF2-40B4-BE49-F238E27FC236}">
                <a16:creationId xmlns:a16="http://schemas.microsoft.com/office/drawing/2014/main" id="{38F9A5FB-9C6E-50C5-1315-6C20AB9963FA}"/>
              </a:ext>
            </a:extLst>
          </p:cNvPr>
          <p:cNvSpPr txBox="1"/>
          <p:nvPr/>
        </p:nvSpPr>
        <p:spPr>
          <a:xfrm>
            <a:off x="838200" y="6307455"/>
            <a:ext cx="9829800" cy="677108"/>
          </a:xfrm>
          <a:prstGeom prst="rect">
            <a:avLst/>
          </a:prstGeom>
          <a:noFill/>
        </p:spPr>
        <p:txBody>
          <a:bodyPr wrap="square" rtlCol="0">
            <a:spAutoFit/>
          </a:bodyPr>
          <a:lstStyle/>
          <a:p>
            <a:r>
              <a:rPr lang="en-US" sz="2000" dirty="0"/>
              <a:t>Adapted from Glasgow et al. (2013). </a:t>
            </a:r>
            <a:r>
              <a:rPr lang="en-US" sz="2000" i="1" dirty="0"/>
              <a:t>Translational Behavioral Medicine</a:t>
            </a:r>
            <a:r>
              <a:rPr lang="en-US" sz="2000" dirty="0"/>
              <a:t>, June 1; 3(2):200-210</a:t>
            </a:r>
            <a:r>
              <a:rPr lang="en-US" dirty="0"/>
              <a:t>.</a:t>
            </a:r>
          </a:p>
          <a:p>
            <a:endParaRPr lang="en-US" dirty="0"/>
          </a:p>
        </p:txBody>
      </p:sp>
    </p:spTree>
    <p:extLst>
      <p:ext uri="{BB962C8B-B14F-4D97-AF65-F5344CB8AC3E}">
        <p14:creationId xmlns:p14="http://schemas.microsoft.com/office/powerpoint/2010/main" val="141024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ADD08-50CC-8E4C-B636-BEAA32507F41}"/>
              </a:ext>
            </a:extLst>
          </p:cNvPr>
          <p:cNvSpPr txBox="1"/>
          <p:nvPr/>
        </p:nvSpPr>
        <p:spPr>
          <a:xfrm>
            <a:off x="457200" y="533400"/>
            <a:ext cx="10210800" cy="1077218"/>
          </a:xfrm>
          <a:prstGeom prst="rect">
            <a:avLst/>
          </a:prstGeom>
          <a:noFill/>
        </p:spPr>
        <p:txBody>
          <a:bodyPr wrap="square" rtlCol="0">
            <a:spAutoFit/>
          </a:bodyPr>
          <a:lstStyle/>
          <a:p>
            <a:r>
              <a:rPr lang="en-US" sz="3200" b="1" dirty="0">
                <a:latin typeface="+mj-lt"/>
              </a:rPr>
              <a:t>Use of PRISM Framework </a:t>
            </a:r>
            <a:r>
              <a:rPr lang="en-US" sz="3200" b="1" i="1" dirty="0">
                <a:latin typeface="+mj-lt"/>
              </a:rPr>
              <a:t>for Planning and Tailoring of weight loss and hypertension control in FQHCs (cont.)</a:t>
            </a:r>
          </a:p>
        </p:txBody>
      </p:sp>
      <p:sp>
        <p:nvSpPr>
          <p:cNvPr id="4" name="TextBox 3">
            <a:extLst>
              <a:ext uri="{FF2B5EF4-FFF2-40B4-BE49-F238E27FC236}">
                <a16:creationId xmlns:a16="http://schemas.microsoft.com/office/drawing/2014/main" id="{C1F55A2E-5390-B54B-BB49-08D9FDC88251}"/>
              </a:ext>
            </a:extLst>
          </p:cNvPr>
          <p:cNvSpPr txBox="1"/>
          <p:nvPr/>
        </p:nvSpPr>
        <p:spPr>
          <a:xfrm>
            <a:off x="533400" y="2068205"/>
            <a:ext cx="11125200" cy="3693319"/>
          </a:xfrm>
          <a:prstGeom prst="rect">
            <a:avLst/>
          </a:prstGeom>
          <a:noFill/>
        </p:spPr>
        <p:txBody>
          <a:bodyPr wrap="square" rtlCol="0">
            <a:spAutoFit/>
          </a:bodyPr>
          <a:lstStyle/>
          <a:p>
            <a:pPr marL="342900" indent="-342900">
              <a:buFont typeface="Arial" panose="020B0604020202020204" pitchFamily="34" charset="0"/>
              <a:buChar char="•"/>
            </a:pPr>
            <a:r>
              <a:rPr lang="en-US" sz="2600" b="1" dirty="0"/>
              <a:t>Focused on Adaptations</a:t>
            </a:r>
            <a:r>
              <a:rPr lang="en-US" sz="2600" dirty="0"/>
              <a:t> to local low-resource settings and African American population; no staff expertise required, use of graphics, low-literacy and culturally appropriate materials, participant choice of follow-up modalities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Evaluated multiple </a:t>
            </a:r>
            <a:r>
              <a:rPr lang="en-US" sz="2600" b="1" dirty="0"/>
              <a:t>(RE-AIM) implementation outcomes </a:t>
            </a:r>
            <a:r>
              <a:rPr lang="en-US" sz="2600" dirty="0"/>
              <a:t>with focus on dissemination, </a:t>
            </a:r>
            <a:r>
              <a:rPr lang="en-US" sz="2600" b="1" dirty="0"/>
              <a:t>equity and population impact</a:t>
            </a:r>
          </a:p>
          <a:p>
            <a:endParaRPr lang="en-US" sz="2600" b="1" dirty="0"/>
          </a:p>
          <a:p>
            <a:pPr marL="342900" indent="-342900">
              <a:buFont typeface="Arial" panose="020B0604020202020204" pitchFamily="34" charset="0"/>
              <a:buChar char="•"/>
            </a:pPr>
            <a:r>
              <a:rPr lang="en-US" sz="2600" dirty="0"/>
              <a:t>Planned and designed for </a:t>
            </a:r>
            <a:r>
              <a:rPr lang="en-US" sz="2600" b="1" dirty="0"/>
              <a:t>equity</a:t>
            </a:r>
            <a:r>
              <a:rPr lang="en-US" sz="2600" dirty="0"/>
              <a:t> (tailored food choices, activities, examples) but </a:t>
            </a:r>
            <a:r>
              <a:rPr lang="en-US" sz="2600" b="1" dirty="0"/>
              <a:t>not for sustainment </a:t>
            </a:r>
          </a:p>
        </p:txBody>
      </p:sp>
      <p:sp>
        <p:nvSpPr>
          <p:cNvPr id="5" name="TextBox 4">
            <a:extLst>
              <a:ext uri="{FF2B5EF4-FFF2-40B4-BE49-F238E27FC236}">
                <a16:creationId xmlns:a16="http://schemas.microsoft.com/office/drawing/2014/main" id="{38F9A5FB-9C6E-50C5-1315-6C20AB9963FA}"/>
              </a:ext>
            </a:extLst>
          </p:cNvPr>
          <p:cNvSpPr txBox="1"/>
          <p:nvPr/>
        </p:nvSpPr>
        <p:spPr>
          <a:xfrm>
            <a:off x="914400" y="6324600"/>
            <a:ext cx="10287000" cy="400110"/>
          </a:xfrm>
          <a:prstGeom prst="rect">
            <a:avLst/>
          </a:prstGeom>
          <a:noFill/>
        </p:spPr>
        <p:txBody>
          <a:bodyPr wrap="square" rtlCol="0">
            <a:spAutoFit/>
          </a:bodyPr>
          <a:lstStyle/>
          <a:p>
            <a:r>
              <a:rPr lang="en-US" sz="2000" dirty="0"/>
              <a:t>Adapted from Glasgow et al. (2013). </a:t>
            </a:r>
            <a:r>
              <a:rPr lang="en-US" sz="2000" i="1" dirty="0"/>
              <a:t>Translational Behavioral Medicine</a:t>
            </a:r>
            <a:r>
              <a:rPr lang="en-US" sz="2000" dirty="0"/>
              <a:t>, June 1; 3(2):200-210</a:t>
            </a:r>
            <a:r>
              <a:rPr lang="en-US" dirty="0"/>
              <a:t>.</a:t>
            </a:r>
          </a:p>
        </p:txBody>
      </p:sp>
    </p:spTree>
    <p:extLst>
      <p:ext uri="{BB962C8B-B14F-4D97-AF65-F5344CB8AC3E}">
        <p14:creationId xmlns:p14="http://schemas.microsoft.com/office/powerpoint/2010/main" val="139316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4F69-E258-794D-87E2-C58CFFFF87CA}"/>
              </a:ext>
            </a:extLst>
          </p:cNvPr>
          <p:cNvSpPr>
            <a:spLocks noGrp="1"/>
          </p:cNvSpPr>
          <p:nvPr>
            <p:ph type="title"/>
          </p:nvPr>
        </p:nvSpPr>
        <p:spPr>
          <a:xfrm>
            <a:off x="304800" y="460176"/>
            <a:ext cx="12344400" cy="561050"/>
          </a:xfrm>
        </p:spPr>
        <p:txBody>
          <a:bodyPr vert="horz" wrap="square" lIns="0" tIns="67944" rIns="0" bIns="0" rtlCol="0" anchor="ctr">
            <a:spAutoFit/>
          </a:bodyPr>
          <a:lstStyle/>
          <a:p>
            <a:pPr marL="18415" marR="5080">
              <a:lnSpc>
                <a:spcPct val="100000"/>
              </a:lnSpc>
              <a:spcBef>
                <a:spcPts val="105"/>
              </a:spcBef>
            </a:pPr>
            <a:r>
              <a:rPr lang="en-US" sz="3200" spc="-5" dirty="0"/>
              <a:t>Equity Issues in Evidence-Based Research: Ask </a:t>
            </a:r>
            <a:r>
              <a:rPr lang="en-US" sz="3200" b="1" spc="-5" dirty="0"/>
              <a:t>“</a:t>
            </a:r>
            <a:r>
              <a:rPr lang="en-US" sz="3200" b="1" i="1" spc="-5" dirty="0"/>
              <a:t>Evidence on What?”</a:t>
            </a:r>
            <a:endParaRPr lang="en-US" sz="3200" b="1" spc="-5" dirty="0"/>
          </a:p>
        </p:txBody>
      </p:sp>
      <p:sp>
        <p:nvSpPr>
          <p:cNvPr id="7" name="TextBox 6">
            <a:extLst>
              <a:ext uri="{FF2B5EF4-FFF2-40B4-BE49-F238E27FC236}">
                <a16:creationId xmlns:a16="http://schemas.microsoft.com/office/drawing/2014/main" id="{5FD218F1-7EEC-754C-8201-466EA79F47C0}"/>
              </a:ext>
            </a:extLst>
          </p:cNvPr>
          <p:cNvSpPr txBox="1"/>
          <p:nvPr/>
        </p:nvSpPr>
        <p:spPr>
          <a:xfrm>
            <a:off x="457200" y="1452782"/>
            <a:ext cx="11353800" cy="5086008"/>
          </a:xfrm>
          <a:prstGeom prst="rect">
            <a:avLst/>
          </a:prstGeom>
          <a:noFill/>
        </p:spPr>
        <p:txBody>
          <a:bodyPr wrap="square">
            <a:spAutoFit/>
          </a:bodyPr>
          <a:lstStyle/>
          <a:p>
            <a:pPr>
              <a:defRPr/>
            </a:pPr>
            <a:r>
              <a:rPr lang="en-US" altLang="x-none" sz="2800" dirty="0"/>
              <a:t>External Validity/Pragmatic Criteria, Often Ignored:</a:t>
            </a:r>
            <a:endParaRPr lang="en-US" altLang="x-none" sz="2800" dirty="0">
              <a:ea typeface="MS PGothic" charset="-128"/>
            </a:endParaRPr>
          </a:p>
          <a:p>
            <a:pPr marL="800100" lvl="1" indent="-457200">
              <a:spcBef>
                <a:spcPts val="675"/>
              </a:spcBef>
              <a:buClr>
                <a:schemeClr val="tx1"/>
              </a:buClr>
              <a:buFont typeface="Arial" panose="020B0604020202020204" pitchFamily="34" charset="0"/>
              <a:buChar char="•"/>
              <a:defRPr/>
            </a:pPr>
            <a:r>
              <a:rPr lang="en-US" altLang="x-none" sz="2400" dirty="0">
                <a:ea typeface="MS PGothic" charset="-128"/>
              </a:rPr>
              <a:t>Community partner </a:t>
            </a:r>
            <a:r>
              <a:rPr lang="en-US" altLang="x-none" sz="2400" b="1" dirty="0">
                <a:ea typeface="MS PGothic" charset="-128"/>
              </a:rPr>
              <a:t>representation</a:t>
            </a:r>
          </a:p>
          <a:p>
            <a:pPr marL="800100" lvl="1" indent="-457200">
              <a:spcBef>
                <a:spcPts val="675"/>
              </a:spcBef>
              <a:buClr>
                <a:schemeClr val="tx1"/>
              </a:buClr>
              <a:buFont typeface="Arial" panose="020B0604020202020204" pitchFamily="34" charset="0"/>
              <a:buChar char="•"/>
              <a:defRPr/>
            </a:pPr>
            <a:r>
              <a:rPr lang="en-US" altLang="x-none" sz="2400" b="1" dirty="0">
                <a:ea typeface="MS PGothic" charset="-128"/>
              </a:rPr>
              <a:t>Multi-level context</a:t>
            </a:r>
          </a:p>
          <a:p>
            <a:pPr marL="800100" lvl="1" indent="-457200">
              <a:spcBef>
                <a:spcPts val="675"/>
              </a:spcBef>
              <a:buClr>
                <a:schemeClr val="tx1"/>
              </a:buClr>
              <a:buFont typeface="Arial" panose="020B0604020202020204" pitchFamily="34" charset="0"/>
              <a:buChar char="•"/>
              <a:defRPr/>
            </a:pPr>
            <a:r>
              <a:rPr lang="en-US" altLang="x-none" sz="2400" dirty="0">
                <a:ea typeface="MS PGothic" charset="-128"/>
              </a:rPr>
              <a:t>Participant, setting and staff </a:t>
            </a:r>
            <a:r>
              <a:rPr lang="en-US" altLang="x-none" sz="2400" b="1" dirty="0">
                <a:ea typeface="MS PGothic" charset="-128"/>
              </a:rPr>
              <a:t>representativeness</a:t>
            </a:r>
          </a:p>
          <a:p>
            <a:pPr marL="800100" lvl="1" indent="-457200">
              <a:spcBef>
                <a:spcPts val="675"/>
              </a:spcBef>
              <a:buClr>
                <a:schemeClr val="tx1"/>
              </a:buClr>
              <a:buFont typeface="Arial" panose="020B0604020202020204" pitchFamily="34" charset="0"/>
              <a:buChar char="•"/>
              <a:defRPr/>
            </a:pPr>
            <a:r>
              <a:rPr lang="en-US" altLang="x-none" sz="2400" b="1" dirty="0">
                <a:ea typeface="MS PGothic" charset="-128"/>
              </a:rPr>
              <a:t>Adaptation/change</a:t>
            </a:r>
            <a:r>
              <a:rPr lang="en-US" altLang="x-none" sz="2400" b="1" i="1" dirty="0">
                <a:solidFill>
                  <a:srgbClr val="FF0000"/>
                </a:solidFill>
                <a:ea typeface="MS PGothic" charset="-128"/>
              </a:rPr>
              <a:t> </a:t>
            </a:r>
            <a:r>
              <a:rPr lang="en-US" altLang="x-none" sz="2400" dirty="0">
                <a:ea typeface="MS PGothic" charset="-128"/>
              </a:rPr>
              <a:t>in intervention and implementation strategies</a:t>
            </a:r>
          </a:p>
          <a:p>
            <a:pPr marL="800100" lvl="1" indent="-457200">
              <a:spcBef>
                <a:spcPts val="675"/>
              </a:spcBef>
              <a:buClr>
                <a:schemeClr val="tx1"/>
              </a:buClr>
              <a:buFont typeface="Arial" panose="020B0604020202020204" pitchFamily="34" charset="0"/>
              <a:buChar char="•"/>
              <a:defRPr/>
            </a:pPr>
            <a:r>
              <a:rPr lang="en-US" altLang="x-none" sz="2400" b="1" dirty="0">
                <a:ea typeface="MS PGothic" charset="-128"/>
              </a:rPr>
              <a:t>Costs</a:t>
            </a:r>
            <a:r>
              <a:rPr lang="en-US" altLang="x-none" sz="2400" dirty="0">
                <a:ea typeface="MS PGothic" charset="-128"/>
              </a:rPr>
              <a:t> and burden</a:t>
            </a:r>
          </a:p>
          <a:p>
            <a:pPr marL="800100" lvl="1" indent="-457200">
              <a:spcBef>
                <a:spcPts val="675"/>
              </a:spcBef>
              <a:buClr>
                <a:schemeClr val="tx1"/>
              </a:buClr>
              <a:buFont typeface="Arial" panose="020B0604020202020204" pitchFamily="34" charset="0"/>
              <a:buChar char="•"/>
              <a:defRPr/>
            </a:pPr>
            <a:r>
              <a:rPr lang="en-US" altLang="x-none" sz="2400" b="1" dirty="0">
                <a:ea typeface="MS PGothic" charset="-128"/>
              </a:rPr>
              <a:t>What outcomes for whom </a:t>
            </a:r>
            <a:r>
              <a:rPr lang="en-US" altLang="x-none" sz="2400" dirty="0">
                <a:ea typeface="MS PGothic" charset="-128"/>
              </a:rPr>
              <a:t>over what time period</a:t>
            </a:r>
            <a:endParaRPr lang="en-US" altLang="x-none" sz="2400" dirty="0">
              <a:solidFill>
                <a:schemeClr val="accent2">
                  <a:lumMod val="75000"/>
                </a:schemeClr>
              </a:solidFill>
              <a:ea typeface="MS PGothic" charset="-128"/>
            </a:endParaRPr>
          </a:p>
          <a:p>
            <a:pPr marL="800100" lvl="1" indent="-457200">
              <a:spcBef>
                <a:spcPts val="675"/>
              </a:spcBef>
              <a:buClr>
                <a:schemeClr val="tx1"/>
              </a:buClr>
              <a:buFont typeface="Arial" panose="020B0604020202020204" pitchFamily="34" charset="0"/>
              <a:buChar char="•"/>
              <a:defRPr/>
            </a:pPr>
            <a:r>
              <a:rPr lang="en-US" altLang="x-none" sz="2400" b="1" dirty="0">
                <a:ea typeface="MS PGothic" charset="-128"/>
              </a:rPr>
              <a:t>Reasons for participation and drop out</a:t>
            </a:r>
          </a:p>
          <a:p>
            <a:pPr marL="342900" lvl="1">
              <a:spcBef>
                <a:spcPts val="675"/>
              </a:spcBef>
              <a:buClr>
                <a:schemeClr val="tx1"/>
              </a:buClr>
              <a:defRPr/>
            </a:pPr>
            <a:endParaRPr lang="en-US" altLang="x-none" sz="2400" b="1" dirty="0">
              <a:ea typeface="MS PGothic" charset="-128"/>
            </a:endParaRPr>
          </a:p>
          <a:p>
            <a:pPr marL="342900" lvl="1">
              <a:spcBef>
                <a:spcPts val="675"/>
              </a:spcBef>
              <a:buClr>
                <a:schemeClr val="tx1"/>
              </a:buClr>
              <a:defRPr/>
            </a:pPr>
            <a:r>
              <a:rPr lang="en-US" altLang="x-none" sz="2600" b="1" u="sng" dirty="0">
                <a:ea typeface="MS PGothic" charset="-128"/>
              </a:rPr>
              <a:t>Realist Bottom line</a:t>
            </a:r>
            <a:r>
              <a:rPr lang="en-US" altLang="x-none" sz="2600" b="1" dirty="0">
                <a:ea typeface="MS PGothic" charset="-128"/>
              </a:rPr>
              <a:t>: </a:t>
            </a:r>
            <a:r>
              <a:rPr lang="en-US" altLang="x-none" sz="2600" i="1" dirty="0">
                <a:ea typeface="MS PGothic" charset="-128"/>
              </a:rPr>
              <a:t>What works for whom, under what conditions, for what outcomes, and how much does it cost</a:t>
            </a:r>
          </a:p>
        </p:txBody>
      </p:sp>
    </p:spTree>
    <p:extLst>
      <p:ext uri="{BB962C8B-B14F-4D97-AF65-F5344CB8AC3E}">
        <p14:creationId xmlns:p14="http://schemas.microsoft.com/office/powerpoint/2010/main" val="371991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a:extLst>
              <a:ext uri="{FF2B5EF4-FFF2-40B4-BE49-F238E27FC236}">
                <a16:creationId xmlns:a16="http://schemas.microsoft.com/office/drawing/2014/main" id="{15D2AD82-76A4-5149-BBE9-88E97E0DD672}"/>
              </a:ext>
            </a:extLst>
          </p:cNvPr>
          <p:cNvSpPr txBox="1">
            <a:spLocks/>
          </p:cNvSpPr>
          <p:nvPr/>
        </p:nvSpPr>
        <p:spPr bwMode="auto">
          <a:xfrm>
            <a:off x="5467351" y="3276600"/>
            <a:ext cx="39052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2400" i="1" dirty="0">
                <a:solidFill>
                  <a:schemeClr val="tx1">
                    <a:lumMod val="75000"/>
                    <a:lumOff val="25000"/>
                  </a:schemeClr>
                </a:solidFill>
                <a:latin typeface="+mn-lt"/>
                <a:ea typeface="MS PGothic" panose="020B0600070205080204" pitchFamily="34" charset="-128"/>
              </a:rPr>
              <a:t>“To every complex question,</a:t>
            </a:r>
          </a:p>
          <a:p>
            <a:pPr algn="r">
              <a:defRPr/>
            </a:pPr>
            <a:r>
              <a:rPr lang="en-US" altLang="en-US" sz="2400" i="1" dirty="0">
                <a:solidFill>
                  <a:schemeClr val="tx1">
                    <a:lumMod val="75000"/>
                    <a:lumOff val="25000"/>
                  </a:schemeClr>
                </a:solidFill>
                <a:latin typeface="+mn-lt"/>
                <a:ea typeface="MS PGothic" panose="020B0600070205080204" pitchFamily="34" charset="-128"/>
              </a:rPr>
              <a:t>there is a simple answer…</a:t>
            </a:r>
          </a:p>
          <a:p>
            <a:pPr algn="r">
              <a:defRPr/>
            </a:pPr>
            <a:r>
              <a:rPr lang="en-US" altLang="en-US" sz="2400" i="1" dirty="0">
                <a:solidFill>
                  <a:schemeClr val="tx1">
                    <a:lumMod val="75000"/>
                    <a:lumOff val="25000"/>
                  </a:schemeClr>
                </a:solidFill>
                <a:latin typeface="+mn-lt"/>
                <a:ea typeface="MS PGothic" panose="020B0600070205080204" pitchFamily="34" charset="-128"/>
              </a:rPr>
              <a:t>and it is wrong.”</a:t>
            </a:r>
          </a:p>
          <a:p>
            <a:pPr algn="r" eaLnBrk="1" hangingPunct="1">
              <a:spcBef>
                <a:spcPct val="20000"/>
              </a:spcBef>
              <a:buFont typeface="Wingdings 2" panose="05020102010507070707" pitchFamily="18" charset="2"/>
              <a:buNone/>
              <a:defRPr/>
            </a:pPr>
            <a:endParaRPr lang="en-US" altLang="en-US" sz="2100" i="1" dirty="0">
              <a:solidFill>
                <a:schemeClr val="tx1">
                  <a:lumMod val="75000"/>
                  <a:lumOff val="25000"/>
                </a:schemeClr>
              </a:solidFill>
              <a:latin typeface="+mn-lt"/>
              <a:ea typeface="MS PGothic" panose="020B0600070205080204" pitchFamily="34" charset="-128"/>
            </a:endParaRPr>
          </a:p>
          <a:p>
            <a:pPr algn="r" eaLnBrk="1" hangingPunct="1">
              <a:spcBef>
                <a:spcPct val="20000"/>
              </a:spcBef>
              <a:buFont typeface="Wingdings 2" panose="05020102010507070707" pitchFamily="18" charset="2"/>
              <a:buNone/>
              <a:defRPr/>
            </a:pPr>
            <a:r>
              <a:rPr lang="en-US" altLang="en-US" sz="2100" dirty="0">
                <a:solidFill>
                  <a:schemeClr val="tx1">
                    <a:lumMod val="75000"/>
                    <a:lumOff val="25000"/>
                  </a:schemeClr>
                </a:solidFill>
                <a:latin typeface="+mn-lt"/>
                <a:ea typeface="MS PGothic" panose="020B0600070205080204" pitchFamily="34" charset="-128"/>
              </a:rPr>
              <a:t>~H. L. Mencken</a:t>
            </a:r>
          </a:p>
        </p:txBody>
      </p:sp>
      <p:sp>
        <p:nvSpPr>
          <p:cNvPr id="99331" name="AutoShape 2" descr="data:image/jpeg;base64,/9j/4AAQSkZJRgABAQAAAQABAAD/2wCEAAkGBhQSERUUExQUFRQVGBgYGBgXGBcaGBoZHBoXFxgYHBcXHSceGholGRYXHy8gIycpLCwsGCAxNTAqNScrLCkBCQoKBQUFDQUFDSkYEhgpKSkpKSkpKSkpKSkpKSkpKSkpKSkpKSkpKSkpKSkpKSkpKSkpKSkpKSkpKSkpKSkpKf/AABEIAQoAvgMBIgACEQEDEQH/xAAcAAABBQEBAQAAAAAAAAAAAAAFAgMEBgcAAQj/xABPEAACAgAEBAMEBwMHBwoHAAABAgMRAAQSIQUTMUEiUWEGBzJxFCMzQoGRsVJy0RdDYoKSocEVFiRTVNLTCDQ1Y4Oio7Pw8SVERXOTsuH/xAAUAQEAAAAAAAAAAAAAAAAAAAAA/8QAFBEBAAAAAAAAAAAAAAAAAAAAAP/aAAwDAQACEQMRAD8AtnvR94c/DngWBIW5qyFuYHNaTGBWl1/bPW+2KOvv5z3+qyn9mX/jYme/77XK/uzfrFjJ164DTP5es9f2WU/sTf8AGw9/Lpna+yyv9iX/AIuMvvC1Y9cBpX8u2d/1WV/sS/8AFx6Pftnf9Vlf7Mv/ABcZvuMKOA0hPfpnf9Vlf7Mv/FxsJ4i3p28+4+ePlUmh+GPqCHeND5oh/NVOAcl4u4B+HbT59zXnhMPGXIf4fCxA2Pb8cDeKZ+KFHMkiJQW9TAUdW1jt+OBMHthlF51zxadRN8xN7rp4rOAtD8ZcAHw9ux/jjv8ALL6kFL4rvr/HAQ8dy3KVjmIFVhYLSILrrVnevTEvKZhJeW0TpItndGDDp3KnbAERxiSrpfyP8cRn9oZRMiUulg5OzXYqt7od8JVDWIGbU/SIdttMn50tb4Ay3GX/AKP5H+OE/wCW5PJfyP8AHEMJdfLCtGAlHjcnkv5H+OOPHJPJf7/44gsN9sdowE4ccf8Ao/kf447/AC5J5L+R/jiDox4cBOPHZPJfyP8AHHf5dk8l/I/xxA0Y4rgJx47J5L+R/jgrw3OGRAWoHfp88V1Vwa4V8OAyL3/fbZT92b9YsZRdY1j3+/a5T92b9YsZQy4DkOPS9DDePWOAcifCmkOG4hh6CEuwRRbMaHkPmewrAewxs9hRexvyA7knyxp3+fmemjWOARxIkaqZO/hQKWBbxHcdQAovc4p+V4UjHlKR9UpeVhuqhd3d9962VRsLI8zUPM8ZBXQSUiBB5YrW22zFiNINHYnpq8I3JwEni0CikA5z/E7eJ6vfVuQi3v1H4nA/M8OYregH1AWq9eWoF+lnDmT4rKCOSvLiU9PCaJ7mSRSNZ23q/LBY8TzEiqk0xKnfdlIr9qncC/Wj6DpgKzk8jIzUiar26V+uCmXzMschXWIpo7InErI2wrSQG8W2wrcb9RiRLw6MyeHSpFGtBLm+4K2fwrvg77QcHEuShlA3jtSKB2Pitj1Boj8u+ANew3vdDsMvnyqt8K5gUFY+UvZSemsUPMDrjQ85tNDXfX5VWkH8fTHy/n0pyLv/ANf+uuLd7A+8x8m6RZgtLlVsAdXhvYlL6p5p08qPUN4O2OXHK6uqsrBkYBlYGwykWCD3BG+OHXANjHt4WMJvAJvHAb49GOwHAY80VhYGPMAjTgtwsbHAw4J8M6HAZH7/AFqmyn7s36xYylzjVvf+Prcr+7N+sWMlvAcTj1jjjhTDAeI3liZki5sR3ZGmwN9yvwg9WJofgfInEOEbjesW/wBmOCNaygqtRk6ieg1FaFXTMbB2vSSO+AAySPDHItGJZGUcsnxMU3UyXvoW9VbAsV222G5eEyN1tmPVjZJPffz8z64JcN4HNnMzyman3tn+6LLMT+JJ9Sa74Xxb2TzOXsvl5Ej+67hd96HQkajt4evTAKi5VoE5mYk7Ko0xg77WwJI6EkKCel4IyRTSyLEV5agAvHEFWu51MTqd6qyx2NigRQd9lfYrO53xQ8uGKM6BI5IGofFWkEs97kjoTXpi48I90+ahIJzGWYHqND0D12urB9cAxw7gsESnSgPmXB5nnesnUD8qGDWYVZ+Hy2XAAG7EM+29eGyfxxLzPsrJXiYORXhUr+O5F1t0FV64LZXhY5Zj0MARVsABv06YD584jltJbv2FiyOhPXoe3Q9cBgh3odN8bRxj3SNMxbmRoDZ31k/M7/4YrOZ90WZgt48xA5WyFKuCa+7RBB1dKO2AtnuT4wZMlJAzWcu4KDuI5BdfuiQP/axoDYwv3c8ZEHEo2VDHFmrhZLJClza6b3IEqDruBYONy5mA9OOBwlpMJVsA4RjwjCWOO14BWrCgNsN6sehsB6RgnwzocDWwS4Z0OAyP3/D63K/uzfrFjKFTGre/4fXZT92b9YsZQMA4iY8YDCHbDTtgOU7jf8fLGscCzGqMJ4eRFpjjAHWyqqTVAn4mP71dsZ/wL2Hzmcj5kMY5dkB3kSMEjqF1kaq6bbXiz5DLy5RhBm45IXXeNW3Q0tWjDws1DzvbaumAvfs5wOOCR5VWmkJLFt2NnbxeXcDz3+Rbi3DYsymiZFkSwdLdj57b6tz08ziHwg0AvZK+XQVX994JZWTxN6aa+Zvf+7ATIY9CBEAVVGlVUUAPIKNgMTo09AfxxETOoDTMqj1IxNiYMLXxd9t/0wC2lAG4I+Y2/PCS+3/9xzn5/rhrR6DANyOB8/ngRxI2Dpu/UGr7DBmQbfwGBmej63e34nAYpJHo4gQoIEebilSz0SR1bTvvs/ceuNwZjeM+j4Ek2eDEbAqW266LZQfxLdPP0GL7zcA9WOBwkSYXzNsB4Gx7WEscelsB7hSjCdW1YWuA9A2wU4X0OBmCfDOhwGR+/wCS5sp+7N+sWMmKnGu+/j7XK714Zv1ixlugYCETiM7fnidLl/I4iSRVgPp/gMMX0LKCIAxGGILsKrQCdvnqv1vAr2s4asmXkyzMtheflyTvG6EeE390E0D+y5HbAn3J8UM3DuUxv6NOVHoki61H9sv+YxZPafhqGNHGzhmBPeip1KT5Gh+QwAL2X4lzkUEaXBZJVNWrptp/Ebj0OJfEuI8ok0STq0jzIUn8gLP92KPk+KnLSxZtvsXCw5kAdACUim9SuwPmPneNPl4cGQuCCdOx6gg0RVdjgKKmVfOycyWb6PCK8W2tmobW1DSD/jtgxkfY/LB9aTyOQb2kG3z0VVn/AAGB/E+D8gTTavrPqhGrOERU2B092cW2wPa6NYazPFYogObPHDmb2UhZB0reWJa6mir9R5UDgNGyj0KuxfeyfzOH3b8BiucAGYpS+llcAgqQw39V7Ym8azMqHREheQjodgBRO5P47YB7inFCikoup+irv+gxSfaROItGZd4iosqHRvCN/suxHlZPXHcezc8Cq07JGHJFq9sDY3YhlCjf4Qenn2aTJsZIJIJmlSeKihYHS+xoBWIO19aIHrgHvZ3MNLGsikCWUAEj4VFm2ra/hNC688WxLoX1/wAe+Kr7M5Noc4YyKAy9geqyst/+NWLfXTALC44jDibYTgPKwoLjgflj1iO+A82wsHCTXbCQcA4xwU4V8OBK4LcK+E4DJ/fyfrsr+7N+sWMsLeuNN/5QMlS5T92b9YsZWh8NnALkIr17/wCGIs0mFSSjESV7wGie432j5OeOXauXm107/wCsUFkP4jUv9YY1j20i05aWQlg0RLqezDYEH8Cevlj5jyuaaKRZENOjBlPkykEH8xjcc370MnnMoyKX+lTxmPlaD4XbZjq+HQBqIN3Xa8APTKDlBXUGNjob1UjT/jfph/2T9vTkWOQzQ18okRuWVSUq0+LZgRpqtwbG4rBqbhn+juoG4Xb57Efpgvw7hySxaZUSRSpB1KD4T1AJFj8OmAHcP9lPpY+l5zxGXeOFDcUcdnSD3ckeI70SbIO1Sf8AM6BiFGWhEY/6tQOnlW+CXs9l5srEIHDSxx3y5E3YpZIV06hxZFiwcO572lCqagzJYdAYig6gfFJQ79en47YCj+0HsjozeWgy886QT2s0CyMaQdGXUemq/wB2jXYYi8Z9m8xBnstBls/mg8kbtrY2VVTTaq+MVY33sjFr4bkXOb52YCmVo6XRZSJNV8tS1EmyCzkDUegA2wj2ky0gzUM8SCSRLTRqCFkc+MBm2DbBhe1j1wEL/M2AjTOZZ2rdp5ZG1He2oMFH5YF53gE2RR81kn0pF4mgcs8bgXZTUSVZRZ2O/T53V+NQ14wy11EsbKynyIII/EEj1wA9pOOu6mOBdYZTrlexCiEUQNvrJOnhXYdyMBC4H7Qpms8jJteXnairfebLGjfkykfhi2jriuewnDTDk1DAKST0oWL2Y/PrXahiwx4B5jhSXhk4ciU1eAcAx44wjHE4BWOwkDHowCxgvwr4cBqwY4R8OAyD/lCN9blP3Zv1ixkhc41v/lCfa5T92f8AWLGTwZdn+EX69hgIznDuVyLykBR1IG/c+QHVj6DBGHhiqaPikv4dq89gDufSsG8pldjqsrekrYUXYpWJGmKyAdMyBW/aHUAPy3C4kiOoambwknTsxOkLvdVuTaoykdSDjuFwJFmcqyigznffcHUg0k/ELU7rYs9ewMMG1oCu6SadPjFVYC7JKwqjXisdrFHA3N5UsdIDCW3MfhcHWpDBQpUzStsF1PpVfwwGtjPfVqD96h/hg9k6AodsZ3luJiaCKQeE60DjuDekg+VNYxduFZgstnqDTfx/Eb4A6c9podz0HfHmYyQaNgb1NXiHUVuK+Rr54CcVzZy6PPpMmiNmIsaqFsav0H92BXD/AHswSAc6KWFTQDHS6b9LZaK9t6rATs1xJ8pMGmLNEQdEmm6bq0b6Rse6mqI2O67y8jxlc5MGTdIzZejpZj0UMRRrqavC09poGVnWeOhuSHHfa7U/Lpgd/nXGWqPmSkGm5cbsF8rNV6VgLHNPQqzXzxQfbrjKxp4y1F0U1uxB6hQeprBrN5x9OtlZFPwqxpz8/LGYe0vEufmKdqWOydNXZ28N+nfcb77WQGmcO9sMnL4ElCEbBJFMZFUKBbw+WwODAUgXjBszkttQAUCvi1MWuwCAd6LBhvZVvAxvSST4P7UZnKqOVI7RD7jLcd+gbcdtwR1HWwSG0WcPRvt8sVLgHt7DmSEk/wBHl6AORobttJexPk1fM4tBirzwEjXhIW8MhT645WPngHrrHXhok3jyzXXAP74M8H+HAFScHeCfB+f64DKffxCGmyl9lm70OsXU+WM6hi3VVF7HY7ACidRuyq0L1FOx/DTfffHckWxLLBO612KyZYsTv00avP5YzsZb65lCSUZMygDMkRAkh1xg6arbfTekjYdTgHclAbUBAdUmWHjpUbnW2h4SSrKFshgF8yMLYtJGXCLtl5AraySFkzPIiQktZVVsKK2sk2Djzh8YLRuEgoHh7lWZiaI5R26VqI1X0sYcykdRorQggxwKaahSZ5layfh1EgWaG3fsCsyqKD9XEBHJpAc5cgBSyUjZiRmKalO6qq966Yi5p1Vm0mEKHVmHNyyIR8JDHLkSOpF2q1V9ybw7lXCCYMQlmWvr8tEARM4BJKPK56V0JC91xJXPo5juYHWpRrzrOelAMTlmO5F+Gx5VVgI0OqASsoJy52kqMxIuqgkkSu5kIsA7gEEKehxofspxX6Tltam5V8LjsWXp+Yoj8MZ/w6EEilEuq4pGiy7ZiTyVjPmdKBjtRWgAO2LdleFSQRjP5SM0PBn8qmklXUD6+NI2IFghygOwbba6Aj7VcXDcLzEgsExaOvdyI/8AE4pnsNErZuEOfDGHk8/hQ119SDhji3FHzQ+jZZWlGYkEiqvUBbd1rsARq36AHyxYvd9wFlzzpmI2Qpl2NNXd40tWUkNW42Jo2DRwFv4iuSY20cRcUfsvTY7DfEPI1qTSNKDoDWw6nYbADbb1wZzPDokB+Jr38THp/DFb45xPQqxpqMs2yqgt9F9QPNu359AcAN9sOPhYzMxBXdIU8z3cj1o0Oy79xjP47KlZCBqIZi3wK9G2kPV5CpKiIbDULwczMTvK/NZEeMGNYwnMaA80xRRwgsFMzmNmMh6KtjASOK6CajRpRGdZ1Ebxxt0MjBSXlogaRXqBJMuzalezKot2kukFIrNIBuQAwjmA3rlyXscRM1AQW+OQnqDsAQd0YrtepiCeh1Kw2l8Lwl8KBSDpZQK2jZqagNbBnja2M0pABG1dMJ4g+qK1rQ6bKhDFQlrodursgYKCfihYNvp2AfNl9BB+pUMFI6uNJUEGz1uxYPfUD8NCyezXttLldIdzNCz0VLCwosEx6iGFCmrpRWwCbwEjyhOXBqNCATbeJiCxRx/UlonyXMHsMP8ACZyUZlkVfCFc26BAa0WynSqs2pCzKyjwWACTgNvglWRFkRgyONSsO4PQ/wDr5YUBjPvdjxkrLJk21BTbwq2zAjeVSO1ghqBqwa2IxoZXAJKb+mOMeFlMJCnzwHNg5wUeD8/1wH0bYMcF+D8/1wGee+HLgz5R2XUoMkcg16Ry5tMVk+Qcp6YzBUCqHaKLUsccm7arbLSGGZa82Q2V32UHGk++zIF3y9BTrEkPiNAM+hka7664wPxxnkSqzq/LiWN5FLEuPCmaj5TCj+xKj79j6b4Bhvq1KjkkJzYxRseCRM1Gwat7UsAT2B74l5qALzqgIKrmGNN8ITOI39ynT+R7YHTglNJEZYqAQvXXGJcqxI6gm0b1sHviXPEhExEci3FnDsb+9G6kt94AGj2/XAEIpzDPLpJj05mdaL5NHAcowszIXGxIuyOtV4sOZjibqJU+ksBG4Zb4ggpDR2EUdGuho9X2BrEfMSgS5sczwsTIFaXKq+q02ZJ0+LYmlO9/PEv6Y+osZHpogrk5nh6dDYGyGh5jqCe94CFm5lmeVGliYMFkUNmM1mN9i1JGoDNW24Arpi3+wPtAMrmkF1DmuWjgZdYIkc6hG6+IuLNrbims72AMVvL8SU8ktMSCrIdXEY1oUSQRFECF6Egelb2MMrlgkbEALIV0nWWLQq1DVI1EZjJuOknVNmHTAWz26ly+Q4xl8xHAbkDrmFQAhtdJrVCQvM370DQ77mL7Z+8SXLZ1Ly08amIgrMArG2FtHpZl01GlmzuD0xbeD8Cj4mMvmZHJky1wzI1G5UqmLDY2KcEbMGBxQve9xE/5VKxsCsWXjjfcAi2LMos77uhYDt12vAFsjxXM8RjH0WJgrGtcpXSd6pUQ+LobJKgeeNG9l/YlMrqldjNmXA1yvW23woOir6DCPdfIjcKyhStogjfvKSrj8HDDFqwHz/7cZQ/TM2mlWJlkk8OzB5NGVy4PfYvI9D54rWYkV2UWGXxKrOSoVLLJGwAoKBpYhBqcmsXP3lro4jM2htVJIjKTu4jWHLjyH18jtZ/YxSMzGqvQpgPCGG3MVSVB22V6jUg30b5YCRk5G1U6av5thIzR61JtYpG1fVoGAqBQDRXUfOZmGAjZ01IhAPMYUzopMatoJ8MkJbkyKuxjc7ViJHpReaU5iU55anSuil5isB8DkNEweyTJp64m51vExdhNLYthtEHalhzFbArKtxS2AQdzvgBnClAispajmMxdtyoqOdQB1PJljkrrcV79MMcOl5cxDOFK6iWRdQVumplAKvFqAsdNLEjErhSBU1GPmIpaRgxr7JuXMlefImBPe0vCRlnGZ0hvrFVohyyviYA5cBidjG9Irf8A3QcAjgvEOTm4p7ZVjkQHVuT0UoO4AW0+Sg9jW+laJHkSMfO/EWC/CrKD3kNtpHiQ0NtVUDX3o2/aYY+goJ9aI37Sq2/9JQ3574Bw47CemOvAeE4NcG+H88A2bBvgnwfn+uAzX32SLqRSpZuTK6VWxjly8jEg9tAfGeZ/hLB5U0xjxzxAahsWUZqLqf3gN9+m+NC990tS5YM5RdMpNdSrGOJ1HmdEhNeSnFC4eFZAwiMniyDsXa+hbLsu/wB0tY36CvwBnPDma3CxqrkPQOwE8IkAvsBLD+BvCYZgYjbyqdGbBBBYWYoCaPkdze3Y3e2HzlyiLcSfVKykg1/zfNDUSbonlzEX5G+14i5YGIyx6uXUWYUK/T7N0am36mKgPM/kBmXiBR5rmleLUYkVY4JGBMfPBKSgqy7yCw2oVt2GPeHZZ35EiRZhg0bBWTJZMitx4HvT1vdqO1bVh4MWkNyQ19IYmtNHTkO10aI2roT0vAzKZLdG0wtoy+XLVGZFSNoSHmaKwCQxjDG73vfcYCYsjGMIzuiQEvLriy+qEsQ0MnLjS5MuQ1NRPxE1VAqMpTx1odR4Atv9HVqPMjBsS5GUFrH3bNdwU8za7EMeWuiBzWi1AhWQkXNkXP3d9OrEmRyvirkyKLRVDN9FR9zNF152RktiVAOjVY8iB32C9oRkZnSTbLCMCTfUI2stEyNf1mXfcI3YuFPbFGMfMzUnOLGzNJKw3FSoxWZAeoIKuAR0FbdQa+jr9mVAjgDO9aZBGXF82IdZslJY1RjddzYIFg0zckLOj1SxrQDWBGzFwAwNSJ4wVJvZgQOtBdPdt7dPk5o4MyKy+aAdH2ISRupDi9UZbqCbUnetxjcjj5JytkGh4VGrSK69ASvQk+e5IsURuPpf2I4qZ8omo6pI/q3NgkkAFWu99SFWvvd98BnXvOGjiDMrEScuJ0BBKtKLiyynttI8r77DR8sZ3noNNoFurA0mxIB9WsiXuCRAG9dfljR/egjNnWVNLty4wqH/AFsuqGH+yDPJ+HrigZ2NAPq9RQC1HV1UWkbqfIiBWrf7U9LwD/CSBTuRVqTJpFNGjNO5YVv4crGOn3vXEuIBFCzAoNHKlaO2VlMUuazQZb3IMkIrsVG4rcdw2QLYbwIx0lwTy3BMQlLfs/VRS9O71sKwXVNUoD0hPimOxQl2ObzAvop0nKwm+mqu2AGRcKETBZNUgHJkfRqCU4WDMJVbtc0ZNeR8xiHm9SnTywGaEhgtWJIiEeyelHKltu5OJ0StmGkRmmZ3klRlGwDzxO2g2Pu5iDT6hQRgfJIniYwH+adbaiVlpmHXf43H4+mAH56I6yCvi8ZO9n7SXr5eV43/AIWKy0A8oYh/4a4+f3jAG5tnFlV2A2BFnuKIP9Zh2xvHszJryOWbr9Sgvz0jT/hgCS47HiqceqcB5pwb4MPBgIBg3wb4MBn3vclHOgAj1uEmdQTsV8CSoR1JMcjEUQdSr1vGR5ljCZEkkZgFKhlA0syuk4ojsw8YO3x41v3vRNzsuwYIGjzUYY9pCiyJ27mKr7Eg+uMyaBZI5IwSsXSMgA65DqkyrEVtYd4SfJl/AJEyI/MVUla5M+AS3XVCki3tVggE1/hvCMx16j/OaSRJVMJI0JJbqLEpJN9Me8H4iz6RJI6uJJbFfeOVKdetnlhSP0x7mIrVCJi/1WW8DDqGgkDCyOg5aqNuhGAJnMBhrMMags5JJr/6eB8qslgR0J7YkDKaVEfhhMAj58qhJDCwQJHKGj3lyckbBWBuixPzFZTMMiI0eqJwytqUkhVWKdXah8XhQgjqVYgdRRP6XE8Q0yCKOE6VbUH5ZawQL8UuRc1Yq4yRt2wC/vB205dMuAFX7Qws33grby5BybPXSG27guQo0bHblTKQ9pbHKK4B5kdXzslIG3XfQCa76lTMYwrH6qSLeNNJZspek+IUedkHJ2NEDVt3GOoglV1RyIS7slO+VBomTLlD9bk31bp0AJrAc0ahdGrQmXuS4yr8tm25sGofXZV7torNBttxuM4nw0M1yaY2YNJ4AWhWNvgeNgd8s79Opjaxp8WJ75hdO5CRxeNeWSaY1/pOXsXJC928JurO3XDebsjS2ztczaN4o4jRafLla1QOL5kXUbHqNwrORhaKbRKtFTTCroGjtRplYVXUEHuDjbPdJnGUyQN0CgqPLSabbqB9YOvcG99QXHuHx6yI5CA6fZuxIXTdiJmXrGSQUbYAmvha10z3fSFM5CSCpZXRhpHUrra6G24QUaI0gUuy4Bn3koTxGlVtZRBG69VmkXlqT6RxrM/9YdO9FzU4IBViUUnQ+2tU8Kwhh5crLw36zeuL37zhXECAxjeSFIkkshUDhlzErdhogXT/ANr6YouYnOoMulHbSwYUFIOhkU9hpj+ibEdmJ3OA7KUtlqAY+IH4JE8LyUe31cLKe/i9cTI5kSHluDuNMkBFMwTTLmljI6M0joF9MvROIkKKRywnxFQ0Z+IaiiMVvqQJJ/7N+mJeVzrGtLOCqo3MkWhE7vzRMD1OnMSctiRRSTAQhMYXkYuwZQklRkeIwyQOr2DsWidpLHdj57RHyoEkpFjlM6KZbvY5gxOE7FWVPleCmS4S0iHlrMIWadFpGN68uxIJUEbOqof3V6YrvEILZ5GDFmI1By6OjEWNVrQLUTQJ2vpeA8lk1li9sfEQoGlR4iaFdrJr5fLG5+xj3w7K9Psh06dW6emMAfYVYPc29gn5AfM/1x5Y273aZnVwyG/umRBt2DtQr5HAWYgYSce6xdY8esB7g1wb4fzwDVxg5wY+D88BnnvgzDCWFUQNII5Zor2qSF4ZL3/6sSCu/TvjN80Bq2AkBoRon7EoaWHT0OoFnUd9cUY6HF+99uXDTZVtYUos13dKrGJOYR3UMyhh5MT2xl7zvEhS1GmJ49hUgpuaLJ2tJVKgg3VEfELBcGbrMB+ZRkDGRmA0vKY5FdhQ2VhIhG339htg9kA8hj8cTXJkY9/CSBlmYCrP3SV9SO9kCsSyqZRIuyAgnVpJvwSuCO9eMX5aQcFeDZqmKGMNyDNKxBo1Fl2iTY9tgbG5vtgGOFPTIG1IGVb0eJW1oF+Eb3UpsDqScT4nZZI8xFKpzAMCgSXyypyau2sAUbKld+u912jvEIJBWuMosAax4bEMWolSN/Gw/Ak/InwqZvqTzIyeZFtS7EZSeIeu3L03513vAL4RxBXVZIWZJEUMWIYnKKTvQH2uSfVpKUSl2PJlSAXoAMKRAyOQRI0Yb+dy+/12TfVbRi6DE/OLl8nIwQo0aS6OHRoyvQqRGUqwHhYFQuoML/DrOhnSVFfS0QjLMkMQuSJrKtPl7vm5ZmHjhvuxH9IFa/h1DTy/rIo4TqKM1n6ZlgCeZC1W8R8z33MaLxMyHTZ/0gyQ6SANicxlNhY6iSD0oCxs+kjBltQZWBljWAgiMHc5nJMDuLB15c/0tutNFFNLWpGJl1Rtp57qf+cZSx9VmV+9ATR8ulAFzakOHIXS9sqoLjKXpRo9R3jJDeA7qQVIG2L3wPPsTFL1aOSMljXiUMuqibJCqdF307CirUrPgt9YdLMwaXUukKyg0WWOhypAwBki+TDpeDvDJNMQCnSQaBBUMDR1NYF3pF1sSKG+64Cw+803xGRdYC/RV5qmvsFLSzabGzOVhiFb7nFFnc6mDiixdpIztROppNI7BdcoHrAvpi3e8BjLnw5jLouWy0rAVrJBflRg9PHNIvTro71ipTEKevMVCAWHx2CSxq+jSrJfpKD5YB3JZcv9X8W4XvrQsxh2oXQknzb11qM+WG3zAkDMwYrIzskd+JwbU3+yHhVkobB8su3TDzPSFyAx06Ek1lQS6yRqCR95kTMyWN7zK9sRXlABIYtdfWsPCAacSAH7xVYpQPNZhW5wGje7rgYlSLMPJIZAJGoGkt5HUgL0FgGwOpF+WIPvc9nY1UZsXZ0QSLtRBvQw6UwZU6nfSL2FG2+wuQEXD4LYIpiQ6moUpGrbVsKLNZPf++qe9jjmWaBMrDLzX56ySLGdbUquDbbqH1dEHdegwGRTREWLDEbEpWntXi7/AHTt5jG2ewOSMXD4AV+NTIfm7Fh69CMY0csY630igw1GwfAulgOhsCwf6Sj5Xr3de3EvOTKTkyJIdMTN8SGiVXz5dCqO42rbAaZr9CMeO4vbDjrhs+mASzgX1OD/AABrjsev64BVg/wP4Pz/AFwGf+9+SpICEVnjWWQgnd4fBHPEB94lZNVf0PTGYZzMMpaNpI2Ijk6C9d5eJEa+4cJE49d/MY0T312Mxk2GiwJ61Ei6VWMZr7rqGW+xK7jGc5KUSLBGTFGQCqMQ1958s527HXFfWietXgI8kSnMqNYOuR4/CoupGlQ7AWQf0ofLozzJkBd2OZSJWYLR8RjSXt4gDE46fnvcKbPNcZAFqRJ4RR8Khh1/cPnuW8qxMknKOrAuOX9KVNdH4hqUGthfO3PSzd4AnmJeYeYJgTK0kosb6TNHFGDv10wFu+3c3iTw9SzIBFESZoD8QreTMx7en1oP9UHC83AyhgFidULRKQfuZPLOXNG9uZJfzFWNsJGXMchdoj4WVjRH83mMq7X50sn9/YbYDuFRkiIcmx/8MLU3Ua5EBvtd/hhuOAohcROjwwSyI6uQyOM4UEm3QgFl/XbHCJVYaknGlYdtXQJn3Rq9PT9q+g2wnPBRG+84qOcddvBnQT07aW6X8QHTqQlCfU0kEg0y6rzFUpaRG+0y7VUWYOk7DwyV2O2F2pjVioeOQ1GPgXMSg9XCn/Rc6BYDAU57ecfjscbvL9sxBz7USa8JikQnueni6bnsd8JTir63SYrzHJiaSQHltGnh0zijzFAahKPrIyNzW+AVPvr5jFyxBkZrV3lUHTEwI+qziG66LIt9cEOFRkwoSwKEEHQSAoUAyKysCUsmtO4K9trECSPqukkMeUEk08ySTZlhnN/GASYZ68VV5gP+z+ZKs6nx66Y2HBlcEapDdaWRjTUbDpe4Y4Cf7QZ4tmI31BZfo+VVCppPpB1rGGJ+7GRNKb/YUV0xXdBUKQaraNhWlwAgTUPPfLN+LHE+aMiWdVcfG6pqPRHhD5iXSdkaOFdPmDKe9Yg80gNQ0M11G16Sx8CIPlLIo3P/AMt6YCTyjpjARAHTVqBpKlKRK3o8ajKybXWo31xBn4h4SNYDFZAAo8CaozIq0O4kkzEa+WqtqxIlIYFU5rWAoCggKJYDFXfpNl1HrgPns2b1ArswcKm4UEu2571rAr+GAmZzOqVapS9807gkVy8uy7etEfhviNGNTuRzPAGdCBR1IXkWgOlrq364ezMpClQZSdIUWigf83gXfy3oXfSjiLDmyNTWOWGk1EGmt0lTQZKILMhJUHbY4B3P5Fg4jQBWTmByxLFVSRyCa61HJZABNLdbYd9ncwuVzMc61I8bdXNJZWRTRHWtB0t0pgaFViG8rNS0dB8YQAW+m9MpokSSBSbXaxfpicIXB+0CIQpVlGmILq1o421MiSNpI3KagQStjAbDwH2ohzinlmnAtoyQWUbG9viXxDf13rBU4wrhueMUizQsOYh1KN70gM1f0l3KEgkeEeYra+GcUjzMKyxEFW6i91buhruD+fXASh3wb4F9n+f64BaSfwv/ANz6euDPs1mVeLUjK4thakEWGIIsbbEVgM/98bJ9IyOqTlsGlayBoCBLcmx8hV72fmM6yjExxjUhpeHgEgWjc2RlHnqC2Tt0/AnQPfVk0kmyqlyrNqjugQEd4g536HYDqPiI74y4RE6XVotTFH3QrTyAhaCn4Y4wH8gT3wCuIw6gAXjIXmEKgNVzpyBsP6JI6bHp0xH4UQZt/Cp5KkkEgWYtWq+oKxk4lRsjJQaNbAC+Eg6doI/mSrSyk71Q37Yh5E6Q7b2okYMN+kZC2OwLTKb/AAwBSOTVEPqrJgc2hs681OFB0+fLJUL/ABxN4pKlTMolRSc+V61SnLon/ejq/MAeRxEy8YWQUFISWJdUTkHTl4S7kBvMkG/MH8fOY/J0lpQzQIlFb8WZnMjAkC90W+5NYAlxWcDnASy7Lm9q/ZnhzSi/mXPofPofeJzfbLz3O/EhuB4g0cc67dtTb/P8sRM9xHUJSJQQ6ZthY/1s0cC9vvKgN/8Ath7PZoVMwkjP/SB9T9XFBe4B33PS/wAMB7xPNazL/pDNYzRo3vryUTm/UsK9SBiFxeEO8japJWLSkGvQ73Q3sb0N97HbEjiEv2oMkVEZkA6aJ0wQQVt2IO3yPnWEcWYanLSM1vMCEBG4k0DYfma8vyD3hM0rVBKA0hjKRkm1eEKWfLFqIVxYMbfcba9JGF88xyK96lKkqdIBaLcPKwvSJgVVZVqzpD79cRYcoNP2LECyWLeOhzH1Ag7Ppgej53+M2eTUXWcjVqBaTVpR+XzESyARFMOWSJANDA0w3wHsqFlnICy6mJcA7rEsgCxqLPinlRQqi/BGtbdWF1NGqLrc0zUQBpeNZZISGq2VpROa7nThuCURQLaG7ZRIvUykLrkodoIjoA6B2J7Y8TMUykjUV0sIgfs1jaEjU2xoaXFm6vtgHM/nN2GtWHiIWPpWuPORksOvxyLe1YrcyaqQbbhaBAUEnTu3c+vbBXOSNXLseEadMe2yjMREu37RVBY74HL4ZAaBKk0AAwsdAB0I1UCcA/xYhZHUBB43qpC4HiVR060I6OHVyoQIzqwvZFIdSAN1Amj8LEsSo1KewO2IWTam1ndUB02IwCQK3V1Ktv8AjeOPjKkhQDsPDQI2DGlHQ72BupXbAEY82baRCOYx1vIQqIjCmjIZVHKnVlZDtpe/XEd9I62GUljuQRZB0lf5thd8xPCR2xKLlQgCkPJuD1YoNgAynRmItt1cBhRwOZ6odNIJ6bAn0YalXTpUpuB1G2AdkbVQYbk+Lp8YPVqqiQbDL18sGvZz2sbJOZa1q3hddR8YsUL6F1rY9gd9sV9BdDez4SoNsRe6bHdlPiU9xhjjQIl0khmAGojoWIF/4fjewwBf2p9v8znSVZjHBZqFCQtdtZ6yH57eQGNr9yX/AETD+9N/5r4+b/78fSPuT/6Ji/em/wDNfACffJGrPlAeZqMmnwnYq7IpH72rQw9VvesZnA0mhauyq1aWbHOgKqTRoNJKoHnyh1N40v3wS1Ll/EV8SEAXvU8Hl3F4zWdwImqZvAudqhXwzxtGfkXr5EYBhZNjbBfBt4NrMMcYKkCvslk0n/rF73UZKeQ1XikAuMdFaV5CdNUVEcI9AKwjjE5E7IlhFeRTq2JXWzEd/h1Nv67YZRqTw9QrkG6caYEH9kFm/vwE1FaRfuM8iEi/C+vNTaQT5kIv4BsTfplOZFWVQryTiiGXRAnJhr/tKs/LEJp6Zh4SUYELIu/hQQwICOpJYt6Bb74VDGq7aW0ppVir34ITrlffbxTEAdrGAdy8/LK3IRoaJfHFdLAhmfbr9qwFd73x7CdQRWljGrkofB05rnMykV00gDb1rbDM+cNESNKpKlGOkHeR+dmT16gFE69du+Evn2cHUzrZk1EoDTSUr7V0jgAG3QkAYCaM7zNy+XBkC3Yr7bM846hW4CRAk9lYD0ws5rUqsZUGoo3gUkqZJcxOaHoFU9qsYEyZ29gTZJI+qWxYESih+zDvt95wPM4W8kjE6bA3quUDVDLACtidPgFdSWI2G4TsvMtE1JIFAeiSK0iCVh6WGlU+rA98OZhaQeBkKApqDbAqWy9mjRU8uGx/Sfr3gjIyHdyrCnbTzK1U4hVQAAfHIiqB10oTteJMuU0qNSApqUM2uwypIQ7VZvmT6tx92M13OAYYU6qdUZMWmJFFjS4VFjUnZXYO7M37RI2OPJydBSiNnYqp3B0TXzG87j3X+/Cp8u7SF53HKiaQLV34mewnyIlKnoTHXcYS73ZfUfEToB3NnUzFvW5/zHngGpnJLqbJ1G1TZR45atupB5vfzwKzs9X59q2X8PQYLzPtVayNNqNow1LYPmdeXb0OrADPPv1utvShtY9MAsPSADzr5g74kiXYeleY3Gre17jz2YeuBkTnYdcEUyjggMNOqtJc6FO/XUdtPrv33FYAjll5jFquiNjywdNfEyMhVj0tx169cOcNyIWJ8xInMjQqgAcIBIdJUOt6yujV8AIPyGBzcXEVHLl0dkdJgyxslGxSXZqu53B3GBbnUbAA7ALe23bqf/fAWvO+1kKyRGKKOWIRrqieJY1DlSGXXFTOFNFXsHbyvFVMpJ1dzv8AjibwuIK6syxuN00ObPjUrqCAg2pN3Y3Ax3E+FcnSQSysPi/pfeU1+Y9DgGEkHyP92Po/3MsDwqKhXil/818YZwv2QmeNcxLHKuUosZVUMSq9dIuuu2pqUb2dqO/e60w/5Oi5AkEVyaeaVLnxtqJKgCibIodKwFU99GZdZcsEKj4pGLKWNRvE5Irel+IjyU+WMolecDTrDMQQy/CfE4lkXcbkyaEJ6E+EXWNX99GVaSfKqu/hnOgnSHFLrQP2kMeql+9uPQ5/qjStMrN/SUBVdJFXlyhTVussSI4ohtIJGxwAwTTzMpkYEtQ1MKI5rmR23pTRlDW5A2AvriHxYhQo6sUe9qAUkiOqN6iqXfkR23wQWW+gIsXpolRYVWVi3RVkSOixqiN7GIU/B3GogEeInQwsWpYaCVNhgCRXej6YB/JzMwXSSST95Q682RWtr8o4hYvewcexcL1VdqGENfVn+cYiPvvaBpT5nA1YZVGpQ1MN2Q6xcitta7g8sPY60DeJ2R9pJFbVr+E6wAAd44zFCOx21H5XfXAOJw+NQXDAkI7gOmx+uGXi/v1SHruKxLPDo4ix1xuI1nIFHxckiJOh+/Kxk/qjriXkeLoroGkTQjZdBqT7mWjaRj63KStbWcNZafmBVqIsy5dCSR1klbMOSf3RRPbAOwxLGT9hcbHxbbjL5dnJv9ppJNXq1eWFRQsDCDHEdH0QFST0SKTMv672Ceu9dcN5m5o7EUdyLI2xqmzOZCJVdwkZHoD3GHc4u8pWIb/TGU6gdiUykdAHajdfPbbbAR+GwUYi0cZpsuT4hZqOXNNd9za/iB5jD8MYHKHJBC/RSxDHtHLmH6Cty1kf0fxwnMppZ25IGls1tfQRQJF/3WaxXc7YIey/CFaZVZGTRIrBSSQaiWOqG5GoyH5bfMB8OQlmjUrHI8iJFfg0g6kQrJqvSWGlVJsHwRPXxjEjhnsRmJDbaYV6sx3NAigqjtaja62A7Y1tIwF+HYdB0A/DoMRGzqk1HGx09dVAX6db3OArEXuviaMBpZqHYFFHY9NJ6FR1J3F9zcHM+52NSGWd6F0ror7nYDYr+mL7BNIdhpH5n+/b5YTm/pAApY2rfqV/WxgMzi90UqklZIWQ2CGRro1dC6sdrI+eKHxiWeOYRytKHy/gUOWJQKbAUMTpHQgDbG+NxeaNLOVlbc7Jy2PW9vGMYt7bx5mXNzZibLSwq7CtSnSq0FQF60k0B364AHPKrBKQKQtORfia2OrfoaIG222OfME0NgAAKAA6edbk/PDIx7eAUGxNymbqKVSFOoLpvUSDrHwgbElb69O2+B7HDmVTU6qTp1EDUdgL2BPp64C6+zPtgQYIXWWsvBKkMcTaDLLJZPMZj03oVvsAASca77l3B4VDpGkXLtd/zj3ue2Pn5jJDIUd6dGANaWKnqCG3oqwo77H5HH0D7l3J4VET1LzX/wDmfAWbjvs5FmgBKgcKwZbvZhuCKI3GAZ92uUN3AhBvY6io1dSEJ0qT5qAcXjHYCjfyZ5T/AGdCTdklyTY0kFi1kUaomseH3ZZOq5C/m/nqv4tje9jf1xesdgKL/Jjk9Rb6Omo9Tb36n4tie579+uPJvdfk2FNloyNuuonwjSo1XdBdgLofhi947AUBfdPkRt9GTv3k79fv98OfyYZO7+jx3d/e61pvr5YveOwFDX3XZIEEZdNtNbv934fvdse/yX5P/Z06V1fpq118X7W+L3jsBRW92OTN3Ap1ar8Um+ogtfi7kC/libkfYqGE6oowh8xZ/UnFtx2AANwYnqThtOAV02xY8dgK8nBK6bYWeFN5nB7HYCvNwK+uEy+z4ZCjbowIZTdEHqCO4xY8dgM9/ki4f/ssf5yf72O/kiyH+yx/nJ/vY0LHYDPf5Ish/ssf5yf72FH3TZGtP0ZK8rkr/wDb1ONAx2AoH8k+RuzlkJ+cn+9i18C4HFlYhFCgjjWyFF0LJY9STuSTgpjsB//Z">
            <a:extLst>
              <a:ext uri="{FF2B5EF4-FFF2-40B4-BE49-F238E27FC236}">
                <a16:creationId xmlns:a16="http://schemas.microsoft.com/office/drawing/2014/main" id="{369464F9-0003-8746-93E4-65243304D7A6}"/>
              </a:ext>
            </a:extLst>
          </p:cNvPr>
          <p:cNvSpPr>
            <a:spLocks noChangeAspect="1" noChangeArrowheads="1"/>
          </p:cNvSpPr>
          <p:nvPr/>
        </p:nvSpPr>
        <p:spPr bwMode="auto">
          <a:xfrm>
            <a:off x="2793206" y="720329"/>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350"/>
          </a:p>
        </p:txBody>
      </p:sp>
      <p:pic>
        <p:nvPicPr>
          <p:cNvPr id="99332" name="Picture 4" descr="http://t1.gstatic.com/images?q=tbn:ANd9GcT325hqXknwgVtvtrYcaJK0L7vOugeYXaiCC4EGDmjM4aJ-qHrcMQ">
            <a:extLst>
              <a:ext uri="{FF2B5EF4-FFF2-40B4-BE49-F238E27FC236}">
                <a16:creationId xmlns:a16="http://schemas.microsoft.com/office/drawing/2014/main" id="{EA55FF8B-533C-704F-98ED-A0E48B36493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67000" y="2590800"/>
            <a:ext cx="2668216" cy="37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28DAD0C-26D1-C647-99A3-55A4BBC0076E}"/>
              </a:ext>
            </a:extLst>
          </p:cNvPr>
          <p:cNvSpPr txBox="1"/>
          <p:nvPr/>
        </p:nvSpPr>
        <p:spPr>
          <a:xfrm>
            <a:off x="2176560" y="656541"/>
            <a:ext cx="8291164" cy="1446550"/>
          </a:xfrm>
          <a:prstGeom prst="rect">
            <a:avLst/>
          </a:prstGeom>
          <a:noFill/>
        </p:spPr>
        <p:txBody>
          <a:bodyPr wrap="square" rtlCol="0">
            <a:spAutoFit/>
          </a:bodyPr>
          <a:lstStyle/>
          <a:p>
            <a:r>
              <a:rPr lang="en-US" sz="3200" b="1" dirty="0">
                <a:latin typeface="+mj-lt"/>
              </a:rPr>
              <a:t>Your Questions and Comments: and Remember</a:t>
            </a:r>
          </a:p>
          <a:p>
            <a:endParaRPr lang="en-US" sz="3200" b="1" dirty="0">
              <a:latin typeface="+mj-lt"/>
            </a:endParaRPr>
          </a:p>
          <a:p>
            <a:r>
              <a:rPr lang="en-US" sz="2400" dirty="0">
                <a:latin typeface="+mj-lt"/>
              </a:rPr>
              <a:t>All Models (and Methods) Are Wrong…Some Are Useful</a:t>
            </a:r>
          </a:p>
        </p:txBody>
      </p:sp>
    </p:spTree>
    <p:extLst>
      <p:ext uri="{BB962C8B-B14F-4D97-AF65-F5344CB8AC3E}">
        <p14:creationId xmlns:p14="http://schemas.microsoft.com/office/powerpoint/2010/main" val="338249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a:extLst>
              <a:ext uri="{FF2B5EF4-FFF2-40B4-BE49-F238E27FC236}">
                <a16:creationId xmlns:a16="http://schemas.microsoft.com/office/drawing/2014/main" id="{5F19F401-5E73-2044-994F-5C38E53858C5}"/>
              </a:ext>
            </a:extLst>
          </p:cNvPr>
          <p:cNvSpPr>
            <a:spLocks noChangeArrowheads="1"/>
          </p:cNvSpPr>
          <p:nvPr/>
        </p:nvSpPr>
        <p:spPr bwMode="auto">
          <a:xfrm>
            <a:off x="1676400" y="984143"/>
            <a:ext cx="4198833" cy="405180"/>
          </a:xfrm>
          <a:prstGeom prst="rect">
            <a:avLst/>
          </a:prstGeom>
        </p:spPr>
        <p:txBody>
          <a:bodyPr vert="horz" wrap="square" lIns="91440" tIns="45720" rIns="91440" bIns="45720" numCol="1" rtlCol="0" anchor="ctr" anchorCtr="0" compatLnSpc="1">
            <a:prstTxWarp prst="textNoShape">
              <a:avLst/>
            </a:prstTxWarp>
            <a:noAutofit/>
          </a:bodyPr>
          <a:lstStyle/>
          <a:p>
            <a:pPr defTabSz="685800">
              <a:lnSpc>
                <a:spcPct val="90000"/>
              </a:lnSpc>
              <a:spcBef>
                <a:spcPct val="0"/>
              </a:spcBef>
            </a:pPr>
            <a:r>
              <a:rPr lang="en-US" altLang="en-US" sz="4000" b="1" spc="-5" dirty="0">
                <a:latin typeface="+mj-lt"/>
                <a:ea typeface="+mj-ea"/>
                <a:cs typeface="Arial" charset="0"/>
              </a:rPr>
              <a:t>Evolution of RE-AIM</a:t>
            </a:r>
          </a:p>
        </p:txBody>
      </p:sp>
      <p:sp>
        <p:nvSpPr>
          <p:cNvPr id="39939" name="TextBox 4">
            <a:extLst>
              <a:ext uri="{FF2B5EF4-FFF2-40B4-BE49-F238E27FC236}">
                <a16:creationId xmlns:a16="http://schemas.microsoft.com/office/drawing/2014/main" id="{B611BF96-D25F-F548-A7EB-2D9EB7A401E4}"/>
              </a:ext>
            </a:extLst>
          </p:cNvPr>
          <p:cNvSpPr txBox="1">
            <a:spLocks noChangeArrowheads="1"/>
          </p:cNvSpPr>
          <p:nvPr/>
        </p:nvSpPr>
        <p:spPr bwMode="auto">
          <a:xfrm>
            <a:off x="838201" y="5937491"/>
            <a:ext cx="9934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dirty="0"/>
          </a:p>
          <a:p>
            <a:r>
              <a:rPr lang="en-US" sz="1400" dirty="0"/>
              <a:t>Glasgow RE et al. RE-AIM at 20. </a:t>
            </a:r>
            <a:r>
              <a:rPr lang="en-US" sz="1400" i="1" dirty="0"/>
              <a:t>Frontiers Public Health</a:t>
            </a:r>
            <a:r>
              <a:rPr lang="en-US" sz="1400" dirty="0"/>
              <a:t>. 2019: 7: 64</a:t>
            </a:r>
          </a:p>
          <a:p>
            <a:r>
              <a:rPr lang="en-US" altLang="en-US" sz="1400" dirty="0" err="1"/>
              <a:t>Gaglio</a:t>
            </a:r>
            <a:r>
              <a:rPr lang="en-US" altLang="en-US" sz="1400" dirty="0"/>
              <a:t>, et al. The RE-AIM framework….</a:t>
            </a:r>
            <a:r>
              <a:rPr lang="en-US" altLang="en-US" sz="1400" i="1" dirty="0"/>
              <a:t>AJPH </a:t>
            </a:r>
            <a:r>
              <a:rPr lang="en-US" altLang="en-US" sz="1400" dirty="0"/>
              <a:t>2013; 103:38-46. </a:t>
            </a:r>
          </a:p>
          <a:p>
            <a:r>
              <a:rPr lang="en-US" altLang="en-US" sz="1400" dirty="0"/>
              <a:t>  </a:t>
            </a:r>
          </a:p>
        </p:txBody>
      </p:sp>
      <p:pic>
        <p:nvPicPr>
          <p:cNvPr id="39941" name="Group 2">
            <a:extLst>
              <a:ext uri="{FF2B5EF4-FFF2-40B4-BE49-F238E27FC236}">
                <a16:creationId xmlns:a16="http://schemas.microsoft.com/office/drawing/2014/main" id="{C79FC7D4-BA7A-9741-9DDB-C9E6821B0E40}"/>
              </a:ext>
            </a:extLst>
          </p:cNvPr>
          <p:cNvPicPr>
            <a:picLocks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530363">
            <a:off x="8494874" y="133291"/>
            <a:ext cx="1984053" cy="16224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A4C4807-E172-8047-9DCA-77B025B6A4CA}"/>
              </a:ext>
            </a:extLst>
          </p:cNvPr>
          <p:cNvSpPr>
            <a:spLocks noGrp="1"/>
          </p:cNvSpPr>
          <p:nvPr>
            <p:ph sz="half" idx="1"/>
          </p:nvPr>
        </p:nvSpPr>
        <p:spPr>
          <a:xfrm>
            <a:off x="300539" y="2028826"/>
            <a:ext cx="8110036" cy="3810000"/>
          </a:xfrm>
        </p:spPr>
        <p:txBody>
          <a:bodyPr rtlCol="0">
            <a:noAutofit/>
          </a:bodyPr>
          <a:lstStyle/>
          <a:p>
            <a:pPr marL="685800" indent="-342900">
              <a:defRPr/>
            </a:pPr>
            <a:r>
              <a:rPr lang="en-US" sz="2400" dirty="0">
                <a:latin typeface="Arial" panose="020B0604020202020204" pitchFamily="34" charset="0"/>
                <a:cs typeface="Arial" panose="020B0604020202020204" pitchFamily="34" charset="0"/>
              </a:rPr>
              <a:t>Used </a:t>
            </a:r>
            <a:r>
              <a:rPr lang="en-US" sz="2400" b="1" dirty="0">
                <a:latin typeface="Arial" panose="020B0604020202020204" pitchFamily="34" charset="0"/>
                <a:cs typeface="Arial" panose="020B0604020202020204" pitchFamily="34" charset="0"/>
              </a:rPr>
              <a:t>pragmatically with practitioners and community partners</a:t>
            </a:r>
          </a:p>
          <a:p>
            <a:pPr marL="685800" indent="-342900">
              <a:defRPr/>
            </a:pPr>
            <a:r>
              <a:rPr lang="en-US" sz="2400" dirty="0">
                <a:latin typeface="Arial" panose="020B0604020202020204" pitchFamily="34" charset="0"/>
                <a:cs typeface="Arial" panose="020B0604020202020204" pitchFamily="34" charset="0"/>
              </a:rPr>
              <a:t>Includes both adaptations and costs</a:t>
            </a:r>
          </a:p>
          <a:p>
            <a:pPr marL="685800" indent="-342900">
              <a:defRPr/>
            </a:pPr>
            <a:r>
              <a:rPr lang="en-US" sz="2400" dirty="0">
                <a:latin typeface="Arial" panose="020B0604020202020204" pitchFamily="34" charset="0"/>
                <a:cs typeface="Arial" panose="020B0604020202020204" pitchFamily="34" charset="0"/>
              </a:rPr>
              <a:t>Greater focus on </a:t>
            </a:r>
            <a:r>
              <a:rPr lang="en-US" sz="2400" b="1" dirty="0">
                <a:latin typeface="Arial" panose="020B0604020202020204" pitchFamily="34" charset="0"/>
                <a:cs typeface="Arial" panose="020B0604020202020204" pitchFamily="34" charset="0"/>
              </a:rPr>
              <a:t>sustainability</a:t>
            </a:r>
          </a:p>
          <a:p>
            <a:pPr marL="685800" indent="-342900">
              <a:defRPr/>
            </a:pPr>
            <a:r>
              <a:rPr lang="en-US" sz="2400" dirty="0">
                <a:latin typeface="Arial" panose="020B0604020202020204" pitchFamily="34" charset="0"/>
                <a:cs typeface="Arial" panose="020B0604020202020204" pitchFamily="34" charset="0"/>
              </a:rPr>
              <a:t>Providing more guidance on application</a:t>
            </a:r>
          </a:p>
          <a:p>
            <a:pPr marL="685800" indent="-342900">
              <a:defRPr/>
            </a:pPr>
            <a:r>
              <a:rPr lang="en-US" sz="2400" b="1" dirty="0">
                <a:latin typeface="Arial" panose="020B0604020202020204" pitchFamily="34" charset="0"/>
                <a:cs typeface="Arial" panose="020B0604020202020204" pitchFamily="34" charset="0"/>
              </a:rPr>
              <a:t>Explicit focus on health equity and representativeness </a:t>
            </a:r>
            <a:r>
              <a:rPr lang="en-US" sz="2400" dirty="0">
                <a:latin typeface="Arial" panose="020B0604020202020204" pitchFamily="34" charset="0"/>
                <a:cs typeface="Arial" panose="020B0604020202020204" pitchFamily="34" charset="0"/>
              </a:rPr>
              <a:t>(previously under reported)</a:t>
            </a:r>
          </a:p>
          <a:p>
            <a:pPr marL="685800" indent="-342900">
              <a:defRPr/>
            </a:pPr>
            <a:r>
              <a:rPr lang="en-US" sz="2400" dirty="0">
                <a:latin typeface="Arial" panose="020B0604020202020204" pitchFamily="34" charset="0"/>
                <a:cs typeface="Arial" panose="020B0604020202020204" pitchFamily="34" charset="0"/>
              </a:rPr>
              <a:t>Systems science and realist perspective</a:t>
            </a:r>
          </a:p>
        </p:txBody>
      </p:sp>
      <p:sp>
        <p:nvSpPr>
          <p:cNvPr id="3" name="Rounded Rectangle 2"/>
          <p:cNvSpPr/>
          <p:nvPr/>
        </p:nvSpPr>
        <p:spPr>
          <a:xfrm>
            <a:off x="8610600" y="2085976"/>
            <a:ext cx="2895600" cy="388009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a:solidFill>
                  <a:schemeClr val="tx1"/>
                </a:solidFill>
              </a:rPr>
              <a:t>NEW AREAS</a:t>
            </a: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a:p>
            <a:pPr algn="ctr"/>
            <a:endParaRPr lang="en-US" sz="3600" b="1" dirty="0">
              <a:solidFill>
                <a:schemeClr val="tx1"/>
              </a:solidFill>
            </a:endParaRPr>
          </a:p>
        </p:txBody>
      </p:sp>
      <p:sp>
        <p:nvSpPr>
          <p:cNvPr id="4" name="Rounded Rectangle 3"/>
          <p:cNvSpPr/>
          <p:nvPr/>
        </p:nvSpPr>
        <p:spPr>
          <a:xfrm>
            <a:off x="8763000" y="3152776"/>
            <a:ext cx="2590800" cy="5334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b="1" dirty="0"/>
              <a:t>Cost and resources</a:t>
            </a:r>
          </a:p>
        </p:txBody>
      </p:sp>
      <p:sp>
        <p:nvSpPr>
          <p:cNvPr id="9" name="Rounded Rectangle 8"/>
          <p:cNvSpPr/>
          <p:nvPr/>
        </p:nvSpPr>
        <p:spPr>
          <a:xfrm>
            <a:off x="8763000" y="3797421"/>
            <a:ext cx="2590800" cy="5334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b="1" dirty="0"/>
              <a:t>Adaptation</a:t>
            </a:r>
          </a:p>
        </p:txBody>
      </p:sp>
      <p:sp>
        <p:nvSpPr>
          <p:cNvPr id="10" name="Rounded Rectangle 9"/>
          <p:cNvSpPr/>
          <p:nvPr/>
        </p:nvSpPr>
        <p:spPr>
          <a:xfrm>
            <a:off x="8763000" y="4442066"/>
            <a:ext cx="2590800" cy="5334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b="1" dirty="0"/>
              <a:t>Iterative Use</a:t>
            </a:r>
          </a:p>
        </p:txBody>
      </p:sp>
      <p:sp>
        <p:nvSpPr>
          <p:cNvPr id="11" name="Rounded Rectangle 10"/>
          <p:cNvSpPr/>
          <p:nvPr/>
        </p:nvSpPr>
        <p:spPr>
          <a:xfrm>
            <a:off x="8763000" y="5121757"/>
            <a:ext cx="2590800" cy="5334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b="1" dirty="0"/>
              <a:t>Qualitative RE-AIM assessments</a:t>
            </a:r>
          </a:p>
        </p:txBody>
      </p:sp>
    </p:spTree>
    <p:extLst>
      <p:ext uri="{BB962C8B-B14F-4D97-AF65-F5344CB8AC3E}">
        <p14:creationId xmlns:p14="http://schemas.microsoft.com/office/powerpoint/2010/main" val="169735021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752600" y="914400"/>
            <a:ext cx="5035275" cy="4572000"/>
          </a:xfrm>
          <a:prstGeom prst="ellipse">
            <a:avLst/>
          </a:prstGeom>
          <a:solidFill>
            <a:schemeClr val="bg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There are equity issues at EACH STAGE of the RE-AIM process: </a:t>
            </a:r>
            <a:r>
              <a:rPr lang="en-US" sz="3200" b="1" dirty="0">
                <a:solidFill>
                  <a:schemeClr val="tx1"/>
                </a:solidFill>
              </a:rPr>
              <a:t>Representation</a:t>
            </a:r>
            <a:r>
              <a:rPr lang="en-US" sz="3200" dirty="0">
                <a:solidFill>
                  <a:schemeClr val="tx1"/>
                </a:solidFill>
              </a:rPr>
              <a:t> and </a:t>
            </a:r>
            <a:r>
              <a:rPr lang="en-US" sz="3200" b="1" dirty="0">
                <a:solidFill>
                  <a:schemeClr val="tx1"/>
                </a:solidFill>
              </a:rPr>
              <a:t>Representativeness</a:t>
            </a:r>
          </a:p>
        </p:txBody>
      </p:sp>
      <p:sp>
        <p:nvSpPr>
          <p:cNvPr id="7" name="Oval 6"/>
          <p:cNvSpPr/>
          <p:nvPr/>
        </p:nvSpPr>
        <p:spPr>
          <a:xfrm>
            <a:off x="7561295" y="734006"/>
            <a:ext cx="1409700" cy="1371600"/>
          </a:xfrm>
          <a:prstGeom prst="ellipse">
            <a:avLst/>
          </a:prstGeom>
          <a:solidFill>
            <a:schemeClr val="bg2">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Oval 7"/>
          <p:cNvSpPr/>
          <p:nvPr/>
        </p:nvSpPr>
        <p:spPr>
          <a:xfrm>
            <a:off x="8883132" y="1828800"/>
            <a:ext cx="1409700" cy="1371600"/>
          </a:xfrm>
          <a:prstGeom prst="ellipse">
            <a:avLst/>
          </a:prstGeom>
          <a:solidFill>
            <a:schemeClr val="bg2">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Oval 8"/>
          <p:cNvSpPr/>
          <p:nvPr/>
        </p:nvSpPr>
        <p:spPr>
          <a:xfrm>
            <a:off x="6955194" y="2667000"/>
            <a:ext cx="1409700" cy="1371600"/>
          </a:xfrm>
          <a:prstGeom prst="ellipse">
            <a:avLst/>
          </a:prstGeom>
          <a:solidFill>
            <a:schemeClr val="bg2">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Oval 9"/>
          <p:cNvSpPr/>
          <p:nvPr/>
        </p:nvSpPr>
        <p:spPr>
          <a:xfrm>
            <a:off x="8734036" y="3609394"/>
            <a:ext cx="1409700" cy="1371600"/>
          </a:xfrm>
          <a:prstGeom prst="ellipse">
            <a:avLst/>
          </a:prstGeom>
          <a:solidFill>
            <a:schemeClr val="bg2">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1" name="Oval 10"/>
          <p:cNvSpPr/>
          <p:nvPr/>
        </p:nvSpPr>
        <p:spPr>
          <a:xfrm>
            <a:off x="7287014" y="4724400"/>
            <a:ext cx="1409700" cy="1371600"/>
          </a:xfrm>
          <a:prstGeom prst="ellipse">
            <a:avLst/>
          </a:prstGeom>
          <a:solidFill>
            <a:schemeClr val="bg2">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3" name="Straight Connector 12"/>
          <p:cNvCxnSpPr>
            <a:stCxn id="7" idx="2"/>
          </p:cNvCxnSpPr>
          <p:nvPr/>
        </p:nvCxnSpPr>
        <p:spPr>
          <a:xfrm flipH="1">
            <a:off x="5638801" y="1419806"/>
            <a:ext cx="19224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400800" y="2514600"/>
            <a:ext cx="247689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477000" y="3352800"/>
            <a:ext cx="4781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172200" y="4343400"/>
            <a:ext cx="25618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725178" y="5410200"/>
            <a:ext cx="25618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39246" y="1208708"/>
            <a:ext cx="1238445" cy="338554"/>
          </a:xfrm>
          <a:prstGeom prst="rect">
            <a:avLst/>
          </a:prstGeom>
          <a:noFill/>
        </p:spPr>
        <p:txBody>
          <a:bodyPr wrap="square" rtlCol="0">
            <a:spAutoFit/>
          </a:bodyPr>
          <a:lstStyle/>
          <a:p>
            <a:pPr algn="ctr"/>
            <a:r>
              <a:rPr lang="en-US" sz="1600" dirty="0"/>
              <a:t>Reach</a:t>
            </a:r>
          </a:p>
        </p:txBody>
      </p:sp>
      <p:sp>
        <p:nvSpPr>
          <p:cNvPr id="31" name="TextBox 30"/>
          <p:cNvSpPr txBox="1"/>
          <p:nvPr/>
        </p:nvSpPr>
        <p:spPr>
          <a:xfrm>
            <a:off x="8706240" y="2327791"/>
            <a:ext cx="1773497" cy="338554"/>
          </a:xfrm>
          <a:prstGeom prst="rect">
            <a:avLst/>
          </a:prstGeom>
          <a:noFill/>
        </p:spPr>
        <p:txBody>
          <a:bodyPr wrap="square" rtlCol="0">
            <a:spAutoFit/>
          </a:bodyPr>
          <a:lstStyle/>
          <a:p>
            <a:pPr algn="ctr"/>
            <a:r>
              <a:rPr lang="en-US" sz="1600" dirty="0"/>
              <a:t>Effectiveness</a:t>
            </a:r>
          </a:p>
        </p:txBody>
      </p:sp>
      <p:sp>
        <p:nvSpPr>
          <p:cNvPr id="32" name="TextBox 31"/>
          <p:cNvSpPr txBox="1"/>
          <p:nvPr/>
        </p:nvSpPr>
        <p:spPr>
          <a:xfrm>
            <a:off x="6793318" y="3159874"/>
            <a:ext cx="1773497" cy="338554"/>
          </a:xfrm>
          <a:prstGeom prst="rect">
            <a:avLst/>
          </a:prstGeom>
          <a:noFill/>
        </p:spPr>
        <p:txBody>
          <a:bodyPr wrap="square" rtlCol="0">
            <a:spAutoFit/>
          </a:bodyPr>
          <a:lstStyle/>
          <a:p>
            <a:pPr algn="ctr"/>
            <a:r>
              <a:rPr lang="en-US" sz="1600" dirty="0"/>
              <a:t>Adoption</a:t>
            </a:r>
          </a:p>
        </p:txBody>
      </p:sp>
      <p:sp>
        <p:nvSpPr>
          <p:cNvPr id="33" name="TextBox 32"/>
          <p:cNvSpPr txBox="1"/>
          <p:nvPr/>
        </p:nvSpPr>
        <p:spPr>
          <a:xfrm>
            <a:off x="7114642" y="5240923"/>
            <a:ext cx="1773497" cy="338554"/>
          </a:xfrm>
          <a:prstGeom prst="rect">
            <a:avLst/>
          </a:prstGeom>
          <a:noFill/>
        </p:spPr>
        <p:txBody>
          <a:bodyPr wrap="square" rtlCol="0">
            <a:spAutoFit/>
          </a:bodyPr>
          <a:lstStyle/>
          <a:p>
            <a:pPr algn="ctr"/>
            <a:r>
              <a:rPr lang="en-US" sz="1600" dirty="0"/>
              <a:t>Maintenance</a:t>
            </a:r>
          </a:p>
        </p:txBody>
      </p:sp>
      <p:sp>
        <p:nvSpPr>
          <p:cNvPr id="35" name="TextBox 34"/>
          <p:cNvSpPr txBox="1"/>
          <p:nvPr/>
        </p:nvSpPr>
        <p:spPr>
          <a:xfrm>
            <a:off x="8552139" y="4155148"/>
            <a:ext cx="1773497" cy="338554"/>
          </a:xfrm>
          <a:prstGeom prst="rect">
            <a:avLst/>
          </a:prstGeom>
          <a:noFill/>
        </p:spPr>
        <p:txBody>
          <a:bodyPr wrap="square" rtlCol="0">
            <a:spAutoFit/>
          </a:bodyPr>
          <a:lstStyle/>
          <a:p>
            <a:pPr algn="ctr"/>
            <a:r>
              <a:rPr lang="en-US" sz="1600" dirty="0"/>
              <a:t>Implementation</a:t>
            </a:r>
          </a:p>
        </p:txBody>
      </p:sp>
    </p:spTree>
    <p:extLst>
      <p:ext uri="{BB962C8B-B14F-4D97-AF65-F5344CB8AC3E}">
        <p14:creationId xmlns:p14="http://schemas.microsoft.com/office/powerpoint/2010/main" val="197016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57200"/>
            <a:ext cx="2638425" cy="696595"/>
          </a:xfrm>
          <a:prstGeom prst="rect">
            <a:avLst/>
          </a:prstGeom>
        </p:spPr>
        <p:txBody>
          <a:bodyPr vert="horz" wrap="square" lIns="0" tIns="12700" rIns="0" bIns="0" rtlCol="0" anchor="ctr">
            <a:spAutoFit/>
          </a:bodyPr>
          <a:lstStyle/>
          <a:p>
            <a:pPr marL="12700">
              <a:lnSpc>
                <a:spcPct val="100000"/>
              </a:lnSpc>
              <a:spcBef>
                <a:spcPts val="100"/>
              </a:spcBef>
            </a:pPr>
            <a:r>
              <a:rPr sz="4400" b="1" dirty="0"/>
              <a:t>Objecti</a:t>
            </a:r>
            <a:r>
              <a:rPr sz="4400" b="1" spc="10" dirty="0"/>
              <a:t>v</a:t>
            </a:r>
            <a:r>
              <a:rPr sz="4400" b="1" dirty="0"/>
              <a:t>es</a:t>
            </a:r>
          </a:p>
        </p:txBody>
      </p:sp>
      <p:sp>
        <p:nvSpPr>
          <p:cNvPr id="3" name="object 3"/>
          <p:cNvSpPr txBox="1"/>
          <p:nvPr/>
        </p:nvSpPr>
        <p:spPr>
          <a:xfrm>
            <a:off x="1143000" y="1676400"/>
            <a:ext cx="9753600" cy="3623684"/>
          </a:xfrm>
          <a:prstGeom prst="rect">
            <a:avLst/>
          </a:prstGeom>
        </p:spPr>
        <p:txBody>
          <a:bodyPr vert="horz" wrap="square" lIns="0" tIns="64135" rIns="0" bIns="0" rtlCol="0">
            <a:spAutoFit/>
          </a:bodyPr>
          <a:lstStyle/>
          <a:p>
            <a:pPr marL="527685" marR="137160" indent="-514984">
              <a:lnSpc>
                <a:spcPts val="3240"/>
              </a:lnSpc>
              <a:spcBef>
                <a:spcPts val="505"/>
              </a:spcBef>
              <a:buAutoNum type="arabicPeriod"/>
              <a:tabLst>
                <a:tab pos="527685" algn="l"/>
                <a:tab pos="528320" algn="l"/>
              </a:tabLst>
            </a:pPr>
            <a:r>
              <a:rPr lang="en-US" sz="2800" dirty="0">
                <a:latin typeface="Arial"/>
                <a:cs typeface="Arial"/>
              </a:rPr>
              <a:t>Discuss rationale for and review </a:t>
            </a:r>
            <a:r>
              <a:rPr lang="en-US" sz="2800" b="1" dirty="0">
                <a:latin typeface="Arial"/>
                <a:cs typeface="Arial"/>
              </a:rPr>
              <a:t>basics of RE-AIM </a:t>
            </a:r>
            <a:r>
              <a:rPr lang="en-US" sz="2800" dirty="0">
                <a:latin typeface="Arial"/>
                <a:cs typeface="Arial"/>
              </a:rPr>
              <a:t>for planning, implementation, evaluation and sustainment</a:t>
            </a:r>
          </a:p>
          <a:p>
            <a:pPr marL="527685" marR="137160" indent="-514984">
              <a:lnSpc>
                <a:spcPts val="3240"/>
              </a:lnSpc>
              <a:spcBef>
                <a:spcPts val="505"/>
              </a:spcBef>
              <a:buAutoNum type="arabicPeriod"/>
              <a:tabLst>
                <a:tab pos="527685" algn="l"/>
                <a:tab pos="528320" algn="l"/>
              </a:tabLst>
            </a:pPr>
            <a:endParaRPr sz="2800" dirty="0">
              <a:latin typeface="Arial"/>
              <a:cs typeface="Arial"/>
            </a:endParaRPr>
          </a:p>
          <a:p>
            <a:pPr marL="527685" marR="372110" indent="-514984">
              <a:lnSpc>
                <a:spcPct val="90000"/>
              </a:lnSpc>
              <a:spcBef>
                <a:spcPts val="675"/>
              </a:spcBef>
              <a:buAutoNum type="arabicPeriod"/>
              <a:tabLst>
                <a:tab pos="527685" algn="l"/>
                <a:tab pos="528320" algn="l"/>
              </a:tabLst>
            </a:pPr>
            <a:r>
              <a:rPr lang="en-US" sz="2800" spc="-5" dirty="0">
                <a:latin typeface="Arial"/>
                <a:cs typeface="Arial"/>
              </a:rPr>
              <a:t>Summarize the </a:t>
            </a:r>
            <a:r>
              <a:rPr lang="en-US" sz="2800" b="1" spc="-5" dirty="0">
                <a:latin typeface="Arial"/>
                <a:cs typeface="Arial"/>
              </a:rPr>
              <a:t>evolution of RE-AIM to PRISM</a:t>
            </a:r>
            <a:r>
              <a:rPr lang="en-US" sz="2800" spc="-5" dirty="0">
                <a:latin typeface="Arial"/>
                <a:cs typeface="Arial"/>
              </a:rPr>
              <a:t>; and to produce population impact and address context</a:t>
            </a:r>
          </a:p>
          <a:p>
            <a:pPr marL="527685" marR="372110" indent="-514984">
              <a:lnSpc>
                <a:spcPct val="90000"/>
              </a:lnSpc>
              <a:spcBef>
                <a:spcPts val="675"/>
              </a:spcBef>
              <a:buAutoNum type="arabicPeriod"/>
              <a:tabLst>
                <a:tab pos="527685" algn="l"/>
                <a:tab pos="528320" algn="l"/>
              </a:tabLst>
            </a:pPr>
            <a:endParaRPr lang="en-US" sz="2800" spc="-5" dirty="0">
              <a:latin typeface="Arial"/>
              <a:cs typeface="Arial"/>
            </a:endParaRPr>
          </a:p>
          <a:p>
            <a:pPr marL="527685" marR="372110" indent="-514984">
              <a:lnSpc>
                <a:spcPct val="90000"/>
              </a:lnSpc>
              <a:spcBef>
                <a:spcPts val="675"/>
              </a:spcBef>
              <a:buAutoNum type="arabicPeriod"/>
              <a:tabLst>
                <a:tab pos="527685" algn="l"/>
                <a:tab pos="528320" algn="l"/>
              </a:tabLst>
            </a:pPr>
            <a:r>
              <a:rPr lang="en-US" sz="2800" spc="-5" dirty="0">
                <a:latin typeface="Arial"/>
                <a:cs typeface="Arial"/>
              </a:rPr>
              <a:t> Describe and illustrate and how to use </a:t>
            </a:r>
            <a:r>
              <a:rPr lang="en-US" sz="2800" b="1" spc="-5" dirty="0">
                <a:latin typeface="Arial"/>
                <a:cs typeface="Arial"/>
              </a:rPr>
              <a:t>PRISM to address Health Equity</a:t>
            </a:r>
            <a:r>
              <a:rPr lang="en-US" sz="3200" spc="-5" dirty="0">
                <a:latin typeface="Arial"/>
                <a:cs typeface="Arial"/>
              </a:rPr>
              <a:t> </a:t>
            </a:r>
            <a:endParaRPr sz="3200" dirty="0">
              <a:latin typeface="Arial"/>
              <a:cs typeface="Arial"/>
            </a:endParaRPr>
          </a:p>
        </p:txBody>
      </p:sp>
    </p:spTree>
    <p:extLst>
      <p:ext uri="{BB962C8B-B14F-4D97-AF65-F5344CB8AC3E}">
        <p14:creationId xmlns:p14="http://schemas.microsoft.com/office/powerpoint/2010/main" val="2795381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10001"/>
            <a:ext cx="10972800" cy="1243930"/>
          </a:xfrm>
          <a:prstGeom prst="rect">
            <a:avLst/>
          </a:prstGeom>
        </p:spPr>
        <p:txBody>
          <a:bodyPr vert="horz" wrap="square" lIns="0" tIns="12700" rIns="0" bIns="0" rtlCol="0" anchor="ctr">
            <a:spAutoFit/>
          </a:bodyPr>
          <a:lstStyle/>
          <a:p>
            <a:pPr marL="12700" marR="5080">
              <a:lnSpc>
                <a:spcPct val="100000"/>
              </a:lnSpc>
              <a:spcBef>
                <a:spcPts val="100"/>
              </a:spcBef>
            </a:pPr>
            <a:r>
              <a:rPr lang="en-US" sz="4000" b="1" spc="-5" dirty="0"/>
              <a:t>Implementing </a:t>
            </a:r>
            <a:r>
              <a:rPr sz="4000" b="1" spc="-5" dirty="0"/>
              <a:t>An </a:t>
            </a:r>
            <a:r>
              <a:rPr sz="4000" b="1" i="1" dirty="0"/>
              <a:t>Evidence-Based</a:t>
            </a:r>
            <a:r>
              <a:rPr lang="en-US" sz="4000" b="1" i="1" dirty="0"/>
              <a:t> </a:t>
            </a:r>
            <a:r>
              <a:rPr lang="en-US" sz="4000" b="1" i="1" spc="-5" dirty="0"/>
              <a:t>Product </a:t>
            </a:r>
            <a:r>
              <a:rPr lang="en-US" sz="4000" b="1" spc="-5" dirty="0"/>
              <a:t>(or Prevention Program; or COVID-19 Vaccine) </a:t>
            </a:r>
            <a:r>
              <a:rPr sz="4000" b="1" spc="-5" dirty="0"/>
              <a:t>Story</a:t>
            </a:r>
          </a:p>
        </p:txBody>
      </p:sp>
      <p:sp>
        <p:nvSpPr>
          <p:cNvPr id="3" name="object 3"/>
          <p:cNvSpPr txBox="1"/>
          <p:nvPr/>
        </p:nvSpPr>
        <p:spPr>
          <a:xfrm>
            <a:off x="638618" y="2154374"/>
            <a:ext cx="10972800" cy="3259226"/>
          </a:xfrm>
          <a:prstGeom prst="rect">
            <a:avLst/>
          </a:prstGeom>
        </p:spPr>
        <p:txBody>
          <a:bodyPr vert="horz" wrap="square" lIns="0" tIns="12065" rIns="0" bIns="0" rtlCol="0">
            <a:spAutoFit/>
          </a:bodyPr>
          <a:lstStyle/>
          <a:p>
            <a:pPr marL="12700" marR="5080">
              <a:spcBef>
                <a:spcPts val="95"/>
              </a:spcBef>
            </a:pPr>
            <a:r>
              <a:rPr sz="2800" b="1" spc="-5" dirty="0">
                <a:cs typeface="Arial"/>
              </a:rPr>
              <a:t>Even if 100% effective</a:t>
            </a:r>
            <a:r>
              <a:rPr sz="2800" spc="-5" dirty="0">
                <a:cs typeface="Arial"/>
              </a:rPr>
              <a:t>...is only </a:t>
            </a:r>
            <a:r>
              <a:rPr sz="2800" dirty="0">
                <a:cs typeface="Arial"/>
              </a:rPr>
              <a:t>so good as </a:t>
            </a:r>
            <a:r>
              <a:rPr sz="2800" spc="-5" dirty="0">
                <a:cs typeface="Arial"/>
              </a:rPr>
              <a:t>how and  whether:</a:t>
            </a:r>
            <a:endParaRPr sz="2800" dirty="0">
              <a:cs typeface="Arial"/>
            </a:endParaRPr>
          </a:p>
          <a:p>
            <a:pPr marL="759460" indent="-342900">
              <a:spcBef>
                <a:spcPts val="645"/>
              </a:spcBef>
              <a:buClr>
                <a:schemeClr val="tx1"/>
              </a:buClr>
              <a:buFont typeface="Arial" panose="020B0604020202020204" pitchFamily="34" charset="0"/>
              <a:buChar char="•"/>
              <a:tabLst>
                <a:tab pos="895350" algn="l"/>
                <a:tab pos="895985" algn="l"/>
              </a:tabLst>
            </a:pPr>
            <a:r>
              <a:rPr lang="en-US" sz="2400" dirty="0">
                <a:cs typeface="Arial"/>
              </a:rPr>
              <a:t>I</a:t>
            </a:r>
            <a:r>
              <a:rPr sz="2400" dirty="0">
                <a:cs typeface="Arial"/>
              </a:rPr>
              <a:t>t </a:t>
            </a:r>
            <a:r>
              <a:rPr sz="2400" spc="-5" dirty="0">
                <a:cs typeface="Arial"/>
              </a:rPr>
              <a:t>is</a:t>
            </a:r>
            <a:r>
              <a:rPr sz="2400" spc="-15" dirty="0">
                <a:cs typeface="Arial"/>
              </a:rPr>
              <a:t> </a:t>
            </a:r>
            <a:r>
              <a:rPr sz="2400" b="1" spc="-5" dirty="0">
                <a:cs typeface="Arial"/>
              </a:rPr>
              <a:t>adopted</a:t>
            </a:r>
            <a:r>
              <a:rPr lang="en-US" sz="2400" spc="-5" dirty="0">
                <a:cs typeface="Arial"/>
              </a:rPr>
              <a:t> widely, including in low resource settings</a:t>
            </a:r>
            <a:endParaRPr sz="2400" dirty="0">
              <a:cs typeface="Arial"/>
            </a:endParaRPr>
          </a:p>
          <a:p>
            <a:pPr marL="759460" indent="-342900">
              <a:buClr>
                <a:schemeClr val="tx1"/>
              </a:buClr>
              <a:buFont typeface="Arial" panose="020B0604020202020204" pitchFamily="34" charset="0"/>
              <a:buChar char="•"/>
              <a:tabLst>
                <a:tab pos="895350" algn="l"/>
                <a:tab pos="895985" algn="l"/>
              </a:tabLst>
            </a:pPr>
            <a:r>
              <a:rPr lang="en-US" sz="2400" spc="-5" dirty="0">
                <a:cs typeface="Arial"/>
              </a:rPr>
              <a:t>Local stakeholders</a:t>
            </a:r>
            <a:r>
              <a:rPr sz="2400" spc="-5" dirty="0">
                <a:cs typeface="Arial"/>
              </a:rPr>
              <a:t> </a:t>
            </a:r>
            <a:r>
              <a:rPr lang="en-US" sz="2400" spc="-5" dirty="0">
                <a:cs typeface="Arial"/>
              </a:rPr>
              <a:t>and delivery staff </a:t>
            </a:r>
            <a:r>
              <a:rPr sz="2400" spc="-5" dirty="0">
                <a:cs typeface="Arial"/>
              </a:rPr>
              <a:t>choose </a:t>
            </a:r>
            <a:r>
              <a:rPr sz="2400" dirty="0">
                <a:cs typeface="Arial"/>
              </a:rPr>
              <a:t>to </a:t>
            </a:r>
            <a:r>
              <a:rPr sz="2400" spc="-5" dirty="0">
                <a:cs typeface="Arial"/>
              </a:rPr>
              <a:t>deliver</a:t>
            </a:r>
            <a:r>
              <a:rPr sz="2400" spc="70" dirty="0">
                <a:cs typeface="Arial"/>
              </a:rPr>
              <a:t> </a:t>
            </a:r>
            <a:r>
              <a:rPr sz="2400" dirty="0">
                <a:cs typeface="Arial"/>
              </a:rPr>
              <a:t>it</a:t>
            </a:r>
            <a:endParaRPr lang="en-US" sz="2400" dirty="0">
              <a:cs typeface="Arial"/>
            </a:endParaRPr>
          </a:p>
          <a:p>
            <a:pPr marL="759460" indent="-342900">
              <a:buClr>
                <a:schemeClr val="tx1"/>
              </a:buClr>
              <a:buFont typeface="Arial" panose="020B0604020202020204" pitchFamily="34" charset="0"/>
              <a:buChar char="•"/>
              <a:tabLst>
                <a:tab pos="895350" algn="l"/>
                <a:tab pos="895985" algn="l"/>
              </a:tabLst>
            </a:pPr>
            <a:r>
              <a:rPr lang="en-US" sz="2400" dirty="0">
                <a:cs typeface="Arial"/>
              </a:rPr>
              <a:t>It can be </a:t>
            </a:r>
            <a:r>
              <a:rPr lang="en-US" sz="2400" b="1" dirty="0">
                <a:cs typeface="Arial"/>
              </a:rPr>
              <a:t>implemented</a:t>
            </a:r>
            <a:r>
              <a:rPr lang="en-US" sz="2400" dirty="0">
                <a:cs typeface="Arial"/>
              </a:rPr>
              <a:t> consistently with quality</a:t>
            </a:r>
            <a:endParaRPr sz="2400" dirty="0">
              <a:cs typeface="Arial"/>
            </a:endParaRPr>
          </a:p>
          <a:p>
            <a:pPr marL="759460" indent="-342900">
              <a:buClr>
                <a:schemeClr val="tx1"/>
              </a:buClr>
              <a:buFont typeface="Arial" panose="020B0604020202020204" pitchFamily="34" charset="0"/>
              <a:buChar char="•"/>
              <a:tabLst>
                <a:tab pos="895350" algn="l"/>
                <a:tab pos="895985" algn="l"/>
              </a:tabLst>
            </a:pPr>
            <a:r>
              <a:rPr lang="en-US" sz="2400" spc="-5" dirty="0">
                <a:cs typeface="Arial"/>
              </a:rPr>
              <a:t>It </a:t>
            </a:r>
            <a:r>
              <a:rPr lang="en-US" sz="2400" b="1" spc="-5" dirty="0">
                <a:cs typeface="Arial"/>
              </a:rPr>
              <a:t>reaches</a:t>
            </a:r>
            <a:r>
              <a:rPr lang="en-US" sz="2400" spc="-5" dirty="0">
                <a:cs typeface="Arial"/>
              </a:rPr>
              <a:t> intended recipients, including those</a:t>
            </a:r>
            <a:r>
              <a:rPr sz="2400" spc="-5" dirty="0">
                <a:cs typeface="Arial"/>
              </a:rPr>
              <a:t> </a:t>
            </a:r>
            <a:r>
              <a:rPr lang="en-US" sz="2400" spc="-5" dirty="0">
                <a:cs typeface="Arial"/>
              </a:rPr>
              <a:t>at highest risk </a:t>
            </a:r>
            <a:r>
              <a:rPr sz="2400" spc="-5" dirty="0">
                <a:cs typeface="Arial"/>
              </a:rPr>
              <a:t>receive</a:t>
            </a:r>
            <a:r>
              <a:rPr sz="2400" spc="100" dirty="0">
                <a:cs typeface="Arial"/>
              </a:rPr>
              <a:t> </a:t>
            </a:r>
            <a:r>
              <a:rPr sz="2400" dirty="0">
                <a:cs typeface="Arial"/>
              </a:rPr>
              <a:t>it</a:t>
            </a:r>
          </a:p>
          <a:p>
            <a:pPr marL="759460" indent="-342900">
              <a:buClr>
                <a:schemeClr val="tx1"/>
              </a:buClr>
              <a:buFont typeface="Arial" panose="020B0604020202020204" pitchFamily="34" charset="0"/>
              <a:buChar char="•"/>
              <a:tabLst>
                <a:tab pos="895350" algn="l"/>
                <a:tab pos="895985" algn="l"/>
              </a:tabLst>
            </a:pPr>
            <a:r>
              <a:rPr lang="en-US" sz="2400" dirty="0">
                <a:cs typeface="Arial"/>
              </a:rPr>
              <a:t>I</a:t>
            </a:r>
            <a:r>
              <a:rPr sz="2400" dirty="0">
                <a:cs typeface="Arial"/>
              </a:rPr>
              <a:t>t </a:t>
            </a:r>
            <a:r>
              <a:rPr sz="2400" spc="-5" dirty="0">
                <a:cs typeface="Arial"/>
              </a:rPr>
              <a:t>can be</a:t>
            </a:r>
            <a:r>
              <a:rPr sz="2400" dirty="0">
                <a:cs typeface="Arial"/>
              </a:rPr>
              <a:t> </a:t>
            </a:r>
            <a:r>
              <a:rPr lang="en-US" sz="2400" b="1" dirty="0">
                <a:cs typeface="Arial"/>
              </a:rPr>
              <a:t>maintained</a:t>
            </a:r>
            <a:r>
              <a:rPr lang="en-US" sz="2400" dirty="0">
                <a:cs typeface="Arial"/>
              </a:rPr>
              <a:t> or </a:t>
            </a:r>
            <a:r>
              <a:rPr sz="2400" spc="-5" dirty="0">
                <a:cs typeface="Arial"/>
              </a:rPr>
              <a:t>sustaine</a:t>
            </a:r>
            <a:r>
              <a:rPr lang="en-US" sz="2400" spc="-5" dirty="0">
                <a:cs typeface="Arial"/>
              </a:rPr>
              <a:t>d</a:t>
            </a:r>
          </a:p>
          <a:p>
            <a:pPr marL="416560">
              <a:buClr>
                <a:schemeClr val="tx1"/>
              </a:buClr>
              <a:tabLst>
                <a:tab pos="895350" algn="l"/>
                <a:tab pos="895985" algn="l"/>
              </a:tabLst>
            </a:pPr>
            <a:endParaRPr sz="2400" dirty="0">
              <a:cs typeface="Arial"/>
            </a:endParaRPr>
          </a:p>
          <a:p>
            <a:pPr marL="355600" indent="-342900">
              <a:spcBef>
                <a:spcPts val="1200"/>
              </a:spcBef>
              <a:buFont typeface="Wingdings" panose="05000000000000000000" pitchFamily="2" charset="2"/>
              <a:buChar char="v"/>
            </a:pPr>
            <a:r>
              <a:rPr sz="2400" i="1" dirty="0">
                <a:cs typeface="Arial"/>
              </a:rPr>
              <a:t>If </a:t>
            </a:r>
            <a:r>
              <a:rPr sz="2400" i="1" spc="-5" dirty="0">
                <a:cs typeface="Arial"/>
              </a:rPr>
              <a:t>we assume </a:t>
            </a:r>
            <a:r>
              <a:rPr lang="en-US" sz="2400" i="1" spc="-5" dirty="0">
                <a:cs typeface="Arial"/>
              </a:rPr>
              <a:t>7</a:t>
            </a:r>
            <a:r>
              <a:rPr sz="2400" i="1" spc="-5" dirty="0">
                <a:cs typeface="Arial"/>
              </a:rPr>
              <a:t>0% </a:t>
            </a:r>
            <a:r>
              <a:rPr lang="en-US" sz="2400" i="1" spc="-5" dirty="0">
                <a:cs typeface="Arial"/>
              </a:rPr>
              <a:t>success</a:t>
            </a:r>
            <a:r>
              <a:rPr sz="2400" i="1" spc="-5" dirty="0">
                <a:cs typeface="Arial"/>
              </a:rPr>
              <a:t> </a:t>
            </a:r>
            <a:r>
              <a:rPr sz="2400" dirty="0">
                <a:cs typeface="Arial"/>
              </a:rPr>
              <a:t>for </a:t>
            </a:r>
            <a:r>
              <a:rPr sz="2400" spc="-5" dirty="0">
                <a:cs typeface="Arial"/>
              </a:rPr>
              <a:t>each</a:t>
            </a:r>
            <a:r>
              <a:rPr sz="2400" spc="-10" dirty="0">
                <a:cs typeface="Arial"/>
              </a:rPr>
              <a:t> </a:t>
            </a:r>
            <a:r>
              <a:rPr sz="2400" dirty="0">
                <a:cs typeface="Arial"/>
              </a:rPr>
              <a:t>step</a:t>
            </a:r>
            <a:r>
              <a:rPr lang="en-US" sz="2400" dirty="0">
                <a:cs typeface="Arial"/>
              </a:rPr>
              <a:t> above</a:t>
            </a:r>
            <a:r>
              <a:rPr sz="2400" dirty="0">
                <a:cs typeface="Arial"/>
              </a:rPr>
              <a:t>…</a:t>
            </a:r>
            <a:r>
              <a:rPr lang="en-US" sz="2400" dirty="0">
                <a:cs typeface="Arial"/>
              </a:rPr>
              <a:t>….</a:t>
            </a:r>
            <a:endParaRPr sz="2400" dirty="0">
              <a:cs typeface="Arial"/>
            </a:endParaRPr>
          </a:p>
        </p:txBody>
      </p:sp>
      <p:sp>
        <p:nvSpPr>
          <p:cNvPr id="5" name="Rectangle 4"/>
          <p:cNvSpPr/>
          <p:nvPr/>
        </p:nvSpPr>
        <p:spPr>
          <a:xfrm>
            <a:off x="304800" y="5888313"/>
            <a:ext cx="8270875" cy="523220"/>
          </a:xfrm>
          <a:prstGeom prst="rect">
            <a:avLst/>
          </a:prstGeom>
        </p:spPr>
        <p:txBody>
          <a:bodyPr wrap="square">
            <a:spAutoFit/>
          </a:bodyPr>
          <a:lstStyle/>
          <a:p>
            <a:r>
              <a:rPr lang="en-US" sz="1400" spc="-5" dirty="0">
                <a:latin typeface="Arial" panose="020B0604020202020204" pitchFamily="34" charset="0"/>
                <a:cs typeface="Arial" panose="020B0604020202020204" pitchFamily="34" charset="0"/>
              </a:rPr>
              <a:t>Glasgow </a:t>
            </a:r>
            <a:r>
              <a:rPr lang="en-US" sz="1400" dirty="0">
                <a:latin typeface="Arial" panose="020B0604020202020204" pitchFamily="34" charset="0"/>
                <a:cs typeface="Arial" panose="020B0604020202020204" pitchFamily="34" charset="0"/>
              </a:rPr>
              <a:t>RE, </a:t>
            </a:r>
            <a:r>
              <a:rPr lang="en-US" sz="1400" spc="-5" dirty="0">
                <a:latin typeface="Arial" panose="020B0604020202020204" pitchFamily="34" charset="0"/>
                <a:cs typeface="Arial" panose="020B0604020202020204" pitchFamily="34" charset="0"/>
              </a:rPr>
              <a:t>Vogt </a:t>
            </a:r>
            <a:r>
              <a:rPr lang="en-US" sz="1400" dirty="0">
                <a:latin typeface="Arial" panose="020B0604020202020204" pitchFamily="34" charset="0"/>
                <a:cs typeface="Arial" panose="020B0604020202020204" pitchFamily="34" charset="0"/>
              </a:rPr>
              <a:t>TM, </a:t>
            </a:r>
            <a:r>
              <a:rPr lang="en-US" sz="1400" spc="-5" dirty="0">
                <a:latin typeface="Arial" panose="020B0604020202020204" pitchFamily="34" charset="0"/>
                <a:cs typeface="Arial" panose="020B0604020202020204" pitchFamily="34" charset="0"/>
              </a:rPr>
              <a:t>Boles SM. </a:t>
            </a:r>
            <a:r>
              <a:rPr lang="en-US" sz="1400" i="1" dirty="0">
                <a:latin typeface="Arial" panose="020B0604020202020204" pitchFamily="34" charset="0"/>
                <a:cs typeface="Arial" panose="020B0604020202020204" pitchFamily="34" charset="0"/>
              </a:rPr>
              <a:t>Am J Public Health.</a:t>
            </a:r>
            <a:r>
              <a:rPr lang="en-US" sz="1400" i="1" spc="-7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1999;89(9):1322</a:t>
            </a:r>
            <a:r>
              <a:rPr lang="en-US" sz="1400" b="1" spc="-5" dirty="0">
                <a:latin typeface="Arial" panose="020B0604020202020204" pitchFamily="34" charset="0"/>
                <a:cs typeface="Arial" panose="020B0604020202020204" pitchFamily="34" charset="0"/>
              </a:rPr>
              <a:t>.</a:t>
            </a:r>
          </a:p>
          <a:p>
            <a:r>
              <a:rPr lang="en-US" sz="1400" spc="-5" dirty="0">
                <a:latin typeface="Arial" panose="020B0604020202020204" pitchFamily="34" charset="0"/>
                <a:cs typeface="Arial" panose="020B0604020202020204" pitchFamily="34" charset="0"/>
              </a:rPr>
              <a:t>Glasgow RE, et al. </a:t>
            </a:r>
            <a:r>
              <a:rPr lang="en-US" sz="1400" i="1" spc="-5" dirty="0">
                <a:latin typeface="Arial" panose="020B0604020202020204" pitchFamily="34" charset="0"/>
                <a:cs typeface="Arial" panose="020B0604020202020204" pitchFamily="34" charset="0"/>
              </a:rPr>
              <a:t>Frontiers Public Health </a:t>
            </a:r>
            <a:r>
              <a:rPr lang="en-US" sz="1400" spc="-5" dirty="0">
                <a:latin typeface="Arial" panose="020B0604020202020204" pitchFamily="34" charset="0"/>
                <a:cs typeface="Arial" panose="020B0604020202020204" pitchFamily="34" charset="0"/>
              </a:rPr>
              <a:t>2019 </a:t>
            </a:r>
            <a:r>
              <a:rPr lang="en-US" sz="1400" dirty="0">
                <a:latin typeface="Arial" panose="020B0604020202020204" pitchFamily="34" charset="0"/>
                <a:cs typeface="Arial" panose="020B0604020202020204" pitchFamily="34" charset="0"/>
              </a:rPr>
              <a:t>7:64. </a:t>
            </a: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10.3389/fpubh.2019.00064</a:t>
            </a:r>
          </a:p>
        </p:txBody>
      </p:sp>
      <p:sp>
        <p:nvSpPr>
          <p:cNvPr id="6" name="Rectangle 5"/>
          <p:cNvSpPr/>
          <p:nvPr/>
        </p:nvSpPr>
        <p:spPr>
          <a:xfrm>
            <a:off x="8705183" y="5758020"/>
            <a:ext cx="1898340" cy="369332"/>
          </a:xfrm>
          <a:prstGeom prst="rect">
            <a:avLst/>
          </a:prstGeom>
        </p:spPr>
        <p:txBody>
          <a:bodyPr wrap="none">
            <a:spAutoFit/>
          </a:bodyPr>
          <a:lstStyle/>
          <a:p>
            <a:r>
              <a:rPr lang="en-US" b="1" u="sng" spc="-5" dirty="0">
                <a:uFill>
                  <a:solidFill>
                    <a:srgbClr val="006FC0"/>
                  </a:solidFill>
                </a:uFill>
                <a:latin typeface="Arial" panose="020B0604020202020204" pitchFamily="34" charset="0"/>
                <a:cs typeface="Arial" panose="020B0604020202020204" pitchFamily="34" charset="0"/>
                <a:hlinkClick r:id="rId2"/>
              </a:rPr>
              <a:t>www.re-aim.org</a:t>
            </a:r>
            <a:endParaRPr lang="en-US" dirty="0"/>
          </a:p>
        </p:txBody>
      </p:sp>
      <p:pic>
        <p:nvPicPr>
          <p:cNvPr id="7" name="Picture 6"/>
          <p:cNvPicPr>
            <a:picLocks noChangeAspect="1"/>
          </p:cNvPicPr>
          <p:nvPr/>
        </p:nvPicPr>
        <p:blipFill>
          <a:blip r:embed="rId3"/>
          <a:stretch>
            <a:fillRect/>
          </a:stretch>
        </p:blipFill>
        <p:spPr>
          <a:xfrm>
            <a:off x="10591800" y="5486400"/>
            <a:ext cx="727280" cy="1031631"/>
          </a:xfrm>
          <a:prstGeom prst="rect">
            <a:avLst/>
          </a:prstGeom>
        </p:spPr>
      </p:pic>
    </p:spTree>
    <p:extLst>
      <p:ext uri="{BB962C8B-B14F-4D97-AF65-F5344CB8AC3E}">
        <p14:creationId xmlns:p14="http://schemas.microsoft.com/office/powerpoint/2010/main" val="2410794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E29105-7254-344F-90C8-F4CAD077F2D8}"/>
              </a:ext>
            </a:extLst>
          </p:cNvPr>
          <p:cNvSpPr txBox="1"/>
          <p:nvPr/>
        </p:nvSpPr>
        <p:spPr>
          <a:xfrm>
            <a:off x="1918010" y="228601"/>
            <a:ext cx="7945244" cy="646331"/>
          </a:xfrm>
          <a:prstGeom prst="rect">
            <a:avLst/>
          </a:prstGeom>
          <a:noFill/>
        </p:spPr>
        <p:txBody>
          <a:bodyPr wrap="square" rtlCol="0">
            <a:spAutoFit/>
          </a:bodyPr>
          <a:lstStyle/>
          <a:p>
            <a:r>
              <a:rPr lang="en-US" sz="3600" b="1" dirty="0">
                <a:latin typeface="+mj-lt"/>
              </a:rPr>
              <a:t>Systems and Realist Perspectives</a:t>
            </a:r>
          </a:p>
        </p:txBody>
      </p:sp>
      <p:sp>
        <p:nvSpPr>
          <p:cNvPr id="3" name="TextBox 2">
            <a:extLst>
              <a:ext uri="{FF2B5EF4-FFF2-40B4-BE49-F238E27FC236}">
                <a16:creationId xmlns:a16="http://schemas.microsoft.com/office/drawing/2014/main" id="{CD4495FC-AA60-C64B-9D17-9B4B4CC0B819}"/>
              </a:ext>
            </a:extLst>
          </p:cNvPr>
          <p:cNvSpPr txBox="1"/>
          <p:nvPr/>
        </p:nvSpPr>
        <p:spPr>
          <a:xfrm>
            <a:off x="1918010" y="1066801"/>
            <a:ext cx="8597590" cy="5632311"/>
          </a:xfrm>
          <a:prstGeom prst="rect">
            <a:avLst/>
          </a:prstGeom>
          <a:noFill/>
        </p:spPr>
        <p:txBody>
          <a:bodyPr wrap="square" rtlCol="0">
            <a:spAutoFit/>
          </a:bodyPr>
          <a:lstStyle/>
          <a:p>
            <a:r>
              <a:rPr lang="en-US" sz="2400" b="1" dirty="0"/>
              <a:t>Systems Issues</a:t>
            </a:r>
            <a:endParaRPr lang="en-US" sz="2400" dirty="0"/>
          </a:p>
          <a:p>
            <a:pPr marL="342900" indent="-342900">
              <a:buFont typeface="Arial" panose="020B0604020202020204" pitchFamily="34" charset="0"/>
              <a:buChar char="•"/>
            </a:pPr>
            <a:r>
              <a:rPr lang="en-US" sz="2400" dirty="0"/>
              <a:t>The 5 RE-AIM dimensions are not independent and interact dynamically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Maximizing or ‘perturbing’ one dimension will likely have consequences, some predicted and often some unintended on other dimensions</a:t>
            </a:r>
          </a:p>
          <a:p>
            <a:endParaRPr lang="en-US" sz="2400" dirty="0"/>
          </a:p>
          <a:p>
            <a:r>
              <a:rPr lang="en-US" sz="2400" b="1" dirty="0"/>
              <a:t>Realist issues</a:t>
            </a:r>
            <a:endParaRPr lang="en-US" sz="2400" dirty="0"/>
          </a:p>
          <a:p>
            <a:pPr marL="342900" indent="-342900">
              <a:buFont typeface="Arial" panose="020B0604020202020204" pitchFamily="34" charset="0"/>
              <a:buChar char="•"/>
            </a:pPr>
            <a:r>
              <a:rPr lang="en-US" sz="2400" dirty="0"/>
              <a:t>Moving away from assessing overall impact on key outcome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Toward answering realist type question of: </a:t>
            </a:r>
            <a:r>
              <a:rPr lang="en-US" sz="2400" b="1" i="1" dirty="0"/>
              <a:t>“What intervention components using what implementation strategies will produce what outcomes for what populations under what conditions, and how does this come about?”</a:t>
            </a:r>
          </a:p>
        </p:txBody>
      </p:sp>
    </p:spTree>
    <p:extLst>
      <p:ext uri="{BB962C8B-B14F-4D97-AF65-F5344CB8AC3E}">
        <p14:creationId xmlns:p14="http://schemas.microsoft.com/office/powerpoint/2010/main" val="644547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5A31-28D9-BC4C-8B0B-983B958C148A}"/>
              </a:ext>
            </a:extLst>
          </p:cNvPr>
          <p:cNvSpPr>
            <a:spLocks noGrp="1"/>
          </p:cNvSpPr>
          <p:nvPr>
            <p:ph type="title" idx="4294967295"/>
          </p:nvPr>
        </p:nvSpPr>
        <p:spPr>
          <a:xfrm>
            <a:off x="2286001" y="381000"/>
            <a:ext cx="9905999" cy="685800"/>
          </a:xfrm>
        </p:spPr>
        <p:txBody>
          <a:bodyPr>
            <a:noAutofit/>
          </a:bodyPr>
          <a:lstStyle/>
          <a:p>
            <a:pPr>
              <a:defRPr/>
            </a:pPr>
            <a:r>
              <a:rPr lang="en-US" sz="2250" dirty="0">
                <a:latin typeface="Arial" panose="020B0604020202020204" pitchFamily="34" charset="0"/>
                <a:cs typeface="Arial" panose="020B0604020202020204" pitchFamily="34" charset="0"/>
              </a:rPr>
              <a:t>Types of Adaptations – Cultural; Resources; AND Local: ALL WITH AND </a:t>
            </a:r>
            <a:r>
              <a:rPr lang="en-US" sz="2250" i="1" dirty="0">
                <a:latin typeface="Arial" panose="020B0604020202020204" pitchFamily="34" charset="0"/>
                <a:cs typeface="Arial" panose="020B0604020202020204" pitchFamily="34" charset="0"/>
              </a:rPr>
              <a:t>DRIVEN BY STAKEHOLDERS</a:t>
            </a:r>
          </a:p>
        </p:txBody>
      </p:sp>
      <p:graphicFrame>
        <p:nvGraphicFramePr>
          <p:cNvPr id="5" name="Table 4">
            <a:extLst>
              <a:ext uri="{FF2B5EF4-FFF2-40B4-BE49-F238E27FC236}">
                <a16:creationId xmlns:a16="http://schemas.microsoft.com/office/drawing/2014/main" id="{03FE03F4-FFDD-234E-8072-40B5FC0CC23C}"/>
              </a:ext>
            </a:extLst>
          </p:cNvPr>
          <p:cNvGraphicFramePr>
            <a:graphicFrameLocks noGrp="1"/>
          </p:cNvGraphicFramePr>
          <p:nvPr>
            <p:extLst>
              <p:ext uri="{D42A27DB-BD31-4B8C-83A1-F6EECF244321}">
                <p14:modId xmlns:p14="http://schemas.microsoft.com/office/powerpoint/2010/main" val="1930345352"/>
              </p:ext>
            </p:extLst>
          </p:nvPr>
        </p:nvGraphicFramePr>
        <p:xfrm>
          <a:off x="2286001" y="1164216"/>
          <a:ext cx="7724775" cy="4322187"/>
        </p:xfrm>
        <a:graphic>
          <a:graphicData uri="http://schemas.openxmlformats.org/drawingml/2006/table">
            <a:tbl>
              <a:tblPr firstRow="1" firstCol="1" bandRow="1">
                <a:tableStyleId>{F5AB1C69-6EDB-4FF4-983F-18BD219EF322}</a:tableStyleId>
              </a:tblPr>
              <a:tblGrid>
                <a:gridCol w="2257240">
                  <a:extLst>
                    <a:ext uri="{9D8B030D-6E8A-4147-A177-3AD203B41FA5}">
                      <a16:colId xmlns:a16="http://schemas.microsoft.com/office/drawing/2014/main" val="20000"/>
                    </a:ext>
                  </a:extLst>
                </a:gridCol>
                <a:gridCol w="1554429">
                  <a:extLst>
                    <a:ext uri="{9D8B030D-6E8A-4147-A177-3AD203B41FA5}">
                      <a16:colId xmlns:a16="http://schemas.microsoft.com/office/drawing/2014/main" val="20001"/>
                    </a:ext>
                  </a:extLst>
                </a:gridCol>
                <a:gridCol w="1804677">
                  <a:extLst>
                    <a:ext uri="{9D8B030D-6E8A-4147-A177-3AD203B41FA5}">
                      <a16:colId xmlns:a16="http://schemas.microsoft.com/office/drawing/2014/main" val="20002"/>
                    </a:ext>
                  </a:extLst>
                </a:gridCol>
                <a:gridCol w="2108429">
                  <a:extLst>
                    <a:ext uri="{9D8B030D-6E8A-4147-A177-3AD203B41FA5}">
                      <a16:colId xmlns:a16="http://schemas.microsoft.com/office/drawing/2014/main" val="20003"/>
                    </a:ext>
                  </a:extLst>
                </a:gridCol>
              </a:tblGrid>
              <a:tr h="814575">
                <a:tc rowSpan="2">
                  <a:txBody>
                    <a:bodyPr/>
                    <a:lstStyle/>
                    <a:p>
                      <a:pPr marL="233363" marR="0" indent="0" algn="l">
                        <a:lnSpc>
                          <a:spcPct val="107000"/>
                        </a:lnSpc>
                        <a:spcBef>
                          <a:spcPts val="0"/>
                        </a:spcBef>
                        <a:spcAft>
                          <a:spcPts val="0"/>
                        </a:spcAft>
                      </a:pPr>
                      <a:r>
                        <a:rPr lang="en-US" sz="2100" dirty="0">
                          <a:effectLst/>
                        </a:rPr>
                        <a:t>Focus of Adaptation</a:t>
                      </a:r>
                      <a:endParaRPr lang="en-US"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gridSpan="3">
                  <a:txBody>
                    <a:bodyPr/>
                    <a:lstStyle/>
                    <a:p>
                      <a:pPr marL="0" marR="0" algn="ctr">
                        <a:lnSpc>
                          <a:spcPct val="107000"/>
                        </a:lnSpc>
                        <a:spcBef>
                          <a:spcPts val="0"/>
                        </a:spcBef>
                        <a:spcAft>
                          <a:spcPts val="0"/>
                        </a:spcAft>
                      </a:pPr>
                      <a:r>
                        <a:rPr lang="en-US" sz="2100" dirty="0">
                          <a:effectLst/>
                        </a:rPr>
                        <a:t>Timing of Adaptation</a:t>
                      </a:r>
                    </a:p>
                    <a:p>
                      <a:pPr marL="0" marR="0" algn="ctr">
                        <a:lnSpc>
                          <a:spcPct val="107000"/>
                        </a:lnSpc>
                        <a:spcBef>
                          <a:spcPts val="0"/>
                        </a:spcBef>
                        <a:spcAft>
                          <a:spcPts val="600"/>
                        </a:spcAft>
                      </a:pPr>
                      <a:r>
                        <a:rPr lang="en-US" sz="1500" dirty="0">
                          <a:effectLst/>
                        </a:rPr>
                        <a:t>(point in the project)</a:t>
                      </a:r>
                      <a:endParaRPr lang="en-US" sz="800" dirty="0">
                        <a:effectLst/>
                        <a:latin typeface="Arial" panose="020B0604020202020204" pitchFamily="34" charset="0"/>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4575">
                <a:tc vMerge="1">
                  <a:txBody>
                    <a:bodyPr/>
                    <a:lstStyle/>
                    <a:p>
                      <a:pPr marL="233363" marR="0" indent="0" algn="l">
                        <a:lnSpc>
                          <a:spcPct val="107000"/>
                        </a:lnSpc>
                        <a:spcBef>
                          <a:spcPts val="0"/>
                        </a:spcBef>
                        <a:spcAft>
                          <a:spcPts val="0"/>
                        </a:spcAft>
                      </a:pPr>
                      <a:endParaRPr lang="en-US" sz="1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kumimoji="0" lang="en-US" sz="1800" u="none" strike="noStrike" kern="1200" cap="none" spc="0" normalizeH="0" baseline="0" noProof="0" dirty="0">
                          <a:ln>
                            <a:noFill/>
                          </a:ln>
                          <a:effectLst/>
                          <a:uLnTx/>
                          <a:uFillTx/>
                        </a:rPr>
                        <a:t>Planning</a:t>
                      </a:r>
                      <a:endParaRPr lang="en-US" sz="1400" dirty="0">
                        <a:latin typeface="Arial" panose="020B0604020202020204" pitchFamily="34" charset="0"/>
                        <a:cs typeface="Arial" panose="020B0604020202020204" pitchFamily="34" charset="0"/>
                      </a:endParaRPr>
                    </a:p>
                  </a:txBody>
                  <a:tcPr marL="51435" marR="51435" marT="0" marB="0" anchor="ctr"/>
                </a:tc>
                <a:tc>
                  <a:txBody>
                    <a:bodyPr/>
                    <a:lstStyle/>
                    <a:p>
                      <a:pPr algn="ctr"/>
                      <a:r>
                        <a:rPr kumimoji="0" lang="en-US" sz="1800" u="none" strike="noStrike" kern="1200" cap="none" spc="0" normalizeH="0" baseline="0" noProof="0" dirty="0">
                          <a:ln>
                            <a:noFill/>
                          </a:ln>
                          <a:effectLst/>
                          <a:uLnTx/>
                          <a:uFillTx/>
                        </a:rPr>
                        <a:t>During</a:t>
                      </a:r>
                      <a:endParaRPr lang="en-US" sz="1400" dirty="0">
                        <a:latin typeface="Arial" panose="020B0604020202020204" pitchFamily="34" charset="0"/>
                        <a:cs typeface="Arial" panose="020B0604020202020204" pitchFamily="34" charset="0"/>
                      </a:endParaRPr>
                    </a:p>
                  </a:txBody>
                  <a:tcPr marL="51435" marR="51435"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Sustainment- Dissemination</a:t>
                      </a: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792467295"/>
                  </a:ext>
                </a:extLst>
              </a:tr>
              <a:tr h="813521">
                <a:tc>
                  <a:txBody>
                    <a:bodyPr/>
                    <a:lstStyle/>
                    <a:p>
                      <a:pPr marL="233363" marR="0" indent="0">
                        <a:lnSpc>
                          <a:spcPct val="107000"/>
                        </a:lnSpc>
                        <a:spcBef>
                          <a:spcPts val="0"/>
                        </a:spcBef>
                        <a:spcAft>
                          <a:spcPts val="0"/>
                        </a:spcAft>
                      </a:pPr>
                      <a:r>
                        <a:rPr lang="en-US" sz="1800" dirty="0">
                          <a:effectLst/>
                        </a:rPr>
                        <a:t>Intervention</a:t>
                      </a:r>
                      <a:endPar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800" dirty="0">
                          <a:effectLst/>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lnSpc>
                          <a:spcPct val="107000"/>
                        </a:lnSpc>
                        <a:spcBef>
                          <a:spcPts val="0"/>
                        </a:spcBef>
                        <a:spcAft>
                          <a:spcPts val="0"/>
                        </a:spcAft>
                      </a:pPr>
                      <a:endParaRPr lang="en-US" sz="800" b="0" i="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endParaRPr lang="en-US" sz="800" b="0" i="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939758">
                <a:tc>
                  <a:txBody>
                    <a:bodyPr/>
                    <a:lstStyle/>
                    <a:p>
                      <a:pPr marL="233363" marR="0" indent="0">
                        <a:lnSpc>
                          <a:spcPct val="107000"/>
                        </a:lnSpc>
                        <a:spcBef>
                          <a:spcPts val="0"/>
                        </a:spcBef>
                        <a:spcAft>
                          <a:spcPts val="0"/>
                        </a:spcAft>
                      </a:pPr>
                      <a:r>
                        <a:rPr lang="en-US" sz="1800" dirty="0">
                          <a:effectLst/>
                        </a:rPr>
                        <a:t>Implementation</a:t>
                      </a:r>
                      <a:endParaRPr lang="en-US" sz="800" dirty="0">
                        <a:effectLst/>
                      </a:endParaRPr>
                    </a:p>
                    <a:p>
                      <a:pPr marL="233363" marR="0" indent="0">
                        <a:lnSpc>
                          <a:spcPct val="107000"/>
                        </a:lnSpc>
                        <a:spcBef>
                          <a:spcPts val="0"/>
                        </a:spcBef>
                        <a:spcAft>
                          <a:spcPts val="0"/>
                        </a:spcAft>
                      </a:pPr>
                      <a:r>
                        <a:rPr lang="en-US" sz="1800" dirty="0">
                          <a:effectLst/>
                        </a:rPr>
                        <a:t>Strategy</a:t>
                      </a:r>
                      <a:endPar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800" dirty="0">
                          <a:effectLst/>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0002"/>
                  </a:ext>
                </a:extLst>
              </a:tr>
              <a:tr h="939758">
                <a:tc>
                  <a:txBody>
                    <a:bodyPr/>
                    <a:lstStyle/>
                    <a:p>
                      <a:pPr marL="233363" marR="0" indent="0">
                        <a:lnSpc>
                          <a:spcPct val="107000"/>
                        </a:lnSpc>
                        <a:spcBef>
                          <a:spcPts val="0"/>
                        </a:spcBef>
                        <a:spcAft>
                          <a:spcPts val="0"/>
                        </a:spcAft>
                      </a:pPr>
                      <a:r>
                        <a:rPr lang="en-US" sz="1800" dirty="0">
                          <a:effectLst/>
                        </a:rPr>
                        <a:t>Setting</a:t>
                      </a:r>
                      <a:endPar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800" dirty="0">
                          <a:effectLst/>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0003"/>
                  </a:ext>
                </a:extLst>
              </a:tr>
            </a:tbl>
          </a:graphicData>
        </a:graphic>
      </p:graphicFrame>
      <p:sp>
        <p:nvSpPr>
          <p:cNvPr id="71707" name="TextBox 2">
            <a:extLst>
              <a:ext uri="{FF2B5EF4-FFF2-40B4-BE49-F238E27FC236}">
                <a16:creationId xmlns:a16="http://schemas.microsoft.com/office/drawing/2014/main" id="{DECBAB33-B83D-DE4C-967F-0D98567FD2AD}"/>
              </a:ext>
            </a:extLst>
          </p:cNvPr>
          <p:cNvSpPr txBox="1">
            <a:spLocks noChangeArrowheads="1"/>
          </p:cNvSpPr>
          <p:nvPr/>
        </p:nvSpPr>
        <p:spPr bwMode="auto">
          <a:xfrm>
            <a:off x="2200276" y="5724525"/>
            <a:ext cx="743902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50"/>
              <a:t> </a:t>
            </a:r>
          </a:p>
        </p:txBody>
      </p:sp>
      <p:sp>
        <p:nvSpPr>
          <p:cNvPr id="3" name="TextBox 2">
            <a:extLst>
              <a:ext uri="{FF2B5EF4-FFF2-40B4-BE49-F238E27FC236}">
                <a16:creationId xmlns:a16="http://schemas.microsoft.com/office/drawing/2014/main" id="{37713077-B2F4-A84C-95B1-EE2AE6F8ECE3}"/>
              </a:ext>
            </a:extLst>
          </p:cNvPr>
          <p:cNvSpPr txBox="1"/>
          <p:nvPr/>
        </p:nvSpPr>
        <p:spPr>
          <a:xfrm>
            <a:off x="1995487" y="5724526"/>
            <a:ext cx="8305800" cy="1015663"/>
          </a:xfrm>
          <a:prstGeom prst="rect">
            <a:avLst/>
          </a:prstGeom>
          <a:noFill/>
        </p:spPr>
        <p:txBody>
          <a:bodyPr wrap="square" rtlCol="0">
            <a:spAutoFit/>
          </a:bodyPr>
          <a:lstStyle/>
          <a:p>
            <a:r>
              <a:rPr lang="en-US" sz="2000" dirty="0"/>
              <a:t>Key RE-AIM issues related to assessing adaptations include:</a:t>
            </a:r>
          </a:p>
          <a:p>
            <a:pPr marL="342900" indent="-342900">
              <a:buFont typeface="Arial" panose="020B0604020202020204" pitchFamily="34" charset="0"/>
              <a:buChar char="•"/>
            </a:pPr>
            <a:r>
              <a:rPr lang="en-US" sz="2000" b="1" dirty="0"/>
              <a:t>Purpose</a:t>
            </a:r>
            <a:r>
              <a:rPr lang="en-US" sz="2000" dirty="0"/>
              <a:t> of an adaption (increase reach, adoption, implementation, etc.)</a:t>
            </a:r>
          </a:p>
          <a:p>
            <a:pPr marL="342900" indent="-342900">
              <a:buFont typeface="Arial" panose="020B0604020202020204" pitchFamily="34" charset="0"/>
              <a:buChar char="•"/>
            </a:pPr>
            <a:r>
              <a:rPr lang="en-US" sz="2000" b="1" dirty="0"/>
              <a:t>Impact </a:t>
            </a:r>
            <a:r>
              <a:rPr lang="en-US" sz="2000" dirty="0"/>
              <a:t>of the adaptation on RE-AIM outcomes</a:t>
            </a:r>
          </a:p>
        </p:txBody>
      </p:sp>
    </p:spTree>
    <p:extLst>
      <p:ext uri="{BB962C8B-B14F-4D97-AF65-F5344CB8AC3E}">
        <p14:creationId xmlns:p14="http://schemas.microsoft.com/office/powerpoint/2010/main" val="408462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3F7FF8-4C37-7243-858A-6F1A86D65BC8}"/>
              </a:ext>
            </a:extLst>
          </p:cNvPr>
          <p:cNvSpPr/>
          <p:nvPr/>
        </p:nvSpPr>
        <p:spPr>
          <a:xfrm>
            <a:off x="7237085" y="6096001"/>
            <a:ext cx="2343150" cy="461665"/>
          </a:xfrm>
          <a:prstGeom prst="rect">
            <a:avLst/>
          </a:prstGeom>
        </p:spPr>
        <p:txBody>
          <a:bodyPr wrap="square">
            <a:spAutoFit/>
          </a:bodyPr>
          <a:lstStyle/>
          <a:p>
            <a:pPr marL="68580" indent="-68580">
              <a:defRPr/>
            </a:pPr>
            <a:r>
              <a:rPr lang="en-US" altLang="en-US" sz="2400" b="1" dirty="0"/>
              <a:t>www.re-aim.org</a:t>
            </a:r>
          </a:p>
        </p:txBody>
      </p:sp>
      <p:sp>
        <p:nvSpPr>
          <p:cNvPr id="7" name="Title 4">
            <a:extLst>
              <a:ext uri="{FF2B5EF4-FFF2-40B4-BE49-F238E27FC236}">
                <a16:creationId xmlns:a16="http://schemas.microsoft.com/office/drawing/2014/main" id="{3646D704-7311-3D42-A458-D55D7F3B093D}"/>
              </a:ext>
            </a:extLst>
          </p:cNvPr>
          <p:cNvSpPr>
            <a:spLocks noGrp="1"/>
          </p:cNvSpPr>
          <p:nvPr>
            <p:ph type="title"/>
          </p:nvPr>
        </p:nvSpPr>
        <p:spPr>
          <a:xfrm>
            <a:off x="2057400" y="296362"/>
            <a:ext cx="5429250" cy="922839"/>
          </a:xfrm>
        </p:spPr>
        <p:txBody>
          <a:bodyPr vert="horz" wrap="square" lIns="91440" tIns="45720" rIns="91440" bIns="45720" numCol="1" rtlCol="0" anchor="ctr" anchorCtr="0" compatLnSpc="1">
            <a:prstTxWarp prst="textNoShape">
              <a:avLst/>
            </a:prstTxWarp>
            <a:noAutofit/>
          </a:bodyPr>
          <a:lstStyle/>
          <a:p>
            <a:r>
              <a:rPr altLang="x-none" sz="3600" b="1" spc="-5" dirty="0">
                <a:cs typeface="Arial" charset="0"/>
              </a:rPr>
              <a:t>RE-AIM Summary Points</a:t>
            </a:r>
          </a:p>
        </p:txBody>
      </p:sp>
      <p:sp>
        <p:nvSpPr>
          <p:cNvPr id="8" name="Content Placeholder 2">
            <a:extLst>
              <a:ext uri="{FF2B5EF4-FFF2-40B4-BE49-F238E27FC236}">
                <a16:creationId xmlns:a16="http://schemas.microsoft.com/office/drawing/2014/main" id="{9539DAA6-6330-8144-AA29-4DC5359D30AA}"/>
              </a:ext>
            </a:extLst>
          </p:cNvPr>
          <p:cNvSpPr>
            <a:spLocks noGrp="1"/>
          </p:cNvSpPr>
          <p:nvPr>
            <p:ph sz="half" idx="1"/>
          </p:nvPr>
        </p:nvSpPr>
        <p:spPr>
          <a:xfrm>
            <a:off x="1676400" y="1219201"/>
            <a:ext cx="8839200" cy="4968373"/>
          </a:xfrm>
        </p:spPr>
        <p:txBody>
          <a:bodyPr rtlCol="0">
            <a:normAutofit fontScale="92500" lnSpcReduction="10000"/>
          </a:bodyPr>
          <a:lstStyle/>
          <a:p>
            <a:pPr marL="601266" indent="-342900">
              <a:spcBef>
                <a:spcPts val="0"/>
              </a:spcBef>
              <a:spcAft>
                <a:spcPts val="1800"/>
              </a:spcAft>
              <a:defRPr/>
            </a:pPr>
            <a:r>
              <a:rPr lang="en-US" altLang="en-US" sz="2600" dirty="0">
                <a:latin typeface="Arial" panose="020B0604020202020204" pitchFamily="34" charset="0"/>
                <a:ea typeface="MS PGothic" charset="-128"/>
                <a:cs typeface="Arial" panose="020B0604020202020204" pitchFamily="34" charset="0"/>
              </a:rPr>
              <a:t>RE-AIM is not a theory, but it tells you </a:t>
            </a:r>
            <a:r>
              <a:rPr lang="en-US" altLang="en-US" sz="2600" b="1" dirty="0">
                <a:latin typeface="Arial" panose="020B0604020202020204" pitchFamily="34" charset="0"/>
                <a:ea typeface="MS PGothic" charset="-128"/>
                <a:cs typeface="Arial" panose="020B0604020202020204" pitchFamily="34" charset="0"/>
              </a:rPr>
              <a:t>where to look</a:t>
            </a:r>
            <a:r>
              <a:rPr lang="en-US" altLang="en-US" sz="2600" dirty="0">
                <a:latin typeface="Arial" panose="020B0604020202020204" pitchFamily="34" charset="0"/>
                <a:ea typeface="MS PGothic" charset="-128"/>
                <a:cs typeface="Arial" panose="020B0604020202020204" pitchFamily="34" charset="0"/>
              </a:rPr>
              <a:t>; </a:t>
            </a:r>
            <a:r>
              <a:rPr lang="en-US" altLang="en-US" sz="2600" i="1" dirty="0">
                <a:latin typeface="Arial" panose="020B0604020202020204" pitchFamily="34" charset="0"/>
                <a:ea typeface="MS PGothic" charset="-128"/>
                <a:cs typeface="Arial" panose="020B0604020202020204" pitchFamily="34" charset="0"/>
              </a:rPr>
              <a:t>where things often break down (remember the ‘Cascade’ slide)</a:t>
            </a:r>
          </a:p>
          <a:p>
            <a:pPr marL="601266" indent="-342900">
              <a:spcBef>
                <a:spcPts val="0"/>
              </a:spcBef>
              <a:spcAft>
                <a:spcPts val="1800"/>
              </a:spcAft>
              <a:defRPr/>
            </a:pPr>
            <a:r>
              <a:rPr lang="en-US" altLang="en-US" sz="2600" dirty="0">
                <a:latin typeface="Arial" panose="020B0604020202020204" pitchFamily="34" charset="0"/>
                <a:ea typeface="MS PGothic" charset="-128"/>
                <a:cs typeface="Arial" panose="020B0604020202020204" pitchFamily="34" charset="0"/>
              </a:rPr>
              <a:t>RE-AIM is a framework that can be used </a:t>
            </a:r>
            <a:r>
              <a:rPr lang="en-US" altLang="en-US" sz="2600" b="1" dirty="0">
                <a:latin typeface="Arial" panose="020B0604020202020204" pitchFamily="34" charset="0"/>
                <a:ea typeface="MS PGothic" charset="-128"/>
                <a:cs typeface="Arial" panose="020B0604020202020204" pitchFamily="34" charset="0"/>
              </a:rPr>
              <a:t>for planning and evaluation....and iteratively</a:t>
            </a:r>
          </a:p>
          <a:p>
            <a:pPr marL="601266" indent="-342900">
              <a:spcBef>
                <a:spcPts val="0"/>
              </a:spcBef>
              <a:spcAft>
                <a:spcPts val="1800"/>
              </a:spcAft>
              <a:defRPr/>
            </a:pPr>
            <a:r>
              <a:rPr lang="en-US" altLang="en-US" sz="2600" dirty="0">
                <a:latin typeface="Arial" panose="020B0604020202020204" pitchFamily="34" charset="0"/>
                <a:ea typeface="MS PGothic" charset="-128"/>
                <a:cs typeface="Arial" panose="020B0604020202020204" pitchFamily="34" charset="0"/>
              </a:rPr>
              <a:t>Each dimension is </a:t>
            </a:r>
            <a:r>
              <a:rPr lang="en-US" altLang="en-US" sz="2600" b="1" dirty="0">
                <a:latin typeface="Arial" panose="020B0604020202020204" pitchFamily="34" charset="0"/>
                <a:ea typeface="MS PGothic" charset="-128"/>
                <a:cs typeface="Arial" panose="020B0604020202020204" pitchFamily="34" charset="0"/>
              </a:rPr>
              <a:t>an opportunity </a:t>
            </a:r>
            <a:r>
              <a:rPr lang="en-US" altLang="en-US" sz="2600" dirty="0">
                <a:latin typeface="Arial" panose="020B0604020202020204" pitchFamily="34" charset="0"/>
                <a:ea typeface="MS PGothic" charset="-128"/>
                <a:cs typeface="Arial" panose="020B0604020202020204" pitchFamily="34" charset="0"/>
              </a:rPr>
              <a:t>for intervention</a:t>
            </a:r>
          </a:p>
          <a:p>
            <a:pPr marL="601266" indent="-342900">
              <a:spcBef>
                <a:spcPts val="0"/>
              </a:spcBef>
              <a:spcAft>
                <a:spcPts val="1800"/>
              </a:spcAft>
              <a:defRPr/>
            </a:pPr>
            <a:r>
              <a:rPr lang="en-US" altLang="en-US" sz="2600" dirty="0">
                <a:latin typeface="Arial" panose="020B0604020202020204" pitchFamily="34" charset="0"/>
                <a:ea typeface="MS PGothic" charset="-128"/>
                <a:cs typeface="Arial" panose="020B0604020202020204" pitchFamily="34" charset="0"/>
              </a:rPr>
              <a:t>It has- and will continue- to evolve- </a:t>
            </a:r>
            <a:r>
              <a:rPr lang="en-US" altLang="en-US" sz="2600" b="1" dirty="0">
                <a:latin typeface="Arial" panose="020B0604020202020204" pitchFamily="34" charset="0"/>
                <a:ea typeface="MS PGothic" charset="-128"/>
                <a:cs typeface="Arial" panose="020B0604020202020204" pitchFamily="34" charset="0"/>
              </a:rPr>
              <a:t>check </a:t>
            </a:r>
            <a:r>
              <a:rPr lang="en-US" altLang="en-US" sz="2600" b="1" dirty="0">
                <a:latin typeface="Arial" panose="020B0604020202020204" pitchFamily="34" charset="0"/>
                <a:ea typeface="MS PGothic" charset="-128"/>
                <a:cs typeface="Arial" panose="020B0604020202020204" pitchFamily="34" charset="0"/>
                <a:hlinkClick r:id="rId3"/>
              </a:rPr>
              <a:t>www.re-aim.org</a:t>
            </a:r>
            <a:r>
              <a:rPr lang="en-US" altLang="en-US" sz="2600" b="1" dirty="0">
                <a:latin typeface="Arial" panose="020B0604020202020204" pitchFamily="34" charset="0"/>
                <a:ea typeface="MS PGothic" charset="-128"/>
                <a:cs typeface="Arial" panose="020B0604020202020204" pitchFamily="34" charset="0"/>
              </a:rPr>
              <a:t> f</a:t>
            </a:r>
            <a:r>
              <a:rPr lang="en-US" altLang="en-US" sz="2600" dirty="0">
                <a:latin typeface="Arial" panose="020B0604020202020204" pitchFamily="34" charset="0"/>
                <a:ea typeface="MS PGothic" charset="-128"/>
                <a:cs typeface="Arial" panose="020B0604020202020204" pitchFamily="34" charset="0"/>
              </a:rPr>
              <a:t>or latest updates and references</a:t>
            </a:r>
          </a:p>
          <a:p>
            <a:pPr marL="601266" indent="-342900">
              <a:spcBef>
                <a:spcPts val="0"/>
              </a:spcBef>
              <a:spcAft>
                <a:spcPts val="1800"/>
              </a:spcAft>
              <a:defRPr/>
            </a:pPr>
            <a:r>
              <a:rPr lang="en-US" altLang="en-US" sz="2600" dirty="0">
                <a:latin typeface="Arial" panose="020B0604020202020204" pitchFamily="34" charset="0"/>
                <a:ea typeface="MS PGothic" charset="-128"/>
                <a:cs typeface="Arial" panose="020B0604020202020204" pitchFamily="34" charset="0"/>
              </a:rPr>
              <a:t>It is meant for </a:t>
            </a:r>
            <a:r>
              <a:rPr lang="en-US" altLang="en-US" sz="2600" b="1" dirty="0">
                <a:latin typeface="Arial" panose="020B0604020202020204" pitchFamily="34" charset="0"/>
                <a:ea typeface="MS PGothic" charset="-128"/>
                <a:cs typeface="Arial" panose="020B0604020202020204" pitchFamily="34" charset="0"/>
              </a:rPr>
              <a:t>pragmatic application</a:t>
            </a:r>
            <a:r>
              <a:rPr lang="en-US" altLang="en-US" sz="2600" dirty="0">
                <a:latin typeface="Arial" panose="020B0604020202020204" pitchFamily="34" charset="0"/>
                <a:ea typeface="MS PGothic" charset="-128"/>
                <a:cs typeface="Arial" panose="020B0604020202020204" pitchFamily="34" charset="0"/>
              </a:rPr>
              <a:t>; not dogmatic application</a:t>
            </a:r>
          </a:p>
          <a:p>
            <a:pPr marL="601266" indent="-342900">
              <a:spcBef>
                <a:spcPts val="0"/>
              </a:spcBef>
              <a:spcAft>
                <a:spcPts val="1800"/>
              </a:spcAft>
              <a:defRPr/>
            </a:pPr>
            <a:r>
              <a:rPr lang="en-US" altLang="en-US" sz="2600" dirty="0">
                <a:latin typeface="Arial" panose="020B0604020202020204" pitchFamily="34" charset="0"/>
                <a:ea typeface="MS PGothic" charset="-128"/>
                <a:cs typeface="Arial" panose="020B0604020202020204" pitchFamily="34" charset="0"/>
              </a:rPr>
              <a:t>There are ways to address most challenges that may come up in application</a:t>
            </a:r>
          </a:p>
        </p:txBody>
      </p:sp>
      <p:pic>
        <p:nvPicPr>
          <p:cNvPr id="3" name="Picture 2"/>
          <p:cNvPicPr>
            <a:picLocks noChangeAspect="1"/>
          </p:cNvPicPr>
          <p:nvPr/>
        </p:nvPicPr>
        <p:blipFill>
          <a:blip r:embed="rId4"/>
          <a:stretch>
            <a:fillRect/>
          </a:stretch>
        </p:blipFill>
        <p:spPr>
          <a:xfrm>
            <a:off x="9597820" y="5671758"/>
            <a:ext cx="727280" cy="1031631"/>
          </a:xfrm>
          <a:prstGeom prst="rect">
            <a:avLst/>
          </a:prstGeom>
        </p:spPr>
      </p:pic>
    </p:spTree>
    <p:extLst>
      <p:ext uri="{BB962C8B-B14F-4D97-AF65-F5344CB8AC3E}">
        <p14:creationId xmlns:p14="http://schemas.microsoft.com/office/powerpoint/2010/main" val="251017982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F277B-FAFA-4DD9-9505-323D93A80B29}"/>
              </a:ext>
            </a:extLst>
          </p:cNvPr>
          <p:cNvSpPr txBox="1"/>
          <p:nvPr/>
        </p:nvSpPr>
        <p:spPr>
          <a:xfrm>
            <a:off x="2568198" y="4643633"/>
            <a:ext cx="3213313" cy="1247622"/>
          </a:xfrm>
          <a:prstGeom prst="rect">
            <a:avLst/>
          </a:prstGeom>
        </p:spPr>
        <p:txBody>
          <a:bodyPr vert="horz" lIns="68580" tIns="34290" rIns="68580" bIns="34290" rtlCol="0" anchor="t">
            <a:normAutofit fontScale="92500" lnSpcReduction="20000"/>
          </a:bodyPr>
          <a:lstStyle/>
          <a:p>
            <a:pPr>
              <a:lnSpc>
                <a:spcPct val="90000"/>
              </a:lnSpc>
              <a:spcBef>
                <a:spcPct val="0"/>
              </a:spcBef>
              <a:spcAft>
                <a:spcPts val="450"/>
              </a:spcAft>
            </a:pPr>
            <a:r>
              <a:rPr lang="en-US" sz="3600" dirty="0">
                <a:solidFill>
                  <a:schemeClr val="bg1"/>
                </a:solidFill>
                <a:latin typeface="+mj-lt"/>
                <a:ea typeface="+mj-ea"/>
                <a:cs typeface="+mj-cs"/>
              </a:rPr>
              <a:t>Additional Resources at www.re-aim.org</a:t>
            </a:r>
          </a:p>
        </p:txBody>
      </p:sp>
      <p:pic>
        <p:nvPicPr>
          <p:cNvPr id="3" name="Picture 2" descr="A picture containing drawing&#10;&#10;Description automatically generated">
            <a:extLst>
              <a:ext uri="{FF2B5EF4-FFF2-40B4-BE49-F238E27FC236}">
                <a16:creationId xmlns:a16="http://schemas.microsoft.com/office/drawing/2014/main" id="{09FB994B-5DA7-4D47-8DFD-7B242AE9B65D}"/>
              </a:ext>
            </a:extLst>
          </p:cNvPr>
          <p:cNvPicPr>
            <a:picLocks noChangeAspect="1"/>
          </p:cNvPicPr>
          <p:nvPr/>
        </p:nvPicPr>
        <p:blipFill rotWithShape="1">
          <a:blip r:embed="rId3">
            <a:extLst>
              <a:ext uri="{28A0092B-C50C-407E-A947-70E740481C1C}">
                <a14:useLocalDpi xmlns:a14="http://schemas.microsoft.com/office/drawing/2010/main" val="0"/>
              </a:ext>
            </a:extLst>
          </a:blip>
          <a:srcRect l="1221" b="-1"/>
          <a:stretch/>
        </p:blipFill>
        <p:spPr>
          <a:xfrm>
            <a:off x="1981197" y="152400"/>
            <a:ext cx="5144282" cy="1508106"/>
          </a:xfrm>
          <a:prstGeom prst="rect">
            <a:avLst/>
          </a:prstGeom>
        </p:spPr>
      </p:pic>
      <p:sp>
        <p:nvSpPr>
          <p:cNvPr id="7" name="TextBox 6">
            <a:extLst>
              <a:ext uri="{FF2B5EF4-FFF2-40B4-BE49-F238E27FC236}">
                <a16:creationId xmlns:a16="http://schemas.microsoft.com/office/drawing/2014/main" id="{F839003F-6F91-4298-9884-A1B7D34F556B}"/>
              </a:ext>
            </a:extLst>
          </p:cNvPr>
          <p:cNvSpPr txBox="1"/>
          <p:nvPr/>
        </p:nvSpPr>
        <p:spPr>
          <a:xfrm>
            <a:off x="4039379" y="1905001"/>
            <a:ext cx="6172200" cy="3650377"/>
          </a:xfrm>
          <a:prstGeom prst="rect">
            <a:avLst/>
          </a:prstGeom>
        </p:spPr>
        <p:txBody>
          <a:bodyPr vert="horz" lIns="68580" tIns="34290" rIns="68580" bIns="34290" rtlCol="0" anchor="t">
            <a:noAutofit/>
          </a:bodyPr>
          <a:lstStyle/>
          <a:p>
            <a:pPr marL="257175" indent="-257175">
              <a:lnSpc>
                <a:spcPct val="90000"/>
              </a:lnSpc>
              <a:spcBef>
                <a:spcPct val="0"/>
              </a:spcBef>
              <a:spcAft>
                <a:spcPts val="450"/>
              </a:spcAft>
              <a:buFont typeface="Arial" panose="020B0604020202020204" pitchFamily="34" charset="0"/>
              <a:buChar char="•"/>
            </a:pPr>
            <a:r>
              <a:rPr lang="en-US" sz="2800" dirty="0">
                <a:ea typeface="+mj-ea"/>
                <a:cs typeface="+mj-cs"/>
              </a:rPr>
              <a:t>Brief explainer videos</a:t>
            </a:r>
          </a:p>
          <a:p>
            <a:pPr marL="257175" indent="-257175">
              <a:lnSpc>
                <a:spcPct val="90000"/>
              </a:lnSpc>
              <a:spcBef>
                <a:spcPct val="0"/>
              </a:spcBef>
              <a:spcAft>
                <a:spcPts val="450"/>
              </a:spcAft>
              <a:buFont typeface="Arial" panose="020B0604020202020204" pitchFamily="34" charset="0"/>
              <a:buChar char="•"/>
            </a:pPr>
            <a:r>
              <a:rPr lang="en-US" sz="2800" dirty="0">
                <a:ea typeface="+mj-ea"/>
                <a:cs typeface="+mj-cs"/>
              </a:rPr>
              <a:t>FAQ’s and examples</a:t>
            </a:r>
          </a:p>
          <a:p>
            <a:pPr marL="257175" indent="-257175">
              <a:lnSpc>
                <a:spcPct val="90000"/>
              </a:lnSpc>
              <a:spcBef>
                <a:spcPct val="0"/>
              </a:spcBef>
              <a:spcAft>
                <a:spcPts val="450"/>
              </a:spcAft>
              <a:buFont typeface="Arial" panose="020B0604020202020204" pitchFamily="34" charset="0"/>
              <a:buChar char="•"/>
            </a:pPr>
            <a:r>
              <a:rPr lang="en-US" sz="2800" dirty="0">
                <a:ea typeface="+mj-ea"/>
                <a:cs typeface="+mj-cs"/>
              </a:rPr>
              <a:t>Guidance on application</a:t>
            </a:r>
          </a:p>
          <a:p>
            <a:pPr marL="257175" indent="-257175">
              <a:lnSpc>
                <a:spcPct val="90000"/>
              </a:lnSpc>
              <a:spcBef>
                <a:spcPct val="0"/>
              </a:spcBef>
              <a:spcAft>
                <a:spcPts val="450"/>
              </a:spcAft>
              <a:buFont typeface="Arial" panose="020B0604020202020204" pitchFamily="34" charset="0"/>
              <a:buChar char="•"/>
            </a:pPr>
            <a:r>
              <a:rPr lang="en-US" sz="2800" dirty="0">
                <a:ea typeface="+mj-ea"/>
                <a:cs typeface="+mj-cs"/>
              </a:rPr>
              <a:t>Searchable list of 700+ article abstracts</a:t>
            </a:r>
          </a:p>
          <a:p>
            <a:pPr marL="257175" indent="-257175">
              <a:lnSpc>
                <a:spcPct val="90000"/>
              </a:lnSpc>
              <a:spcBef>
                <a:spcPct val="0"/>
              </a:spcBef>
              <a:spcAft>
                <a:spcPts val="450"/>
              </a:spcAft>
              <a:buFont typeface="Arial" panose="020B0604020202020204" pitchFamily="34" charset="0"/>
              <a:buChar char="•"/>
            </a:pPr>
            <a:r>
              <a:rPr lang="en-US" sz="2800" dirty="0">
                <a:ea typeface="+mj-ea"/>
                <a:cs typeface="+mj-cs"/>
              </a:rPr>
              <a:t>Calculators, checklists, tools</a:t>
            </a:r>
          </a:p>
          <a:p>
            <a:pPr marL="257175" indent="-257175">
              <a:lnSpc>
                <a:spcPct val="90000"/>
              </a:lnSpc>
              <a:spcBef>
                <a:spcPct val="0"/>
              </a:spcBef>
              <a:spcAft>
                <a:spcPts val="450"/>
              </a:spcAft>
              <a:buFont typeface="Arial" panose="020B0604020202020204" pitchFamily="34" charset="0"/>
              <a:buChar char="•"/>
            </a:pPr>
            <a:r>
              <a:rPr lang="en-US" sz="2800" dirty="0">
                <a:ea typeface="+mj-ea"/>
                <a:cs typeface="+mj-cs"/>
              </a:rPr>
              <a:t>Recommended slides</a:t>
            </a:r>
          </a:p>
          <a:p>
            <a:pPr marL="257175" indent="-257175">
              <a:lnSpc>
                <a:spcPct val="90000"/>
              </a:lnSpc>
              <a:spcBef>
                <a:spcPct val="0"/>
              </a:spcBef>
              <a:spcAft>
                <a:spcPts val="450"/>
              </a:spcAft>
              <a:buFont typeface="Arial" panose="020B0604020202020204" pitchFamily="34" charset="0"/>
              <a:buChar char="•"/>
            </a:pPr>
            <a:r>
              <a:rPr lang="en-US" sz="2800" dirty="0">
                <a:ea typeface="+mj-ea"/>
                <a:cs typeface="+mj-cs"/>
              </a:rPr>
              <a:t>Webinars, upcoming events, blogs</a:t>
            </a:r>
          </a:p>
        </p:txBody>
      </p:sp>
      <p:sp>
        <p:nvSpPr>
          <p:cNvPr id="5" name="TextBox 4">
            <a:extLst>
              <a:ext uri="{FF2B5EF4-FFF2-40B4-BE49-F238E27FC236}">
                <a16:creationId xmlns:a16="http://schemas.microsoft.com/office/drawing/2014/main" id="{D478A308-7AAD-CF4E-8901-AC6F69CD6983}"/>
              </a:ext>
            </a:extLst>
          </p:cNvPr>
          <p:cNvSpPr txBox="1"/>
          <p:nvPr/>
        </p:nvSpPr>
        <p:spPr>
          <a:xfrm>
            <a:off x="2057401" y="5334000"/>
            <a:ext cx="8154179" cy="1477328"/>
          </a:xfrm>
          <a:prstGeom prst="rect">
            <a:avLst/>
          </a:prstGeom>
          <a:noFill/>
        </p:spPr>
        <p:txBody>
          <a:bodyPr wrap="square" rtlCol="0">
            <a:spAutoFit/>
          </a:bodyPr>
          <a:lstStyle/>
          <a:p>
            <a:pPr>
              <a:spcAft>
                <a:spcPts val="600"/>
              </a:spcAft>
            </a:pPr>
            <a:r>
              <a:rPr lang="en-US" sz="1600" dirty="0"/>
              <a:t>Glasgow et al (2019). RE-AIM Planning and Evaluation Framework: 20-Year Review. </a:t>
            </a:r>
            <a:r>
              <a:rPr lang="en-US" sz="1600" i="1" dirty="0"/>
              <a:t>Front Public Health</a:t>
            </a:r>
            <a:r>
              <a:rPr lang="en-US" sz="1600" dirty="0"/>
              <a:t>, 7, 64. doi:10.3389</a:t>
            </a:r>
          </a:p>
          <a:p>
            <a:pPr>
              <a:spcAft>
                <a:spcPts val="600"/>
              </a:spcAft>
            </a:pPr>
            <a:r>
              <a:rPr lang="en-US" sz="1600" dirty="0" err="1"/>
              <a:t>Holtrop</a:t>
            </a:r>
            <a:r>
              <a:rPr lang="en-US" sz="1600" dirty="0"/>
              <a:t> et al. (2021) Understanding and applying the RE-AIM framework </a:t>
            </a:r>
            <a:r>
              <a:rPr lang="en-US" sz="1600" i="1" dirty="0"/>
              <a:t>J Clinical </a:t>
            </a:r>
            <a:r>
              <a:rPr lang="en-US" sz="1600" i="1" dirty="0" err="1"/>
              <a:t>Translat</a:t>
            </a:r>
            <a:r>
              <a:rPr lang="en-US" sz="1600" i="1" dirty="0"/>
              <a:t> Sci</a:t>
            </a:r>
            <a:r>
              <a:rPr lang="en-US" sz="1600" dirty="0"/>
              <a:t>, page 1 of 10. </a:t>
            </a:r>
            <a:r>
              <a:rPr lang="en-US" sz="1600" dirty="0" err="1"/>
              <a:t>doi</a:t>
            </a:r>
            <a:r>
              <a:rPr lang="en-US" sz="1600" dirty="0"/>
              <a:t>: 10.1017/cts.2021.789</a:t>
            </a:r>
          </a:p>
          <a:p>
            <a:pPr>
              <a:spcAft>
                <a:spcPts val="600"/>
              </a:spcAft>
            </a:pPr>
            <a:r>
              <a:rPr lang="en-US" sz="1600" dirty="0"/>
              <a:t>Special issue </a:t>
            </a:r>
            <a:r>
              <a:rPr lang="en-US" sz="1600" i="1" dirty="0"/>
              <a:t>Front PH- </a:t>
            </a:r>
            <a:r>
              <a:rPr lang="en-US" sz="1600" dirty="0"/>
              <a:t>13 articles https://www.frontiersin.org/research-topics/10170/</a:t>
            </a:r>
          </a:p>
        </p:txBody>
      </p:sp>
      <p:pic>
        <p:nvPicPr>
          <p:cNvPr id="2" name="Picture 1"/>
          <p:cNvPicPr>
            <a:picLocks noChangeAspect="1"/>
          </p:cNvPicPr>
          <p:nvPr/>
        </p:nvPicPr>
        <p:blipFill>
          <a:blip r:embed="rId4"/>
          <a:stretch>
            <a:fillRect/>
          </a:stretch>
        </p:blipFill>
        <p:spPr>
          <a:xfrm>
            <a:off x="1905000" y="2480548"/>
            <a:ext cx="1752600" cy="2486025"/>
          </a:xfrm>
          <a:prstGeom prst="rect">
            <a:avLst/>
          </a:prstGeom>
        </p:spPr>
      </p:pic>
    </p:spTree>
    <p:extLst>
      <p:ext uri="{BB962C8B-B14F-4D97-AF65-F5344CB8AC3E}">
        <p14:creationId xmlns:p14="http://schemas.microsoft.com/office/powerpoint/2010/main" val="176569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24001" y="1284701"/>
            <a:ext cx="8749943" cy="5103006"/>
            <a:chOff x="0" y="1284701"/>
            <a:chExt cx="8749943" cy="5103006"/>
          </a:xfrm>
        </p:grpSpPr>
        <p:sp>
          <p:nvSpPr>
            <p:cNvPr id="8" name="Bent Arrow 7"/>
            <p:cNvSpPr/>
            <p:nvPr/>
          </p:nvSpPr>
          <p:spPr>
            <a:xfrm rot="5400000">
              <a:off x="2315251" y="-549270"/>
              <a:ext cx="3751498" cy="8382000"/>
            </a:xfrm>
            <a:prstGeom prst="bentArrow">
              <a:avLst>
                <a:gd name="adj1" fmla="val 27238"/>
                <a:gd name="adj2" fmla="val 25000"/>
                <a:gd name="adj3" fmla="val 25000"/>
                <a:gd name="adj4" fmla="val 4375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78943" y="5556710"/>
              <a:ext cx="8571000" cy="830997"/>
            </a:xfrm>
            <a:prstGeom prst="rect">
              <a:avLst/>
            </a:prstGeom>
          </p:spPr>
          <p:txBody>
            <a:bodyPr wrap="square">
              <a:spAutoFit/>
            </a:bodyPr>
            <a:lstStyle/>
            <a:p>
              <a:pPr marL="12700">
                <a:tabLst>
                  <a:tab pos="1179195" algn="l"/>
                  <a:tab pos="1754505" algn="l"/>
                  <a:tab pos="2329180" algn="l"/>
                  <a:tab pos="2903855" algn="l"/>
                  <a:tab pos="3562350" algn="l"/>
                  <a:tab pos="3985895" algn="l"/>
                  <a:tab pos="4331970" algn="l"/>
                </a:tabLst>
              </a:pPr>
              <a:r>
                <a:rPr lang="en-US" sz="2600" b="1" spc="-5" dirty="0">
                  <a:cs typeface="Arial"/>
                </a:rPr>
                <a:t>Overall population benefit to target population =   </a:t>
              </a:r>
              <a:r>
                <a:rPr lang="en-US" sz="4800" b="1" spc="-5" dirty="0">
                  <a:cs typeface="Arial"/>
                </a:rPr>
                <a:t>17%</a:t>
              </a:r>
            </a:p>
          </p:txBody>
        </p:sp>
        <p:sp>
          <p:nvSpPr>
            <p:cNvPr id="7" name="Oval 6"/>
            <p:cNvSpPr/>
            <p:nvPr/>
          </p:nvSpPr>
          <p:spPr>
            <a:xfrm>
              <a:off x="585642" y="2032496"/>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Oval 9"/>
            <p:cNvSpPr/>
            <p:nvPr/>
          </p:nvSpPr>
          <p:spPr>
            <a:xfrm>
              <a:off x="1852467" y="2032496"/>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19292" y="2038716"/>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73093" y="202161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30393" y="2038716"/>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46121" y="2895968"/>
              <a:ext cx="1669889" cy="461665"/>
            </a:xfrm>
            <a:prstGeom prst="rect">
              <a:avLst/>
            </a:prstGeom>
            <a:noFill/>
          </p:spPr>
          <p:txBody>
            <a:bodyPr wrap="square" rtlCol="0">
              <a:spAutoFit/>
            </a:bodyPr>
            <a:lstStyle/>
            <a:p>
              <a:pPr algn="ctr"/>
              <a:r>
                <a:rPr lang="en-US" sz="2400" dirty="0"/>
                <a:t>Trained</a:t>
              </a:r>
            </a:p>
          </p:txBody>
        </p:sp>
        <p:sp>
          <p:nvSpPr>
            <p:cNvPr id="15" name="TextBox 14"/>
            <p:cNvSpPr txBox="1"/>
            <p:nvPr/>
          </p:nvSpPr>
          <p:spPr>
            <a:xfrm>
              <a:off x="152400" y="1286466"/>
              <a:ext cx="1324315" cy="461665"/>
            </a:xfrm>
            <a:prstGeom prst="rect">
              <a:avLst/>
            </a:prstGeom>
            <a:noFill/>
          </p:spPr>
          <p:txBody>
            <a:bodyPr wrap="square" rtlCol="0">
              <a:spAutoFit/>
            </a:bodyPr>
            <a:lstStyle/>
            <a:p>
              <a:pPr algn="ctr"/>
              <a:r>
                <a:rPr lang="en-US" sz="2400" dirty="0"/>
                <a:t>Adopted</a:t>
              </a:r>
            </a:p>
          </p:txBody>
        </p:sp>
        <p:sp>
          <p:nvSpPr>
            <p:cNvPr id="16" name="TextBox 15"/>
            <p:cNvSpPr txBox="1"/>
            <p:nvPr/>
          </p:nvSpPr>
          <p:spPr>
            <a:xfrm>
              <a:off x="2332249" y="1287374"/>
              <a:ext cx="2031283" cy="461665"/>
            </a:xfrm>
            <a:prstGeom prst="rect">
              <a:avLst/>
            </a:prstGeom>
            <a:noFill/>
          </p:spPr>
          <p:txBody>
            <a:bodyPr wrap="square" rtlCol="0">
              <a:spAutoFit/>
            </a:bodyPr>
            <a:lstStyle/>
            <a:p>
              <a:pPr algn="ctr"/>
              <a:r>
                <a:rPr lang="en-US" sz="2400" dirty="0"/>
                <a:t>Implemented</a:t>
              </a:r>
            </a:p>
          </p:txBody>
        </p:sp>
        <p:sp>
          <p:nvSpPr>
            <p:cNvPr id="17" name="TextBox 16"/>
            <p:cNvSpPr txBox="1"/>
            <p:nvPr/>
          </p:nvSpPr>
          <p:spPr>
            <a:xfrm>
              <a:off x="3586051" y="2895968"/>
              <a:ext cx="2031283" cy="461665"/>
            </a:xfrm>
            <a:prstGeom prst="rect">
              <a:avLst/>
            </a:prstGeom>
            <a:noFill/>
          </p:spPr>
          <p:txBody>
            <a:bodyPr wrap="square" rtlCol="0">
              <a:spAutoFit/>
            </a:bodyPr>
            <a:lstStyle/>
            <a:p>
              <a:pPr algn="ctr"/>
              <a:r>
                <a:rPr lang="en-US" sz="2400" dirty="0"/>
                <a:t>Reached</a:t>
              </a:r>
            </a:p>
          </p:txBody>
        </p:sp>
        <p:sp>
          <p:nvSpPr>
            <p:cNvPr id="18" name="TextBox 17"/>
            <p:cNvSpPr txBox="1"/>
            <p:nvPr/>
          </p:nvSpPr>
          <p:spPr>
            <a:xfrm>
              <a:off x="4843350" y="1284701"/>
              <a:ext cx="2031283" cy="461665"/>
            </a:xfrm>
            <a:prstGeom prst="rect">
              <a:avLst/>
            </a:prstGeom>
            <a:noFill/>
          </p:spPr>
          <p:txBody>
            <a:bodyPr wrap="square" rtlCol="0">
              <a:spAutoFit/>
            </a:bodyPr>
            <a:lstStyle/>
            <a:p>
              <a:pPr algn="ctr"/>
              <a:r>
                <a:rPr lang="en-US" sz="2400" dirty="0"/>
                <a:t>Maintained</a:t>
              </a:r>
            </a:p>
          </p:txBody>
        </p:sp>
        <p:sp>
          <p:nvSpPr>
            <p:cNvPr id="19" name="TextBox 18"/>
            <p:cNvSpPr txBox="1"/>
            <p:nvPr/>
          </p:nvSpPr>
          <p:spPr>
            <a:xfrm>
              <a:off x="503221" y="1999486"/>
              <a:ext cx="622041" cy="523220"/>
            </a:xfrm>
            <a:prstGeom prst="rect">
              <a:avLst/>
            </a:prstGeom>
            <a:noFill/>
          </p:spPr>
          <p:txBody>
            <a:bodyPr wrap="square" rtlCol="0">
              <a:spAutoFit/>
            </a:bodyPr>
            <a:lstStyle/>
            <a:p>
              <a:pPr algn="ctr"/>
              <a:r>
                <a:rPr lang="en-US" sz="2800" dirty="0"/>
                <a:t>.7</a:t>
              </a:r>
            </a:p>
          </p:txBody>
        </p:sp>
        <p:sp>
          <p:nvSpPr>
            <p:cNvPr id="20" name="TextBox 19"/>
            <p:cNvSpPr txBox="1"/>
            <p:nvPr/>
          </p:nvSpPr>
          <p:spPr>
            <a:xfrm>
              <a:off x="1770046" y="2001041"/>
              <a:ext cx="622041" cy="523220"/>
            </a:xfrm>
            <a:prstGeom prst="rect">
              <a:avLst/>
            </a:prstGeom>
            <a:noFill/>
          </p:spPr>
          <p:txBody>
            <a:bodyPr wrap="square" rtlCol="0">
              <a:spAutoFit/>
            </a:bodyPr>
            <a:lstStyle/>
            <a:p>
              <a:pPr algn="ctr"/>
              <a:r>
                <a:rPr lang="en-US" sz="2800" dirty="0"/>
                <a:t>.7</a:t>
              </a:r>
            </a:p>
          </p:txBody>
        </p:sp>
        <p:sp>
          <p:nvSpPr>
            <p:cNvPr id="21" name="TextBox 20"/>
            <p:cNvSpPr txBox="1"/>
            <p:nvPr/>
          </p:nvSpPr>
          <p:spPr>
            <a:xfrm>
              <a:off x="3036871" y="1999486"/>
              <a:ext cx="622041" cy="523220"/>
            </a:xfrm>
            <a:prstGeom prst="rect">
              <a:avLst/>
            </a:prstGeom>
            <a:noFill/>
          </p:spPr>
          <p:txBody>
            <a:bodyPr wrap="square" rtlCol="0">
              <a:spAutoFit/>
            </a:bodyPr>
            <a:lstStyle/>
            <a:p>
              <a:pPr algn="ctr"/>
              <a:r>
                <a:rPr lang="en-US" sz="2800" dirty="0"/>
                <a:t>.7</a:t>
              </a:r>
            </a:p>
          </p:txBody>
        </p:sp>
        <p:sp>
          <p:nvSpPr>
            <p:cNvPr id="22" name="TextBox 21"/>
            <p:cNvSpPr txBox="1"/>
            <p:nvPr/>
          </p:nvSpPr>
          <p:spPr>
            <a:xfrm>
              <a:off x="4291693" y="1999486"/>
              <a:ext cx="622041" cy="523220"/>
            </a:xfrm>
            <a:prstGeom prst="rect">
              <a:avLst/>
            </a:prstGeom>
            <a:noFill/>
          </p:spPr>
          <p:txBody>
            <a:bodyPr wrap="square" rtlCol="0">
              <a:spAutoFit/>
            </a:bodyPr>
            <a:lstStyle/>
            <a:p>
              <a:pPr algn="ctr"/>
              <a:r>
                <a:rPr lang="en-US" sz="2800" dirty="0"/>
                <a:t>.7</a:t>
              </a:r>
            </a:p>
          </p:txBody>
        </p:sp>
        <p:sp>
          <p:nvSpPr>
            <p:cNvPr id="23" name="TextBox 22"/>
            <p:cNvSpPr txBox="1"/>
            <p:nvPr/>
          </p:nvSpPr>
          <p:spPr>
            <a:xfrm>
              <a:off x="5547972" y="1999486"/>
              <a:ext cx="622041" cy="523220"/>
            </a:xfrm>
            <a:prstGeom prst="rect">
              <a:avLst/>
            </a:prstGeom>
            <a:noFill/>
          </p:spPr>
          <p:txBody>
            <a:bodyPr wrap="square" rtlCol="0">
              <a:spAutoFit/>
            </a:bodyPr>
            <a:lstStyle/>
            <a:p>
              <a:pPr algn="ctr"/>
              <a:r>
                <a:rPr lang="en-US" sz="2800" dirty="0"/>
                <a:t>.7</a:t>
              </a:r>
            </a:p>
          </p:txBody>
        </p:sp>
        <p:sp>
          <p:nvSpPr>
            <p:cNvPr id="27" name="TextBox 26"/>
            <p:cNvSpPr txBox="1"/>
            <p:nvPr/>
          </p:nvSpPr>
          <p:spPr>
            <a:xfrm>
              <a:off x="1097948" y="1988600"/>
              <a:ext cx="622041" cy="523220"/>
            </a:xfrm>
            <a:prstGeom prst="rect">
              <a:avLst/>
            </a:prstGeom>
            <a:noFill/>
          </p:spPr>
          <p:txBody>
            <a:bodyPr wrap="square" rtlCol="0">
              <a:spAutoFit/>
            </a:bodyPr>
            <a:lstStyle/>
            <a:p>
              <a:pPr algn="ctr"/>
              <a:r>
                <a:rPr lang="en-US" sz="2800" dirty="0"/>
                <a:t>X</a:t>
              </a:r>
            </a:p>
          </p:txBody>
        </p:sp>
        <p:sp>
          <p:nvSpPr>
            <p:cNvPr id="28" name="TextBox 27"/>
            <p:cNvSpPr txBox="1"/>
            <p:nvPr/>
          </p:nvSpPr>
          <p:spPr>
            <a:xfrm>
              <a:off x="2390046" y="2010788"/>
              <a:ext cx="622041" cy="523220"/>
            </a:xfrm>
            <a:prstGeom prst="rect">
              <a:avLst/>
            </a:prstGeom>
            <a:noFill/>
          </p:spPr>
          <p:txBody>
            <a:bodyPr wrap="square" rtlCol="0">
              <a:spAutoFit/>
            </a:bodyPr>
            <a:lstStyle/>
            <a:p>
              <a:pPr algn="ctr"/>
              <a:r>
                <a:rPr lang="en-US" sz="2800" dirty="0"/>
                <a:t>X</a:t>
              </a:r>
            </a:p>
          </p:txBody>
        </p:sp>
        <p:sp>
          <p:nvSpPr>
            <p:cNvPr id="29" name="TextBox 28"/>
            <p:cNvSpPr txBox="1"/>
            <p:nvPr/>
          </p:nvSpPr>
          <p:spPr>
            <a:xfrm>
              <a:off x="3691568" y="2001041"/>
              <a:ext cx="622041" cy="523220"/>
            </a:xfrm>
            <a:prstGeom prst="rect">
              <a:avLst/>
            </a:prstGeom>
            <a:noFill/>
          </p:spPr>
          <p:txBody>
            <a:bodyPr wrap="square" rtlCol="0">
              <a:spAutoFit/>
            </a:bodyPr>
            <a:lstStyle/>
            <a:p>
              <a:pPr algn="ctr"/>
              <a:r>
                <a:rPr lang="en-US" sz="2800" dirty="0"/>
                <a:t>X</a:t>
              </a:r>
            </a:p>
          </p:txBody>
        </p:sp>
        <p:sp>
          <p:nvSpPr>
            <p:cNvPr id="30" name="TextBox 29"/>
            <p:cNvSpPr txBox="1"/>
            <p:nvPr/>
          </p:nvSpPr>
          <p:spPr>
            <a:xfrm>
              <a:off x="4911693" y="1996793"/>
              <a:ext cx="622041" cy="523220"/>
            </a:xfrm>
            <a:prstGeom prst="rect">
              <a:avLst/>
            </a:prstGeom>
            <a:noFill/>
          </p:spPr>
          <p:txBody>
            <a:bodyPr wrap="square" rtlCol="0">
              <a:spAutoFit/>
            </a:bodyPr>
            <a:lstStyle/>
            <a:p>
              <a:pPr algn="ctr"/>
              <a:r>
                <a:rPr lang="en-US" sz="2800" dirty="0"/>
                <a:t>X</a:t>
              </a:r>
            </a:p>
          </p:txBody>
        </p:sp>
      </p:grpSp>
      <p:sp>
        <p:nvSpPr>
          <p:cNvPr id="31" name="object 2"/>
          <p:cNvSpPr txBox="1">
            <a:spLocks noGrp="1"/>
          </p:cNvSpPr>
          <p:nvPr>
            <p:ph type="title"/>
          </p:nvPr>
        </p:nvSpPr>
        <p:spPr>
          <a:xfrm>
            <a:off x="867893" y="386469"/>
            <a:ext cx="10515600" cy="628377"/>
          </a:xfrm>
          <a:prstGeom prst="rect">
            <a:avLst/>
          </a:prstGeom>
        </p:spPr>
        <p:txBody>
          <a:bodyPr vert="horz" wrap="square" lIns="0" tIns="12700" rIns="0" bIns="0" rtlCol="0" anchor="ctr">
            <a:spAutoFit/>
          </a:bodyPr>
          <a:lstStyle/>
          <a:p>
            <a:pPr marL="12700" marR="5080">
              <a:lnSpc>
                <a:spcPct val="100000"/>
              </a:lnSpc>
              <a:spcBef>
                <a:spcPts val="100"/>
              </a:spcBef>
            </a:pPr>
            <a:r>
              <a:rPr lang="en-US" sz="4000" b="1" spc="-5" dirty="0"/>
              <a:t>Population Impact of “100% Effective Intervention”</a:t>
            </a:r>
            <a:endParaRPr sz="4000" b="1" spc="-5" dirty="0"/>
          </a:p>
        </p:txBody>
      </p:sp>
    </p:spTree>
    <p:extLst>
      <p:ext uri="{BB962C8B-B14F-4D97-AF65-F5344CB8AC3E}">
        <p14:creationId xmlns:p14="http://schemas.microsoft.com/office/powerpoint/2010/main" val="332326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3" cstate="print">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Diagram 5"/>
          <p:cNvGraphicFramePr/>
          <p:nvPr>
            <p:extLst>
              <p:ext uri="{D42A27DB-BD31-4B8C-83A1-F6EECF244321}">
                <p14:modId xmlns:p14="http://schemas.microsoft.com/office/powerpoint/2010/main" val="1881595420"/>
              </p:ext>
            </p:extLst>
          </p:nvPr>
        </p:nvGraphicFramePr>
        <p:xfrm>
          <a:off x="762000" y="1447801"/>
          <a:ext cx="10439400" cy="5017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7010400" y="5638801"/>
            <a:ext cx="3124200" cy="461665"/>
          </a:xfrm>
          <a:prstGeom prst="rect">
            <a:avLst/>
          </a:prstGeom>
          <a:noFill/>
        </p:spPr>
        <p:txBody>
          <a:bodyPr wrap="square" rtlCol="0">
            <a:spAutoFit/>
          </a:bodyPr>
          <a:lstStyle/>
          <a:p>
            <a:r>
              <a:rPr lang="en-US" sz="2400" dirty="0"/>
              <a:t>*Not just effectiveness</a:t>
            </a:r>
          </a:p>
        </p:txBody>
      </p:sp>
    </p:spTree>
    <p:extLst>
      <p:ext uri="{BB962C8B-B14F-4D97-AF65-F5344CB8AC3E}">
        <p14:creationId xmlns:p14="http://schemas.microsoft.com/office/powerpoint/2010/main" val="392467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C1B82-6893-9F42-9306-85527177B70C}"/>
              </a:ext>
            </a:extLst>
          </p:cNvPr>
          <p:cNvSpPr txBox="1"/>
          <p:nvPr/>
        </p:nvSpPr>
        <p:spPr>
          <a:xfrm>
            <a:off x="685800" y="304800"/>
            <a:ext cx="10820400" cy="1077218"/>
          </a:xfrm>
          <a:prstGeom prst="rect">
            <a:avLst/>
          </a:prstGeom>
          <a:noFill/>
        </p:spPr>
        <p:txBody>
          <a:bodyPr wrap="square" rtlCol="0">
            <a:spAutoFit/>
          </a:bodyPr>
          <a:lstStyle/>
          <a:p>
            <a:r>
              <a:rPr lang="en-US" sz="3200" b="1" dirty="0">
                <a:latin typeface="+mj-lt"/>
              </a:rPr>
              <a:t>How Can RE-AIM/PRISM (and other D&amp;I Science Frameworks) Help Address Health Equity?</a:t>
            </a:r>
          </a:p>
        </p:txBody>
      </p:sp>
      <p:sp>
        <p:nvSpPr>
          <p:cNvPr id="3" name="TextBox 2">
            <a:extLst>
              <a:ext uri="{FF2B5EF4-FFF2-40B4-BE49-F238E27FC236}">
                <a16:creationId xmlns:a16="http://schemas.microsoft.com/office/drawing/2014/main" id="{5A1120A8-DAE8-1449-AF61-AAF995B672AE}"/>
              </a:ext>
            </a:extLst>
          </p:cNvPr>
          <p:cNvSpPr txBox="1"/>
          <p:nvPr/>
        </p:nvSpPr>
        <p:spPr>
          <a:xfrm>
            <a:off x="609600" y="1571565"/>
            <a:ext cx="10972800" cy="5324535"/>
          </a:xfrm>
          <a:prstGeom prst="rect">
            <a:avLst/>
          </a:prstGeom>
          <a:noFill/>
        </p:spPr>
        <p:txBody>
          <a:bodyPr wrap="square" rtlCol="0">
            <a:spAutoFit/>
          </a:bodyPr>
          <a:lstStyle/>
          <a:p>
            <a:pPr marL="457200" indent="-457200">
              <a:buFont typeface="Arial" panose="020B0604020202020204" pitchFamily="34" charset="0"/>
              <a:buChar char="•"/>
            </a:pPr>
            <a:r>
              <a:rPr lang="en-US" sz="2800" dirty="0"/>
              <a:t>Broaden Focus on </a:t>
            </a:r>
            <a:r>
              <a:rPr lang="en-US" sz="2800" u="sng" dirty="0"/>
              <a:t>All Steps and Outcomes </a:t>
            </a:r>
            <a:r>
              <a:rPr lang="en-US" sz="2800" dirty="0"/>
              <a:t>Necessary for Population and Equity Impact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Focus Attention on Issues of </a:t>
            </a:r>
            <a:r>
              <a:rPr lang="en-US" sz="2800" u="sng" dirty="0"/>
              <a:t>Representation</a:t>
            </a:r>
            <a:r>
              <a:rPr lang="en-US" sz="2800" dirty="0"/>
              <a:t> and </a:t>
            </a:r>
            <a:r>
              <a:rPr lang="en-US" sz="2800" u="sng" dirty="0"/>
              <a:t>Representativeness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Address </a:t>
            </a:r>
            <a:r>
              <a:rPr lang="en-US" sz="2800" u="sng" dirty="0"/>
              <a:t>Systems Issues</a:t>
            </a:r>
            <a:r>
              <a:rPr lang="en-US" sz="2800" dirty="0"/>
              <a:t> and Unintended Consequences</a:t>
            </a:r>
          </a:p>
          <a:p>
            <a:endParaRPr lang="en-US" sz="2800" dirty="0"/>
          </a:p>
          <a:p>
            <a:pPr marL="457200" indent="-457200">
              <a:buFont typeface="Arial" panose="020B0604020202020204" pitchFamily="34" charset="0"/>
              <a:buChar char="•"/>
            </a:pPr>
            <a:r>
              <a:rPr lang="en-US" sz="2800" dirty="0"/>
              <a:t>Understand  Context and Guide Tailoring and </a:t>
            </a:r>
            <a:r>
              <a:rPr lang="en-US" sz="2800" u="sng" dirty="0"/>
              <a:t>Adaptation to Context</a:t>
            </a:r>
            <a:r>
              <a:rPr lang="en-US" sz="2800" dirty="0"/>
              <a:t> and Population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D4D  CBPR  DCD  PRECIS-2PS  RCR  RROD  CER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56169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a:extLst>
              <a:ext uri="{FF2B5EF4-FFF2-40B4-BE49-F238E27FC236}">
                <a16:creationId xmlns:a16="http://schemas.microsoft.com/office/drawing/2014/main" id="{616B8192-A0AF-CB45-9E57-2F12C7B2F0F6}"/>
              </a:ext>
            </a:extLst>
          </p:cNvPr>
          <p:cNvSpPr txBox="1">
            <a:spLocks noChangeArrowheads="1"/>
          </p:cNvSpPr>
          <p:nvPr/>
        </p:nvSpPr>
        <p:spPr bwMode="auto">
          <a:xfrm>
            <a:off x="2054627" y="475963"/>
            <a:ext cx="8344667" cy="1089529"/>
          </a:xfrm>
          <a:prstGeom prst="rect">
            <a:avLst/>
          </a:prstGeom>
        </p:spPr>
        <p:txBody>
          <a:bodyPr vert="horz" wrap="square" lIns="91440" tIns="45720" rIns="91440" bIns="45720" numCol="1" rtlCol="0" anchor="ctr" anchorCtr="0" compatLnSpc="1">
            <a:prstTxWarp prst="textNoShape">
              <a:avLst/>
            </a:prstTxWarp>
            <a:noAutofit/>
          </a:bodyPr>
          <a:lstStyle>
            <a:defPPr>
              <a:defRPr lang="en-US"/>
            </a:defPPr>
            <a:lvl1pPr defTabSz="685800">
              <a:lnSpc>
                <a:spcPct val="90000"/>
              </a:lnSpc>
              <a:spcBef>
                <a:spcPct val="0"/>
              </a:spcBef>
              <a:buNone/>
              <a:defRPr sz="3600" spc="-5">
                <a:solidFill>
                  <a:schemeClr val="accent1"/>
                </a:solidFill>
                <a:latin typeface="+mj-lt"/>
                <a:ea typeface="+mj-ea"/>
                <a:cs typeface="Arial" charset="0"/>
              </a:defRPr>
            </a:lvl1pPr>
          </a:lstStyle>
          <a:p>
            <a:pPr algn="ctr"/>
            <a:r>
              <a:rPr lang="en-US" altLang="en-US" sz="4000" b="1" dirty="0">
                <a:solidFill>
                  <a:schemeClr val="tx1"/>
                </a:solidFill>
              </a:rPr>
              <a:t>RE-AIM and PRISM = RE-AIM in Context</a:t>
            </a:r>
          </a:p>
        </p:txBody>
      </p:sp>
      <p:pic>
        <p:nvPicPr>
          <p:cNvPr id="2" name="Picture 1"/>
          <p:cNvPicPr>
            <a:picLocks noChangeAspect="1"/>
          </p:cNvPicPr>
          <p:nvPr/>
        </p:nvPicPr>
        <p:blipFill>
          <a:blip r:embed="rId3"/>
          <a:stretch>
            <a:fillRect/>
          </a:stretch>
        </p:blipFill>
        <p:spPr>
          <a:xfrm>
            <a:off x="6585722" y="1447800"/>
            <a:ext cx="3576952" cy="3429001"/>
          </a:xfrm>
          <a:prstGeom prst="rect">
            <a:avLst/>
          </a:prstGeom>
        </p:spPr>
      </p:pic>
      <p:sp>
        <p:nvSpPr>
          <p:cNvPr id="4" name="TextBox 3">
            <a:extLst>
              <a:ext uri="{FF2B5EF4-FFF2-40B4-BE49-F238E27FC236}">
                <a16:creationId xmlns:a16="http://schemas.microsoft.com/office/drawing/2014/main" id="{80DBC35F-8A2D-E446-BC0E-A01DB5704911}"/>
              </a:ext>
            </a:extLst>
          </p:cNvPr>
          <p:cNvSpPr txBox="1"/>
          <p:nvPr/>
        </p:nvSpPr>
        <p:spPr>
          <a:xfrm>
            <a:off x="2114949" y="5170212"/>
            <a:ext cx="8224024" cy="523220"/>
          </a:xfrm>
          <a:prstGeom prst="rect">
            <a:avLst/>
          </a:prstGeom>
          <a:noFill/>
        </p:spPr>
        <p:txBody>
          <a:bodyPr wrap="square" rtlCol="0">
            <a:spAutoFit/>
          </a:bodyPr>
          <a:lstStyle/>
          <a:p>
            <a:pPr algn="ctr"/>
            <a:r>
              <a:rPr lang="en-US" sz="2800" b="1" dirty="0"/>
              <a:t>One Partial Solution to 17-year lag and 17% Impact</a:t>
            </a:r>
            <a:endParaRPr lang="en-US" sz="2800" dirty="0"/>
          </a:p>
        </p:txBody>
      </p:sp>
      <p:sp>
        <p:nvSpPr>
          <p:cNvPr id="5" name="TextBox 4">
            <a:extLst>
              <a:ext uri="{FF2B5EF4-FFF2-40B4-BE49-F238E27FC236}">
                <a16:creationId xmlns:a16="http://schemas.microsoft.com/office/drawing/2014/main" id="{8C86F880-B956-1260-7EE4-FF73DEDEDBE1}"/>
              </a:ext>
            </a:extLst>
          </p:cNvPr>
          <p:cNvSpPr txBox="1"/>
          <p:nvPr/>
        </p:nvSpPr>
        <p:spPr>
          <a:xfrm>
            <a:off x="5990340" y="2957303"/>
            <a:ext cx="473242" cy="461665"/>
          </a:xfrm>
          <a:prstGeom prst="rect">
            <a:avLst/>
          </a:prstGeom>
          <a:noFill/>
        </p:spPr>
        <p:txBody>
          <a:bodyPr wrap="square" rtlCol="0">
            <a:spAutoFit/>
          </a:bodyPr>
          <a:lstStyle/>
          <a:p>
            <a:r>
              <a:rPr lang="en-US" sz="2400" dirty="0"/>
              <a:t>To</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637668"/>
            <a:ext cx="3201200" cy="3201200"/>
          </a:xfrm>
          <a:prstGeom prst="rect">
            <a:avLst/>
          </a:prstGeom>
        </p:spPr>
      </p:pic>
      <p:sp>
        <p:nvSpPr>
          <p:cNvPr id="8" name="Rectangle 7">
            <a:extLst>
              <a:ext uri="{FF2B5EF4-FFF2-40B4-BE49-F238E27FC236}">
                <a16:creationId xmlns:a16="http://schemas.microsoft.com/office/drawing/2014/main" id="{4E3F7FF8-4C37-7243-858A-6F1A86D65BC8}"/>
              </a:ext>
            </a:extLst>
          </p:cNvPr>
          <p:cNvSpPr/>
          <p:nvPr/>
        </p:nvSpPr>
        <p:spPr>
          <a:xfrm>
            <a:off x="8915400" y="6208766"/>
            <a:ext cx="2343150" cy="461665"/>
          </a:xfrm>
          <a:prstGeom prst="rect">
            <a:avLst/>
          </a:prstGeom>
        </p:spPr>
        <p:txBody>
          <a:bodyPr wrap="square">
            <a:spAutoFit/>
          </a:bodyPr>
          <a:lstStyle/>
          <a:p>
            <a:pPr marL="68580" indent="-68580">
              <a:defRPr/>
            </a:pPr>
            <a:r>
              <a:rPr lang="en-US" altLang="en-US" sz="2400" b="1" dirty="0"/>
              <a:t>www.re-aim.org</a:t>
            </a:r>
          </a:p>
        </p:txBody>
      </p:sp>
      <p:pic>
        <p:nvPicPr>
          <p:cNvPr id="9" name="Picture 8"/>
          <p:cNvPicPr>
            <a:picLocks noChangeAspect="1"/>
          </p:cNvPicPr>
          <p:nvPr/>
        </p:nvPicPr>
        <p:blipFill>
          <a:blip r:embed="rId5"/>
          <a:stretch>
            <a:fillRect/>
          </a:stretch>
        </p:blipFill>
        <p:spPr>
          <a:xfrm>
            <a:off x="11201400" y="5638800"/>
            <a:ext cx="727280" cy="1031631"/>
          </a:xfrm>
          <a:prstGeom prst="rect">
            <a:avLst/>
          </a:prstGeom>
        </p:spPr>
      </p:pic>
    </p:spTree>
    <p:extLst>
      <p:ext uri="{BB962C8B-B14F-4D97-AF65-F5344CB8AC3E}">
        <p14:creationId xmlns:p14="http://schemas.microsoft.com/office/powerpoint/2010/main" val="196850898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1">
            <a:extLst>
              <a:ext uri="{FF2B5EF4-FFF2-40B4-BE49-F238E27FC236}">
                <a16:creationId xmlns:a16="http://schemas.microsoft.com/office/drawing/2014/main" id="{BC439975-E0CE-8E44-B63C-5113BBCC69CF}"/>
              </a:ext>
            </a:extLst>
          </p:cNvPr>
          <p:cNvSpPr>
            <a:spLocks noGrp="1"/>
          </p:cNvSpPr>
          <p:nvPr>
            <p:ph sz="half" idx="4294967295"/>
          </p:nvPr>
        </p:nvSpPr>
        <p:spPr>
          <a:xfrm>
            <a:off x="0" y="1684338"/>
            <a:ext cx="7696200" cy="4243387"/>
          </a:xfrm>
        </p:spPr>
        <p:txBody>
          <a:bodyPr rtlCol="0">
            <a:normAutofit/>
          </a:bodyPr>
          <a:lstStyle/>
          <a:p>
            <a:pPr marL="641747" indent="-342900">
              <a:defRPr/>
            </a:pPr>
            <a:endParaRPr lang="en-US" altLang="en-US" sz="2800" dirty="0">
              <a:latin typeface="Arial" panose="020B0604020202020204" pitchFamily="34" charset="0"/>
              <a:cs typeface="Arial" panose="020B0604020202020204" pitchFamily="34" charset="0"/>
            </a:endParaRPr>
          </a:p>
          <a:p>
            <a:pPr marL="68580" indent="-68580">
              <a:defRPr/>
            </a:pPr>
            <a:endParaRPr lang="en-US" alt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8E288484-304E-6949-8715-9B0425E7CD4B}"/>
              </a:ext>
            </a:extLst>
          </p:cNvPr>
          <p:cNvSpPr txBox="1"/>
          <p:nvPr/>
        </p:nvSpPr>
        <p:spPr>
          <a:xfrm>
            <a:off x="606219" y="6078333"/>
            <a:ext cx="762000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Glasgow RE et al. RE-AIM at 20. </a:t>
            </a:r>
            <a:r>
              <a:rPr lang="en-US" sz="1500" i="1" dirty="0">
                <a:latin typeface="Arial" panose="020B0604020202020204" pitchFamily="34" charset="0"/>
                <a:cs typeface="Arial" panose="020B0604020202020204" pitchFamily="34" charset="0"/>
              </a:rPr>
              <a:t>Frontiers Public Health</a:t>
            </a:r>
            <a:r>
              <a:rPr lang="en-US" sz="1500" dirty="0">
                <a:latin typeface="Arial" panose="020B0604020202020204" pitchFamily="34" charset="0"/>
                <a:cs typeface="Arial" panose="020B0604020202020204" pitchFamily="34" charset="0"/>
              </a:rPr>
              <a:t>. 2019: 7: 64</a:t>
            </a:r>
          </a:p>
          <a:p>
            <a:r>
              <a:rPr lang="en-US" sz="1500" dirty="0">
                <a:latin typeface="Arial" panose="020B0604020202020204" pitchFamily="34" charset="0"/>
                <a:cs typeface="Arial" panose="020B0604020202020204" pitchFamily="34" charset="0"/>
              </a:rPr>
              <a:t>Glasgow et al. </a:t>
            </a:r>
            <a:r>
              <a:rPr lang="en-US" sz="1500" i="1" dirty="0" err="1">
                <a:latin typeface="Arial" panose="020B0604020202020204" pitchFamily="34" charset="0"/>
                <a:cs typeface="Arial" panose="020B0604020202020204" pitchFamily="34" charset="0"/>
              </a:rPr>
              <a:t>Amer</a:t>
            </a:r>
            <a:r>
              <a:rPr lang="en-US" sz="1500" i="1" dirty="0">
                <a:latin typeface="Arial" panose="020B0604020202020204" pitchFamily="34" charset="0"/>
                <a:cs typeface="Arial" panose="020B0604020202020204" pitchFamily="34" charset="0"/>
              </a:rPr>
              <a:t> J Public Health</a:t>
            </a:r>
            <a:r>
              <a:rPr lang="en-US" sz="1500" dirty="0">
                <a:latin typeface="Arial" panose="020B0604020202020204" pitchFamily="34" charset="0"/>
                <a:cs typeface="Arial" panose="020B0604020202020204" pitchFamily="34" charset="0"/>
              </a:rPr>
              <a:t>. 1999; 89: 1322-1327</a:t>
            </a:r>
          </a:p>
        </p:txBody>
      </p:sp>
      <p:graphicFrame>
        <p:nvGraphicFramePr>
          <p:cNvPr id="4" name="Diagram 3"/>
          <p:cNvGraphicFramePr/>
          <p:nvPr>
            <p:extLst>
              <p:ext uri="{D42A27DB-BD31-4B8C-83A1-F6EECF244321}">
                <p14:modId xmlns:p14="http://schemas.microsoft.com/office/powerpoint/2010/main" val="3823033839"/>
              </p:ext>
            </p:extLst>
          </p:nvPr>
        </p:nvGraphicFramePr>
        <p:xfrm>
          <a:off x="381000" y="152400"/>
          <a:ext cx="10820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4E3F7FF8-4C37-7243-858A-6F1A86D65BC8}"/>
              </a:ext>
            </a:extLst>
          </p:cNvPr>
          <p:cNvSpPr/>
          <p:nvPr/>
        </p:nvSpPr>
        <p:spPr>
          <a:xfrm>
            <a:off x="8943975" y="6208766"/>
            <a:ext cx="2343150" cy="461665"/>
          </a:xfrm>
          <a:prstGeom prst="rect">
            <a:avLst/>
          </a:prstGeom>
        </p:spPr>
        <p:txBody>
          <a:bodyPr wrap="square">
            <a:spAutoFit/>
          </a:bodyPr>
          <a:lstStyle/>
          <a:p>
            <a:pPr marL="68580" indent="-68580">
              <a:defRPr/>
            </a:pPr>
            <a:r>
              <a:rPr lang="en-US" altLang="en-US" sz="2400" b="1" dirty="0"/>
              <a:t>www.re-aim.org</a:t>
            </a:r>
          </a:p>
        </p:txBody>
      </p:sp>
      <p:pic>
        <p:nvPicPr>
          <p:cNvPr id="7" name="Picture 6"/>
          <p:cNvPicPr>
            <a:picLocks noChangeAspect="1"/>
          </p:cNvPicPr>
          <p:nvPr/>
        </p:nvPicPr>
        <p:blipFill>
          <a:blip r:embed="rId8"/>
          <a:stretch>
            <a:fillRect/>
          </a:stretch>
        </p:blipFill>
        <p:spPr>
          <a:xfrm>
            <a:off x="11277600" y="5638800"/>
            <a:ext cx="727280" cy="1031631"/>
          </a:xfrm>
          <a:prstGeom prst="rect">
            <a:avLst/>
          </a:prstGeom>
        </p:spPr>
      </p:pic>
    </p:spTree>
    <p:extLst>
      <p:ext uri="{BB962C8B-B14F-4D97-AF65-F5344CB8AC3E}">
        <p14:creationId xmlns:p14="http://schemas.microsoft.com/office/powerpoint/2010/main" val="53535341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9788441-9691-764B-837B-4EA12D7346D6}"/>
              </a:ext>
            </a:extLst>
          </p:cNvPr>
          <p:cNvGraphicFramePr>
            <a:graphicFrameLocks noGrp="1"/>
          </p:cNvGraphicFramePr>
          <p:nvPr>
            <p:extLst>
              <p:ext uri="{D42A27DB-BD31-4B8C-83A1-F6EECF244321}">
                <p14:modId xmlns:p14="http://schemas.microsoft.com/office/powerpoint/2010/main" val="2603900169"/>
              </p:ext>
            </p:extLst>
          </p:nvPr>
        </p:nvGraphicFramePr>
        <p:xfrm>
          <a:off x="228599" y="909738"/>
          <a:ext cx="11811000" cy="5571926"/>
        </p:xfrm>
        <a:graphic>
          <a:graphicData uri="http://schemas.openxmlformats.org/drawingml/2006/table">
            <a:tbl>
              <a:tblPr firstRow="1" firstCol="1" bandRow="1">
                <a:tableStyleId>{F5AB1C69-6EDB-4FF4-983F-18BD219EF322}</a:tableStyleId>
              </a:tblPr>
              <a:tblGrid>
                <a:gridCol w="3221337">
                  <a:extLst>
                    <a:ext uri="{9D8B030D-6E8A-4147-A177-3AD203B41FA5}">
                      <a16:colId xmlns:a16="http://schemas.microsoft.com/office/drawing/2014/main" val="20000"/>
                    </a:ext>
                  </a:extLst>
                </a:gridCol>
                <a:gridCol w="8589663">
                  <a:extLst>
                    <a:ext uri="{9D8B030D-6E8A-4147-A177-3AD203B41FA5}">
                      <a16:colId xmlns:a16="http://schemas.microsoft.com/office/drawing/2014/main" val="20001"/>
                    </a:ext>
                  </a:extLst>
                </a:gridCol>
              </a:tblGrid>
              <a:tr h="526484">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RE-AIM Dimension</a:t>
                      </a:r>
                      <a:endParaRPr kumimoji="0" lang="en-US" altLang="en-US" sz="20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Key Pragmatic Priorities to Consider and Answer</a:t>
                      </a:r>
                      <a:endParaRPr kumimoji="0" lang="en-US" altLang="en-US" sz="20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0"/>
                  </a:ext>
                </a:extLst>
              </a:tr>
              <a:tr h="701327">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latin typeface="+mn-lt"/>
                          <a:ea typeface="+mn-ea"/>
                          <a:cs typeface="+mn-cs"/>
                        </a:rPr>
                        <a:t>Reach</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rPr>
                        <a:t>(Individual Level)</a:t>
                      </a: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u="none" strike="noStrike" cap="none" normalizeH="0" baseline="0" dirty="0">
                          <a:ln>
                            <a:noFill/>
                          </a:ln>
                          <a:effectLst/>
                        </a:rPr>
                        <a:t>WHO is (was) intended to benefit and who </a:t>
                      </a:r>
                      <a:r>
                        <a:rPr kumimoji="0" lang="en-US" altLang="en-US" sz="2000" b="1" u="none" strike="noStrike" cap="none" normalizeH="0" baseline="0" dirty="0">
                          <a:ln>
                            <a:noFill/>
                          </a:ln>
                          <a:effectLst/>
                        </a:rPr>
                        <a:t>actually participates </a:t>
                      </a:r>
                      <a:r>
                        <a:rPr kumimoji="0" lang="en-US" altLang="en-US" sz="2000" u="none" strike="noStrike" cap="none" normalizeH="0" baseline="0" dirty="0">
                          <a:ln>
                            <a:noFill/>
                          </a:ln>
                          <a:effectLst/>
                        </a:rPr>
                        <a:t>or is exposed to the ‘program’ or policy?</a:t>
                      </a:r>
                      <a:endPar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1"/>
                  </a:ext>
                </a:extLst>
              </a:tr>
              <a:tr h="1051990">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latin typeface="+mn-lt"/>
                          <a:ea typeface="+mn-ea"/>
                          <a:cs typeface="+mn-cs"/>
                        </a:rPr>
                        <a:t>Effectiveness</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rPr>
                        <a:t>(Individual Level)</a:t>
                      </a: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WHAT is (was) the most important benefit you are trying to achieve and what is (was) the likelihood of negative outcomes?</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2"/>
                  </a:ext>
                </a:extLst>
              </a:tr>
              <a:tr h="701327">
                <a:tc>
                  <a:txBody>
                    <a:body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latin typeface="+mn-lt"/>
                          <a:ea typeface="+mn-ea"/>
                          <a:cs typeface="+mn-cs"/>
                        </a:rPr>
                        <a:t>Adoption</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rPr>
                        <a:t>(Setting Levels)</a:t>
                      </a:r>
                    </a:p>
                  </a:txBody>
                  <a:tcPr marL="51433" marR="51433" marT="0" marB="0"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000" u="none" strike="noStrike" cap="none" normalizeH="0" baseline="0" dirty="0">
                          <a:ln>
                            <a:noFill/>
                          </a:ln>
                          <a:effectLst/>
                        </a:rPr>
                        <a:t>WHERE is (was) the program or policy applied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000" u="none" strike="noStrike" cap="none" normalizeH="0" baseline="0" dirty="0">
                          <a:ln>
                            <a:noFill/>
                          </a:ln>
                          <a:effectLst/>
                        </a:rPr>
                        <a:t>WHO applied it- and who did not?</a:t>
                      </a:r>
                      <a:endPar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3"/>
                  </a:ext>
                </a:extLst>
              </a:tr>
              <a:tr h="1402652">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latin typeface="+mn-lt"/>
                          <a:ea typeface="+mn-ea"/>
                          <a:cs typeface="+mn-cs"/>
                        </a:rPr>
                        <a:t>Implementation</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rPr>
                        <a:t>(Setting Levels)</a:t>
                      </a: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2000" u="none" strike="noStrike" cap="none" normalizeH="0" baseline="0" dirty="0">
                          <a:ln>
                            <a:noFill/>
                          </a:ln>
                          <a:effectLst/>
                        </a:rPr>
                        <a:t>HOW consistently is (was) the program or policy delivered?</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2000" b="1" u="none" strike="noStrike" cap="none" normalizeH="0" baseline="0" dirty="0">
                          <a:ln>
                            <a:noFill/>
                          </a:ln>
                          <a:effectLst/>
                        </a:rPr>
                        <a:t>HOW will (was) it be </a:t>
                      </a:r>
                      <a:r>
                        <a:rPr kumimoji="0" lang="en-US" altLang="en-US" sz="2000" b="1" u="sng" strike="noStrike" cap="none" normalizeH="0" baseline="0" dirty="0">
                          <a:ln>
                            <a:noFill/>
                          </a:ln>
                          <a:effectLst/>
                        </a:rPr>
                        <a:t>adapted</a:t>
                      </a:r>
                      <a:r>
                        <a:rPr kumimoji="0" lang="en-US" altLang="en-US" sz="2000" b="1"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2000" b="1" u="none" strike="noStrike" cap="none" normalizeH="0" baseline="0" dirty="0">
                          <a:ln>
                            <a:noFill/>
                          </a:ln>
                          <a:effectLst/>
                        </a:rPr>
                        <a:t>HOW much will (did) it </a:t>
                      </a:r>
                      <a:r>
                        <a:rPr kumimoji="0" lang="en-US" altLang="en-US" sz="2000" b="1" u="sng" strike="noStrike" cap="none" normalizeH="0" baseline="0" dirty="0">
                          <a:ln>
                            <a:noFill/>
                          </a:ln>
                          <a:effectLst/>
                        </a:rPr>
                        <a:t>cost</a:t>
                      </a:r>
                      <a:r>
                        <a:rPr kumimoji="0" lang="en-US" altLang="en-US" sz="2000" b="1"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2000" b="1" u="none" strike="noStrike" cap="none" normalizeH="0" baseline="0" dirty="0">
                          <a:ln>
                            <a:noFill/>
                          </a:ln>
                          <a:effectLst/>
                        </a:rPr>
                        <a:t>WHY will (did) the results come about?</a:t>
                      </a:r>
                      <a:endPar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4"/>
                  </a:ext>
                </a:extLst>
              </a:tr>
              <a:tr h="1051990">
                <a:tc>
                  <a:txBody>
                    <a:bodyPr/>
                    <a:lstStyle>
                      <a:lvl1pPr marL="119063">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latin typeface="+mn-lt"/>
                          <a:ea typeface="+mn-ea"/>
                          <a:cs typeface="+mn-cs"/>
                        </a:rPr>
                        <a:t>Maintenance</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rPr>
                        <a:t>(Individual and Setting Levels)</a:t>
                      </a: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u="none" strike="noStrike" cap="none" normalizeH="0" baseline="0" dirty="0">
                          <a:ln>
                            <a:noFill/>
                          </a:ln>
                          <a:effectLst/>
                        </a:rPr>
                        <a:t>WHEN will (was) the program become operational; </a:t>
                      </a:r>
                      <a:r>
                        <a:rPr kumimoji="0" lang="en-US" altLang="en-US" sz="2000" b="1" u="none" strike="noStrike" cap="none" normalizeH="0" baseline="0" dirty="0">
                          <a:ln>
                            <a:noFill/>
                          </a:ln>
                          <a:effectLst/>
                        </a:rPr>
                        <a:t>how long will (was) it be sustained</a:t>
                      </a:r>
                      <a:r>
                        <a:rPr kumimoji="0" lang="en-US" altLang="en-US" sz="2000" u="none" strike="noStrike" cap="none" normalizeH="0" baseline="0" dirty="0">
                          <a:ln>
                            <a:noFill/>
                          </a:ln>
                          <a:effectLst/>
                        </a:rPr>
                        <a:t> (setting level); and how long are the results sustained (individual level)?</a:t>
                      </a:r>
                      <a:endPar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5"/>
                  </a:ext>
                </a:extLst>
              </a:tr>
            </a:tbl>
          </a:graphicData>
        </a:graphic>
      </p:graphicFrame>
      <p:sp>
        <p:nvSpPr>
          <p:cNvPr id="61461" name="TextBox 2">
            <a:extLst>
              <a:ext uri="{FF2B5EF4-FFF2-40B4-BE49-F238E27FC236}">
                <a16:creationId xmlns:a16="http://schemas.microsoft.com/office/drawing/2014/main" id="{24854689-06F1-1143-B52B-8050BA055CD3}"/>
              </a:ext>
            </a:extLst>
          </p:cNvPr>
          <p:cNvSpPr txBox="1">
            <a:spLocks noChangeArrowheads="1"/>
          </p:cNvSpPr>
          <p:nvPr/>
        </p:nvSpPr>
        <p:spPr bwMode="auto">
          <a:xfrm>
            <a:off x="533400" y="43616"/>
            <a:ext cx="11201399" cy="870784"/>
          </a:xfrm>
          <a:prstGeom prst="rect">
            <a:avLst/>
          </a:prstGeom>
        </p:spPr>
        <p:txBody>
          <a:bodyPr vert="horz" wrap="square" lIns="91440" tIns="45720" rIns="91440" bIns="45720" numCol="1" rtlCol="0" anchor="ctr" anchorCtr="0" compatLnSpc="1">
            <a:prstTxWarp prst="textNoShape">
              <a:avLst/>
            </a:prstTxWarp>
            <a:noAutofit/>
          </a:bodyPr>
          <a:lstStyle>
            <a:defPPr>
              <a:defRPr lang="en-US"/>
            </a:defPPr>
            <a:lvl1pPr defTabSz="685800">
              <a:lnSpc>
                <a:spcPct val="90000"/>
              </a:lnSpc>
              <a:spcBef>
                <a:spcPct val="0"/>
              </a:spcBef>
              <a:buNone/>
              <a:defRPr sz="3600" spc="-5">
                <a:solidFill>
                  <a:schemeClr val="accent1"/>
                </a:solidFill>
                <a:latin typeface="+mj-lt"/>
                <a:ea typeface="+mj-ea"/>
                <a:cs typeface="Arial" charset="0"/>
              </a:defRPr>
            </a:lvl1pPr>
          </a:lstStyle>
          <a:p>
            <a:r>
              <a:rPr lang="en-US" altLang="en-US" sz="2800" b="1" dirty="0">
                <a:solidFill>
                  <a:schemeClr val="tx1"/>
                </a:solidFill>
              </a:rPr>
              <a:t>Pragmatic Use of RE-AIM with community partners:</a:t>
            </a:r>
          </a:p>
          <a:p>
            <a:r>
              <a:rPr lang="en-US" altLang="en-US" sz="2800" b="1" dirty="0">
                <a:solidFill>
                  <a:schemeClr val="tx1"/>
                </a:solidFill>
              </a:rPr>
              <a:t>What is Priority; What is Feasible?   Do not need to do it all</a:t>
            </a:r>
          </a:p>
        </p:txBody>
      </p:sp>
      <p:sp>
        <p:nvSpPr>
          <p:cNvPr id="3" name="TextBox 2">
            <a:extLst>
              <a:ext uri="{FF2B5EF4-FFF2-40B4-BE49-F238E27FC236}">
                <a16:creationId xmlns:a16="http://schemas.microsoft.com/office/drawing/2014/main" id="{6A08D5AE-FC60-3449-A9AA-50D2E45C02EF}"/>
              </a:ext>
            </a:extLst>
          </p:cNvPr>
          <p:cNvSpPr txBox="1"/>
          <p:nvPr/>
        </p:nvSpPr>
        <p:spPr>
          <a:xfrm>
            <a:off x="1905000" y="6477001"/>
            <a:ext cx="601980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Glasgow RE &amp; </a:t>
            </a:r>
            <a:r>
              <a:rPr lang="en-US" sz="1400" dirty="0" err="1">
                <a:latin typeface="Arial" panose="020B0604020202020204" pitchFamily="34" charset="0"/>
                <a:cs typeface="Arial" panose="020B0604020202020204" pitchFamily="34" charset="0"/>
              </a:rPr>
              <a:t>Estabrooks</a:t>
            </a:r>
            <a:r>
              <a:rPr lang="en-US" sz="1400" dirty="0">
                <a:latin typeface="Arial" panose="020B0604020202020204" pitchFamily="34" charset="0"/>
                <a:cs typeface="Arial" panose="020B0604020202020204" pitchFamily="34" charset="0"/>
              </a:rPr>
              <a:t>, P. </a:t>
            </a:r>
            <a:r>
              <a:rPr lang="en-US" sz="1400" i="1" dirty="0">
                <a:latin typeface="Arial" panose="020B0604020202020204" pitchFamily="34" charset="0"/>
                <a:cs typeface="Arial" panose="020B0604020202020204" pitchFamily="34" charset="0"/>
              </a:rPr>
              <a:t>Preventing Chronic Disease</a:t>
            </a:r>
            <a:r>
              <a:rPr lang="en-US" sz="1400" dirty="0">
                <a:latin typeface="Arial" panose="020B0604020202020204" pitchFamily="34" charset="0"/>
                <a:cs typeface="Arial" panose="020B0604020202020204" pitchFamily="34" charset="0"/>
              </a:rPr>
              <a:t>, 2018; 15: E02</a:t>
            </a:r>
          </a:p>
        </p:txBody>
      </p:sp>
    </p:spTree>
    <p:extLst>
      <p:ext uri="{BB962C8B-B14F-4D97-AF65-F5344CB8AC3E}">
        <p14:creationId xmlns:p14="http://schemas.microsoft.com/office/powerpoint/2010/main" val="211490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D07AC25-80D1-E041-B897-0409852D0A2F}"/>
              </a:ext>
            </a:extLst>
          </p:cNvPr>
          <p:cNvSpPr>
            <a:spLocks noGrp="1" noChangeArrowheads="1"/>
          </p:cNvSpPr>
          <p:nvPr>
            <p:ph type="title"/>
          </p:nvPr>
        </p:nvSpPr>
        <p:spPr>
          <a:xfrm>
            <a:off x="609600" y="63262"/>
            <a:ext cx="7315200" cy="1155938"/>
          </a:xfrm>
        </p:spPr>
        <p:txBody>
          <a:bodyPr vert="horz" wrap="square" lIns="91440" tIns="45720" rIns="91440" bIns="45720" numCol="1" rtlCol="0" anchor="ctr" anchorCtr="0" compatLnSpc="1">
            <a:prstTxWarp prst="textNoShape">
              <a:avLst/>
            </a:prstTxWarp>
            <a:noAutofit/>
          </a:bodyPr>
          <a:lstStyle/>
          <a:p>
            <a:r>
              <a:rPr lang="en-US" altLang="en-US" sz="3600" b="1" spc="-5" dirty="0">
                <a:cs typeface="Arial" charset="0"/>
              </a:rPr>
              <a:t>RE-AIM—Health Equity Implications</a:t>
            </a:r>
          </a:p>
        </p:txBody>
      </p:sp>
      <p:graphicFrame>
        <p:nvGraphicFramePr>
          <p:cNvPr id="14" name="Table 13" descr="Table showing The five elements of RE-AIM, the disparity, and overall impact">
            <a:extLst>
              <a:ext uri="{FF2B5EF4-FFF2-40B4-BE49-F238E27FC236}">
                <a16:creationId xmlns:a16="http://schemas.microsoft.com/office/drawing/2014/main" id="{335017BD-FE0B-CA49-A747-F474D1605511}"/>
              </a:ext>
            </a:extLst>
          </p:cNvPr>
          <p:cNvGraphicFramePr>
            <a:graphicFrameLocks noGrp="1"/>
          </p:cNvGraphicFramePr>
          <p:nvPr>
            <p:extLst>
              <p:ext uri="{D42A27DB-BD31-4B8C-83A1-F6EECF244321}">
                <p14:modId xmlns:p14="http://schemas.microsoft.com/office/powerpoint/2010/main" val="1427237586"/>
              </p:ext>
            </p:extLst>
          </p:nvPr>
        </p:nvGraphicFramePr>
        <p:xfrm>
          <a:off x="914400" y="1228725"/>
          <a:ext cx="9905999" cy="4495798"/>
        </p:xfrm>
        <a:graphic>
          <a:graphicData uri="http://schemas.openxmlformats.org/drawingml/2006/table">
            <a:tbl>
              <a:tblPr firstRow="1" bandRow="1">
                <a:tableStyleId>{F5AB1C69-6EDB-4FF4-983F-18BD219EF322}</a:tableStyleId>
              </a:tblPr>
              <a:tblGrid>
                <a:gridCol w="3049369">
                  <a:extLst>
                    <a:ext uri="{9D8B030D-6E8A-4147-A177-3AD203B41FA5}">
                      <a16:colId xmlns:a16="http://schemas.microsoft.com/office/drawing/2014/main" val="20000"/>
                    </a:ext>
                  </a:extLst>
                </a:gridCol>
                <a:gridCol w="2409440">
                  <a:extLst>
                    <a:ext uri="{9D8B030D-6E8A-4147-A177-3AD203B41FA5}">
                      <a16:colId xmlns:a16="http://schemas.microsoft.com/office/drawing/2014/main" val="20001"/>
                    </a:ext>
                  </a:extLst>
                </a:gridCol>
                <a:gridCol w="4447190">
                  <a:extLst>
                    <a:ext uri="{9D8B030D-6E8A-4147-A177-3AD203B41FA5}">
                      <a16:colId xmlns:a16="http://schemas.microsoft.com/office/drawing/2014/main" val="20002"/>
                    </a:ext>
                  </a:extLst>
                </a:gridCol>
              </a:tblGrid>
              <a:tr h="76672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2400" u="none" dirty="0">
                          <a:effectLst/>
                        </a:rPr>
                        <a:t>RE-AIM Issue</a:t>
                      </a:r>
                      <a:endParaRPr lang="en-US" sz="2400" b="1" u="none" dirty="0">
                        <a:solidFill>
                          <a:schemeClr val="bg1"/>
                        </a:solidFill>
                        <a:effectLst/>
                        <a:latin typeface="Arial" panose="020B0604020202020204"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2400" u="none" dirty="0">
                          <a:effectLst/>
                        </a:rPr>
                        <a:t>Disparity</a:t>
                      </a:r>
                      <a:endParaRPr lang="en-US" sz="2400" b="1" u="none" dirty="0">
                        <a:solidFill>
                          <a:schemeClr val="bg1"/>
                        </a:solidFill>
                        <a:effectLst/>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u="none" dirty="0">
                          <a:effectLst/>
                        </a:rPr>
                        <a:t>Overall Impact</a:t>
                      </a:r>
                      <a:endParaRPr lang="en-US" sz="2400" b="1" u="none" dirty="0">
                        <a:solidFill>
                          <a:schemeClr val="bg1"/>
                        </a:solidFill>
                        <a:effectLst/>
                        <a:latin typeface="Arial" panose="020B0604020202020204" pitchFamily="34" charset="0"/>
                        <a:ea typeface="Verdana"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0"/>
                  </a:ext>
                </a:extLst>
              </a:tr>
              <a:tr h="7548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b="0" dirty="0">
                          <a:solidFill>
                            <a:schemeClr val="accent1"/>
                          </a:solidFill>
                          <a:latin typeface="Arial" panose="020B0604020202020204" pitchFamily="34" charset="0"/>
                          <a:ea typeface="Verdana" pitchFamily="34" charset="0"/>
                          <a:cs typeface="Arial" panose="020B0604020202020204" pitchFamily="34" charset="0"/>
                        </a:rPr>
                        <a:t>Effectiveness</a:t>
                      </a: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b="0" dirty="0">
                          <a:solidFill>
                            <a:schemeClr val="tx1">
                              <a:lumMod val="75000"/>
                              <a:lumOff val="25000"/>
                            </a:schemeClr>
                          </a:solidFill>
                          <a:latin typeface="Arial" panose="020B0604020202020204" pitchFamily="34" charset="0"/>
                          <a:ea typeface="Verdana" pitchFamily="34" charset="0"/>
                          <a:cs typeface="Arial" panose="020B0604020202020204" pitchFamily="34" charset="0"/>
                        </a:rPr>
                        <a:t>0 (equal)</a:t>
                      </a: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100% 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1"/>
                  </a:ext>
                </a:extLst>
              </a:tr>
              <a:tr h="74785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anose="020B0604020202020204" pitchFamily="34" charset="0"/>
                          <a:ea typeface="Verdana" pitchFamily="34" charset="0"/>
                          <a:cs typeface="Arial" panose="020B0604020202020204" pitchFamily="34" charset="0"/>
                        </a:rPr>
                        <a:t>Reach</a:t>
                      </a: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solidFill>
                            <a:schemeClr val="tx1"/>
                          </a:solidFill>
                        </a:rPr>
                        <a:t> 30%</a:t>
                      </a:r>
                      <a:endParaRPr lang="en-US" sz="2400" b="1" dirty="0">
                        <a:solidFill>
                          <a:schemeClr val="tx1"/>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70%</a:t>
                      </a:r>
                      <a:r>
                        <a:rPr lang="en-US" sz="2400" baseline="0" dirty="0"/>
                        <a:t> </a:t>
                      </a:r>
                      <a:r>
                        <a:rPr lang="en-US" sz="2400" dirty="0"/>
                        <a:t>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2"/>
                  </a:ext>
                </a:extLst>
              </a:tr>
              <a:tr h="74080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Adoption	</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30%</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49% 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3"/>
                  </a:ext>
                </a:extLst>
              </a:tr>
              <a:tr h="71878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dirty="0"/>
                        <a:t>Implementation</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30%</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34% 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4"/>
                  </a:ext>
                </a:extLst>
              </a:tr>
              <a:tr h="7667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dirty="0"/>
                        <a:t>Maintenance</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30%</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24% benefit</a:t>
                      </a:r>
                      <a:endParaRPr lang="en-US" sz="2400" b="1" dirty="0">
                        <a:solidFill>
                          <a:schemeClr val="accent1"/>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4E3F7FF8-4C37-7243-858A-6F1A86D65BC8}"/>
              </a:ext>
            </a:extLst>
          </p:cNvPr>
          <p:cNvSpPr/>
          <p:nvPr/>
        </p:nvSpPr>
        <p:spPr>
          <a:xfrm>
            <a:off x="8858250" y="6199241"/>
            <a:ext cx="2343150" cy="461665"/>
          </a:xfrm>
          <a:prstGeom prst="rect">
            <a:avLst/>
          </a:prstGeom>
        </p:spPr>
        <p:txBody>
          <a:bodyPr wrap="square">
            <a:spAutoFit/>
          </a:bodyPr>
          <a:lstStyle/>
          <a:p>
            <a:pPr marL="68580" indent="-68580">
              <a:defRPr/>
            </a:pPr>
            <a:r>
              <a:rPr lang="en-US" altLang="en-US" sz="2400" b="1" dirty="0"/>
              <a:t>www.re-aim.org</a:t>
            </a:r>
          </a:p>
        </p:txBody>
      </p:sp>
      <p:pic>
        <p:nvPicPr>
          <p:cNvPr id="6" name="Picture 5"/>
          <p:cNvPicPr>
            <a:picLocks noChangeAspect="1"/>
          </p:cNvPicPr>
          <p:nvPr/>
        </p:nvPicPr>
        <p:blipFill>
          <a:blip r:embed="rId3"/>
          <a:stretch>
            <a:fillRect/>
          </a:stretch>
        </p:blipFill>
        <p:spPr>
          <a:xfrm>
            <a:off x="11201400" y="5638800"/>
            <a:ext cx="727280" cy="1031631"/>
          </a:xfrm>
          <a:prstGeom prst="rect">
            <a:avLst/>
          </a:prstGeom>
        </p:spPr>
      </p:pic>
    </p:spTree>
    <p:extLst>
      <p:ext uri="{BB962C8B-B14F-4D97-AF65-F5344CB8AC3E}">
        <p14:creationId xmlns:p14="http://schemas.microsoft.com/office/powerpoint/2010/main" val="3834561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5B13FF0214BA45B6FDD175697FB3E0" ma:contentTypeVersion="13" ma:contentTypeDescription="Create a new document." ma:contentTypeScope="" ma:versionID="d7b090bc3efb47b64c721981a0585b44">
  <xsd:schema xmlns:xsd="http://www.w3.org/2001/XMLSchema" xmlns:xs="http://www.w3.org/2001/XMLSchema" xmlns:p="http://schemas.microsoft.com/office/2006/metadata/properties" xmlns:ns3="9b80e145-7f39-4cce-b421-a16eaa22d21f" xmlns:ns4="ce888dc0-43bc-4e2b-af15-c9bd816684e9" targetNamespace="http://schemas.microsoft.com/office/2006/metadata/properties" ma:root="true" ma:fieldsID="37360ca62a42dce1326626da0995e487" ns3:_="" ns4:_="">
    <xsd:import namespace="9b80e145-7f39-4cce-b421-a16eaa22d21f"/>
    <xsd:import namespace="ce888dc0-43bc-4e2b-af15-c9bd816684e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e145-7f39-4cce-b421-a16eaa22d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888dc0-43bc-4e2b-af15-c9bd816684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44F04D-8540-4B00-9C24-846CB9DA4B74}">
  <ds:schemaRefs>
    <ds:schemaRef ds:uri="http://schemas.microsoft.com/sharepoint/v3/contenttype/forms"/>
  </ds:schemaRefs>
</ds:datastoreItem>
</file>

<file path=customXml/itemProps2.xml><?xml version="1.0" encoding="utf-8"?>
<ds:datastoreItem xmlns:ds="http://schemas.openxmlformats.org/officeDocument/2006/customXml" ds:itemID="{FD8F92E3-DCFE-4F3C-9981-F64B63526C8E}">
  <ds:schemaRefs>
    <ds:schemaRef ds:uri="http://www.w3.org/XML/1998/namespace"/>
    <ds:schemaRef ds:uri="9b80e145-7f39-4cce-b421-a16eaa22d21f"/>
    <ds:schemaRef ds:uri="http://purl.org/dc/elements/1.1/"/>
    <ds:schemaRef ds:uri="http://schemas.microsoft.com/office/2006/documentManagement/types"/>
    <ds:schemaRef ds:uri="http://purl.org/dc/dcmitype/"/>
    <ds:schemaRef ds:uri="ce888dc0-43bc-4e2b-af15-c9bd816684e9"/>
    <ds:schemaRef ds:uri="http://schemas.microsoft.com/office/2006/metadata/properties"/>
    <ds:schemaRef ds:uri="http://purl.org/dc/term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F8532D10-D2BB-435C-BD60-CBBC9F2AC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e145-7f39-4cce-b421-a16eaa22d21f"/>
    <ds:schemaRef ds:uri="ce888dc0-43bc-4e2b-af15-c9bd816684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26720</TotalTime>
  <Words>2092</Words>
  <Application>Microsoft Macintosh PowerPoint</Application>
  <PresentationFormat>Widescreen</PresentationFormat>
  <Paragraphs>316</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Corbel</vt:lpstr>
      <vt:lpstr>Wingdings</vt:lpstr>
      <vt:lpstr>Wingdings 2</vt:lpstr>
      <vt:lpstr>Office Theme</vt:lpstr>
      <vt:lpstr>PowerPoint Presentation</vt:lpstr>
      <vt:lpstr>Objectives</vt:lpstr>
      <vt:lpstr>Population Impact of “100% Effective Intervention”</vt:lpstr>
      <vt:lpstr>PowerPoint Presentation</vt:lpstr>
      <vt:lpstr>PowerPoint Presentation</vt:lpstr>
      <vt:lpstr>PowerPoint Presentation</vt:lpstr>
      <vt:lpstr>PowerPoint Presentation</vt:lpstr>
      <vt:lpstr>PowerPoint Presentation</vt:lpstr>
      <vt:lpstr>RE-AIM—Health Equity Implications</vt:lpstr>
      <vt:lpstr>PowerPoint Presentation</vt:lpstr>
      <vt:lpstr>PowerPoint Presentation</vt:lpstr>
      <vt:lpstr>PowerPoint Presentation</vt:lpstr>
      <vt:lpstr>PowerPoint Presentation</vt:lpstr>
      <vt:lpstr>PowerPoint Presentation</vt:lpstr>
      <vt:lpstr>PowerPoint Presentation</vt:lpstr>
      <vt:lpstr>Equity Issues in Evidence-Based Research: Ask “Evidence on What?”</vt:lpstr>
      <vt:lpstr>PowerPoint Presentation</vt:lpstr>
      <vt:lpstr>PowerPoint Presentation</vt:lpstr>
      <vt:lpstr>PowerPoint Presentation</vt:lpstr>
      <vt:lpstr>Implementing An Evidence-Based Product (or Prevention Program; or COVID-19 Vaccine) Story</vt:lpstr>
      <vt:lpstr>PowerPoint Presentation</vt:lpstr>
      <vt:lpstr>Types of Adaptations – Cultural; Resources; AND Local: ALL WITH AND DRIVEN BY STAKEHOLDERS</vt:lpstr>
      <vt:lpstr>RE-AIM Summary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Webinar</dc:title>
  <dc:creator>Bernal, Sarah (NIH/NCI) [E]</dc:creator>
  <cp:lastModifiedBy>Glasgow, Russell</cp:lastModifiedBy>
  <cp:revision>212</cp:revision>
  <dcterms:created xsi:type="dcterms:W3CDTF">2019-08-02T17:48:05Z</dcterms:created>
  <dcterms:modified xsi:type="dcterms:W3CDTF">2022-06-01T18:34:37Z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2018-03-08T00:00:00Z</vt:filetime>
  </property>
  <property fmtid="{D5CDD505-2E9C-101B-9397-08002B2CF9AE}" pid="3" name="Creator">
    <vt:lpwstr>Microsoft® PowerPoint® 2016</vt:lpwstr>
  </property>
  <property fmtid="{D5CDD505-2E9C-101B-9397-08002B2CF9AE}" pid="4" name="LastSaved">
    <vt:filetime>2019-08-02T00:00:00Z</vt:filetime>
  </property>
  <property fmtid="{D5CDD505-2E9C-101B-9397-08002B2CF9AE}" pid="5" name="ContentTypeId">
    <vt:lpwstr>0x010100595B13FF0214BA45B6FDD175697FB3E0</vt:lpwstr>
  </property>
</Properties>
</file>