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1425" r:id="rId3"/>
    <p:sldId id="256" r:id="rId4"/>
    <p:sldId id="1357" r:id="rId5"/>
    <p:sldId id="342" r:id="rId6"/>
    <p:sldId id="1306" r:id="rId7"/>
    <p:sldId id="1308" r:id="rId8"/>
    <p:sldId id="343" r:id="rId9"/>
    <p:sldId id="1319" r:id="rId10"/>
    <p:sldId id="1358" r:id="rId11"/>
    <p:sldId id="1423" r:id="rId12"/>
    <p:sldId id="1360" r:id="rId13"/>
    <p:sldId id="1361" r:id="rId14"/>
    <p:sldId id="1362" r:id="rId15"/>
    <p:sldId id="1370" r:id="rId16"/>
    <p:sldId id="1372" r:id="rId17"/>
    <p:sldId id="1385" r:id="rId18"/>
    <p:sldId id="1389" r:id="rId19"/>
    <p:sldId id="1390" r:id="rId20"/>
    <p:sldId id="1391" r:id="rId21"/>
    <p:sldId id="1363" r:id="rId22"/>
    <p:sldId id="1364" r:id="rId23"/>
    <p:sldId id="1365" r:id="rId24"/>
    <p:sldId id="1366" r:id="rId25"/>
    <p:sldId id="1367" r:id="rId26"/>
    <p:sldId id="1368" r:id="rId27"/>
    <p:sldId id="1392" r:id="rId28"/>
    <p:sldId id="1424" r:id="rId29"/>
    <p:sldId id="1393" r:id="rId30"/>
    <p:sldId id="1290" r:id="rId31"/>
    <p:sldId id="1289" r:id="rId32"/>
    <p:sldId id="1371" r:id="rId33"/>
    <p:sldId id="1394" r:id="rId34"/>
    <p:sldId id="1406" r:id="rId35"/>
    <p:sldId id="1407" r:id="rId36"/>
    <p:sldId id="1429" r:id="rId37"/>
    <p:sldId id="1408" r:id="rId38"/>
    <p:sldId id="1409" r:id="rId39"/>
    <p:sldId id="1411" r:id="rId40"/>
    <p:sldId id="1412" r:id="rId41"/>
    <p:sldId id="1313" r:id="rId42"/>
    <p:sldId id="1413" r:id="rId43"/>
    <p:sldId id="1414" r:id="rId44"/>
    <p:sldId id="1415" r:id="rId45"/>
    <p:sldId id="1416" r:id="rId46"/>
    <p:sldId id="1404" r:id="rId47"/>
    <p:sldId id="1417" r:id="rId48"/>
    <p:sldId id="1359" r:id="rId49"/>
    <p:sldId id="1418" r:id="rId50"/>
    <p:sldId id="1419" r:id="rId51"/>
    <p:sldId id="304" r:id="rId52"/>
    <p:sldId id="310" r:id="rId53"/>
    <p:sldId id="276" r:id="rId54"/>
    <p:sldId id="1421" r:id="rId55"/>
    <p:sldId id="1422" r:id="rId56"/>
    <p:sldId id="354" r:id="rId57"/>
    <p:sldId id="1355" r:id="rId58"/>
    <p:sldId id="1119" r:id="rId59"/>
    <p:sldId id="1426" r:id="rId60"/>
    <p:sldId id="1209" r:id="rId61"/>
    <p:sldId id="284" r:id="rId62"/>
    <p:sldId id="1294" r:id="rId63"/>
    <p:sldId id="1295" r:id="rId64"/>
    <p:sldId id="1427" r:id="rId65"/>
    <p:sldId id="1428" r:id="rId66"/>
    <p:sldId id="1296" r:id="rId67"/>
    <p:sldId id="1297" r:id="rId68"/>
    <p:sldId id="1298" r:id="rId69"/>
    <p:sldId id="1301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BD2"/>
    <a:srgbClr val="CFB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327" autoAdjust="0"/>
  </p:normalViewPr>
  <p:slideViewPr>
    <p:cSldViewPr snapToGrid="0">
      <p:cViewPr varScale="1">
        <p:scale>
          <a:sx n="153" d="100"/>
          <a:sy n="153" d="100"/>
        </p:scale>
        <p:origin x="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6BB9D-ED37-420F-9DF1-ECDA9407AF3D}" type="doc">
      <dgm:prSet loTypeId="urn:microsoft.com/office/officeart/2005/8/layout/cycle6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D53979-6984-494B-8440-8A60B9B67821}">
      <dgm:prSet phldrT="[Text]"/>
      <dgm:spPr/>
      <dgm:t>
        <a:bodyPr/>
        <a:lstStyle/>
        <a:p>
          <a:r>
            <a:rPr lang="en-US" dirty="0"/>
            <a:t>All ‘steps’ or dimensions are important for population health*</a:t>
          </a:r>
        </a:p>
      </dgm:t>
    </dgm:pt>
    <dgm:pt modelId="{CAF79D63-222C-48B6-AE38-F7846EE802C2}" type="parTrans" cxnId="{4E86FE2D-CC8A-4CE3-8ABF-0891227D483B}">
      <dgm:prSet/>
      <dgm:spPr/>
      <dgm:t>
        <a:bodyPr/>
        <a:lstStyle/>
        <a:p>
          <a:endParaRPr lang="en-US"/>
        </a:p>
      </dgm:t>
    </dgm:pt>
    <dgm:pt modelId="{2143560C-8DDB-4644-89EB-76A4A4C5D628}" type="sibTrans" cxnId="{4E86FE2D-CC8A-4CE3-8ABF-0891227D483B}">
      <dgm:prSet/>
      <dgm:spPr/>
      <dgm:t>
        <a:bodyPr/>
        <a:lstStyle/>
        <a:p>
          <a:endParaRPr lang="en-US"/>
        </a:p>
      </dgm:t>
    </dgm:pt>
    <dgm:pt modelId="{991FFA20-A3A0-4035-8D87-0FB88D0759D9}">
      <dgm:prSet phldrT="[Text]"/>
      <dgm:spPr/>
      <dgm:t>
        <a:bodyPr/>
        <a:lstStyle/>
        <a:p>
          <a:r>
            <a:rPr lang="en-US" dirty="0"/>
            <a:t>Research needs to devote attention to ALL steps in the process to affect impact*</a:t>
          </a:r>
        </a:p>
      </dgm:t>
    </dgm:pt>
    <dgm:pt modelId="{9F668888-E092-423F-B427-F8DCBF0EB65D}" type="parTrans" cxnId="{6A319A61-B030-4058-BC74-209DE92670B3}">
      <dgm:prSet/>
      <dgm:spPr/>
      <dgm:t>
        <a:bodyPr/>
        <a:lstStyle/>
        <a:p>
          <a:endParaRPr lang="en-US"/>
        </a:p>
      </dgm:t>
    </dgm:pt>
    <dgm:pt modelId="{0569C05C-617D-4ACF-B9EA-FA6BBEFA6738}" type="sibTrans" cxnId="{6A319A61-B030-4058-BC74-209DE92670B3}">
      <dgm:prSet/>
      <dgm:spPr/>
      <dgm:t>
        <a:bodyPr/>
        <a:lstStyle/>
        <a:p>
          <a:endParaRPr lang="en-US"/>
        </a:p>
      </dgm:t>
    </dgm:pt>
    <dgm:pt modelId="{14D49839-E8AF-4825-92BF-B0BB8548E1B9}">
      <dgm:prSet phldrT="[Text]"/>
      <dgm:spPr/>
      <dgm:t>
        <a:bodyPr/>
        <a:lstStyle/>
        <a:p>
          <a:r>
            <a:rPr lang="en-US" dirty="0"/>
            <a:t>It’s about the ‘denominator’</a:t>
          </a:r>
        </a:p>
      </dgm:t>
    </dgm:pt>
    <dgm:pt modelId="{A4D6B9E9-882E-42E3-A202-34CBC2C00282}" type="parTrans" cxnId="{91D9A4A3-3EEB-4BD9-8923-D3D94938C812}">
      <dgm:prSet/>
      <dgm:spPr/>
      <dgm:t>
        <a:bodyPr/>
        <a:lstStyle/>
        <a:p>
          <a:endParaRPr lang="en-US"/>
        </a:p>
      </dgm:t>
    </dgm:pt>
    <dgm:pt modelId="{BC7280BE-3FB8-4652-8D45-734CFD44F7DF}" type="sibTrans" cxnId="{91D9A4A3-3EEB-4BD9-8923-D3D94938C812}">
      <dgm:prSet/>
      <dgm:spPr/>
      <dgm:t>
        <a:bodyPr/>
        <a:lstStyle/>
        <a:p>
          <a:endParaRPr lang="en-US"/>
        </a:p>
      </dgm:t>
    </dgm:pt>
    <dgm:pt modelId="{AE77A342-93CE-443F-B09D-23E981BEF3DE}">
      <dgm:prSet phldrT="[Text]"/>
      <dgm:spPr/>
      <dgm:t>
        <a:bodyPr/>
        <a:lstStyle/>
        <a:p>
          <a:r>
            <a:rPr lang="en-US" dirty="0"/>
            <a:t>At each step, there are both threats to and opportunities for health equity</a:t>
          </a:r>
        </a:p>
      </dgm:t>
    </dgm:pt>
    <dgm:pt modelId="{92F5D29E-EB33-43D2-8BE1-B745F94E2B8D}" type="parTrans" cxnId="{6F698726-DDBD-4D9D-AAC0-0DB9B23E81C7}">
      <dgm:prSet/>
      <dgm:spPr/>
      <dgm:t>
        <a:bodyPr/>
        <a:lstStyle/>
        <a:p>
          <a:endParaRPr lang="en-US"/>
        </a:p>
      </dgm:t>
    </dgm:pt>
    <dgm:pt modelId="{15FE62D7-DC64-4DD3-910B-B76D5DA81F50}" type="sibTrans" cxnId="{6F698726-DDBD-4D9D-AAC0-0DB9B23E81C7}">
      <dgm:prSet/>
      <dgm:spPr/>
      <dgm:t>
        <a:bodyPr/>
        <a:lstStyle/>
        <a:p>
          <a:endParaRPr lang="en-US"/>
        </a:p>
      </dgm:t>
    </dgm:pt>
    <dgm:pt modelId="{2FF28E93-90A1-4882-A580-1073EABF2BB3}" type="pres">
      <dgm:prSet presAssocID="{85D6BB9D-ED37-420F-9DF1-ECDA9407AF3D}" presName="cycle" presStyleCnt="0">
        <dgm:presLayoutVars>
          <dgm:dir/>
          <dgm:resizeHandles val="exact"/>
        </dgm:presLayoutVars>
      </dgm:prSet>
      <dgm:spPr/>
    </dgm:pt>
    <dgm:pt modelId="{AE8A737A-8BB3-433F-BE56-5D81AC74FAFA}" type="pres">
      <dgm:prSet presAssocID="{14D49839-E8AF-4825-92BF-B0BB8548E1B9}" presName="node" presStyleLbl="node1" presStyleIdx="0" presStyleCnt="4" custScaleX="166472" custScaleY="128494">
        <dgm:presLayoutVars>
          <dgm:bulletEnabled val="1"/>
        </dgm:presLayoutVars>
      </dgm:prSet>
      <dgm:spPr/>
    </dgm:pt>
    <dgm:pt modelId="{C875C84C-8D51-41C5-A9B2-446DE788AA47}" type="pres">
      <dgm:prSet presAssocID="{14D49839-E8AF-4825-92BF-B0BB8548E1B9}" presName="spNode" presStyleCnt="0"/>
      <dgm:spPr/>
    </dgm:pt>
    <dgm:pt modelId="{20DAA28C-56B8-4A2C-8E08-5CE21D3FA1EF}" type="pres">
      <dgm:prSet presAssocID="{BC7280BE-3FB8-4652-8D45-734CFD44F7DF}" presName="sibTrans" presStyleLbl="sibTrans1D1" presStyleIdx="0" presStyleCnt="4"/>
      <dgm:spPr/>
    </dgm:pt>
    <dgm:pt modelId="{1EDE0774-3AAA-4A2D-8ADE-FE47F626D6AF}" type="pres">
      <dgm:prSet presAssocID="{D8D53979-6984-494B-8440-8A60B9B67821}" presName="node" presStyleLbl="node1" presStyleIdx="1" presStyleCnt="4" custScaleX="166472" custScaleY="128494">
        <dgm:presLayoutVars>
          <dgm:bulletEnabled val="1"/>
        </dgm:presLayoutVars>
      </dgm:prSet>
      <dgm:spPr/>
    </dgm:pt>
    <dgm:pt modelId="{2CAE9AF3-A31E-4CFE-A3B8-FC14A00FD5DA}" type="pres">
      <dgm:prSet presAssocID="{D8D53979-6984-494B-8440-8A60B9B67821}" presName="spNode" presStyleCnt="0"/>
      <dgm:spPr/>
    </dgm:pt>
    <dgm:pt modelId="{9805C2E7-75B4-4470-A0ED-1F9FD52071F2}" type="pres">
      <dgm:prSet presAssocID="{2143560C-8DDB-4644-89EB-76A4A4C5D628}" presName="sibTrans" presStyleLbl="sibTrans1D1" presStyleIdx="1" presStyleCnt="4"/>
      <dgm:spPr/>
    </dgm:pt>
    <dgm:pt modelId="{09A9939A-B080-4F68-9161-0C2DCF6C21EA}" type="pres">
      <dgm:prSet presAssocID="{AE77A342-93CE-443F-B09D-23E981BEF3DE}" presName="node" presStyleLbl="node1" presStyleIdx="2" presStyleCnt="4" custScaleX="166472" custScaleY="128494" custRadScaleRad="94293" custRadScaleInc="-4009">
        <dgm:presLayoutVars>
          <dgm:bulletEnabled val="1"/>
        </dgm:presLayoutVars>
      </dgm:prSet>
      <dgm:spPr/>
    </dgm:pt>
    <dgm:pt modelId="{D3A07514-52C7-4228-AA77-DDBE9F5F6C7C}" type="pres">
      <dgm:prSet presAssocID="{AE77A342-93CE-443F-B09D-23E981BEF3DE}" presName="spNode" presStyleCnt="0"/>
      <dgm:spPr/>
    </dgm:pt>
    <dgm:pt modelId="{44EDBCCE-5FC0-48A5-BD16-3165394A44EF}" type="pres">
      <dgm:prSet presAssocID="{15FE62D7-DC64-4DD3-910B-B76D5DA81F50}" presName="sibTrans" presStyleLbl="sibTrans1D1" presStyleIdx="2" presStyleCnt="4"/>
      <dgm:spPr/>
    </dgm:pt>
    <dgm:pt modelId="{617A6008-F21F-404B-BFA6-36DEAC3D174A}" type="pres">
      <dgm:prSet presAssocID="{991FFA20-A3A0-4035-8D87-0FB88D0759D9}" presName="node" presStyleLbl="node1" presStyleIdx="3" presStyleCnt="4" custScaleX="166472" custScaleY="128494">
        <dgm:presLayoutVars>
          <dgm:bulletEnabled val="1"/>
        </dgm:presLayoutVars>
      </dgm:prSet>
      <dgm:spPr/>
    </dgm:pt>
    <dgm:pt modelId="{69275DF0-1A38-4C93-8B2D-C9FF252B38E4}" type="pres">
      <dgm:prSet presAssocID="{991FFA20-A3A0-4035-8D87-0FB88D0759D9}" presName="spNode" presStyleCnt="0"/>
      <dgm:spPr/>
    </dgm:pt>
    <dgm:pt modelId="{AFC49508-3641-4E25-B096-B581BF1608CB}" type="pres">
      <dgm:prSet presAssocID="{0569C05C-617D-4ACF-B9EA-FA6BBEFA6738}" presName="sibTrans" presStyleLbl="sibTrans1D1" presStyleIdx="3" presStyleCnt="4"/>
      <dgm:spPr/>
    </dgm:pt>
  </dgm:ptLst>
  <dgm:cxnLst>
    <dgm:cxn modelId="{F8FE3B01-9FC6-427E-9EBA-FFD7339E50A0}" type="presOf" srcId="{D8D53979-6984-494B-8440-8A60B9B67821}" destId="{1EDE0774-3AAA-4A2D-8ADE-FE47F626D6AF}" srcOrd="0" destOrd="0" presId="urn:microsoft.com/office/officeart/2005/8/layout/cycle6"/>
    <dgm:cxn modelId="{DF747B15-0189-4B45-8EAA-FC3056A6F983}" type="presOf" srcId="{991FFA20-A3A0-4035-8D87-0FB88D0759D9}" destId="{617A6008-F21F-404B-BFA6-36DEAC3D174A}" srcOrd="0" destOrd="0" presId="urn:microsoft.com/office/officeart/2005/8/layout/cycle6"/>
    <dgm:cxn modelId="{6F698726-DDBD-4D9D-AAC0-0DB9B23E81C7}" srcId="{85D6BB9D-ED37-420F-9DF1-ECDA9407AF3D}" destId="{AE77A342-93CE-443F-B09D-23E981BEF3DE}" srcOrd="2" destOrd="0" parTransId="{92F5D29E-EB33-43D2-8BE1-B745F94E2B8D}" sibTransId="{15FE62D7-DC64-4DD3-910B-B76D5DA81F50}"/>
    <dgm:cxn modelId="{4E86FE2D-CC8A-4CE3-8ABF-0891227D483B}" srcId="{85D6BB9D-ED37-420F-9DF1-ECDA9407AF3D}" destId="{D8D53979-6984-494B-8440-8A60B9B67821}" srcOrd="1" destOrd="0" parTransId="{CAF79D63-222C-48B6-AE38-F7846EE802C2}" sibTransId="{2143560C-8DDB-4644-89EB-76A4A4C5D628}"/>
    <dgm:cxn modelId="{F7E3C04A-B99C-43FD-A335-05C459C4FCB3}" type="presOf" srcId="{BC7280BE-3FB8-4652-8D45-734CFD44F7DF}" destId="{20DAA28C-56B8-4A2C-8E08-5CE21D3FA1EF}" srcOrd="0" destOrd="0" presId="urn:microsoft.com/office/officeart/2005/8/layout/cycle6"/>
    <dgm:cxn modelId="{7F1E9B5F-8BDE-4AA2-846E-8A81E93EF5A4}" type="presOf" srcId="{0569C05C-617D-4ACF-B9EA-FA6BBEFA6738}" destId="{AFC49508-3641-4E25-B096-B581BF1608CB}" srcOrd="0" destOrd="0" presId="urn:microsoft.com/office/officeart/2005/8/layout/cycle6"/>
    <dgm:cxn modelId="{6A319A61-B030-4058-BC74-209DE92670B3}" srcId="{85D6BB9D-ED37-420F-9DF1-ECDA9407AF3D}" destId="{991FFA20-A3A0-4035-8D87-0FB88D0759D9}" srcOrd="3" destOrd="0" parTransId="{9F668888-E092-423F-B427-F8DCBF0EB65D}" sibTransId="{0569C05C-617D-4ACF-B9EA-FA6BBEFA6738}"/>
    <dgm:cxn modelId="{D0D49A66-D49E-4224-BB4E-6A95EB33F2BE}" type="presOf" srcId="{AE77A342-93CE-443F-B09D-23E981BEF3DE}" destId="{09A9939A-B080-4F68-9161-0C2DCF6C21EA}" srcOrd="0" destOrd="0" presId="urn:microsoft.com/office/officeart/2005/8/layout/cycle6"/>
    <dgm:cxn modelId="{5CAB5D99-AC78-4E88-8E3F-B5966FF6399A}" type="presOf" srcId="{14D49839-E8AF-4825-92BF-B0BB8548E1B9}" destId="{AE8A737A-8BB3-433F-BE56-5D81AC74FAFA}" srcOrd="0" destOrd="0" presId="urn:microsoft.com/office/officeart/2005/8/layout/cycle6"/>
    <dgm:cxn modelId="{91D9A4A3-3EEB-4BD9-8923-D3D94938C812}" srcId="{85D6BB9D-ED37-420F-9DF1-ECDA9407AF3D}" destId="{14D49839-E8AF-4825-92BF-B0BB8548E1B9}" srcOrd="0" destOrd="0" parTransId="{A4D6B9E9-882E-42E3-A202-34CBC2C00282}" sibTransId="{BC7280BE-3FB8-4652-8D45-734CFD44F7DF}"/>
    <dgm:cxn modelId="{F4B350C0-0A43-480E-852A-45C29CBB967D}" type="presOf" srcId="{85D6BB9D-ED37-420F-9DF1-ECDA9407AF3D}" destId="{2FF28E93-90A1-4882-A580-1073EABF2BB3}" srcOrd="0" destOrd="0" presId="urn:microsoft.com/office/officeart/2005/8/layout/cycle6"/>
    <dgm:cxn modelId="{F485D5E9-8A7C-4B97-AB64-C8E3F1BEA119}" type="presOf" srcId="{2143560C-8DDB-4644-89EB-76A4A4C5D628}" destId="{9805C2E7-75B4-4470-A0ED-1F9FD52071F2}" srcOrd="0" destOrd="0" presId="urn:microsoft.com/office/officeart/2005/8/layout/cycle6"/>
    <dgm:cxn modelId="{A74BD1FE-32F9-4C02-B262-537B039FDF82}" type="presOf" srcId="{15FE62D7-DC64-4DD3-910B-B76D5DA81F50}" destId="{44EDBCCE-5FC0-48A5-BD16-3165394A44EF}" srcOrd="0" destOrd="0" presId="urn:microsoft.com/office/officeart/2005/8/layout/cycle6"/>
    <dgm:cxn modelId="{C171F8D1-53BB-4C83-9427-1D36425B9A67}" type="presParOf" srcId="{2FF28E93-90A1-4882-A580-1073EABF2BB3}" destId="{AE8A737A-8BB3-433F-BE56-5D81AC74FAFA}" srcOrd="0" destOrd="0" presId="urn:microsoft.com/office/officeart/2005/8/layout/cycle6"/>
    <dgm:cxn modelId="{6A3DA2D4-24C5-4F0D-BF61-4C3A92FF022B}" type="presParOf" srcId="{2FF28E93-90A1-4882-A580-1073EABF2BB3}" destId="{C875C84C-8D51-41C5-A9B2-446DE788AA47}" srcOrd="1" destOrd="0" presId="urn:microsoft.com/office/officeart/2005/8/layout/cycle6"/>
    <dgm:cxn modelId="{37D26BEF-A163-4105-AAE6-E20F206AF45D}" type="presParOf" srcId="{2FF28E93-90A1-4882-A580-1073EABF2BB3}" destId="{20DAA28C-56B8-4A2C-8E08-5CE21D3FA1EF}" srcOrd="2" destOrd="0" presId="urn:microsoft.com/office/officeart/2005/8/layout/cycle6"/>
    <dgm:cxn modelId="{09906EA5-1DD0-4FA6-8C2E-D111DE511CF4}" type="presParOf" srcId="{2FF28E93-90A1-4882-A580-1073EABF2BB3}" destId="{1EDE0774-3AAA-4A2D-8ADE-FE47F626D6AF}" srcOrd="3" destOrd="0" presId="urn:microsoft.com/office/officeart/2005/8/layout/cycle6"/>
    <dgm:cxn modelId="{984186C8-EB45-4A4B-AF0D-943FA932D96B}" type="presParOf" srcId="{2FF28E93-90A1-4882-A580-1073EABF2BB3}" destId="{2CAE9AF3-A31E-4CFE-A3B8-FC14A00FD5DA}" srcOrd="4" destOrd="0" presId="urn:microsoft.com/office/officeart/2005/8/layout/cycle6"/>
    <dgm:cxn modelId="{31D48615-53B8-462A-A04A-A89627BB5B1C}" type="presParOf" srcId="{2FF28E93-90A1-4882-A580-1073EABF2BB3}" destId="{9805C2E7-75B4-4470-A0ED-1F9FD52071F2}" srcOrd="5" destOrd="0" presId="urn:microsoft.com/office/officeart/2005/8/layout/cycle6"/>
    <dgm:cxn modelId="{6B32BD81-374A-48D0-8AE6-647B937BF093}" type="presParOf" srcId="{2FF28E93-90A1-4882-A580-1073EABF2BB3}" destId="{09A9939A-B080-4F68-9161-0C2DCF6C21EA}" srcOrd="6" destOrd="0" presId="urn:microsoft.com/office/officeart/2005/8/layout/cycle6"/>
    <dgm:cxn modelId="{2A214579-1B33-4ED9-B118-A78B7D59FB09}" type="presParOf" srcId="{2FF28E93-90A1-4882-A580-1073EABF2BB3}" destId="{D3A07514-52C7-4228-AA77-DDBE9F5F6C7C}" srcOrd="7" destOrd="0" presId="urn:microsoft.com/office/officeart/2005/8/layout/cycle6"/>
    <dgm:cxn modelId="{681C3519-316F-4803-8718-86F9A1065ECD}" type="presParOf" srcId="{2FF28E93-90A1-4882-A580-1073EABF2BB3}" destId="{44EDBCCE-5FC0-48A5-BD16-3165394A44EF}" srcOrd="8" destOrd="0" presId="urn:microsoft.com/office/officeart/2005/8/layout/cycle6"/>
    <dgm:cxn modelId="{1622F0BA-77D7-4CD6-A5B1-36A87CB499E1}" type="presParOf" srcId="{2FF28E93-90A1-4882-A580-1073EABF2BB3}" destId="{617A6008-F21F-404B-BFA6-36DEAC3D174A}" srcOrd="9" destOrd="0" presId="urn:microsoft.com/office/officeart/2005/8/layout/cycle6"/>
    <dgm:cxn modelId="{0D0B39BF-A664-4B8E-8E65-DC3757B4B2D2}" type="presParOf" srcId="{2FF28E93-90A1-4882-A580-1073EABF2BB3}" destId="{69275DF0-1A38-4C93-8B2D-C9FF252B38E4}" srcOrd="10" destOrd="0" presId="urn:microsoft.com/office/officeart/2005/8/layout/cycle6"/>
    <dgm:cxn modelId="{A3460E30-C758-4DC0-A804-CAE8E12723FA}" type="presParOf" srcId="{2FF28E93-90A1-4882-A580-1073EABF2BB3}" destId="{AFC49508-3641-4E25-B096-B581BF1608C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7183F-C3D8-4A36-8943-C951C0FCF6CC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585BD70-491F-4508-AF59-78D95D869685}">
      <dgm:prSet phldrT="[Text]" custT="1"/>
      <dgm:spPr/>
      <dgm:t>
        <a:bodyPr/>
        <a:lstStyle/>
        <a:p>
          <a:r>
            <a:rPr lang="en-US" sz="3200" b="1" dirty="0">
              <a:latin typeface="+mj-lt"/>
            </a:rPr>
            <a:t>Key Findings</a:t>
          </a:r>
        </a:p>
      </dgm:t>
    </dgm:pt>
    <dgm:pt modelId="{554811B9-8C26-4FD1-866F-06833DBCCAEC}" type="parTrans" cxnId="{E08DE013-40CC-49A5-A7FA-9C11EE97AAF2}">
      <dgm:prSet/>
      <dgm:spPr/>
      <dgm:t>
        <a:bodyPr/>
        <a:lstStyle/>
        <a:p>
          <a:endParaRPr lang="en-US"/>
        </a:p>
      </dgm:t>
    </dgm:pt>
    <dgm:pt modelId="{DE640323-517F-493D-ADDB-CB1B4FE29BB4}" type="sibTrans" cxnId="{E08DE013-40CC-49A5-A7FA-9C11EE97AAF2}">
      <dgm:prSet/>
      <dgm:spPr/>
      <dgm:t>
        <a:bodyPr/>
        <a:lstStyle/>
        <a:p>
          <a:endParaRPr lang="en-US"/>
        </a:p>
      </dgm:t>
    </dgm:pt>
    <dgm:pt modelId="{691B5105-D425-4415-9464-29B27CBD2060}">
      <dgm:prSet phldrT="[Text]"/>
      <dgm:spPr/>
      <dgm:t>
        <a:bodyPr/>
        <a:lstStyle/>
        <a:p>
          <a:r>
            <a:rPr lang="en-US" dirty="0">
              <a:latin typeface="+mj-lt"/>
            </a:rPr>
            <a:t>Feasible and applicable across different projects, content areas and teams</a:t>
          </a:r>
        </a:p>
      </dgm:t>
    </dgm:pt>
    <dgm:pt modelId="{EAA6D98C-CAF7-4783-B5A9-08B33930BCF6}" type="parTrans" cxnId="{52DB7856-3A29-468D-9189-6DA6DDC1BC17}">
      <dgm:prSet/>
      <dgm:spPr/>
      <dgm:t>
        <a:bodyPr/>
        <a:lstStyle/>
        <a:p>
          <a:endParaRPr lang="en-US"/>
        </a:p>
      </dgm:t>
    </dgm:pt>
    <dgm:pt modelId="{ED9A16A9-EEC9-451A-9EB4-DC3FE21ADAFA}" type="sibTrans" cxnId="{52DB7856-3A29-468D-9189-6DA6DDC1BC17}">
      <dgm:prSet/>
      <dgm:spPr/>
      <dgm:t>
        <a:bodyPr/>
        <a:lstStyle/>
        <a:p>
          <a:endParaRPr lang="en-US"/>
        </a:p>
      </dgm:t>
    </dgm:pt>
    <dgm:pt modelId="{7A6FEFB0-D5FB-4D86-81C6-9BF454A723D5}">
      <dgm:prSet phldrT="[Text]" custT="1"/>
      <dgm:spPr/>
      <dgm:t>
        <a:bodyPr/>
        <a:lstStyle/>
        <a:p>
          <a:r>
            <a:rPr lang="en-US" sz="3200" b="1" dirty="0">
              <a:latin typeface="+mj-lt"/>
            </a:rPr>
            <a:t>Challenges</a:t>
          </a:r>
        </a:p>
      </dgm:t>
    </dgm:pt>
    <dgm:pt modelId="{2BCADE09-5C15-497F-93E1-BF22D65B157B}" type="parTrans" cxnId="{15475DB5-726D-48BC-B81A-AD30F7EEB9C3}">
      <dgm:prSet/>
      <dgm:spPr/>
      <dgm:t>
        <a:bodyPr/>
        <a:lstStyle/>
        <a:p>
          <a:endParaRPr lang="en-US"/>
        </a:p>
      </dgm:t>
    </dgm:pt>
    <dgm:pt modelId="{9D049345-48E2-4F00-9D8B-F97A8359EBE2}" type="sibTrans" cxnId="{15475DB5-726D-48BC-B81A-AD30F7EEB9C3}">
      <dgm:prSet/>
      <dgm:spPr/>
      <dgm:t>
        <a:bodyPr/>
        <a:lstStyle/>
        <a:p>
          <a:endParaRPr lang="en-US"/>
        </a:p>
      </dgm:t>
    </dgm:pt>
    <dgm:pt modelId="{BB07A360-CBA4-4B68-9613-5052C0AC6B29}">
      <dgm:prSet phldrT="[Text]"/>
      <dgm:spPr/>
      <dgm:t>
        <a:bodyPr/>
        <a:lstStyle/>
        <a:p>
          <a:r>
            <a:rPr lang="en-US" dirty="0">
              <a:latin typeface="+mj-lt"/>
            </a:rPr>
            <a:t>Limited by </a:t>
          </a:r>
          <a:r>
            <a:rPr lang="en-US" b="1" i="1" dirty="0">
              <a:latin typeface="+mj-lt"/>
            </a:rPr>
            <a:t>frequency and quality of data, </a:t>
          </a:r>
          <a:r>
            <a:rPr lang="en-US" dirty="0">
              <a:latin typeface="+mj-lt"/>
            </a:rPr>
            <a:t>especially when few or no ‘objective data’</a:t>
          </a:r>
        </a:p>
      </dgm:t>
    </dgm:pt>
    <dgm:pt modelId="{88389F0F-E49E-4532-9D43-2E168C482D24}" type="parTrans" cxnId="{8AD26C2F-E7ED-4326-B0BF-2994B1CB64E3}">
      <dgm:prSet/>
      <dgm:spPr/>
      <dgm:t>
        <a:bodyPr/>
        <a:lstStyle/>
        <a:p>
          <a:endParaRPr lang="en-US"/>
        </a:p>
      </dgm:t>
    </dgm:pt>
    <dgm:pt modelId="{F638D526-1E3A-4B40-AFD4-846C2ACFC64A}" type="sibTrans" cxnId="{8AD26C2F-E7ED-4326-B0BF-2994B1CB64E3}">
      <dgm:prSet/>
      <dgm:spPr/>
      <dgm:t>
        <a:bodyPr/>
        <a:lstStyle/>
        <a:p>
          <a:endParaRPr lang="en-US"/>
        </a:p>
      </dgm:t>
    </dgm:pt>
    <dgm:pt modelId="{5770EB53-16C1-45A1-B491-A364666061D3}">
      <dgm:prSet phldrT="[Text]" custT="1"/>
      <dgm:spPr/>
      <dgm:t>
        <a:bodyPr/>
        <a:lstStyle/>
        <a:p>
          <a:r>
            <a:rPr lang="en-US" sz="3200" b="1" dirty="0">
              <a:latin typeface="+mj-lt"/>
            </a:rPr>
            <a:t>Next</a:t>
          </a:r>
          <a:r>
            <a:rPr lang="en-US" sz="3200" dirty="0">
              <a:latin typeface="+mj-lt"/>
            </a:rPr>
            <a:t> </a:t>
          </a:r>
          <a:r>
            <a:rPr lang="en-US" sz="3200" b="1" dirty="0">
              <a:latin typeface="+mj-lt"/>
            </a:rPr>
            <a:t>Steps</a:t>
          </a:r>
        </a:p>
      </dgm:t>
    </dgm:pt>
    <dgm:pt modelId="{43942684-9AC8-43F6-9FE4-C827BEFA2C83}" type="parTrans" cxnId="{898E63C5-053A-4808-B7A4-F32644E7A05D}">
      <dgm:prSet/>
      <dgm:spPr/>
      <dgm:t>
        <a:bodyPr/>
        <a:lstStyle/>
        <a:p>
          <a:endParaRPr lang="en-US"/>
        </a:p>
      </dgm:t>
    </dgm:pt>
    <dgm:pt modelId="{B9AD8AA8-5A70-4378-BBAB-7269F0A5BE8C}" type="sibTrans" cxnId="{898E63C5-053A-4808-B7A4-F32644E7A05D}">
      <dgm:prSet/>
      <dgm:spPr/>
      <dgm:t>
        <a:bodyPr/>
        <a:lstStyle/>
        <a:p>
          <a:endParaRPr lang="en-US"/>
        </a:p>
      </dgm:t>
    </dgm:pt>
    <dgm:pt modelId="{2D7F078F-2F44-4E68-8541-89B1E169A6F6}">
      <dgm:prSet phldrT="[Text]"/>
      <dgm:spPr/>
      <dgm:t>
        <a:bodyPr/>
        <a:lstStyle/>
        <a:p>
          <a:r>
            <a:rPr lang="en-US" dirty="0">
              <a:latin typeface="+mj-lt"/>
            </a:rPr>
            <a:t>Apply in 1) global health hypertension and 2) hospital lung ultrasound projects</a:t>
          </a:r>
        </a:p>
      </dgm:t>
    </dgm:pt>
    <dgm:pt modelId="{3865DDC1-47B2-4B90-963F-57662234DA97}" type="parTrans" cxnId="{67DA490D-00AD-4094-803B-C5E124D1B7B1}">
      <dgm:prSet/>
      <dgm:spPr/>
      <dgm:t>
        <a:bodyPr/>
        <a:lstStyle/>
        <a:p>
          <a:endParaRPr lang="en-US"/>
        </a:p>
      </dgm:t>
    </dgm:pt>
    <dgm:pt modelId="{711C9C14-3113-4793-9229-411B97F936D6}" type="sibTrans" cxnId="{67DA490D-00AD-4094-803B-C5E124D1B7B1}">
      <dgm:prSet/>
      <dgm:spPr/>
      <dgm:t>
        <a:bodyPr/>
        <a:lstStyle/>
        <a:p>
          <a:endParaRPr lang="en-US"/>
        </a:p>
      </dgm:t>
    </dgm:pt>
    <dgm:pt modelId="{0340CB92-9871-425B-AF52-5C85F909E4B5}">
      <dgm:prSet/>
      <dgm:spPr/>
      <dgm:t>
        <a:bodyPr/>
        <a:lstStyle/>
        <a:p>
          <a:r>
            <a:rPr lang="en-US" dirty="0">
              <a:latin typeface="+mj-lt"/>
            </a:rPr>
            <a:t>Method works to </a:t>
          </a:r>
          <a:r>
            <a:rPr lang="en-US" b="1" i="1" dirty="0">
              <a:latin typeface="+mj-lt"/>
            </a:rPr>
            <a:t>promote team discussion, reflection </a:t>
          </a:r>
          <a:r>
            <a:rPr lang="en-US" dirty="0">
              <a:latin typeface="+mj-lt"/>
            </a:rPr>
            <a:t>and action planning</a:t>
          </a:r>
        </a:p>
      </dgm:t>
    </dgm:pt>
    <dgm:pt modelId="{8D21AC85-AFE7-4A56-9916-57ABB564E6E2}" type="parTrans" cxnId="{15811E1A-4816-4E6C-B187-337FCD9C541C}">
      <dgm:prSet/>
      <dgm:spPr/>
      <dgm:t>
        <a:bodyPr/>
        <a:lstStyle/>
        <a:p>
          <a:endParaRPr lang="en-US"/>
        </a:p>
      </dgm:t>
    </dgm:pt>
    <dgm:pt modelId="{1029681D-6CA9-48D1-9CB2-078F9B5E92E1}" type="sibTrans" cxnId="{15811E1A-4816-4E6C-B187-337FCD9C541C}">
      <dgm:prSet/>
      <dgm:spPr/>
      <dgm:t>
        <a:bodyPr/>
        <a:lstStyle/>
        <a:p>
          <a:endParaRPr lang="en-US"/>
        </a:p>
      </dgm:t>
    </dgm:pt>
    <dgm:pt modelId="{E3F5AF11-24D2-445D-B184-CA9B0D15E515}">
      <dgm:prSet/>
      <dgm:spPr/>
      <dgm:t>
        <a:bodyPr/>
        <a:lstStyle/>
        <a:p>
          <a:r>
            <a:rPr lang="en-US" dirty="0">
              <a:latin typeface="+mj-lt"/>
            </a:rPr>
            <a:t>Exploring number of iterative sessions and level of facilitation needed</a:t>
          </a:r>
        </a:p>
      </dgm:t>
    </dgm:pt>
    <dgm:pt modelId="{9FE3BA0D-5D9A-49E6-879F-F40320B18AF8}" type="parTrans" cxnId="{2058F697-25F8-4104-9EED-9562D45C78DF}">
      <dgm:prSet/>
      <dgm:spPr/>
      <dgm:t>
        <a:bodyPr/>
        <a:lstStyle/>
        <a:p>
          <a:endParaRPr lang="en-US"/>
        </a:p>
      </dgm:t>
    </dgm:pt>
    <dgm:pt modelId="{64F077A8-0309-4130-9A98-AB38F341D33D}" type="sibTrans" cxnId="{2058F697-25F8-4104-9EED-9562D45C78DF}">
      <dgm:prSet/>
      <dgm:spPr/>
      <dgm:t>
        <a:bodyPr/>
        <a:lstStyle/>
        <a:p>
          <a:endParaRPr lang="en-US"/>
        </a:p>
      </dgm:t>
    </dgm:pt>
    <dgm:pt modelId="{DF90A20C-BFDB-4273-B6A7-FBFD09CE1648}">
      <dgm:prSet/>
      <dgm:spPr/>
      <dgm:t>
        <a:bodyPr/>
        <a:lstStyle/>
        <a:p>
          <a:r>
            <a:rPr lang="en-US" dirty="0">
              <a:latin typeface="+mj-lt"/>
            </a:rPr>
            <a:t>Use </a:t>
          </a:r>
          <a:r>
            <a:rPr lang="en-US" b="1" i="1" dirty="0">
              <a:latin typeface="+mj-lt"/>
            </a:rPr>
            <a:t>real-time EHR data and biweekly meetings for rap</a:t>
          </a:r>
          <a:r>
            <a:rPr lang="en-US" dirty="0">
              <a:latin typeface="+mj-lt"/>
            </a:rPr>
            <a:t>id iterations</a:t>
          </a:r>
        </a:p>
      </dgm:t>
    </dgm:pt>
    <dgm:pt modelId="{DE0372D9-E063-4EBF-8068-4E73139C1663}" type="parTrans" cxnId="{A0B98E0E-B740-4298-A378-08754AC33F35}">
      <dgm:prSet/>
      <dgm:spPr/>
      <dgm:t>
        <a:bodyPr/>
        <a:lstStyle/>
        <a:p>
          <a:endParaRPr lang="en-US"/>
        </a:p>
      </dgm:t>
    </dgm:pt>
    <dgm:pt modelId="{F46D0174-9291-4F57-B5AC-55CCF4B44A49}" type="sibTrans" cxnId="{A0B98E0E-B740-4298-A378-08754AC33F35}">
      <dgm:prSet/>
      <dgm:spPr/>
      <dgm:t>
        <a:bodyPr/>
        <a:lstStyle/>
        <a:p>
          <a:endParaRPr lang="en-US"/>
        </a:p>
      </dgm:t>
    </dgm:pt>
    <dgm:pt modelId="{0A2A9C99-5182-C84D-8097-D67BDD67BC95}">
      <dgm:prSet/>
      <dgm:spPr/>
      <dgm:t>
        <a:bodyPr/>
        <a:lstStyle/>
        <a:p>
          <a:r>
            <a:rPr lang="en-US" b="0" dirty="0">
              <a:latin typeface="+mj-lt"/>
            </a:rPr>
            <a:t>Finding a way to integrate PRISM issues</a:t>
          </a:r>
        </a:p>
      </dgm:t>
    </dgm:pt>
    <dgm:pt modelId="{F01C1554-ACE9-6C4D-8B3C-42C44B2AEA83}" type="parTrans" cxnId="{D0B1E6A0-3391-E840-8F30-BDB4B450A94A}">
      <dgm:prSet/>
      <dgm:spPr/>
      <dgm:t>
        <a:bodyPr/>
        <a:lstStyle/>
        <a:p>
          <a:endParaRPr lang="en-US"/>
        </a:p>
      </dgm:t>
    </dgm:pt>
    <dgm:pt modelId="{C5BA0DD5-16EA-A04C-8F38-AABDAE266C4B}" type="sibTrans" cxnId="{D0B1E6A0-3391-E840-8F30-BDB4B450A94A}">
      <dgm:prSet/>
      <dgm:spPr/>
      <dgm:t>
        <a:bodyPr/>
        <a:lstStyle/>
        <a:p>
          <a:endParaRPr lang="en-US"/>
        </a:p>
      </dgm:t>
    </dgm:pt>
    <dgm:pt modelId="{6C57945C-C7BF-8649-9AB0-B90E7CA6CA7C}">
      <dgm:prSet phldrT="[Text]"/>
      <dgm:spPr/>
      <dgm:t>
        <a:bodyPr/>
        <a:lstStyle/>
        <a:p>
          <a:endParaRPr lang="en-US" dirty="0">
            <a:latin typeface="+mj-lt"/>
          </a:endParaRPr>
        </a:p>
      </dgm:t>
    </dgm:pt>
    <dgm:pt modelId="{3C32B2AB-825D-0740-85B6-02FF05FD501A}" type="parTrans" cxnId="{A3E19848-B936-B04E-873D-1F14321DEF28}">
      <dgm:prSet/>
      <dgm:spPr/>
      <dgm:t>
        <a:bodyPr/>
        <a:lstStyle/>
        <a:p>
          <a:endParaRPr lang="en-US"/>
        </a:p>
      </dgm:t>
    </dgm:pt>
    <dgm:pt modelId="{552241A6-DBA0-5546-8BBE-4043172A1A18}" type="sibTrans" cxnId="{A3E19848-B936-B04E-873D-1F14321DEF28}">
      <dgm:prSet/>
      <dgm:spPr/>
      <dgm:t>
        <a:bodyPr/>
        <a:lstStyle/>
        <a:p>
          <a:endParaRPr lang="en-US"/>
        </a:p>
      </dgm:t>
    </dgm:pt>
    <dgm:pt modelId="{03317A7F-2A80-904B-A1F3-56EC0E554231}">
      <dgm:prSet/>
      <dgm:spPr/>
      <dgm:t>
        <a:bodyPr/>
        <a:lstStyle/>
        <a:p>
          <a:r>
            <a:rPr lang="en-US" b="1" dirty="0">
              <a:latin typeface="+mj-lt"/>
            </a:rPr>
            <a:t>Developing web-based version (using PRISM)</a:t>
          </a:r>
        </a:p>
      </dgm:t>
    </dgm:pt>
    <dgm:pt modelId="{97650006-A722-D04A-B015-E5E24C019475}" type="parTrans" cxnId="{B7F4C8CC-5D70-E04A-AF3F-8DFDA5BD5560}">
      <dgm:prSet/>
      <dgm:spPr/>
      <dgm:t>
        <a:bodyPr/>
        <a:lstStyle/>
        <a:p>
          <a:endParaRPr lang="en-US"/>
        </a:p>
      </dgm:t>
    </dgm:pt>
    <dgm:pt modelId="{8EB048C5-9B34-064E-ABAD-75AB5DF25263}" type="sibTrans" cxnId="{B7F4C8CC-5D70-E04A-AF3F-8DFDA5BD5560}">
      <dgm:prSet/>
      <dgm:spPr/>
      <dgm:t>
        <a:bodyPr/>
        <a:lstStyle/>
        <a:p>
          <a:endParaRPr lang="en-US"/>
        </a:p>
      </dgm:t>
    </dgm:pt>
    <dgm:pt modelId="{828EC9A3-77C1-4D54-AB26-A358A94EBD01}" type="pres">
      <dgm:prSet presAssocID="{AB07183F-C3D8-4A36-8943-C951C0FCF6CC}" presName="Name0" presStyleCnt="0">
        <dgm:presLayoutVars>
          <dgm:dir/>
          <dgm:animLvl val="lvl"/>
          <dgm:resizeHandles val="exact"/>
        </dgm:presLayoutVars>
      </dgm:prSet>
      <dgm:spPr/>
    </dgm:pt>
    <dgm:pt modelId="{E3890007-026D-4522-8CF9-C7E31BB3CDE1}" type="pres">
      <dgm:prSet presAssocID="{2585BD70-491F-4508-AF59-78D95D869685}" presName="composite" presStyleCnt="0"/>
      <dgm:spPr/>
    </dgm:pt>
    <dgm:pt modelId="{49ED7EBF-1B77-4C72-A7EC-6B28DB66A27A}" type="pres">
      <dgm:prSet presAssocID="{2585BD70-491F-4508-AF59-78D95D86968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7BDDAD1-F4C1-41FB-85B0-50E4E9DBBF79}" type="pres">
      <dgm:prSet presAssocID="{2585BD70-491F-4508-AF59-78D95D869685}" presName="desTx" presStyleLbl="alignAccFollowNode1" presStyleIdx="0" presStyleCnt="3">
        <dgm:presLayoutVars>
          <dgm:bulletEnabled val="1"/>
        </dgm:presLayoutVars>
      </dgm:prSet>
      <dgm:spPr/>
    </dgm:pt>
    <dgm:pt modelId="{AF56BF03-0229-43C0-9DE2-146FBDC3E676}" type="pres">
      <dgm:prSet presAssocID="{DE640323-517F-493D-ADDB-CB1B4FE29BB4}" presName="space" presStyleCnt="0"/>
      <dgm:spPr/>
    </dgm:pt>
    <dgm:pt modelId="{53568CA0-2422-424F-A31A-9CC5727CD3B3}" type="pres">
      <dgm:prSet presAssocID="{7A6FEFB0-D5FB-4D86-81C6-9BF454A723D5}" presName="composite" presStyleCnt="0"/>
      <dgm:spPr/>
    </dgm:pt>
    <dgm:pt modelId="{2ECD98E8-8CB1-4F5A-A268-858C5948EEAF}" type="pres">
      <dgm:prSet presAssocID="{7A6FEFB0-D5FB-4D86-81C6-9BF454A723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F02D88D-4A2A-4D94-965D-5CB936D629B7}" type="pres">
      <dgm:prSet presAssocID="{7A6FEFB0-D5FB-4D86-81C6-9BF454A723D5}" presName="desTx" presStyleLbl="alignAccFollowNode1" presStyleIdx="1" presStyleCnt="3">
        <dgm:presLayoutVars>
          <dgm:bulletEnabled val="1"/>
        </dgm:presLayoutVars>
      </dgm:prSet>
      <dgm:spPr/>
    </dgm:pt>
    <dgm:pt modelId="{ADD085D2-D20C-497C-84A0-E116DAC35BEB}" type="pres">
      <dgm:prSet presAssocID="{9D049345-48E2-4F00-9D8B-F97A8359EBE2}" presName="space" presStyleCnt="0"/>
      <dgm:spPr/>
    </dgm:pt>
    <dgm:pt modelId="{2E80A60A-9B4E-450C-A539-1DE5FB6EF96B}" type="pres">
      <dgm:prSet presAssocID="{5770EB53-16C1-45A1-B491-A364666061D3}" presName="composite" presStyleCnt="0"/>
      <dgm:spPr/>
    </dgm:pt>
    <dgm:pt modelId="{F6E3D048-B49E-4002-BD6F-6F9247317C65}" type="pres">
      <dgm:prSet presAssocID="{5770EB53-16C1-45A1-B491-A364666061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E4E0076-5D3E-4238-B040-BE891ED3F585}" type="pres">
      <dgm:prSet presAssocID="{5770EB53-16C1-45A1-B491-A364666061D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55F310C-1C6A-4994-8A8A-2BCBEA86D1E6}" type="presOf" srcId="{BB07A360-CBA4-4B68-9613-5052C0AC6B29}" destId="{6F02D88D-4A2A-4D94-965D-5CB936D629B7}" srcOrd="0" destOrd="0" presId="urn:microsoft.com/office/officeart/2005/8/layout/hList1"/>
    <dgm:cxn modelId="{67DA490D-00AD-4094-803B-C5E124D1B7B1}" srcId="{5770EB53-16C1-45A1-B491-A364666061D3}" destId="{2D7F078F-2F44-4E68-8541-89B1E169A6F6}" srcOrd="0" destOrd="0" parTransId="{3865DDC1-47B2-4B90-963F-57662234DA97}" sibTransId="{711C9C14-3113-4793-9229-411B97F936D6}"/>
    <dgm:cxn modelId="{A0B98E0E-B740-4298-A378-08754AC33F35}" srcId="{5770EB53-16C1-45A1-B491-A364666061D3}" destId="{DF90A20C-BFDB-4273-B6A7-FBFD09CE1648}" srcOrd="1" destOrd="0" parTransId="{DE0372D9-E063-4EBF-8068-4E73139C1663}" sibTransId="{F46D0174-9291-4F57-B5AC-55CCF4B44A49}"/>
    <dgm:cxn modelId="{E08DE013-40CC-49A5-A7FA-9C11EE97AAF2}" srcId="{AB07183F-C3D8-4A36-8943-C951C0FCF6CC}" destId="{2585BD70-491F-4508-AF59-78D95D869685}" srcOrd="0" destOrd="0" parTransId="{554811B9-8C26-4FD1-866F-06833DBCCAEC}" sibTransId="{DE640323-517F-493D-ADDB-CB1B4FE29BB4}"/>
    <dgm:cxn modelId="{15811E1A-4816-4E6C-B187-337FCD9C541C}" srcId="{2585BD70-491F-4508-AF59-78D95D869685}" destId="{0340CB92-9871-425B-AF52-5C85F909E4B5}" srcOrd="2" destOrd="0" parTransId="{8D21AC85-AFE7-4A56-9916-57ABB564E6E2}" sibTransId="{1029681D-6CA9-48D1-9CB2-078F9B5E92E1}"/>
    <dgm:cxn modelId="{F8F4E320-8590-400B-BACF-D71290922ED8}" type="presOf" srcId="{0340CB92-9871-425B-AF52-5C85F909E4B5}" destId="{07BDDAD1-F4C1-41FB-85B0-50E4E9DBBF79}" srcOrd="0" destOrd="2" presId="urn:microsoft.com/office/officeart/2005/8/layout/hList1"/>
    <dgm:cxn modelId="{8AD26C2F-E7ED-4326-B0BF-2994B1CB64E3}" srcId="{7A6FEFB0-D5FB-4D86-81C6-9BF454A723D5}" destId="{BB07A360-CBA4-4B68-9613-5052C0AC6B29}" srcOrd="0" destOrd="0" parTransId="{88389F0F-E49E-4532-9D43-2E168C482D24}" sibTransId="{F638D526-1E3A-4B40-AFD4-846C2ACFC64A}"/>
    <dgm:cxn modelId="{E3C0B342-CE07-48B2-9486-157D45758A37}" type="presOf" srcId="{AB07183F-C3D8-4A36-8943-C951C0FCF6CC}" destId="{828EC9A3-77C1-4D54-AB26-A358A94EBD01}" srcOrd="0" destOrd="0" presId="urn:microsoft.com/office/officeart/2005/8/layout/hList1"/>
    <dgm:cxn modelId="{878AC543-1A8B-48FC-8755-0536EA071269}" type="presOf" srcId="{2D7F078F-2F44-4E68-8541-89B1E169A6F6}" destId="{2E4E0076-5D3E-4238-B040-BE891ED3F585}" srcOrd="0" destOrd="0" presId="urn:microsoft.com/office/officeart/2005/8/layout/hList1"/>
    <dgm:cxn modelId="{A3E19848-B936-B04E-873D-1F14321DEF28}" srcId="{2585BD70-491F-4508-AF59-78D95D869685}" destId="{6C57945C-C7BF-8649-9AB0-B90E7CA6CA7C}" srcOrd="1" destOrd="0" parTransId="{3C32B2AB-825D-0740-85B6-02FF05FD501A}" sibTransId="{552241A6-DBA0-5546-8BBE-4043172A1A18}"/>
    <dgm:cxn modelId="{6B742853-C7AE-4A17-8A80-4D71453EE7FB}" type="presOf" srcId="{5770EB53-16C1-45A1-B491-A364666061D3}" destId="{F6E3D048-B49E-4002-BD6F-6F9247317C65}" srcOrd="0" destOrd="0" presId="urn:microsoft.com/office/officeart/2005/8/layout/hList1"/>
    <dgm:cxn modelId="{52DB7856-3A29-468D-9189-6DA6DDC1BC17}" srcId="{2585BD70-491F-4508-AF59-78D95D869685}" destId="{691B5105-D425-4415-9464-29B27CBD2060}" srcOrd="0" destOrd="0" parTransId="{EAA6D98C-CAF7-4783-B5A9-08B33930BCF6}" sibTransId="{ED9A16A9-EEC9-451A-9EB4-DC3FE21ADAFA}"/>
    <dgm:cxn modelId="{BC412B59-A61E-6345-A52B-4CC6B5C01902}" type="presOf" srcId="{0A2A9C99-5182-C84D-8097-D67BDD67BC95}" destId="{6F02D88D-4A2A-4D94-965D-5CB936D629B7}" srcOrd="0" destOrd="2" presId="urn:microsoft.com/office/officeart/2005/8/layout/hList1"/>
    <dgm:cxn modelId="{8EEB095C-679A-4E30-9514-08BFCEEB398B}" type="presOf" srcId="{691B5105-D425-4415-9464-29B27CBD2060}" destId="{07BDDAD1-F4C1-41FB-85B0-50E4E9DBBF79}" srcOrd="0" destOrd="0" presId="urn:microsoft.com/office/officeart/2005/8/layout/hList1"/>
    <dgm:cxn modelId="{90A0FF64-8A6D-41F8-8330-DED23C568BC4}" type="presOf" srcId="{2585BD70-491F-4508-AF59-78D95D869685}" destId="{49ED7EBF-1B77-4C72-A7EC-6B28DB66A27A}" srcOrd="0" destOrd="0" presId="urn:microsoft.com/office/officeart/2005/8/layout/hList1"/>
    <dgm:cxn modelId="{01783C77-6E51-4C12-9F75-BABC34CDC5BD}" type="presOf" srcId="{7A6FEFB0-D5FB-4D86-81C6-9BF454A723D5}" destId="{2ECD98E8-8CB1-4F5A-A268-858C5948EEAF}" srcOrd="0" destOrd="0" presId="urn:microsoft.com/office/officeart/2005/8/layout/hList1"/>
    <dgm:cxn modelId="{2058F697-25F8-4104-9EED-9562D45C78DF}" srcId="{7A6FEFB0-D5FB-4D86-81C6-9BF454A723D5}" destId="{E3F5AF11-24D2-445D-B184-CA9B0D15E515}" srcOrd="1" destOrd="0" parTransId="{9FE3BA0D-5D9A-49E6-879F-F40320B18AF8}" sibTransId="{64F077A8-0309-4130-9A98-AB38F341D33D}"/>
    <dgm:cxn modelId="{E3DE5B9E-E7AF-4787-89D7-35FF59439F3B}" type="presOf" srcId="{E3F5AF11-24D2-445D-B184-CA9B0D15E515}" destId="{6F02D88D-4A2A-4D94-965D-5CB936D629B7}" srcOrd="0" destOrd="1" presId="urn:microsoft.com/office/officeart/2005/8/layout/hList1"/>
    <dgm:cxn modelId="{D0B1E6A0-3391-E840-8F30-BDB4B450A94A}" srcId="{7A6FEFB0-D5FB-4D86-81C6-9BF454A723D5}" destId="{0A2A9C99-5182-C84D-8097-D67BDD67BC95}" srcOrd="2" destOrd="0" parTransId="{F01C1554-ACE9-6C4D-8B3C-42C44B2AEA83}" sibTransId="{C5BA0DD5-16EA-A04C-8F38-AABDAE266C4B}"/>
    <dgm:cxn modelId="{7A6324AF-03A0-4451-A921-9011859487D9}" type="presOf" srcId="{DF90A20C-BFDB-4273-B6A7-FBFD09CE1648}" destId="{2E4E0076-5D3E-4238-B040-BE891ED3F585}" srcOrd="0" destOrd="1" presId="urn:microsoft.com/office/officeart/2005/8/layout/hList1"/>
    <dgm:cxn modelId="{15475DB5-726D-48BC-B81A-AD30F7EEB9C3}" srcId="{AB07183F-C3D8-4A36-8943-C951C0FCF6CC}" destId="{7A6FEFB0-D5FB-4D86-81C6-9BF454A723D5}" srcOrd="1" destOrd="0" parTransId="{2BCADE09-5C15-497F-93E1-BF22D65B157B}" sibTransId="{9D049345-48E2-4F00-9D8B-F97A8359EBE2}"/>
    <dgm:cxn modelId="{564BF7C4-9CBD-6647-AABA-E3DB306625FF}" type="presOf" srcId="{6C57945C-C7BF-8649-9AB0-B90E7CA6CA7C}" destId="{07BDDAD1-F4C1-41FB-85B0-50E4E9DBBF79}" srcOrd="0" destOrd="1" presId="urn:microsoft.com/office/officeart/2005/8/layout/hList1"/>
    <dgm:cxn modelId="{898E63C5-053A-4808-B7A4-F32644E7A05D}" srcId="{AB07183F-C3D8-4A36-8943-C951C0FCF6CC}" destId="{5770EB53-16C1-45A1-B491-A364666061D3}" srcOrd="2" destOrd="0" parTransId="{43942684-9AC8-43F6-9FE4-C827BEFA2C83}" sibTransId="{B9AD8AA8-5A70-4378-BBAB-7269F0A5BE8C}"/>
    <dgm:cxn modelId="{B7F4C8CC-5D70-E04A-AF3F-8DFDA5BD5560}" srcId="{5770EB53-16C1-45A1-B491-A364666061D3}" destId="{03317A7F-2A80-904B-A1F3-56EC0E554231}" srcOrd="2" destOrd="0" parTransId="{97650006-A722-D04A-B015-E5E24C019475}" sibTransId="{8EB048C5-9B34-064E-ABAD-75AB5DF25263}"/>
    <dgm:cxn modelId="{76F791FB-52EE-424D-B5AE-3D98A575F065}" type="presOf" srcId="{03317A7F-2A80-904B-A1F3-56EC0E554231}" destId="{2E4E0076-5D3E-4238-B040-BE891ED3F585}" srcOrd="0" destOrd="2" presId="urn:microsoft.com/office/officeart/2005/8/layout/hList1"/>
    <dgm:cxn modelId="{A457B802-E3E3-4F8F-ADB9-AD43C040E262}" type="presParOf" srcId="{828EC9A3-77C1-4D54-AB26-A358A94EBD01}" destId="{E3890007-026D-4522-8CF9-C7E31BB3CDE1}" srcOrd="0" destOrd="0" presId="urn:microsoft.com/office/officeart/2005/8/layout/hList1"/>
    <dgm:cxn modelId="{B18CF3AE-1E95-4C4F-B225-3D645D363377}" type="presParOf" srcId="{E3890007-026D-4522-8CF9-C7E31BB3CDE1}" destId="{49ED7EBF-1B77-4C72-A7EC-6B28DB66A27A}" srcOrd="0" destOrd="0" presId="urn:microsoft.com/office/officeart/2005/8/layout/hList1"/>
    <dgm:cxn modelId="{4BEF6FAE-FDB5-4041-B11D-E11CFDC0651B}" type="presParOf" srcId="{E3890007-026D-4522-8CF9-C7E31BB3CDE1}" destId="{07BDDAD1-F4C1-41FB-85B0-50E4E9DBBF79}" srcOrd="1" destOrd="0" presId="urn:microsoft.com/office/officeart/2005/8/layout/hList1"/>
    <dgm:cxn modelId="{19CEFF9C-0DAA-4109-9CD1-04990487A6C8}" type="presParOf" srcId="{828EC9A3-77C1-4D54-AB26-A358A94EBD01}" destId="{AF56BF03-0229-43C0-9DE2-146FBDC3E676}" srcOrd="1" destOrd="0" presId="urn:microsoft.com/office/officeart/2005/8/layout/hList1"/>
    <dgm:cxn modelId="{C9FD39D1-843A-499C-A2B7-DC6A48DD32F7}" type="presParOf" srcId="{828EC9A3-77C1-4D54-AB26-A358A94EBD01}" destId="{53568CA0-2422-424F-A31A-9CC5727CD3B3}" srcOrd="2" destOrd="0" presId="urn:microsoft.com/office/officeart/2005/8/layout/hList1"/>
    <dgm:cxn modelId="{EC4B897E-D1E6-449F-99C1-9E8135D5D494}" type="presParOf" srcId="{53568CA0-2422-424F-A31A-9CC5727CD3B3}" destId="{2ECD98E8-8CB1-4F5A-A268-858C5948EEAF}" srcOrd="0" destOrd="0" presId="urn:microsoft.com/office/officeart/2005/8/layout/hList1"/>
    <dgm:cxn modelId="{EF0617E7-F8E2-49FA-8591-A1F3330F8AB0}" type="presParOf" srcId="{53568CA0-2422-424F-A31A-9CC5727CD3B3}" destId="{6F02D88D-4A2A-4D94-965D-5CB936D629B7}" srcOrd="1" destOrd="0" presId="urn:microsoft.com/office/officeart/2005/8/layout/hList1"/>
    <dgm:cxn modelId="{2E41817A-1299-4FBE-98EF-91619BF4615D}" type="presParOf" srcId="{828EC9A3-77C1-4D54-AB26-A358A94EBD01}" destId="{ADD085D2-D20C-497C-84A0-E116DAC35BEB}" srcOrd="3" destOrd="0" presId="urn:microsoft.com/office/officeart/2005/8/layout/hList1"/>
    <dgm:cxn modelId="{A50029D1-83D9-440E-B655-B535BED9BFD6}" type="presParOf" srcId="{828EC9A3-77C1-4D54-AB26-A358A94EBD01}" destId="{2E80A60A-9B4E-450C-A539-1DE5FB6EF96B}" srcOrd="4" destOrd="0" presId="urn:microsoft.com/office/officeart/2005/8/layout/hList1"/>
    <dgm:cxn modelId="{0B16D379-94E6-4184-9B10-A7C8B65EC326}" type="presParOf" srcId="{2E80A60A-9B4E-450C-A539-1DE5FB6EF96B}" destId="{F6E3D048-B49E-4002-BD6F-6F9247317C65}" srcOrd="0" destOrd="0" presId="urn:microsoft.com/office/officeart/2005/8/layout/hList1"/>
    <dgm:cxn modelId="{DA542CB8-7E63-4A5F-9752-298E3C9F77CD}" type="presParOf" srcId="{2E80A60A-9B4E-450C-A539-1DE5FB6EF96B}" destId="{2E4E0076-5D3E-4238-B040-BE891ED3F5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0583D3-B914-43F1-84C9-AB207597B11B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5DE3AA42-EFC3-4854-8CC4-B4639A2F716E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spcAft>
              <a:spcPts val="400"/>
            </a:spcAft>
          </a:pPr>
          <a:r>
            <a: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RE-AIM</a:t>
          </a:r>
        </a:p>
        <a:p>
          <a:pPr>
            <a:spcAft>
              <a:spcPct val="35000"/>
            </a:spcAft>
          </a:pPr>
          <a:r>
            <a:rPr lang="en-US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Purpose and Uses</a:t>
          </a:r>
        </a:p>
      </dgm:t>
    </dgm:pt>
    <dgm:pt modelId="{1E2F1371-3954-4418-8EDD-7F66E1817855}" type="parTrans" cxnId="{DDF61058-5785-4808-8DB5-ADD162EDCB2D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04805F53-981C-4814-BFB1-BA9AE5B8697C}" type="sibTrans" cxnId="{DDF61058-5785-4808-8DB5-ADD162EDCB2D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9C103AB7-235E-47A2-B3AC-90D0A34484B8}">
      <dgm:prSet phldrT="[Text]"/>
      <dgm:spPr/>
      <dgm:t>
        <a:bodyPr anchor="b" anchorCtr="0"/>
        <a:lstStyle/>
        <a:p>
          <a:r>
            <a:rPr lang="en-US" alt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Intended to facilitate </a:t>
          </a:r>
          <a:r>
            <a:rPr lang="en-US" altLang="en-US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transparency and translation </a:t>
          </a:r>
          <a:r>
            <a:rPr lang="en-US" alt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of research to practice, policy and population impact</a:t>
          </a:r>
          <a:endParaRPr lang="en-US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18E48FD-0098-4C5F-AE5E-50CCDAA6444C}" type="parTrans" cxnId="{BF4DE1A3-30A2-4EC5-982D-58B4AFA6A79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8F1BD5D5-3BD7-4306-81DA-22398755E92C}" type="sibTrans" cxnId="{BF4DE1A3-30A2-4EC5-982D-58B4AFA6A794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6E2F817E-6214-478B-859F-10D8E5AACAD3}">
      <dgm:prSet phldrT="[Text]"/>
      <dgm:spPr/>
      <dgm:t>
        <a:bodyPr anchor="b" anchorCtr="0"/>
        <a:lstStyle/>
        <a:p>
          <a:r>
            <a:rPr lang="en-US" altLang="en-US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Balances internal and external validity, and emphasizes</a:t>
          </a:r>
          <a:r>
            <a:rPr lang="en-US" altLang="en-US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 representativeness and equity</a:t>
          </a:r>
          <a:endParaRPr lang="en-US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7BCA7B2-8F9F-4BCD-AE4C-7FE37BA47E1A}" type="parTrans" cxnId="{C19B044F-B6C2-4AF2-9B24-1672659D0540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D2ABA4B2-3E9A-4B0C-9A26-713590E39F04}" type="sibTrans" cxnId="{C19B044F-B6C2-4AF2-9B24-1672659D0540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08BEE300-3829-4B96-AF94-75E3C6107E89}">
      <dgm:prSet phldrT="[Text]"/>
      <dgm:spPr/>
      <dgm:t>
        <a:bodyPr anchor="t" anchorCtr="0"/>
        <a:lstStyle/>
        <a:p>
          <a:r>
            <a:rPr lang="en-US" altLang="en-US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Multi-level:</a:t>
          </a:r>
        </a:p>
        <a:p>
          <a:r>
            <a:rPr lang="en-US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Adoption vs. Reach</a:t>
          </a:r>
        </a:p>
        <a:p>
          <a:r>
            <a:rPr lang="en-US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Representativeness for all dimensions</a:t>
          </a:r>
          <a:endParaRPr lang="en-US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4E81836-8BA2-41A4-A670-7E7F594A245E}" type="parTrans" cxnId="{12D6B27D-5B3C-4319-99BC-9964C91DEFD8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4E21E819-3526-4B94-B6A4-0ECAEF6B0497}" type="sibTrans" cxnId="{12D6B27D-5B3C-4319-99BC-9964C91DEFD8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91713202-DF7D-4210-8307-03EC16F292F0}">
      <dgm:prSet phldrT="[Text]"/>
      <dgm:spPr/>
      <dgm:t>
        <a:bodyPr anchor="t" anchorCtr="0"/>
        <a:lstStyle/>
        <a:p>
          <a:r>
            <a:rPr lang="en-US" altLang="en-US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Ultimate Impact depends on all elements </a:t>
          </a:r>
          <a:r>
            <a:rPr lang="en-US" altLang="en-US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(reach x effectiveness, etc.)</a:t>
          </a:r>
          <a:endParaRPr lang="en-US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C7A376F-252C-4398-A42D-A611AFCD7DB3}" type="parTrans" cxnId="{B92C9514-EC48-4A8E-BE1F-8E3AAD7F5B3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A2A6BFF3-162E-413D-9AE2-041E7DE247C6}" type="sibTrans" cxnId="{B92C9514-EC48-4A8E-BE1F-8E3AAD7F5B39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1B025C01-6E42-4D03-ABA9-56BAA0315D01}" type="pres">
      <dgm:prSet presAssocID="{480583D3-B914-43F1-84C9-AB207597B11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6DDDE9-93D4-4827-9DC5-2B17C4F482F6}" type="pres">
      <dgm:prSet presAssocID="{480583D3-B914-43F1-84C9-AB207597B11B}" presName="matrix" presStyleCnt="0"/>
      <dgm:spPr/>
    </dgm:pt>
    <dgm:pt modelId="{9849EAC3-1DA1-4517-80DF-77BD42462E18}" type="pres">
      <dgm:prSet presAssocID="{480583D3-B914-43F1-84C9-AB207597B11B}" presName="tile1" presStyleLbl="node1" presStyleIdx="0" presStyleCnt="4"/>
      <dgm:spPr/>
    </dgm:pt>
    <dgm:pt modelId="{E95E618C-7B50-4000-905A-6A12176117B1}" type="pres">
      <dgm:prSet presAssocID="{480583D3-B914-43F1-84C9-AB207597B1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40E9D5-D3B9-4143-9367-5CA0B0BE7EDB}" type="pres">
      <dgm:prSet presAssocID="{480583D3-B914-43F1-84C9-AB207597B11B}" presName="tile2" presStyleLbl="node1" presStyleIdx="1" presStyleCnt="4"/>
      <dgm:spPr/>
    </dgm:pt>
    <dgm:pt modelId="{B167B6A1-0DD8-4788-84D3-F401BF599EB4}" type="pres">
      <dgm:prSet presAssocID="{480583D3-B914-43F1-84C9-AB207597B1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0EFFA3-B45A-45D8-8B21-5477E84B1F48}" type="pres">
      <dgm:prSet presAssocID="{480583D3-B914-43F1-84C9-AB207597B11B}" presName="tile3" presStyleLbl="node1" presStyleIdx="2" presStyleCnt="4"/>
      <dgm:spPr/>
    </dgm:pt>
    <dgm:pt modelId="{443FE1A1-F16B-4761-975D-70E35E067D2A}" type="pres">
      <dgm:prSet presAssocID="{480583D3-B914-43F1-84C9-AB207597B1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233A913-E7DD-47EE-9B82-AE8615AD474B}" type="pres">
      <dgm:prSet presAssocID="{480583D3-B914-43F1-84C9-AB207597B11B}" presName="tile4" presStyleLbl="node1" presStyleIdx="3" presStyleCnt="4"/>
      <dgm:spPr/>
    </dgm:pt>
    <dgm:pt modelId="{B250C99B-5BE6-4148-A3F1-3E9E7D169B5F}" type="pres">
      <dgm:prSet presAssocID="{480583D3-B914-43F1-84C9-AB207597B1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B4EEDD4-DFEB-4932-9471-104127063EED}" type="pres">
      <dgm:prSet presAssocID="{480583D3-B914-43F1-84C9-AB207597B11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F2FFE04-4E84-460D-8DC6-B173191667AC}" type="presOf" srcId="{91713202-DF7D-4210-8307-03EC16F292F0}" destId="{B250C99B-5BE6-4148-A3F1-3E9E7D169B5F}" srcOrd="1" destOrd="0" presId="urn:microsoft.com/office/officeart/2005/8/layout/matrix1"/>
    <dgm:cxn modelId="{9E6C9B0A-5968-40AE-9867-2F1C29A05085}" type="presOf" srcId="{6E2F817E-6214-478B-859F-10D8E5AACAD3}" destId="{F940E9D5-D3B9-4143-9367-5CA0B0BE7EDB}" srcOrd="0" destOrd="0" presId="urn:microsoft.com/office/officeart/2005/8/layout/matrix1"/>
    <dgm:cxn modelId="{B92C9514-EC48-4A8E-BE1F-8E3AAD7F5B39}" srcId="{5DE3AA42-EFC3-4854-8CC4-B4639A2F716E}" destId="{91713202-DF7D-4210-8307-03EC16F292F0}" srcOrd="3" destOrd="0" parTransId="{0C7A376F-252C-4398-A42D-A611AFCD7DB3}" sibTransId="{A2A6BFF3-162E-413D-9AE2-041E7DE247C6}"/>
    <dgm:cxn modelId="{1A0B531D-A169-4972-9789-C726B784D477}" type="presOf" srcId="{9C103AB7-235E-47A2-B3AC-90D0A34484B8}" destId="{E95E618C-7B50-4000-905A-6A12176117B1}" srcOrd="1" destOrd="0" presId="urn:microsoft.com/office/officeart/2005/8/layout/matrix1"/>
    <dgm:cxn modelId="{B2ABE12B-7A7E-4D15-A16B-7A48D782B24F}" type="presOf" srcId="{08BEE300-3829-4B96-AF94-75E3C6107E89}" destId="{910EFFA3-B45A-45D8-8B21-5477E84B1F48}" srcOrd="0" destOrd="0" presId="urn:microsoft.com/office/officeart/2005/8/layout/matrix1"/>
    <dgm:cxn modelId="{9C9F7C31-63B3-4C9C-86B9-5D884D753C5C}" type="presOf" srcId="{5DE3AA42-EFC3-4854-8CC4-B4639A2F716E}" destId="{6B4EEDD4-DFEB-4932-9471-104127063EED}" srcOrd="0" destOrd="0" presId="urn:microsoft.com/office/officeart/2005/8/layout/matrix1"/>
    <dgm:cxn modelId="{DCFEA339-E9A7-4B70-B7A0-FD326F58471B}" type="presOf" srcId="{6E2F817E-6214-478B-859F-10D8E5AACAD3}" destId="{B167B6A1-0DD8-4788-84D3-F401BF599EB4}" srcOrd="1" destOrd="0" presId="urn:microsoft.com/office/officeart/2005/8/layout/matrix1"/>
    <dgm:cxn modelId="{C19B044F-B6C2-4AF2-9B24-1672659D0540}" srcId="{5DE3AA42-EFC3-4854-8CC4-B4639A2F716E}" destId="{6E2F817E-6214-478B-859F-10D8E5AACAD3}" srcOrd="1" destOrd="0" parTransId="{67BCA7B2-8F9F-4BCD-AE4C-7FE37BA47E1A}" sibTransId="{D2ABA4B2-3E9A-4B0C-9A26-713590E39F04}"/>
    <dgm:cxn modelId="{DDF61058-5785-4808-8DB5-ADD162EDCB2D}" srcId="{480583D3-B914-43F1-84C9-AB207597B11B}" destId="{5DE3AA42-EFC3-4854-8CC4-B4639A2F716E}" srcOrd="0" destOrd="0" parTransId="{1E2F1371-3954-4418-8EDD-7F66E1817855}" sibTransId="{04805F53-981C-4814-BFB1-BA9AE5B8697C}"/>
    <dgm:cxn modelId="{E9BDF363-4406-46B0-A3A9-92F798F56788}" type="presOf" srcId="{9C103AB7-235E-47A2-B3AC-90D0A34484B8}" destId="{9849EAC3-1DA1-4517-80DF-77BD42462E18}" srcOrd="0" destOrd="0" presId="urn:microsoft.com/office/officeart/2005/8/layout/matrix1"/>
    <dgm:cxn modelId="{944A5869-ED1E-4AD2-AFF6-4B3CA985C5DC}" type="presOf" srcId="{91713202-DF7D-4210-8307-03EC16F292F0}" destId="{F233A913-E7DD-47EE-9B82-AE8615AD474B}" srcOrd="0" destOrd="0" presId="urn:microsoft.com/office/officeart/2005/8/layout/matrix1"/>
    <dgm:cxn modelId="{12D6B27D-5B3C-4319-99BC-9964C91DEFD8}" srcId="{5DE3AA42-EFC3-4854-8CC4-B4639A2F716E}" destId="{08BEE300-3829-4B96-AF94-75E3C6107E89}" srcOrd="2" destOrd="0" parTransId="{B4E81836-8BA2-41A4-A670-7E7F594A245E}" sibTransId="{4E21E819-3526-4B94-B6A4-0ECAEF6B0497}"/>
    <dgm:cxn modelId="{E9B1B69E-C99B-4231-BE59-F9863E235CB6}" type="presOf" srcId="{480583D3-B914-43F1-84C9-AB207597B11B}" destId="{1B025C01-6E42-4D03-ABA9-56BAA0315D01}" srcOrd="0" destOrd="0" presId="urn:microsoft.com/office/officeart/2005/8/layout/matrix1"/>
    <dgm:cxn modelId="{BF4DE1A3-30A2-4EC5-982D-58B4AFA6A794}" srcId="{5DE3AA42-EFC3-4854-8CC4-B4639A2F716E}" destId="{9C103AB7-235E-47A2-B3AC-90D0A34484B8}" srcOrd="0" destOrd="0" parTransId="{018E48FD-0098-4C5F-AE5E-50CCDAA6444C}" sibTransId="{8F1BD5D5-3BD7-4306-81DA-22398755E92C}"/>
    <dgm:cxn modelId="{D720B0E8-93A0-4FAC-A503-8342B50C80DB}" type="presOf" srcId="{08BEE300-3829-4B96-AF94-75E3C6107E89}" destId="{443FE1A1-F16B-4761-975D-70E35E067D2A}" srcOrd="1" destOrd="0" presId="urn:microsoft.com/office/officeart/2005/8/layout/matrix1"/>
    <dgm:cxn modelId="{490F5783-8C81-430F-B8F1-B1709F35ACF0}" type="presParOf" srcId="{1B025C01-6E42-4D03-ABA9-56BAA0315D01}" destId="{066DDDE9-93D4-4827-9DC5-2B17C4F482F6}" srcOrd="0" destOrd="0" presId="urn:microsoft.com/office/officeart/2005/8/layout/matrix1"/>
    <dgm:cxn modelId="{06DFC0D8-0FFA-4705-A8C8-55BDBD190BF4}" type="presParOf" srcId="{066DDDE9-93D4-4827-9DC5-2B17C4F482F6}" destId="{9849EAC3-1DA1-4517-80DF-77BD42462E18}" srcOrd="0" destOrd="0" presId="urn:microsoft.com/office/officeart/2005/8/layout/matrix1"/>
    <dgm:cxn modelId="{C9C98971-5034-40B6-B7B0-BAD8F71AA674}" type="presParOf" srcId="{066DDDE9-93D4-4827-9DC5-2B17C4F482F6}" destId="{E95E618C-7B50-4000-905A-6A12176117B1}" srcOrd="1" destOrd="0" presId="urn:microsoft.com/office/officeart/2005/8/layout/matrix1"/>
    <dgm:cxn modelId="{A728494A-9A51-4000-8131-A2FC1360946B}" type="presParOf" srcId="{066DDDE9-93D4-4827-9DC5-2B17C4F482F6}" destId="{F940E9D5-D3B9-4143-9367-5CA0B0BE7EDB}" srcOrd="2" destOrd="0" presId="urn:microsoft.com/office/officeart/2005/8/layout/matrix1"/>
    <dgm:cxn modelId="{D0F49C66-29E2-49B9-A222-48166DFE374B}" type="presParOf" srcId="{066DDDE9-93D4-4827-9DC5-2B17C4F482F6}" destId="{B167B6A1-0DD8-4788-84D3-F401BF599EB4}" srcOrd="3" destOrd="0" presId="urn:microsoft.com/office/officeart/2005/8/layout/matrix1"/>
    <dgm:cxn modelId="{603FC1C7-2F1B-4519-ADD9-55D164C02D4D}" type="presParOf" srcId="{066DDDE9-93D4-4827-9DC5-2B17C4F482F6}" destId="{910EFFA3-B45A-45D8-8B21-5477E84B1F48}" srcOrd="4" destOrd="0" presId="urn:microsoft.com/office/officeart/2005/8/layout/matrix1"/>
    <dgm:cxn modelId="{95869D8E-71B7-402A-9555-3680D92050F7}" type="presParOf" srcId="{066DDDE9-93D4-4827-9DC5-2B17C4F482F6}" destId="{443FE1A1-F16B-4761-975D-70E35E067D2A}" srcOrd="5" destOrd="0" presId="urn:microsoft.com/office/officeart/2005/8/layout/matrix1"/>
    <dgm:cxn modelId="{4DCF3667-0C13-4EB5-ACB9-7AF768C9F36F}" type="presParOf" srcId="{066DDDE9-93D4-4827-9DC5-2B17C4F482F6}" destId="{F233A913-E7DD-47EE-9B82-AE8615AD474B}" srcOrd="6" destOrd="0" presId="urn:microsoft.com/office/officeart/2005/8/layout/matrix1"/>
    <dgm:cxn modelId="{0E728F35-08F4-4483-8087-73873C917A23}" type="presParOf" srcId="{066DDDE9-93D4-4827-9DC5-2B17C4F482F6}" destId="{B250C99B-5BE6-4148-A3F1-3E9E7D169B5F}" srcOrd="7" destOrd="0" presId="urn:microsoft.com/office/officeart/2005/8/layout/matrix1"/>
    <dgm:cxn modelId="{1C6D1F9F-833B-441F-8409-41DCB2FB0FA2}" type="presParOf" srcId="{1B025C01-6E42-4D03-ABA9-56BAA0315D01}" destId="{6B4EEDD4-DFEB-4932-9471-104127063EED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832EBA-898B-49B8-BC0C-98A600A8848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3580BBF-C97D-4145-8486-F78510E49CDA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>
              <a:latin typeface="+mn-lt"/>
            </a:rPr>
            <a:t>1. Only for evaluation</a:t>
          </a:r>
        </a:p>
      </dgm:t>
    </dgm:pt>
    <dgm:pt modelId="{53D32204-5768-4323-86D8-EB5919A62355}" type="parTrans" cxnId="{458ACE90-32B3-4C53-A69B-89C38372DD0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EE1B93D-8185-4C12-90C8-9FD63B03FD68}" type="sibTrans" cxnId="{458ACE90-32B3-4C53-A69B-89C38372DD0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91BC27C-9D2D-4853-AA51-34FA91F127DA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>
              <a:latin typeface="+mn-lt"/>
            </a:rPr>
            <a:t>2. Only quantitative or qualitative</a:t>
          </a:r>
        </a:p>
      </dgm:t>
    </dgm:pt>
    <dgm:pt modelId="{8EF13C7C-9DB3-4D65-957D-B3C42C8C0D6C}" type="parTrans" cxnId="{C2193654-29EE-4942-967B-34576BDE77C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DAEFDA2-BC3B-423E-BB2A-ABBB560B89D6}" type="sibTrans" cxnId="{C2193654-29EE-4942-967B-34576BDE77C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2DCA308A-F051-4F71-8238-4CB6E702850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>
              <a:latin typeface="+mn-lt"/>
              <a:cs typeface="Arial" panose="020B0604020202020204" pitchFamily="34" charset="0"/>
            </a:rPr>
            <a:t>3. Mandates that all dimensions are used and equally important</a:t>
          </a:r>
          <a:endParaRPr lang="en-US" sz="1600" dirty="0">
            <a:latin typeface="+mn-lt"/>
          </a:endParaRPr>
        </a:p>
      </dgm:t>
    </dgm:pt>
    <dgm:pt modelId="{5A47AD6D-0DDF-419B-B2A1-887CDF7DEEB3}" type="parTrans" cxnId="{D1E75014-C2C5-45C6-A1B9-0B8F9543DBE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672B011-D264-4CF9-9797-CA47BE36CE66}" type="sibTrans" cxnId="{D1E75014-C2C5-45C6-A1B9-0B8F9543DBE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C5CBFDB-BB98-42A1-AE1D-17DFACADC90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>
              <a:latin typeface="+mn-lt"/>
            </a:rPr>
            <a:t>4. Does not address context or determinants</a:t>
          </a:r>
        </a:p>
      </dgm:t>
    </dgm:pt>
    <dgm:pt modelId="{7F3D88CE-CEF3-4750-801C-E32D40008891}" type="parTrans" cxnId="{37718B58-EE32-4D7B-84AA-FA018ECC9B8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C6D7039-27AD-4DD2-8981-61313904A6BC}" type="sibTrans" cxnId="{37718B58-EE32-4D7B-84AA-FA018ECC9B8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2B97D62-5958-4445-AF4A-9C0E387B5469}" type="pres">
      <dgm:prSet presAssocID="{BE832EBA-898B-49B8-BC0C-98A600A88486}" presName="Name0" presStyleCnt="0">
        <dgm:presLayoutVars>
          <dgm:dir/>
          <dgm:resizeHandles val="exact"/>
        </dgm:presLayoutVars>
      </dgm:prSet>
      <dgm:spPr/>
    </dgm:pt>
    <dgm:pt modelId="{3032DC53-E581-44D0-968D-569227E3C3D1}" type="pres">
      <dgm:prSet presAssocID="{D3580BBF-C97D-4145-8486-F78510E49CDA}" presName="composite" presStyleCnt="0"/>
      <dgm:spPr/>
    </dgm:pt>
    <dgm:pt modelId="{C33340B6-72A5-44E0-9600-18F01D2E7A03}" type="pres">
      <dgm:prSet presAssocID="{D3580BBF-C97D-4145-8486-F78510E49CDA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7D6EA173-E60E-45AB-9176-118CA9562FA7}" type="pres">
      <dgm:prSet presAssocID="{D3580BBF-C97D-4145-8486-F78510E49CDA}" presName="wedgeRectCallout1" presStyleLbl="node1" presStyleIdx="0" presStyleCnt="4">
        <dgm:presLayoutVars>
          <dgm:bulletEnabled val="1"/>
        </dgm:presLayoutVars>
      </dgm:prSet>
      <dgm:spPr/>
    </dgm:pt>
    <dgm:pt modelId="{E84A7627-AFD2-4D55-9183-BFE5416DE340}" type="pres">
      <dgm:prSet presAssocID="{EEE1B93D-8185-4C12-90C8-9FD63B03FD68}" presName="sibTrans" presStyleCnt="0"/>
      <dgm:spPr/>
    </dgm:pt>
    <dgm:pt modelId="{A6B33706-13B4-4E8D-BD00-F7AC55FBA374}" type="pres">
      <dgm:prSet presAssocID="{D91BC27C-9D2D-4853-AA51-34FA91F127DA}" presName="composite" presStyleCnt="0"/>
      <dgm:spPr/>
    </dgm:pt>
    <dgm:pt modelId="{F41B2530-94CF-4391-A30A-B4603D1E6525}" type="pres">
      <dgm:prSet presAssocID="{D91BC27C-9D2D-4853-AA51-34FA91F127DA}" presName="rect1" presStyleLbl="b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D5009B2-A891-4B92-AC29-C098C2686B04}" type="pres">
      <dgm:prSet presAssocID="{D91BC27C-9D2D-4853-AA51-34FA91F127DA}" presName="wedgeRectCallout1" presStyleLbl="node1" presStyleIdx="1" presStyleCnt="4">
        <dgm:presLayoutVars>
          <dgm:bulletEnabled val="1"/>
        </dgm:presLayoutVars>
      </dgm:prSet>
      <dgm:spPr/>
    </dgm:pt>
    <dgm:pt modelId="{0B7AAE19-6535-4FD9-BACF-8154958ED64F}" type="pres">
      <dgm:prSet presAssocID="{6DAEFDA2-BC3B-423E-BB2A-ABBB560B89D6}" presName="sibTrans" presStyleCnt="0"/>
      <dgm:spPr/>
    </dgm:pt>
    <dgm:pt modelId="{21BF5ABC-E10F-4789-8900-1A07CC0E4FBF}" type="pres">
      <dgm:prSet presAssocID="{2DCA308A-F051-4F71-8238-4CB6E7028509}" presName="composite" presStyleCnt="0"/>
      <dgm:spPr/>
    </dgm:pt>
    <dgm:pt modelId="{134B5064-E54F-4EF2-8B23-629C012174DD}" type="pres">
      <dgm:prSet presAssocID="{2DCA308A-F051-4F71-8238-4CB6E7028509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F57CFFCA-9717-4E83-812F-AE83FAFA7C18}" type="pres">
      <dgm:prSet presAssocID="{2DCA308A-F051-4F71-8238-4CB6E7028509}" presName="wedgeRectCallout1" presStyleLbl="node1" presStyleIdx="2" presStyleCnt="4">
        <dgm:presLayoutVars>
          <dgm:bulletEnabled val="1"/>
        </dgm:presLayoutVars>
      </dgm:prSet>
      <dgm:spPr/>
    </dgm:pt>
    <dgm:pt modelId="{529CCF9A-D7ED-4FBD-BE6E-BB8E17A10328}" type="pres">
      <dgm:prSet presAssocID="{6672B011-D264-4CF9-9797-CA47BE36CE66}" presName="sibTrans" presStyleCnt="0"/>
      <dgm:spPr/>
    </dgm:pt>
    <dgm:pt modelId="{0024C901-B18F-43EF-B785-1F1FE6FB13E0}" type="pres">
      <dgm:prSet presAssocID="{FC5CBFDB-BB98-42A1-AE1D-17DFACADC909}" presName="composite" presStyleCnt="0"/>
      <dgm:spPr/>
    </dgm:pt>
    <dgm:pt modelId="{55816997-3E17-414C-99FB-DC6BFF98ACDE}" type="pres">
      <dgm:prSet presAssocID="{FC5CBFDB-BB98-42A1-AE1D-17DFACADC909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D2B0A4E8-95E3-4B39-8C31-B76B4C0C278A}" type="pres">
      <dgm:prSet presAssocID="{FC5CBFDB-BB98-42A1-AE1D-17DFACADC909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C0DF6902-2393-449D-BAD6-58F8D5B350CD}" type="presOf" srcId="{FC5CBFDB-BB98-42A1-AE1D-17DFACADC909}" destId="{D2B0A4E8-95E3-4B39-8C31-B76B4C0C278A}" srcOrd="0" destOrd="0" presId="urn:microsoft.com/office/officeart/2008/layout/BendingPictureCaptionList"/>
    <dgm:cxn modelId="{D1E75014-C2C5-45C6-A1B9-0B8F9543DBE5}" srcId="{BE832EBA-898B-49B8-BC0C-98A600A88486}" destId="{2DCA308A-F051-4F71-8238-4CB6E7028509}" srcOrd="2" destOrd="0" parTransId="{5A47AD6D-0DDF-419B-B2A1-887CDF7DEEB3}" sibTransId="{6672B011-D264-4CF9-9797-CA47BE36CE66}"/>
    <dgm:cxn modelId="{C2193654-29EE-4942-967B-34576BDE77CD}" srcId="{BE832EBA-898B-49B8-BC0C-98A600A88486}" destId="{D91BC27C-9D2D-4853-AA51-34FA91F127DA}" srcOrd="1" destOrd="0" parTransId="{8EF13C7C-9DB3-4D65-957D-B3C42C8C0D6C}" sibTransId="{6DAEFDA2-BC3B-423E-BB2A-ABBB560B89D6}"/>
    <dgm:cxn modelId="{6109B454-2DF4-45BB-A66B-FB4D31E77E2F}" type="presOf" srcId="{2DCA308A-F051-4F71-8238-4CB6E7028509}" destId="{F57CFFCA-9717-4E83-812F-AE83FAFA7C18}" srcOrd="0" destOrd="0" presId="urn:microsoft.com/office/officeart/2008/layout/BendingPictureCaptionList"/>
    <dgm:cxn modelId="{37718B58-EE32-4D7B-84AA-FA018ECC9B85}" srcId="{BE832EBA-898B-49B8-BC0C-98A600A88486}" destId="{FC5CBFDB-BB98-42A1-AE1D-17DFACADC909}" srcOrd="3" destOrd="0" parTransId="{7F3D88CE-CEF3-4750-801C-E32D40008891}" sibTransId="{BC6D7039-27AD-4DD2-8981-61313904A6BC}"/>
    <dgm:cxn modelId="{458ACE90-32B3-4C53-A69B-89C38372DD0D}" srcId="{BE832EBA-898B-49B8-BC0C-98A600A88486}" destId="{D3580BBF-C97D-4145-8486-F78510E49CDA}" srcOrd="0" destOrd="0" parTransId="{53D32204-5768-4323-86D8-EB5919A62355}" sibTransId="{EEE1B93D-8185-4C12-90C8-9FD63B03FD68}"/>
    <dgm:cxn modelId="{8A772DD7-F543-4519-ACBD-1997D3B4F81C}" type="presOf" srcId="{BE832EBA-898B-49B8-BC0C-98A600A88486}" destId="{32B97D62-5958-4445-AF4A-9C0E387B5469}" srcOrd="0" destOrd="0" presId="urn:microsoft.com/office/officeart/2008/layout/BendingPictureCaptionList"/>
    <dgm:cxn modelId="{53DAFBDE-FE1D-443F-9E83-ACFAE741D4F5}" type="presOf" srcId="{D91BC27C-9D2D-4853-AA51-34FA91F127DA}" destId="{4D5009B2-A891-4B92-AC29-C098C2686B04}" srcOrd="0" destOrd="0" presId="urn:microsoft.com/office/officeart/2008/layout/BendingPictureCaptionList"/>
    <dgm:cxn modelId="{494DA4E4-F3BC-48DF-833A-5F274F7EEC5A}" type="presOf" srcId="{D3580BBF-C97D-4145-8486-F78510E49CDA}" destId="{7D6EA173-E60E-45AB-9176-118CA9562FA7}" srcOrd="0" destOrd="0" presId="urn:microsoft.com/office/officeart/2008/layout/BendingPictureCaptionList"/>
    <dgm:cxn modelId="{6530048E-1888-4DD1-A61D-95A688B88E0A}" type="presParOf" srcId="{32B97D62-5958-4445-AF4A-9C0E387B5469}" destId="{3032DC53-E581-44D0-968D-569227E3C3D1}" srcOrd="0" destOrd="0" presId="urn:microsoft.com/office/officeart/2008/layout/BendingPictureCaptionList"/>
    <dgm:cxn modelId="{71A690BB-3EF2-4BEA-A04D-C3EE4ED853A9}" type="presParOf" srcId="{3032DC53-E581-44D0-968D-569227E3C3D1}" destId="{C33340B6-72A5-44E0-9600-18F01D2E7A03}" srcOrd="0" destOrd="0" presId="urn:microsoft.com/office/officeart/2008/layout/BendingPictureCaptionList"/>
    <dgm:cxn modelId="{E38F2113-F68A-4695-92BE-9FFD2B4C7F0D}" type="presParOf" srcId="{3032DC53-E581-44D0-968D-569227E3C3D1}" destId="{7D6EA173-E60E-45AB-9176-118CA9562FA7}" srcOrd="1" destOrd="0" presId="urn:microsoft.com/office/officeart/2008/layout/BendingPictureCaptionList"/>
    <dgm:cxn modelId="{7E9500EE-B929-4439-8D85-FB6D9E77E39F}" type="presParOf" srcId="{32B97D62-5958-4445-AF4A-9C0E387B5469}" destId="{E84A7627-AFD2-4D55-9183-BFE5416DE340}" srcOrd="1" destOrd="0" presId="urn:microsoft.com/office/officeart/2008/layout/BendingPictureCaptionList"/>
    <dgm:cxn modelId="{F8C6BF0C-DACA-40C0-86BC-025053F1064A}" type="presParOf" srcId="{32B97D62-5958-4445-AF4A-9C0E387B5469}" destId="{A6B33706-13B4-4E8D-BD00-F7AC55FBA374}" srcOrd="2" destOrd="0" presId="urn:microsoft.com/office/officeart/2008/layout/BendingPictureCaptionList"/>
    <dgm:cxn modelId="{68B24EEC-7EA4-4818-9F13-BA8A01A80DD0}" type="presParOf" srcId="{A6B33706-13B4-4E8D-BD00-F7AC55FBA374}" destId="{F41B2530-94CF-4391-A30A-B4603D1E6525}" srcOrd="0" destOrd="0" presId="urn:microsoft.com/office/officeart/2008/layout/BendingPictureCaptionList"/>
    <dgm:cxn modelId="{D3D75FA8-FE66-4482-BBDB-E3E4C024ACED}" type="presParOf" srcId="{A6B33706-13B4-4E8D-BD00-F7AC55FBA374}" destId="{4D5009B2-A891-4B92-AC29-C098C2686B04}" srcOrd="1" destOrd="0" presId="urn:microsoft.com/office/officeart/2008/layout/BendingPictureCaptionList"/>
    <dgm:cxn modelId="{9A949F5E-B562-4FCC-BF48-6A1CB1894F82}" type="presParOf" srcId="{32B97D62-5958-4445-AF4A-9C0E387B5469}" destId="{0B7AAE19-6535-4FD9-BACF-8154958ED64F}" srcOrd="3" destOrd="0" presId="urn:microsoft.com/office/officeart/2008/layout/BendingPictureCaptionList"/>
    <dgm:cxn modelId="{635E3472-03F5-42C7-8DA1-0F67615E027F}" type="presParOf" srcId="{32B97D62-5958-4445-AF4A-9C0E387B5469}" destId="{21BF5ABC-E10F-4789-8900-1A07CC0E4FBF}" srcOrd="4" destOrd="0" presId="urn:microsoft.com/office/officeart/2008/layout/BendingPictureCaptionList"/>
    <dgm:cxn modelId="{B5CCCCFD-C233-428F-9613-0EB80C766385}" type="presParOf" srcId="{21BF5ABC-E10F-4789-8900-1A07CC0E4FBF}" destId="{134B5064-E54F-4EF2-8B23-629C012174DD}" srcOrd="0" destOrd="0" presId="urn:microsoft.com/office/officeart/2008/layout/BendingPictureCaptionList"/>
    <dgm:cxn modelId="{3E05BB57-ADB4-4FD1-AF1D-609673EEDFE0}" type="presParOf" srcId="{21BF5ABC-E10F-4789-8900-1A07CC0E4FBF}" destId="{F57CFFCA-9717-4E83-812F-AE83FAFA7C18}" srcOrd="1" destOrd="0" presId="urn:microsoft.com/office/officeart/2008/layout/BendingPictureCaptionList"/>
    <dgm:cxn modelId="{EC3B5CF3-F3E9-45BD-A532-CDDEF0F34951}" type="presParOf" srcId="{32B97D62-5958-4445-AF4A-9C0E387B5469}" destId="{529CCF9A-D7ED-4FBD-BE6E-BB8E17A10328}" srcOrd="5" destOrd="0" presId="urn:microsoft.com/office/officeart/2008/layout/BendingPictureCaptionList"/>
    <dgm:cxn modelId="{9A123553-BE60-42EC-9EE2-B396C370F72F}" type="presParOf" srcId="{32B97D62-5958-4445-AF4A-9C0E387B5469}" destId="{0024C901-B18F-43EF-B785-1F1FE6FB13E0}" srcOrd="6" destOrd="0" presId="urn:microsoft.com/office/officeart/2008/layout/BendingPictureCaptionList"/>
    <dgm:cxn modelId="{51D4AC32-622C-4EEC-9FDF-5CCC2C1F265C}" type="presParOf" srcId="{0024C901-B18F-43EF-B785-1F1FE6FB13E0}" destId="{55816997-3E17-414C-99FB-DC6BFF98ACDE}" srcOrd="0" destOrd="0" presId="urn:microsoft.com/office/officeart/2008/layout/BendingPictureCaptionList"/>
    <dgm:cxn modelId="{A0B306B4-3180-4265-9DB5-42550DB68135}" type="presParOf" srcId="{0024C901-B18F-43EF-B785-1F1FE6FB13E0}" destId="{D2B0A4E8-95E3-4B39-8C31-B76B4C0C278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FDA49C-469B-4648-A6A6-0D94EBFB1A99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956F859-EBCF-4CF6-B051-FC353D4E6CCC}">
      <dgm:prSet/>
      <dgm:spPr/>
      <dgm:t>
        <a:bodyPr/>
        <a:lstStyle/>
        <a:p>
          <a:r>
            <a:rPr lang="en-US" b="0" i="0" baseline="0"/>
            <a:t>Broaden Focus on </a:t>
          </a:r>
          <a:r>
            <a:rPr lang="en-US" b="0" i="0" u="sng" baseline="0"/>
            <a:t>All Steps and Outcomes </a:t>
          </a:r>
          <a:r>
            <a:rPr lang="en-US" b="0" i="0" baseline="0"/>
            <a:t>Necessary for Population and Equity Impact</a:t>
          </a:r>
          <a:endParaRPr lang="en-US"/>
        </a:p>
      </dgm:t>
    </dgm:pt>
    <dgm:pt modelId="{B8C6CFDE-EE94-4219-AE76-F880150C30A8}" type="parTrans" cxnId="{B7E3B2CF-2E65-4DC0-B946-9BA637D03B71}">
      <dgm:prSet/>
      <dgm:spPr/>
      <dgm:t>
        <a:bodyPr/>
        <a:lstStyle/>
        <a:p>
          <a:endParaRPr lang="en-US" sz="2200"/>
        </a:p>
      </dgm:t>
    </dgm:pt>
    <dgm:pt modelId="{505EF48A-D308-48D5-AC9F-4EAA85FC34C5}" type="sibTrans" cxnId="{B7E3B2CF-2E65-4DC0-B946-9BA637D03B71}">
      <dgm:prSet/>
      <dgm:spPr/>
      <dgm:t>
        <a:bodyPr/>
        <a:lstStyle/>
        <a:p>
          <a:endParaRPr lang="en-US"/>
        </a:p>
      </dgm:t>
    </dgm:pt>
    <dgm:pt modelId="{4337E723-1474-4EE7-86CA-624D1BF75D67}">
      <dgm:prSet/>
      <dgm:spPr/>
      <dgm:t>
        <a:bodyPr/>
        <a:lstStyle/>
        <a:p>
          <a:r>
            <a:rPr lang="en-US" b="0" i="0" baseline="0" dirty="0"/>
            <a:t>Focus Attention on Issues of </a:t>
          </a:r>
          <a:r>
            <a:rPr lang="en-US" b="0" i="0" u="sng" baseline="0" dirty="0"/>
            <a:t>Representation</a:t>
          </a:r>
          <a:r>
            <a:rPr lang="en-US" b="0" i="0" baseline="0" dirty="0"/>
            <a:t> and </a:t>
          </a:r>
          <a:r>
            <a:rPr lang="en-US" b="0" i="0" u="sng" baseline="0" dirty="0"/>
            <a:t>Representativeness*</a:t>
          </a:r>
          <a:endParaRPr lang="en-US" dirty="0"/>
        </a:p>
      </dgm:t>
    </dgm:pt>
    <dgm:pt modelId="{AF184F5C-43FE-43CB-8929-9F9D2D8D2543}" type="parTrans" cxnId="{80AED424-577F-4B8B-9AD7-2B501DE048B5}">
      <dgm:prSet/>
      <dgm:spPr/>
      <dgm:t>
        <a:bodyPr/>
        <a:lstStyle/>
        <a:p>
          <a:endParaRPr lang="en-US" sz="2200"/>
        </a:p>
      </dgm:t>
    </dgm:pt>
    <dgm:pt modelId="{297E7210-C2B8-4923-8C71-03D3D2E1D3C4}" type="sibTrans" cxnId="{80AED424-577F-4B8B-9AD7-2B501DE048B5}">
      <dgm:prSet/>
      <dgm:spPr/>
      <dgm:t>
        <a:bodyPr/>
        <a:lstStyle/>
        <a:p>
          <a:endParaRPr lang="en-US"/>
        </a:p>
      </dgm:t>
    </dgm:pt>
    <dgm:pt modelId="{79DAE0F7-AEC3-4686-9EE3-A65B9F66EE6C}">
      <dgm:prSet/>
      <dgm:spPr/>
      <dgm:t>
        <a:bodyPr/>
        <a:lstStyle/>
        <a:p>
          <a:r>
            <a:rPr lang="en-US" b="0" i="0" baseline="0"/>
            <a:t>Address </a:t>
          </a:r>
          <a:r>
            <a:rPr lang="en-US" b="0" i="0" u="sng" baseline="0"/>
            <a:t>Systems Issues</a:t>
          </a:r>
          <a:r>
            <a:rPr lang="en-US" b="0" i="0" baseline="0"/>
            <a:t> and Unintended Consequences</a:t>
          </a:r>
          <a:endParaRPr lang="en-US"/>
        </a:p>
      </dgm:t>
    </dgm:pt>
    <dgm:pt modelId="{ABD0331E-61EC-4EDC-B9BE-6CB2C57E6C6B}" type="parTrans" cxnId="{4BFF3ABC-375B-4986-9C84-EF1D84FC874D}">
      <dgm:prSet/>
      <dgm:spPr/>
      <dgm:t>
        <a:bodyPr/>
        <a:lstStyle/>
        <a:p>
          <a:endParaRPr lang="en-US" sz="2200"/>
        </a:p>
      </dgm:t>
    </dgm:pt>
    <dgm:pt modelId="{50F9F126-07B4-45B3-8F45-98BAB8635ECC}" type="sibTrans" cxnId="{4BFF3ABC-375B-4986-9C84-EF1D84FC874D}">
      <dgm:prSet/>
      <dgm:spPr/>
      <dgm:t>
        <a:bodyPr/>
        <a:lstStyle/>
        <a:p>
          <a:endParaRPr lang="en-US"/>
        </a:p>
      </dgm:t>
    </dgm:pt>
    <dgm:pt modelId="{0C52D97F-445E-40DF-8249-F884A801E99B}">
      <dgm:prSet/>
      <dgm:spPr/>
      <dgm:t>
        <a:bodyPr/>
        <a:lstStyle/>
        <a:p>
          <a:r>
            <a:rPr lang="en-US" b="0" i="0" baseline="0" dirty="0"/>
            <a:t>Understand  Context and Guide Tailoring and </a:t>
          </a:r>
          <a:r>
            <a:rPr lang="en-US" b="0" i="0" u="sng" baseline="0" dirty="0"/>
            <a:t>Adaptation to Context*</a:t>
          </a:r>
          <a:r>
            <a:rPr lang="en-US" b="0" i="0" baseline="0" dirty="0"/>
            <a:t> and Population</a:t>
          </a:r>
          <a:endParaRPr lang="en-US" dirty="0"/>
        </a:p>
      </dgm:t>
    </dgm:pt>
    <dgm:pt modelId="{9C9651DA-F2C2-45F1-9EB6-3D0490CDEEAA}" type="parTrans" cxnId="{5C95FD6B-D50B-4A6F-A94E-7A805125C443}">
      <dgm:prSet/>
      <dgm:spPr/>
      <dgm:t>
        <a:bodyPr/>
        <a:lstStyle/>
        <a:p>
          <a:endParaRPr lang="en-US" sz="2200"/>
        </a:p>
      </dgm:t>
    </dgm:pt>
    <dgm:pt modelId="{AFF646BA-DED9-4CB0-9B64-6BE346FCEEE1}" type="sibTrans" cxnId="{5C95FD6B-D50B-4A6F-A94E-7A805125C443}">
      <dgm:prSet/>
      <dgm:spPr/>
      <dgm:t>
        <a:bodyPr/>
        <a:lstStyle/>
        <a:p>
          <a:endParaRPr lang="en-US"/>
        </a:p>
      </dgm:t>
    </dgm:pt>
    <dgm:pt modelId="{8E2DDBFC-C43A-4407-9F3E-190347B1E5ED}">
      <dgm:prSet/>
      <dgm:spPr/>
      <dgm:t>
        <a:bodyPr/>
        <a:lstStyle/>
        <a:p>
          <a:r>
            <a:rPr lang="en-US" dirty="0"/>
            <a:t>Methods and tools: </a:t>
          </a:r>
          <a:r>
            <a:rPr lang="en-US" u="sng" dirty="0"/>
            <a:t>Integrate</a:t>
          </a:r>
          <a:r>
            <a:rPr lang="en-US" dirty="0"/>
            <a:t> with other frameworks including those on equity</a:t>
          </a:r>
        </a:p>
      </dgm:t>
    </dgm:pt>
    <dgm:pt modelId="{5022CAAA-2FDD-4194-B721-1369F804FCBB}" type="parTrans" cxnId="{B1233C8D-D96A-4FA7-BDC2-B51A7DEC0DCC}">
      <dgm:prSet/>
      <dgm:spPr/>
      <dgm:t>
        <a:bodyPr/>
        <a:lstStyle/>
        <a:p>
          <a:endParaRPr lang="en-US" sz="2200"/>
        </a:p>
      </dgm:t>
    </dgm:pt>
    <dgm:pt modelId="{C2B42AE4-A8D7-4CE1-8A72-E796FBB1C9AA}" type="sibTrans" cxnId="{B1233C8D-D96A-4FA7-BDC2-B51A7DEC0DCC}">
      <dgm:prSet/>
      <dgm:spPr/>
      <dgm:t>
        <a:bodyPr/>
        <a:lstStyle/>
        <a:p>
          <a:endParaRPr lang="en-US"/>
        </a:p>
      </dgm:t>
    </dgm:pt>
    <dgm:pt modelId="{0EE54B6C-488B-AD47-A495-3EC16FC652DF}" type="pres">
      <dgm:prSet presAssocID="{1CFDA49C-469B-4648-A6A6-0D94EBFB1A99}" presName="diagram" presStyleCnt="0">
        <dgm:presLayoutVars>
          <dgm:dir/>
          <dgm:resizeHandles val="exact"/>
        </dgm:presLayoutVars>
      </dgm:prSet>
      <dgm:spPr/>
    </dgm:pt>
    <dgm:pt modelId="{609824DE-E4FB-7542-AEAA-92A7E904CC9E}" type="pres">
      <dgm:prSet presAssocID="{5956F859-EBCF-4CF6-B051-FC353D4E6CCC}" presName="node" presStyleLbl="node1" presStyleIdx="0" presStyleCnt="5">
        <dgm:presLayoutVars>
          <dgm:bulletEnabled val="1"/>
        </dgm:presLayoutVars>
      </dgm:prSet>
      <dgm:spPr/>
    </dgm:pt>
    <dgm:pt modelId="{F23ED674-20BD-DC49-B17B-713B02D5C4C3}" type="pres">
      <dgm:prSet presAssocID="{505EF48A-D308-48D5-AC9F-4EAA85FC34C5}" presName="sibTrans" presStyleCnt="0"/>
      <dgm:spPr/>
    </dgm:pt>
    <dgm:pt modelId="{CB15750E-8FA9-484F-84A9-6B52B195006D}" type="pres">
      <dgm:prSet presAssocID="{4337E723-1474-4EE7-86CA-624D1BF75D67}" presName="node" presStyleLbl="node1" presStyleIdx="1" presStyleCnt="5">
        <dgm:presLayoutVars>
          <dgm:bulletEnabled val="1"/>
        </dgm:presLayoutVars>
      </dgm:prSet>
      <dgm:spPr/>
    </dgm:pt>
    <dgm:pt modelId="{19F1A8C4-0B5C-214E-9475-79875F309E96}" type="pres">
      <dgm:prSet presAssocID="{297E7210-C2B8-4923-8C71-03D3D2E1D3C4}" presName="sibTrans" presStyleCnt="0"/>
      <dgm:spPr/>
    </dgm:pt>
    <dgm:pt modelId="{F0ADF2FC-3823-024C-B001-A8E8F81B9EEB}" type="pres">
      <dgm:prSet presAssocID="{79DAE0F7-AEC3-4686-9EE3-A65B9F66EE6C}" presName="node" presStyleLbl="node1" presStyleIdx="2" presStyleCnt="5">
        <dgm:presLayoutVars>
          <dgm:bulletEnabled val="1"/>
        </dgm:presLayoutVars>
      </dgm:prSet>
      <dgm:spPr/>
    </dgm:pt>
    <dgm:pt modelId="{B15CD1B2-47B3-4F4E-A050-6AAF1B6BAE1A}" type="pres">
      <dgm:prSet presAssocID="{50F9F126-07B4-45B3-8F45-98BAB8635ECC}" presName="sibTrans" presStyleCnt="0"/>
      <dgm:spPr/>
    </dgm:pt>
    <dgm:pt modelId="{AF17234B-6AB2-164B-BCAD-1228E57FEB92}" type="pres">
      <dgm:prSet presAssocID="{0C52D97F-445E-40DF-8249-F884A801E99B}" presName="node" presStyleLbl="node1" presStyleIdx="3" presStyleCnt="5">
        <dgm:presLayoutVars>
          <dgm:bulletEnabled val="1"/>
        </dgm:presLayoutVars>
      </dgm:prSet>
      <dgm:spPr/>
    </dgm:pt>
    <dgm:pt modelId="{8A578493-A648-5840-812A-9ADBB5118A96}" type="pres">
      <dgm:prSet presAssocID="{AFF646BA-DED9-4CB0-9B64-6BE346FCEEE1}" presName="sibTrans" presStyleCnt="0"/>
      <dgm:spPr/>
    </dgm:pt>
    <dgm:pt modelId="{08F1E75F-D21B-B94E-80FA-4DEE62DBA8F2}" type="pres">
      <dgm:prSet presAssocID="{8E2DDBFC-C43A-4407-9F3E-190347B1E5ED}" presName="node" presStyleLbl="node1" presStyleIdx="4" presStyleCnt="5">
        <dgm:presLayoutVars>
          <dgm:bulletEnabled val="1"/>
        </dgm:presLayoutVars>
      </dgm:prSet>
      <dgm:spPr/>
    </dgm:pt>
  </dgm:ptLst>
  <dgm:cxnLst>
    <dgm:cxn modelId="{3EDE4001-49CC-8842-8CE2-FFE986EF5A99}" type="presOf" srcId="{5956F859-EBCF-4CF6-B051-FC353D4E6CCC}" destId="{609824DE-E4FB-7542-AEAA-92A7E904CC9E}" srcOrd="0" destOrd="0" presId="urn:microsoft.com/office/officeart/2005/8/layout/default"/>
    <dgm:cxn modelId="{80AED424-577F-4B8B-9AD7-2B501DE048B5}" srcId="{1CFDA49C-469B-4648-A6A6-0D94EBFB1A99}" destId="{4337E723-1474-4EE7-86CA-624D1BF75D67}" srcOrd="1" destOrd="0" parTransId="{AF184F5C-43FE-43CB-8929-9F9D2D8D2543}" sibTransId="{297E7210-C2B8-4923-8C71-03D3D2E1D3C4}"/>
    <dgm:cxn modelId="{3E9A6447-7034-DB49-98A8-4901F4C69B97}" type="presOf" srcId="{1CFDA49C-469B-4648-A6A6-0D94EBFB1A99}" destId="{0EE54B6C-488B-AD47-A495-3EC16FC652DF}" srcOrd="0" destOrd="0" presId="urn:microsoft.com/office/officeart/2005/8/layout/default"/>
    <dgm:cxn modelId="{712F045A-C86D-4343-9D62-5F257A9316D6}" type="presOf" srcId="{8E2DDBFC-C43A-4407-9F3E-190347B1E5ED}" destId="{08F1E75F-D21B-B94E-80FA-4DEE62DBA8F2}" srcOrd="0" destOrd="0" presId="urn:microsoft.com/office/officeart/2005/8/layout/default"/>
    <dgm:cxn modelId="{45B15E5D-4699-DE44-A703-B8A6A8A651AF}" type="presOf" srcId="{79DAE0F7-AEC3-4686-9EE3-A65B9F66EE6C}" destId="{F0ADF2FC-3823-024C-B001-A8E8F81B9EEB}" srcOrd="0" destOrd="0" presId="urn:microsoft.com/office/officeart/2005/8/layout/default"/>
    <dgm:cxn modelId="{5C95FD6B-D50B-4A6F-A94E-7A805125C443}" srcId="{1CFDA49C-469B-4648-A6A6-0D94EBFB1A99}" destId="{0C52D97F-445E-40DF-8249-F884A801E99B}" srcOrd="3" destOrd="0" parTransId="{9C9651DA-F2C2-45F1-9EB6-3D0490CDEEAA}" sibTransId="{AFF646BA-DED9-4CB0-9B64-6BE346FCEEE1}"/>
    <dgm:cxn modelId="{FA983D6E-6293-704B-97BD-86FEA61AF6DC}" type="presOf" srcId="{0C52D97F-445E-40DF-8249-F884A801E99B}" destId="{AF17234B-6AB2-164B-BCAD-1228E57FEB92}" srcOrd="0" destOrd="0" presId="urn:microsoft.com/office/officeart/2005/8/layout/default"/>
    <dgm:cxn modelId="{B1233C8D-D96A-4FA7-BDC2-B51A7DEC0DCC}" srcId="{1CFDA49C-469B-4648-A6A6-0D94EBFB1A99}" destId="{8E2DDBFC-C43A-4407-9F3E-190347B1E5ED}" srcOrd="4" destOrd="0" parTransId="{5022CAAA-2FDD-4194-B721-1369F804FCBB}" sibTransId="{C2B42AE4-A8D7-4CE1-8A72-E796FBB1C9AA}"/>
    <dgm:cxn modelId="{4BFF3ABC-375B-4986-9C84-EF1D84FC874D}" srcId="{1CFDA49C-469B-4648-A6A6-0D94EBFB1A99}" destId="{79DAE0F7-AEC3-4686-9EE3-A65B9F66EE6C}" srcOrd="2" destOrd="0" parTransId="{ABD0331E-61EC-4EDC-B9BE-6CB2C57E6C6B}" sibTransId="{50F9F126-07B4-45B3-8F45-98BAB8635ECC}"/>
    <dgm:cxn modelId="{B7E3B2CF-2E65-4DC0-B946-9BA637D03B71}" srcId="{1CFDA49C-469B-4648-A6A6-0D94EBFB1A99}" destId="{5956F859-EBCF-4CF6-B051-FC353D4E6CCC}" srcOrd="0" destOrd="0" parTransId="{B8C6CFDE-EE94-4219-AE76-F880150C30A8}" sibTransId="{505EF48A-D308-48D5-AC9F-4EAA85FC34C5}"/>
    <dgm:cxn modelId="{9340C3FA-26C5-214D-9923-87490F69D20F}" type="presOf" srcId="{4337E723-1474-4EE7-86CA-624D1BF75D67}" destId="{CB15750E-8FA9-484F-84A9-6B52B195006D}" srcOrd="0" destOrd="0" presId="urn:microsoft.com/office/officeart/2005/8/layout/default"/>
    <dgm:cxn modelId="{AC96661B-6950-6648-9C8E-C7F903C59346}" type="presParOf" srcId="{0EE54B6C-488B-AD47-A495-3EC16FC652DF}" destId="{609824DE-E4FB-7542-AEAA-92A7E904CC9E}" srcOrd="0" destOrd="0" presId="urn:microsoft.com/office/officeart/2005/8/layout/default"/>
    <dgm:cxn modelId="{A1FD1AC3-1977-EE41-AFB1-C54016E5D444}" type="presParOf" srcId="{0EE54B6C-488B-AD47-A495-3EC16FC652DF}" destId="{F23ED674-20BD-DC49-B17B-713B02D5C4C3}" srcOrd="1" destOrd="0" presId="urn:microsoft.com/office/officeart/2005/8/layout/default"/>
    <dgm:cxn modelId="{B8F7A9BD-770B-2E40-8F33-ADB8E95C75DB}" type="presParOf" srcId="{0EE54B6C-488B-AD47-A495-3EC16FC652DF}" destId="{CB15750E-8FA9-484F-84A9-6B52B195006D}" srcOrd="2" destOrd="0" presId="urn:microsoft.com/office/officeart/2005/8/layout/default"/>
    <dgm:cxn modelId="{127F397C-9758-004A-98C4-3DA541D84BCE}" type="presParOf" srcId="{0EE54B6C-488B-AD47-A495-3EC16FC652DF}" destId="{19F1A8C4-0B5C-214E-9475-79875F309E96}" srcOrd="3" destOrd="0" presId="urn:microsoft.com/office/officeart/2005/8/layout/default"/>
    <dgm:cxn modelId="{155647C0-0A64-CB45-91E6-ABEE35B3B8AC}" type="presParOf" srcId="{0EE54B6C-488B-AD47-A495-3EC16FC652DF}" destId="{F0ADF2FC-3823-024C-B001-A8E8F81B9EEB}" srcOrd="4" destOrd="0" presId="urn:microsoft.com/office/officeart/2005/8/layout/default"/>
    <dgm:cxn modelId="{6A445BE3-B7B2-2D41-B99F-28ED4DD3C51E}" type="presParOf" srcId="{0EE54B6C-488B-AD47-A495-3EC16FC652DF}" destId="{B15CD1B2-47B3-4F4E-A050-6AAF1B6BAE1A}" srcOrd="5" destOrd="0" presId="urn:microsoft.com/office/officeart/2005/8/layout/default"/>
    <dgm:cxn modelId="{CC03FD94-AC0F-614E-98C2-303A945CBA4E}" type="presParOf" srcId="{0EE54B6C-488B-AD47-A495-3EC16FC652DF}" destId="{AF17234B-6AB2-164B-BCAD-1228E57FEB92}" srcOrd="6" destOrd="0" presId="urn:microsoft.com/office/officeart/2005/8/layout/default"/>
    <dgm:cxn modelId="{C9AF3298-4A1E-A647-8027-6B9A44DE050E}" type="presParOf" srcId="{0EE54B6C-488B-AD47-A495-3EC16FC652DF}" destId="{8A578493-A648-5840-812A-9ADBB5118A96}" srcOrd="7" destOrd="0" presId="urn:microsoft.com/office/officeart/2005/8/layout/default"/>
    <dgm:cxn modelId="{E4805A67-5005-5F4E-A40B-E933E2DC194C}" type="presParOf" srcId="{0EE54B6C-488B-AD47-A495-3EC16FC652DF}" destId="{08F1E75F-D21B-B94E-80FA-4DEE62DBA8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09BB98-4306-41BD-96C6-D18FEB69AA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CD8551-70A8-495B-8C8E-DA7DF01B9DD1}">
      <dgm:prSet/>
      <dgm:spPr/>
      <dgm:t>
        <a:bodyPr/>
        <a:lstStyle/>
        <a:p>
          <a:r>
            <a:rPr lang="en-US" dirty="0"/>
            <a:t>One of the most widely used frameworks.</a:t>
          </a:r>
        </a:p>
      </dgm:t>
    </dgm:pt>
    <dgm:pt modelId="{3F27F348-200A-4535-9821-99BE74EB47B2}" type="parTrans" cxnId="{1A623762-7802-47EB-8ABC-9C598AD30CEE}">
      <dgm:prSet/>
      <dgm:spPr/>
      <dgm:t>
        <a:bodyPr/>
        <a:lstStyle/>
        <a:p>
          <a:endParaRPr lang="en-US"/>
        </a:p>
      </dgm:t>
    </dgm:pt>
    <dgm:pt modelId="{3162E70D-8FE4-4800-8402-8185231838D0}" type="sibTrans" cxnId="{1A623762-7802-47EB-8ABC-9C598AD30CEE}">
      <dgm:prSet/>
      <dgm:spPr/>
      <dgm:t>
        <a:bodyPr/>
        <a:lstStyle/>
        <a:p>
          <a:endParaRPr lang="en-US"/>
        </a:p>
      </dgm:t>
    </dgm:pt>
    <dgm:pt modelId="{77E75F82-A10F-4901-B809-BF6E44EA60D0}">
      <dgm:prSet/>
      <dgm:spPr/>
      <dgm:t>
        <a:bodyPr/>
        <a:lstStyle/>
        <a:p>
          <a:r>
            <a:rPr lang="en-US" dirty="0"/>
            <a:t>Often recommended by funders.</a:t>
          </a:r>
        </a:p>
      </dgm:t>
    </dgm:pt>
    <dgm:pt modelId="{CA2380DC-39EC-40CD-B0E8-7D0E7477A3D5}" type="parTrans" cxnId="{43105217-A589-4E4B-8221-C597C234B669}">
      <dgm:prSet/>
      <dgm:spPr/>
      <dgm:t>
        <a:bodyPr/>
        <a:lstStyle/>
        <a:p>
          <a:endParaRPr lang="en-US"/>
        </a:p>
      </dgm:t>
    </dgm:pt>
    <dgm:pt modelId="{006F3D3C-88AA-4787-AE6D-8417D6F22B87}" type="sibTrans" cxnId="{43105217-A589-4E4B-8221-C597C234B669}">
      <dgm:prSet/>
      <dgm:spPr/>
      <dgm:t>
        <a:bodyPr/>
        <a:lstStyle/>
        <a:p>
          <a:endParaRPr lang="en-US"/>
        </a:p>
      </dgm:t>
    </dgm:pt>
    <dgm:pt modelId="{447B3652-070D-45B4-8ECA-5ED2EEA1D73E}">
      <dgm:prSet/>
      <dgm:spPr/>
      <dgm:t>
        <a:bodyPr/>
        <a:lstStyle/>
        <a:p>
          <a:r>
            <a:rPr lang="en-US"/>
            <a:t>Expanded the original model to focus on adaptions and sustainability.</a:t>
          </a:r>
        </a:p>
      </dgm:t>
    </dgm:pt>
    <dgm:pt modelId="{AA4CC1ED-A870-462D-B15F-9E58741DD920}" type="parTrans" cxnId="{11DDDE83-9C2D-4BC7-9777-72E379C50E8F}">
      <dgm:prSet/>
      <dgm:spPr/>
      <dgm:t>
        <a:bodyPr/>
        <a:lstStyle/>
        <a:p>
          <a:endParaRPr lang="en-US"/>
        </a:p>
      </dgm:t>
    </dgm:pt>
    <dgm:pt modelId="{B599C0CF-B8C0-4122-A0E7-0CC03AEDE9E7}" type="sibTrans" cxnId="{11DDDE83-9C2D-4BC7-9777-72E379C50E8F}">
      <dgm:prSet/>
      <dgm:spPr/>
      <dgm:t>
        <a:bodyPr/>
        <a:lstStyle/>
        <a:p>
          <a:endParaRPr lang="en-US"/>
        </a:p>
      </dgm:t>
    </dgm:pt>
    <dgm:pt modelId="{AF78DE0F-DBFF-450D-AC0E-6324B30C222D}">
      <dgm:prSet/>
      <dgm:spPr/>
      <dgm:t>
        <a:bodyPr/>
        <a:lstStyle/>
        <a:p>
          <a:r>
            <a:rPr lang="en-US" dirty="0"/>
            <a:t>Emphasize qualitative methods to understand “how” and “why.”</a:t>
          </a:r>
        </a:p>
      </dgm:t>
    </dgm:pt>
    <dgm:pt modelId="{EB5C6A37-8114-4216-B58B-382E2CA7286E}" type="parTrans" cxnId="{F1EE3441-3B5C-4EB1-841F-6E0A68266685}">
      <dgm:prSet/>
      <dgm:spPr/>
      <dgm:t>
        <a:bodyPr/>
        <a:lstStyle/>
        <a:p>
          <a:endParaRPr lang="en-US"/>
        </a:p>
      </dgm:t>
    </dgm:pt>
    <dgm:pt modelId="{6E01553D-9AD0-49F3-85E4-AD2DABAE0268}" type="sibTrans" cxnId="{F1EE3441-3B5C-4EB1-841F-6E0A68266685}">
      <dgm:prSet/>
      <dgm:spPr/>
      <dgm:t>
        <a:bodyPr/>
        <a:lstStyle/>
        <a:p>
          <a:endParaRPr lang="en-US"/>
        </a:p>
      </dgm:t>
    </dgm:pt>
    <dgm:pt modelId="{06FA13A7-C480-4DB4-AF94-A04C8EA0AB40}">
      <dgm:prSet/>
      <dgm:spPr/>
      <dgm:t>
        <a:bodyPr/>
        <a:lstStyle/>
        <a:p>
          <a:r>
            <a:rPr lang="en-US"/>
            <a:t>Capture costs.</a:t>
          </a:r>
        </a:p>
      </dgm:t>
    </dgm:pt>
    <dgm:pt modelId="{39A9C705-5AC1-4421-9712-AE3694BDF242}" type="parTrans" cxnId="{111070B7-D544-4C1F-842C-A41FD39789AF}">
      <dgm:prSet/>
      <dgm:spPr/>
      <dgm:t>
        <a:bodyPr/>
        <a:lstStyle/>
        <a:p>
          <a:endParaRPr lang="en-US"/>
        </a:p>
      </dgm:t>
    </dgm:pt>
    <dgm:pt modelId="{345F66FF-61BC-4BA8-91EB-84F28074E409}" type="sibTrans" cxnId="{111070B7-D544-4C1F-842C-A41FD39789AF}">
      <dgm:prSet/>
      <dgm:spPr/>
      <dgm:t>
        <a:bodyPr/>
        <a:lstStyle/>
        <a:p>
          <a:endParaRPr lang="en-US"/>
        </a:p>
      </dgm:t>
    </dgm:pt>
    <dgm:pt modelId="{87724451-E0B9-4224-A8BC-BE2B2BC60ACC}">
      <dgm:prSet/>
      <dgm:spPr/>
      <dgm:t>
        <a:bodyPr/>
        <a:lstStyle/>
        <a:p>
          <a:r>
            <a:rPr lang="en-US" dirty="0"/>
            <a:t>Understand and address health equity issues.</a:t>
          </a:r>
        </a:p>
      </dgm:t>
    </dgm:pt>
    <dgm:pt modelId="{3E513C1F-39CD-4484-B496-9F4AFBD3263F}" type="parTrans" cxnId="{18C17A01-61B5-49B4-9D36-FEED250EE243}">
      <dgm:prSet/>
      <dgm:spPr/>
      <dgm:t>
        <a:bodyPr/>
        <a:lstStyle/>
        <a:p>
          <a:endParaRPr lang="en-US"/>
        </a:p>
      </dgm:t>
    </dgm:pt>
    <dgm:pt modelId="{2BED305F-AA17-44FB-923E-651E24CF5ABB}" type="sibTrans" cxnId="{18C17A01-61B5-49B4-9D36-FEED250EE243}">
      <dgm:prSet/>
      <dgm:spPr/>
      <dgm:t>
        <a:bodyPr/>
        <a:lstStyle/>
        <a:p>
          <a:endParaRPr lang="en-US"/>
        </a:p>
      </dgm:t>
    </dgm:pt>
    <dgm:pt modelId="{D87FAF11-3D44-47E5-917D-0688B2F6ED27}">
      <dgm:prSet/>
      <dgm:spPr/>
      <dgm:t>
        <a:bodyPr/>
        <a:lstStyle/>
        <a:p>
          <a:r>
            <a:rPr lang="en-US" dirty="0"/>
            <a:t>Encourage pragmatic and iterative use.</a:t>
          </a:r>
        </a:p>
      </dgm:t>
    </dgm:pt>
    <dgm:pt modelId="{2937513F-BC94-4224-B10B-C05B77D2D785}" type="parTrans" cxnId="{B632DA00-27EF-41F5-8E1A-FEA27221D2B3}">
      <dgm:prSet/>
      <dgm:spPr/>
      <dgm:t>
        <a:bodyPr/>
        <a:lstStyle/>
        <a:p>
          <a:endParaRPr lang="en-US"/>
        </a:p>
      </dgm:t>
    </dgm:pt>
    <dgm:pt modelId="{A0893AED-F586-44AE-81F7-ADFE6786A1B5}" type="sibTrans" cxnId="{B632DA00-27EF-41F5-8E1A-FEA27221D2B3}">
      <dgm:prSet/>
      <dgm:spPr/>
      <dgm:t>
        <a:bodyPr/>
        <a:lstStyle/>
        <a:p>
          <a:endParaRPr lang="en-US"/>
        </a:p>
      </dgm:t>
    </dgm:pt>
    <dgm:pt modelId="{49459B8C-C4EF-4CD5-A6E6-7E6F3E5F101B}">
      <dgm:prSet/>
      <dgm:spPr/>
      <dgm:t>
        <a:bodyPr/>
        <a:lstStyle/>
        <a:p>
          <a:r>
            <a:rPr lang="en-US" dirty="0"/>
            <a:t>Package for use by non-researchers.</a:t>
          </a:r>
        </a:p>
      </dgm:t>
    </dgm:pt>
    <dgm:pt modelId="{D263CDA0-6207-487A-BAA2-03D2DBD7AC89}" type="parTrans" cxnId="{10278E85-E36B-46FE-8DBF-7C2779227486}">
      <dgm:prSet/>
      <dgm:spPr/>
      <dgm:t>
        <a:bodyPr/>
        <a:lstStyle/>
        <a:p>
          <a:endParaRPr lang="en-US"/>
        </a:p>
      </dgm:t>
    </dgm:pt>
    <dgm:pt modelId="{337430FD-B828-44F0-B8AF-19EB9DE7DD21}" type="sibTrans" cxnId="{10278E85-E36B-46FE-8DBF-7C2779227486}">
      <dgm:prSet/>
      <dgm:spPr/>
      <dgm:t>
        <a:bodyPr/>
        <a:lstStyle/>
        <a:p>
          <a:endParaRPr lang="en-US"/>
        </a:p>
      </dgm:t>
    </dgm:pt>
    <dgm:pt modelId="{34744733-59E1-44C3-BF46-8C3F43D081BD}">
      <dgm:prSet/>
      <dgm:spPr/>
      <dgm:t>
        <a:bodyPr/>
        <a:lstStyle/>
        <a:p>
          <a:r>
            <a:rPr lang="en-US" dirty="0"/>
            <a:t>Integrate with other models.</a:t>
          </a:r>
        </a:p>
      </dgm:t>
    </dgm:pt>
    <dgm:pt modelId="{7364DC63-D0C8-4993-87DD-5CA9990AB9F0}" type="parTrans" cxnId="{A093D47C-CE04-45AB-9F76-F169156035B9}">
      <dgm:prSet/>
      <dgm:spPr/>
      <dgm:t>
        <a:bodyPr/>
        <a:lstStyle/>
        <a:p>
          <a:endParaRPr lang="en-US"/>
        </a:p>
      </dgm:t>
    </dgm:pt>
    <dgm:pt modelId="{8A8AF436-6D78-4865-ABE5-CA2722529F39}" type="sibTrans" cxnId="{A093D47C-CE04-45AB-9F76-F169156035B9}">
      <dgm:prSet/>
      <dgm:spPr/>
      <dgm:t>
        <a:bodyPr/>
        <a:lstStyle/>
        <a:p>
          <a:endParaRPr lang="en-US"/>
        </a:p>
      </dgm:t>
    </dgm:pt>
    <dgm:pt modelId="{DEFC00B1-836F-8548-BC62-30B5B9948762}" type="pres">
      <dgm:prSet presAssocID="{6A09BB98-4306-41BD-96C6-D18FEB69AAE2}" presName="diagram" presStyleCnt="0">
        <dgm:presLayoutVars>
          <dgm:dir/>
          <dgm:resizeHandles val="exact"/>
        </dgm:presLayoutVars>
      </dgm:prSet>
      <dgm:spPr/>
    </dgm:pt>
    <dgm:pt modelId="{ACADCAF9-D8C7-7849-A294-20427BAE22D6}" type="pres">
      <dgm:prSet presAssocID="{F8CD8551-70A8-495B-8C8E-DA7DF01B9DD1}" presName="node" presStyleLbl="node1" presStyleIdx="0" presStyleCnt="9">
        <dgm:presLayoutVars>
          <dgm:bulletEnabled val="1"/>
        </dgm:presLayoutVars>
      </dgm:prSet>
      <dgm:spPr/>
    </dgm:pt>
    <dgm:pt modelId="{7DB01C1F-62CE-8845-8D70-CD31BC51AE98}" type="pres">
      <dgm:prSet presAssocID="{3162E70D-8FE4-4800-8402-8185231838D0}" presName="sibTrans" presStyleCnt="0"/>
      <dgm:spPr/>
    </dgm:pt>
    <dgm:pt modelId="{8E68E0E8-E978-D743-ADF0-FA78E0AC7531}" type="pres">
      <dgm:prSet presAssocID="{77E75F82-A10F-4901-B809-BF6E44EA60D0}" presName="node" presStyleLbl="node1" presStyleIdx="1" presStyleCnt="9">
        <dgm:presLayoutVars>
          <dgm:bulletEnabled val="1"/>
        </dgm:presLayoutVars>
      </dgm:prSet>
      <dgm:spPr/>
    </dgm:pt>
    <dgm:pt modelId="{97C68117-D5B4-6243-B4F2-2E1711B2321B}" type="pres">
      <dgm:prSet presAssocID="{006F3D3C-88AA-4787-AE6D-8417D6F22B87}" presName="sibTrans" presStyleCnt="0"/>
      <dgm:spPr/>
    </dgm:pt>
    <dgm:pt modelId="{D35BEFED-F911-6B44-8830-6DD59E2E945F}" type="pres">
      <dgm:prSet presAssocID="{447B3652-070D-45B4-8ECA-5ED2EEA1D73E}" presName="node" presStyleLbl="node1" presStyleIdx="2" presStyleCnt="9">
        <dgm:presLayoutVars>
          <dgm:bulletEnabled val="1"/>
        </dgm:presLayoutVars>
      </dgm:prSet>
      <dgm:spPr/>
    </dgm:pt>
    <dgm:pt modelId="{C2AC295D-9923-2840-8C60-C9E6C6DD36C1}" type="pres">
      <dgm:prSet presAssocID="{B599C0CF-B8C0-4122-A0E7-0CC03AEDE9E7}" presName="sibTrans" presStyleCnt="0"/>
      <dgm:spPr/>
    </dgm:pt>
    <dgm:pt modelId="{B5B1CCF5-001A-A448-B8A0-44588BE92A57}" type="pres">
      <dgm:prSet presAssocID="{AF78DE0F-DBFF-450D-AC0E-6324B30C222D}" presName="node" presStyleLbl="node1" presStyleIdx="3" presStyleCnt="9">
        <dgm:presLayoutVars>
          <dgm:bulletEnabled val="1"/>
        </dgm:presLayoutVars>
      </dgm:prSet>
      <dgm:spPr/>
    </dgm:pt>
    <dgm:pt modelId="{B282035D-E9C0-B446-9F6B-6D467E909EDD}" type="pres">
      <dgm:prSet presAssocID="{6E01553D-9AD0-49F3-85E4-AD2DABAE0268}" presName="sibTrans" presStyleCnt="0"/>
      <dgm:spPr/>
    </dgm:pt>
    <dgm:pt modelId="{F3A49869-C026-674D-92B8-2C74D27B2BEC}" type="pres">
      <dgm:prSet presAssocID="{06FA13A7-C480-4DB4-AF94-A04C8EA0AB40}" presName="node" presStyleLbl="node1" presStyleIdx="4" presStyleCnt="9">
        <dgm:presLayoutVars>
          <dgm:bulletEnabled val="1"/>
        </dgm:presLayoutVars>
      </dgm:prSet>
      <dgm:spPr/>
    </dgm:pt>
    <dgm:pt modelId="{6AC2C64A-2969-1B43-B7B1-9277A0F7CB90}" type="pres">
      <dgm:prSet presAssocID="{345F66FF-61BC-4BA8-91EB-84F28074E409}" presName="sibTrans" presStyleCnt="0"/>
      <dgm:spPr/>
    </dgm:pt>
    <dgm:pt modelId="{2B1258B8-9B9E-2146-B638-9FF019325574}" type="pres">
      <dgm:prSet presAssocID="{87724451-E0B9-4224-A8BC-BE2B2BC60ACC}" presName="node" presStyleLbl="node1" presStyleIdx="5" presStyleCnt="9">
        <dgm:presLayoutVars>
          <dgm:bulletEnabled val="1"/>
        </dgm:presLayoutVars>
      </dgm:prSet>
      <dgm:spPr/>
    </dgm:pt>
    <dgm:pt modelId="{63BA5F46-DBDC-1E4D-A9E2-B9C77019D769}" type="pres">
      <dgm:prSet presAssocID="{2BED305F-AA17-44FB-923E-651E24CF5ABB}" presName="sibTrans" presStyleCnt="0"/>
      <dgm:spPr/>
    </dgm:pt>
    <dgm:pt modelId="{FFF3EB72-8A67-3949-96C8-38519DAC9C9B}" type="pres">
      <dgm:prSet presAssocID="{D87FAF11-3D44-47E5-917D-0688B2F6ED27}" presName="node" presStyleLbl="node1" presStyleIdx="6" presStyleCnt="9">
        <dgm:presLayoutVars>
          <dgm:bulletEnabled val="1"/>
        </dgm:presLayoutVars>
      </dgm:prSet>
      <dgm:spPr/>
    </dgm:pt>
    <dgm:pt modelId="{82EB8C07-25F4-D745-BB7B-D3D292619B9E}" type="pres">
      <dgm:prSet presAssocID="{A0893AED-F586-44AE-81F7-ADFE6786A1B5}" presName="sibTrans" presStyleCnt="0"/>
      <dgm:spPr/>
    </dgm:pt>
    <dgm:pt modelId="{11593C88-E453-8E41-AF07-18E06D077C13}" type="pres">
      <dgm:prSet presAssocID="{49459B8C-C4EF-4CD5-A6E6-7E6F3E5F101B}" presName="node" presStyleLbl="node1" presStyleIdx="7" presStyleCnt="9">
        <dgm:presLayoutVars>
          <dgm:bulletEnabled val="1"/>
        </dgm:presLayoutVars>
      </dgm:prSet>
      <dgm:spPr/>
    </dgm:pt>
    <dgm:pt modelId="{9282BEAC-959C-D44E-AE08-BD5DBD59A07A}" type="pres">
      <dgm:prSet presAssocID="{337430FD-B828-44F0-B8AF-19EB9DE7DD21}" presName="sibTrans" presStyleCnt="0"/>
      <dgm:spPr/>
    </dgm:pt>
    <dgm:pt modelId="{CC05018D-44B9-224C-8572-D30FEE165869}" type="pres">
      <dgm:prSet presAssocID="{34744733-59E1-44C3-BF46-8C3F43D081BD}" presName="node" presStyleLbl="node1" presStyleIdx="8" presStyleCnt="9">
        <dgm:presLayoutVars>
          <dgm:bulletEnabled val="1"/>
        </dgm:presLayoutVars>
      </dgm:prSet>
      <dgm:spPr/>
    </dgm:pt>
  </dgm:ptLst>
  <dgm:cxnLst>
    <dgm:cxn modelId="{B632DA00-27EF-41F5-8E1A-FEA27221D2B3}" srcId="{6A09BB98-4306-41BD-96C6-D18FEB69AAE2}" destId="{D87FAF11-3D44-47E5-917D-0688B2F6ED27}" srcOrd="6" destOrd="0" parTransId="{2937513F-BC94-4224-B10B-C05B77D2D785}" sibTransId="{A0893AED-F586-44AE-81F7-ADFE6786A1B5}"/>
    <dgm:cxn modelId="{18C17A01-61B5-49B4-9D36-FEED250EE243}" srcId="{6A09BB98-4306-41BD-96C6-D18FEB69AAE2}" destId="{87724451-E0B9-4224-A8BC-BE2B2BC60ACC}" srcOrd="5" destOrd="0" parTransId="{3E513C1F-39CD-4484-B496-9F4AFBD3263F}" sibTransId="{2BED305F-AA17-44FB-923E-651E24CF5ABB}"/>
    <dgm:cxn modelId="{F186F10E-0018-D145-976B-9004D21252BA}" type="presOf" srcId="{6A09BB98-4306-41BD-96C6-D18FEB69AAE2}" destId="{DEFC00B1-836F-8548-BC62-30B5B9948762}" srcOrd="0" destOrd="0" presId="urn:microsoft.com/office/officeart/2005/8/layout/default"/>
    <dgm:cxn modelId="{43105217-A589-4E4B-8221-C597C234B669}" srcId="{6A09BB98-4306-41BD-96C6-D18FEB69AAE2}" destId="{77E75F82-A10F-4901-B809-BF6E44EA60D0}" srcOrd="1" destOrd="0" parTransId="{CA2380DC-39EC-40CD-B0E8-7D0E7477A3D5}" sibTransId="{006F3D3C-88AA-4787-AE6D-8417D6F22B87}"/>
    <dgm:cxn modelId="{1C896E34-A9CA-DC45-9715-7D68F923A7CB}" type="presOf" srcId="{06FA13A7-C480-4DB4-AF94-A04C8EA0AB40}" destId="{F3A49869-C026-674D-92B8-2C74D27B2BEC}" srcOrd="0" destOrd="0" presId="urn:microsoft.com/office/officeart/2005/8/layout/default"/>
    <dgm:cxn modelId="{F1EE3441-3B5C-4EB1-841F-6E0A68266685}" srcId="{6A09BB98-4306-41BD-96C6-D18FEB69AAE2}" destId="{AF78DE0F-DBFF-450D-AC0E-6324B30C222D}" srcOrd="3" destOrd="0" parTransId="{EB5C6A37-8114-4216-B58B-382E2CA7286E}" sibTransId="{6E01553D-9AD0-49F3-85E4-AD2DABAE0268}"/>
    <dgm:cxn modelId="{95C6915A-F5BD-3B4A-BF3C-82226D4CCF77}" type="presOf" srcId="{87724451-E0B9-4224-A8BC-BE2B2BC60ACC}" destId="{2B1258B8-9B9E-2146-B638-9FF019325574}" srcOrd="0" destOrd="0" presId="urn:microsoft.com/office/officeart/2005/8/layout/default"/>
    <dgm:cxn modelId="{B7D1855B-3C60-CB44-BE26-37B4E5FF4E63}" type="presOf" srcId="{49459B8C-C4EF-4CD5-A6E6-7E6F3E5F101B}" destId="{11593C88-E453-8E41-AF07-18E06D077C13}" srcOrd="0" destOrd="0" presId="urn:microsoft.com/office/officeart/2005/8/layout/default"/>
    <dgm:cxn modelId="{1A623762-7802-47EB-8ABC-9C598AD30CEE}" srcId="{6A09BB98-4306-41BD-96C6-D18FEB69AAE2}" destId="{F8CD8551-70A8-495B-8C8E-DA7DF01B9DD1}" srcOrd="0" destOrd="0" parTransId="{3F27F348-200A-4535-9821-99BE74EB47B2}" sibTransId="{3162E70D-8FE4-4800-8402-8185231838D0}"/>
    <dgm:cxn modelId="{A1BE8E69-15B3-5346-B45D-47C5446DD007}" type="presOf" srcId="{34744733-59E1-44C3-BF46-8C3F43D081BD}" destId="{CC05018D-44B9-224C-8572-D30FEE165869}" srcOrd="0" destOrd="0" presId="urn:microsoft.com/office/officeart/2005/8/layout/default"/>
    <dgm:cxn modelId="{A3B19575-D39C-4C42-9526-C19DAECAE3E9}" type="presOf" srcId="{F8CD8551-70A8-495B-8C8E-DA7DF01B9DD1}" destId="{ACADCAF9-D8C7-7849-A294-20427BAE22D6}" srcOrd="0" destOrd="0" presId="urn:microsoft.com/office/officeart/2005/8/layout/default"/>
    <dgm:cxn modelId="{A093D47C-CE04-45AB-9F76-F169156035B9}" srcId="{6A09BB98-4306-41BD-96C6-D18FEB69AAE2}" destId="{34744733-59E1-44C3-BF46-8C3F43D081BD}" srcOrd="8" destOrd="0" parTransId="{7364DC63-D0C8-4993-87DD-5CA9990AB9F0}" sibTransId="{8A8AF436-6D78-4865-ABE5-CA2722529F39}"/>
    <dgm:cxn modelId="{8B90F17C-4A4B-A44D-8CB1-497E96B7C78B}" type="presOf" srcId="{447B3652-070D-45B4-8ECA-5ED2EEA1D73E}" destId="{D35BEFED-F911-6B44-8830-6DD59E2E945F}" srcOrd="0" destOrd="0" presId="urn:microsoft.com/office/officeart/2005/8/layout/default"/>
    <dgm:cxn modelId="{11DDDE83-9C2D-4BC7-9777-72E379C50E8F}" srcId="{6A09BB98-4306-41BD-96C6-D18FEB69AAE2}" destId="{447B3652-070D-45B4-8ECA-5ED2EEA1D73E}" srcOrd="2" destOrd="0" parTransId="{AA4CC1ED-A870-462D-B15F-9E58741DD920}" sibTransId="{B599C0CF-B8C0-4122-A0E7-0CC03AEDE9E7}"/>
    <dgm:cxn modelId="{10278E85-E36B-46FE-8DBF-7C2779227486}" srcId="{6A09BB98-4306-41BD-96C6-D18FEB69AAE2}" destId="{49459B8C-C4EF-4CD5-A6E6-7E6F3E5F101B}" srcOrd="7" destOrd="0" parTransId="{D263CDA0-6207-487A-BAA2-03D2DBD7AC89}" sibTransId="{337430FD-B828-44F0-B8AF-19EB9DE7DD21}"/>
    <dgm:cxn modelId="{718AFF9F-7C65-F842-AB55-85893A7F6785}" type="presOf" srcId="{AF78DE0F-DBFF-450D-AC0E-6324B30C222D}" destId="{B5B1CCF5-001A-A448-B8A0-44588BE92A57}" srcOrd="0" destOrd="0" presId="urn:microsoft.com/office/officeart/2005/8/layout/default"/>
    <dgm:cxn modelId="{111070B7-D544-4C1F-842C-A41FD39789AF}" srcId="{6A09BB98-4306-41BD-96C6-D18FEB69AAE2}" destId="{06FA13A7-C480-4DB4-AF94-A04C8EA0AB40}" srcOrd="4" destOrd="0" parTransId="{39A9C705-5AC1-4421-9712-AE3694BDF242}" sibTransId="{345F66FF-61BC-4BA8-91EB-84F28074E409}"/>
    <dgm:cxn modelId="{750ABBC6-B0EB-2E43-92E1-6BD130C910EA}" type="presOf" srcId="{77E75F82-A10F-4901-B809-BF6E44EA60D0}" destId="{8E68E0E8-E978-D743-ADF0-FA78E0AC7531}" srcOrd="0" destOrd="0" presId="urn:microsoft.com/office/officeart/2005/8/layout/default"/>
    <dgm:cxn modelId="{C987AAEA-1FF2-934E-BD3B-876FDAF8F9F0}" type="presOf" srcId="{D87FAF11-3D44-47E5-917D-0688B2F6ED27}" destId="{FFF3EB72-8A67-3949-96C8-38519DAC9C9B}" srcOrd="0" destOrd="0" presId="urn:microsoft.com/office/officeart/2005/8/layout/default"/>
    <dgm:cxn modelId="{74C0063F-7986-5045-8947-AC74C4CB57D8}" type="presParOf" srcId="{DEFC00B1-836F-8548-BC62-30B5B9948762}" destId="{ACADCAF9-D8C7-7849-A294-20427BAE22D6}" srcOrd="0" destOrd="0" presId="urn:microsoft.com/office/officeart/2005/8/layout/default"/>
    <dgm:cxn modelId="{C7AD1D98-1466-EA4F-96B7-882288DCF57F}" type="presParOf" srcId="{DEFC00B1-836F-8548-BC62-30B5B9948762}" destId="{7DB01C1F-62CE-8845-8D70-CD31BC51AE98}" srcOrd="1" destOrd="0" presId="urn:microsoft.com/office/officeart/2005/8/layout/default"/>
    <dgm:cxn modelId="{883DA4D6-5609-F841-A006-F1507CD07B87}" type="presParOf" srcId="{DEFC00B1-836F-8548-BC62-30B5B9948762}" destId="{8E68E0E8-E978-D743-ADF0-FA78E0AC7531}" srcOrd="2" destOrd="0" presId="urn:microsoft.com/office/officeart/2005/8/layout/default"/>
    <dgm:cxn modelId="{A79D5E14-C50D-904C-88A9-A78DD1CFCF00}" type="presParOf" srcId="{DEFC00B1-836F-8548-BC62-30B5B9948762}" destId="{97C68117-D5B4-6243-B4F2-2E1711B2321B}" srcOrd="3" destOrd="0" presId="urn:microsoft.com/office/officeart/2005/8/layout/default"/>
    <dgm:cxn modelId="{33BFA1CC-02C4-9647-A6AF-F9C884C4F562}" type="presParOf" srcId="{DEFC00B1-836F-8548-BC62-30B5B9948762}" destId="{D35BEFED-F911-6B44-8830-6DD59E2E945F}" srcOrd="4" destOrd="0" presId="urn:microsoft.com/office/officeart/2005/8/layout/default"/>
    <dgm:cxn modelId="{E7403FF7-3544-A745-A5DB-EE152ED6248E}" type="presParOf" srcId="{DEFC00B1-836F-8548-BC62-30B5B9948762}" destId="{C2AC295D-9923-2840-8C60-C9E6C6DD36C1}" srcOrd="5" destOrd="0" presId="urn:microsoft.com/office/officeart/2005/8/layout/default"/>
    <dgm:cxn modelId="{5D66C9A1-3FB4-8045-BBED-6C0A0CEAAB92}" type="presParOf" srcId="{DEFC00B1-836F-8548-BC62-30B5B9948762}" destId="{B5B1CCF5-001A-A448-B8A0-44588BE92A57}" srcOrd="6" destOrd="0" presId="urn:microsoft.com/office/officeart/2005/8/layout/default"/>
    <dgm:cxn modelId="{13AB999B-8E13-3B4D-9403-38482ABE8FFE}" type="presParOf" srcId="{DEFC00B1-836F-8548-BC62-30B5B9948762}" destId="{B282035D-E9C0-B446-9F6B-6D467E909EDD}" srcOrd="7" destOrd="0" presId="urn:microsoft.com/office/officeart/2005/8/layout/default"/>
    <dgm:cxn modelId="{1D6EBCA3-FBEA-3346-8029-0A16727AF426}" type="presParOf" srcId="{DEFC00B1-836F-8548-BC62-30B5B9948762}" destId="{F3A49869-C026-674D-92B8-2C74D27B2BEC}" srcOrd="8" destOrd="0" presId="urn:microsoft.com/office/officeart/2005/8/layout/default"/>
    <dgm:cxn modelId="{E6FE374E-7FA0-F145-8D66-D07BF027EA16}" type="presParOf" srcId="{DEFC00B1-836F-8548-BC62-30B5B9948762}" destId="{6AC2C64A-2969-1B43-B7B1-9277A0F7CB90}" srcOrd="9" destOrd="0" presId="urn:microsoft.com/office/officeart/2005/8/layout/default"/>
    <dgm:cxn modelId="{A4B30F50-C7E0-AD4A-B8DF-C0A42C38E077}" type="presParOf" srcId="{DEFC00B1-836F-8548-BC62-30B5B9948762}" destId="{2B1258B8-9B9E-2146-B638-9FF019325574}" srcOrd="10" destOrd="0" presId="urn:microsoft.com/office/officeart/2005/8/layout/default"/>
    <dgm:cxn modelId="{381703F2-C1ED-2745-A72C-EE6FFAA33B07}" type="presParOf" srcId="{DEFC00B1-836F-8548-BC62-30B5B9948762}" destId="{63BA5F46-DBDC-1E4D-A9E2-B9C77019D769}" srcOrd="11" destOrd="0" presId="urn:microsoft.com/office/officeart/2005/8/layout/default"/>
    <dgm:cxn modelId="{3D2620CC-83CE-044A-B4A9-FFFB0B59769B}" type="presParOf" srcId="{DEFC00B1-836F-8548-BC62-30B5B9948762}" destId="{FFF3EB72-8A67-3949-96C8-38519DAC9C9B}" srcOrd="12" destOrd="0" presId="urn:microsoft.com/office/officeart/2005/8/layout/default"/>
    <dgm:cxn modelId="{5FD449DF-23B0-554A-B69F-575A4364B2F5}" type="presParOf" srcId="{DEFC00B1-836F-8548-BC62-30B5B9948762}" destId="{82EB8C07-25F4-D745-BB7B-D3D292619B9E}" srcOrd="13" destOrd="0" presId="urn:microsoft.com/office/officeart/2005/8/layout/default"/>
    <dgm:cxn modelId="{838BF4A7-FF23-D844-9875-84ED0C1E7200}" type="presParOf" srcId="{DEFC00B1-836F-8548-BC62-30B5B9948762}" destId="{11593C88-E453-8E41-AF07-18E06D077C13}" srcOrd="14" destOrd="0" presId="urn:microsoft.com/office/officeart/2005/8/layout/default"/>
    <dgm:cxn modelId="{50C3DCE8-7708-0646-8E3D-0D096CEC213E}" type="presParOf" srcId="{DEFC00B1-836F-8548-BC62-30B5B9948762}" destId="{9282BEAC-959C-D44E-AE08-BD5DBD59A07A}" srcOrd="15" destOrd="0" presId="urn:microsoft.com/office/officeart/2005/8/layout/default"/>
    <dgm:cxn modelId="{344F99D9-B7BE-C642-A746-C1851F3021C2}" type="presParOf" srcId="{DEFC00B1-836F-8548-BC62-30B5B9948762}" destId="{CC05018D-44B9-224C-8572-D30FEE16586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737A-8BB3-433F-BE56-5D81AC74FAFA}">
      <dsp:nvSpPr>
        <dsp:cNvPr id="0" name=""/>
        <dsp:cNvSpPr/>
      </dsp:nvSpPr>
      <dsp:spPr>
        <a:xfrm>
          <a:off x="3728341" y="-164540"/>
          <a:ext cx="2982717" cy="14964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It’s about the ‘denominator’</a:t>
          </a:r>
        </a:p>
      </dsp:txBody>
      <dsp:txXfrm>
        <a:off x="3801392" y="-91489"/>
        <a:ext cx="2836615" cy="1350364"/>
      </dsp:txXfrm>
    </dsp:sp>
    <dsp:sp modelId="{20DAA28C-56B8-4A2C-8E08-5CE21D3FA1EF}">
      <dsp:nvSpPr>
        <dsp:cNvPr id="0" name=""/>
        <dsp:cNvSpPr/>
      </dsp:nvSpPr>
      <dsp:spPr>
        <a:xfrm>
          <a:off x="3294671" y="583692"/>
          <a:ext cx="3850057" cy="3850057"/>
        </a:xfrm>
        <a:custGeom>
          <a:avLst/>
          <a:gdLst/>
          <a:ahLst/>
          <a:cxnLst/>
          <a:rect l="0" t="0" r="0" b="0"/>
          <a:pathLst>
            <a:path>
              <a:moveTo>
                <a:pt x="3419842" y="712070"/>
              </a:moveTo>
              <a:arcTo wR="1925028" hR="1925028" stAng="19256556" swAng="96129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E0774-3AAA-4A2D-8ADE-FE47F626D6AF}">
      <dsp:nvSpPr>
        <dsp:cNvPr id="0" name=""/>
        <dsp:cNvSpPr/>
      </dsp:nvSpPr>
      <dsp:spPr>
        <a:xfrm>
          <a:off x="5653369" y="1760488"/>
          <a:ext cx="2982717" cy="14964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All ‘steps’ or dimensions are important for population health*</a:t>
          </a:r>
        </a:p>
      </dsp:txBody>
      <dsp:txXfrm>
        <a:off x="5726420" y="1833539"/>
        <a:ext cx="2836615" cy="1350364"/>
      </dsp:txXfrm>
    </dsp:sp>
    <dsp:sp modelId="{9805C2E7-75B4-4470-A0ED-1F9FD52071F2}">
      <dsp:nvSpPr>
        <dsp:cNvPr id="0" name=""/>
        <dsp:cNvSpPr/>
      </dsp:nvSpPr>
      <dsp:spPr>
        <a:xfrm>
          <a:off x="3534834" y="168262"/>
          <a:ext cx="3850057" cy="3850057"/>
        </a:xfrm>
        <a:custGeom>
          <a:avLst/>
          <a:gdLst/>
          <a:ahLst/>
          <a:cxnLst/>
          <a:rect l="0" t="0" r="0" b="0"/>
          <a:pathLst>
            <a:path>
              <a:moveTo>
                <a:pt x="3455860" y="3092200"/>
              </a:moveTo>
              <a:arcTo wR="1925028" hR="1925028" stAng="2239407" swAng="77309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9939A-B080-4F68-9161-0C2DCF6C21EA}">
      <dsp:nvSpPr>
        <dsp:cNvPr id="0" name=""/>
        <dsp:cNvSpPr/>
      </dsp:nvSpPr>
      <dsp:spPr>
        <a:xfrm>
          <a:off x="3766440" y="3575255"/>
          <a:ext cx="2982717" cy="14964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At each step, there are both threats to and opportunities for health equity</a:t>
          </a:r>
        </a:p>
      </dsp:txBody>
      <dsp:txXfrm>
        <a:off x="3839491" y="3648306"/>
        <a:ext cx="2836615" cy="1350364"/>
      </dsp:txXfrm>
    </dsp:sp>
    <dsp:sp modelId="{44EDBCCE-5FC0-48A5-BD16-3165394A44EF}">
      <dsp:nvSpPr>
        <dsp:cNvPr id="0" name=""/>
        <dsp:cNvSpPr/>
      </dsp:nvSpPr>
      <dsp:spPr>
        <a:xfrm>
          <a:off x="3070628" y="189817"/>
          <a:ext cx="3850057" cy="3850057"/>
        </a:xfrm>
        <a:custGeom>
          <a:avLst/>
          <a:gdLst/>
          <a:ahLst/>
          <a:cxnLst/>
          <a:rect l="0" t="0" r="0" b="0"/>
          <a:pathLst>
            <a:path>
              <a:moveTo>
                <a:pt x="692224" y="3403517"/>
              </a:moveTo>
              <a:arcTo wR="1925028" hR="1925028" stAng="7789337" swAng="81886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A6008-F21F-404B-BFA6-36DEAC3D174A}">
      <dsp:nvSpPr>
        <dsp:cNvPr id="0" name=""/>
        <dsp:cNvSpPr/>
      </dsp:nvSpPr>
      <dsp:spPr>
        <a:xfrm>
          <a:off x="1803312" y="1760488"/>
          <a:ext cx="2982717" cy="14964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Research needs to devote attention to ALL steps in the process to affect impact*</a:t>
          </a:r>
        </a:p>
      </dsp:txBody>
      <dsp:txXfrm>
        <a:off x="1876363" y="1833539"/>
        <a:ext cx="2836615" cy="1350364"/>
      </dsp:txXfrm>
    </dsp:sp>
    <dsp:sp modelId="{AFC49508-3641-4E25-B096-B581BF1608CB}">
      <dsp:nvSpPr>
        <dsp:cNvPr id="0" name=""/>
        <dsp:cNvSpPr/>
      </dsp:nvSpPr>
      <dsp:spPr>
        <a:xfrm>
          <a:off x="3294671" y="583692"/>
          <a:ext cx="3850057" cy="3850057"/>
        </a:xfrm>
        <a:custGeom>
          <a:avLst/>
          <a:gdLst/>
          <a:ahLst/>
          <a:cxnLst/>
          <a:rect l="0" t="0" r="0" b="0"/>
          <a:pathLst>
            <a:path>
              <a:moveTo>
                <a:pt x="153499" y="1171754"/>
              </a:moveTo>
              <a:arcTo wR="1925028" hR="1925028" stAng="12182145" swAng="96129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D7EBF-1B77-4C72-A7EC-6B28DB66A27A}">
      <dsp:nvSpPr>
        <dsp:cNvPr id="0" name=""/>
        <dsp:cNvSpPr/>
      </dsp:nvSpPr>
      <dsp:spPr>
        <a:xfrm>
          <a:off x="2788" y="89084"/>
          <a:ext cx="2719055" cy="718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Key Findings</a:t>
          </a:r>
        </a:p>
      </dsp:txBody>
      <dsp:txXfrm>
        <a:off x="2788" y="89084"/>
        <a:ext cx="2719055" cy="718729"/>
      </dsp:txXfrm>
    </dsp:sp>
    <dsp:sp modelId="{07BDDAD1-F4C1-41FB-85B0-50E4E9DBBF79}">
      <dsp:nvSpPr>
        <dsp:cNvPr id="0" name=""/>
        <dsp:cNvSpPr/>
      </dsp:nvSpPr>
      <dsp:spPr>
        <a:xfrm>
          <a:off x="2788" y="807813"/>
          <a:ext cx="2719055" cy="43990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+mj-lt"/>
            </a:rPr>
            <a:t>Feasible and applicable across different projects, content areas and teams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+mj-lt"/>
            </a:rPr>
            <a:t>Method works to </a:t>
          </a:r>
          <a:r>
            <a:rPr lang="en-US" sz="2200" b="1" i="1" kern="1200" dirty="0">
              <a:latin typeface="+mj-lt"/>
            </a:rPr>
            <a:t>promote team discussion, reflection </a:t>
          </a:r>
          <a:r>
            <a:rPr lang="en-US" sz="2200" kern="1200" dirty="0">
              <a:latin typeface="+mj-lt"/>
            </a:rPr>
            <a:t>and action planning</a:t>
          </a:r>
        </a:p>
      </dsp:txBody>
      <dsp:txXfrm>
        <a:off x="2788" y="807813"/>
        <a:ext cx="2719055" cy="4399034"/>
      </dsp:txXfrm>
    </dsp:sp>
    <dsp:sp modelId="{2ECD98E8-8CB1-4F5A-A268-858C5948EEAF}">
      <dsp:nvSpPr>
        <dsp:cNvPr id="0" name=""/>
        <dsp:cNvSpPr/>
      </dsp:nvSpPr>
      <dsp:spPr>
        <a:xfrm>
          <a:off x="3102512" y="89084"/>
          <a:ext cx="2719055" cy="718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Challenges</a:t>
          </a:r>
        </a:p>
      </dsp:txBody>
      <dsp:txXfrm>
        <a:off x="3102512" y="89084"/>
        <a:ext cx="2719055" cy="718729"/>
      </dsp:txXfrm>
    </dsp:sp>
    <dsp:sp modelId="{6F02D88D-4A2A-4D94-965D-5CB936D629B7}">
      <dsp:nvSpPr>
        <dsp:cNvPr id="0" name=""/>
        <dsp:cNvSpPr/>
      </dsp:nvSpPr>
      <dsp:spPr>
        <a:xfrm>
          <a:off x="3102512" y="807813"/>
          <a:ext cx="2719055" cy="43990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+mj-lt"/>
            </a:rPr>
            <a:t>Limited by </a:t>
          </a:r>
          <a:r>
            <a:rPr lang="en-US" sz="2200" b="1" i="1" kern="1200" dirty="0">
              <a:latin typeface="+mj-lt"/>
            </a:rPr>
            <a:t>frequency and quality of data, </a:t>
          </a:r>
          <a:r>
            <a:rPr lang="en-US" sz="2200" kern="1200" dirty="0">
              <a:latin typeface="+mj-lt"/>
            </a:rPr>
            <a:t>especially when few or no ‘objective data’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+mj-lt"/>
            </a:rPr>
            <a:t>Exploring number of iterative sessions and level of facilitation needed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>
              <a:latin typeface="+mj-lt"/>
            </a:rPr>
            <a:t>Finding a way to integrate PRISM issues</a:t>
          </a:r>
        </a:p>
      </dsp:txBody>
      <dsp:txXfrm>
        <a:off x="3102512" y="807813"/>
        <a:ext cx="2719055" cy="4399034"/>
      </dsp:txXfrm>
    </dsp:sp>
    <dsp:sp modelId="{F6E3D048-B49E-4002-BD6F-6F9247317C65}">
      <dsp:nvSpPr>
        <dsp:cNvPr id="0" name=""/>
        <dsp:cNvSpPr/>
      </dsp:nvSpPr>
      <dsp:spPr>
        <a:xfrm>
          <a:off x="6202236" y="89084"/>
          <a:ext cx="2719055" cy="718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+mj-lt"/>
            </a:rPr>
            <a:t>Next</a:t>
          </a:r>
          <a:r>
            <a:rPr lang="en-US" sz="3200" kern="1200" dirty="0">
              <a:latin typeface="+mj-lt"/>
            </a:rPr>
            <a:t> </a:t>
          </a:r>
          <a:r>
            <a:rPr lang="en-US" sz="3200" b="1" kern="1200" dirty="0">
              <a:latin typeface="+mj-lt"/>
            </a:rPr>
            <a:t>Steps</a:t>
          </a:r>
        </a:p>
      </dsp:txBody>
      <dsp:txXfrm>
        <a:off x="6202236" y="89084"/>
        <a:ext cx="2719055" cy="718729"/>
      </dsp:txXfrm>
    </dsp:sp>
    <dsp:sp modelId="{2E4E0076-5D3E-4238-B040-BE891ED3F585}">
      <dsp:nvSpPr>
        <dsp:cNvPr id="0" name=""/>
        <dsp:cNvSpPr/>
      </dsp:nvSpPr>
      <dsp:spPr>
        <a:xfrm>
          <a:off x="6202236" y="807813"/>
          <a:ext cx="2719055" cy="43990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+mj-lt"/>
            </a:rPr>
            <a:t>Apply in 1) global health hypertension and 2) hospital lung ultrasound projects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+mj-lt"/>
            </a:rPr>
            <a:t>Use </a:t>
          </a:r>
          <a:r>
            <a:rPr lang="en-US" sz="2200" b="1" i="1" kern="1200" dirty="0">
              <a:latin typeface="+mj-lt"/>
            </a:rPr>
            <a:t>real-time EHR data and biweekly meetings for rap</a:t>
          </a:r>
          <a:r>
            <a:rPr lang="en-US" sz="2200" kern="1200" dirty="0">
              <a:latin typeface="+mj-lt"/>
            </a:rPr>
            <a:t>id iterations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>
              <a:latin typeface="+mj-lt"/>
            </a:rPr>
            <a:t>Developing web-based version (using PRISM)</a:t>
          </a:r>
        </a:p>
      </dsp:txBody>
      <dsp:txXfrm>
        <a:off x="6202236" y="807813"/>
        <a:ext cx="2719055" cy="4399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9EAC3-1DA1-4517-80DF-77BD42462E18}">
      <dsp:nvSpPr>
        <dsp:cNvPr id="0" name=""/>
        <dsp:cNvSpPr/>
      </dsp:nvSpPr>
      <dsp:spPr>
        <a:xfrm rot="16200000">
          <a:off x="1257299" y="-1257299"/>
          <a:ext cx="2895600" cy="54102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Intended to facilitate </a:t>
          </a:r>
          <a:r>
            <a:rPr lang="en-US" altLang="en-US" sz="30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transparency and translation </a:t>
          </a:r>
          <a:r>
            <a:rPr lang="en-US" altLang="en-US" sz="30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of research to practice, policy and population impact</a:t>
          </a:r>
          <a:endParaRPr lang="en-US" sz="30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5400000">
        <a:off x="0" y="0"/>
        <a:ext cx="5410200" cy="2171700"/>
      </dsp:txXfrm>
    </dsp:sp>
    <dsp:sp modelId="{F940E9D5-D3B9-4143-9367-5CA0B0BE7EDB}">
      <dsp:nvSpPr>
        <dsp:cNvPr id="0" name=""/>
        <dsp:cNvSpPr/>
      </dsp:nvSpPr>
      <dsp:spPr>
        <a:xfrm>
          <a:off x="5410200" y="0"/>
          <a:ext cx="5410200" cy="28956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Balances internal and external validity, and emphasizes</a:t>
          </a:r>
          <a:r>
            <a:rPr lang="en-US" altLang="en-US" sz="30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 representativeness and equity</a:t>
          </a:r>
          <a:endParaRPr lang="en-US" sz="30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410200" y="0"/>
        <a:ext cx="5410200" cy="2171700"/>
      </dsp:txXfrm>
    </dsp:sp>
    <dsp:sp modelId="{910EFFA3-B45A-45D8-8B21-5477E84B1F48}">
      <dsp:nvSpPr>
        <dsp:cNvPr id="0" name=""/>
        <dsp:cNvSpPr/>
      </dsp:nvSpPr>
      <dsp:spPr>
        <a:xfrm rot="10800000">
          <a:off x="0" y="2895600"/>
          <a:ext cx="5410200" cy="28956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Multi-level: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Adoption vs. Reach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Representativeness for all dimensions</a:t>
          </a:r>
          <a:endParaRPr lang="en-US" sz="30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0800000">
        <a:off x="0" y="3619500"/>
        <a:ext cx="5410200" cy="2171700"/>
      </dsp:txXfrm>
    </dsp:sp>
    <dsp:sp modelId="{F233A913-E7DD-47EE-9B82-AE8615AD474B}">
      <dsp:nvSpPr>
        <dsp:cNvPr id="0" name=""/>
        <dsp:cNvSpPr/>
      </dsp:nvSpPr>
      <dsp:spPr>
        <a:xfrm rot="5400000">
          <a:off x="6667499" y="1638300"/>
          <a:ext cx="2895600" cy="5410200"/>
        </a:xfrm>
        <a:prstGeom prst="round1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Ultimate Impact depends on all elements </a:t>
          </a:r>
          <a:r>
            <a:rPr lang="en-US" altLang="en-US" sz="3000" kern="1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(reach x effectiveness, etc.)</a:t>
          </a:r>
          <a:endParaRPr lang="en-US" sz="30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5410200" y="3619500"/>
        <a:ext cx="5410200" cy="2171700"/>
      </dsp:txXfrm>
    </dsp:sp>
    <dsp:sp modelId="{6B4EEDD4-DFEB-4932-9471-104127063EED}">
      <dsp:nvSpPr>
        <dsp:cNvPr id="0" name=""/>
        <dsp:cNvSpPr/>
      </dsp:nvSpPr>
      <dsp:spPr>
        <a:xfrm>
          <a:off x="3787140" y="2171700"/>
          <a:ext cx="3246120" cy="144780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RE-AIM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Purpose and Uses</a:t>
          </a:r>
        </a:p>
      </dsp:txBody>
      <dsp:txXfrm>
        <a:off x="3857816" y="2242376"/>
        <a:ext cx="3104768" cy="1306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340B6-72A5-44E0-9600-18F01D2E7A03}">
      <dsp:nvSpPr>
        <dsp:cNvPr id="0" name=""/>
        <dsp:cNvSpPr/>
      </dsp:nvSpPr>
      <dsp:spPr>
        <a:xfrm>
          <a:off x="1371897" y="297"/>
          <a:ext cx="2684859" cy="21478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EA173-E60E-45AB-9176-118CA9562FA7}">
      <dsp:nvSpPr>
        <dsp:cNvPr id="0" name=""/>
        <dsp:cNvSpPr/>
      </dsp:nvSpPr>
      <dsp:spPr>
        <a:xfrm>
          <a:off x="1613535" y="1933396"/>
          <a:ext cx="2389524" cy="7517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1. Only for evaluation</a:t>
          </a:r>
        </a:p>
      </dsp:txBody>
      <dsp:txXfrm>
        <a:off x="1613535" y="1933396"/>
        <a:ext cx="2389524" cy="751760"/>
      </dsp:txXfrm>
    </dsp:sp>
    <dsp:sp modelId="{F41B2530-94CF-4391-A30A-B4603D1E6525}">
      <dsp:nvSpPr>
        <dsp:cNvPr id="0" name=""/>
        <dsp:cNvSpPr/>
      </dsp:nvSpPr>
      <dsp:spPr>
        <a:xfrm>
          <a:off x="4325242" y="297"/>
          <a:ext cx="2684859" cy="214788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009B2-A891-4B92-AC29-C098C2686B04}">
      <dsp:nvSpPr>
        <dsp:cNvPr id="0" name=""/>
        <dsp:cNvSpPr/>
      </dsp:nvSpPr>
      <dsp:spPr>
        <a:xfrm>
          <a:off x="4566880" y="1933396"/>
          <a:ext cx="2389524" cy="7517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2. Only quantitative or qualitative</a:t>
          </a:r>
        </a:p>
      </dsp:txBody>
      <dsp:txXfrm>
        <a:off x="4566880" y="1933396"/>
        <a:ext cx="2389524" cy="751760"/>
      </dsp:txXfrm>
    </dsp:sp>
    <dsp:sp modelId="{134B5064-E54F-4EF2-8B23-629C012174DD}">
      <dsp:nvSpPr>
        <dsp:cNvPr id="0" name=""/>
        <dsp:cNvSpPr/>
      </dsp:nvSpPr>
      <dsp:spPr>
        <a:xfrm>
          <a:off x="1371897" y="2953642"/>
          <a:ext cx="2684859" cy="2147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CFFCA-9717-4E83-812F-AE83FAFA7C18}">
      <dsp:nvSpPr>
        <dsp:cNvPr id="0" name=""/>
        <dsp:cNvSpPr/>
      </dsp:nvSpPr>
      <dsp:spPr>
        <a:xfrm>
          <a:off x="1613535" y="4886741"/>
          <a:ext cx="2389524" cy="7517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cs typeface="Arial" panose="020B0604020202020204" pitchFamily="34" charset="0"/>
            </a:rPr>
            <a:t>3. Mandates that all dimensions are used and equally important</a:t>
          </a:r>
          <a:endParaRPr lang="en-US" sz="1600" kern="1200" dirty="0">
            <a:latin typeface="+mn-lt"/>
          </a:endParaRPr>
        </a:p>
      </dsp:txBody>
      <dsp:txXfrm>
        <a:off x="1613535" y="4886741"/>
        <a:ext cx="2389524" cy="751760"/>
      </dsp:txXfrm>
    </dsp:sp>
    <dsp:sp modelId="{55816997-3E17-414C-99FB-DC6BFF98ACDE}">
      <dsp:nvSpPr>
        <dsp:cNvPr id="0" name=""/>
        <dsp:cNvSpPr/>
      </dsp:nvSpPr>
      <dsp:spPr>
        <a:xfrm>
          <a:off x="4325242" y="2953642"/>
          <a:ext cx="2684859" cy="21478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0A4E8-95E3-4B39-8C31-B76B4C0C278A}">
      <dsp:nvSpPr>
        <dsp:cNvPr id="0" name=""/>
        <dsp:cNvSpPr/>
      </dsp:nvSpPr>
      <dsp:spPr>
        <a:xfrm>
          <a:off x="4566880" y="4886741"/>
          <a:ext cx="2389524" cy="7517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4. Does not address context or determinants</a:t>
          </a:r>
        </a:p>
      </dsp:txBody>
      <dsp:txXfrm>
        <a:off x="4566880" y="4886741"/>
        <a:ext cx="2389524" cy="751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824DE-E4FB-7542-AEAA-92A7E904CC9E}">
      <dsp:nvSpPr>
        <dsp:cNvPr id="0" name=""/>
        <dsp:cNvSpPr/>
      </dsp:nvSpPr>
      <dsp:spPr>
        <a:xfrm>
          <a:off x="0" y="255480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Broaden Focus on </a:t>
          </a:r>
          <a:r>
            <a:rPr lang="en-US" sz="2700" b="0" i="0" u="sng" kern="1200" baseline="0"/>
            <a:t>All Steps and Outcomes </a:t>
          </a:r>
          <a:r>
            <a:rPr lang="en-US" sz="2700" b="0" i="0" kern="1200" baseline="0"/>
            <a:t>Necessary for Population and Equity Impact</a:t>
          </a:r>
          <a:endParaRPr lang="en-US" sz="2700" kern="1200"/>
        </a:p>
      </dsp:txBody>
      <dsp:txXfrm>
        <a:off x="0" y="255480"/>
        <a:ext cx="3553806" cy="2132283"/>
      </dsp:txXfrm>
    </dsp:sp>
    <dsp:sp modelId="{CB15750E-8FA9-484F-84A9-6B52B195006D}">
      <dsp:nvSpPr>
        <dsp:cNvPr id="0" name=""/>
        <dsp:cNvSpPr/>
      </dsp:nvSpPr>
      <dsp:spPr>
        <a:xfrm>
          <a:off x="3909187" y="255480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Focus Attention on Issues of </a:t>
          </a:r>
          <a:r>
            <a:rPr lang="en-US" sz="2700" b="0" i="0" u="sng" kern="1200" baseline="0" dirty="0"/>
            <a:t>Representation</a:t>
          </a:r>
          <a:r>
            <a:rPr lang="en-US" sz="2700" b="0" i="0" kern="1200" baseline="0" dirty="0"/>
            <a:t> and </a:t>
          </a:r>
          <a:r>
            <a:rPr lang="en-US" sz="2700" b="0" i="0" u="sng" kern="1200" baseline="0" dirty="0"/>
            <a:t>Representativeness*</a:t>
          </a:r>
          <a:endParaRPr lang="en-US" sz="2700" kern="1200" dirty="0"/>
        </a:p>
      </dsp:txBody>
      <dsp:txXfrm>
        <a:off x="3909187" y="255480"/>
        <a:ext cx="3553806" cy="2132283"/>
      </dsp:txXfrm>
    </dsp:sp>
    <dsp:sp modelId="{F0ADF2FC-3823-024C-B001-A8E8F81B9EEB}">
      <dsp:nvSpPr>
        <dsp:cNvPr id="0" name=""/>
        <dsp:cNvSpPr/>
      </dsp:nvSpPr>
      <dsp:spPr>
        <a:xfrm>
          <a:off x="7818374" y="255480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Address </a:t>
          </a:r>
          <a:r>
            <a:rPr lang="en-US" sz="2700" b="0" i="0" u="sng" kern="1200" baseline="0"/>
            <a:t>Systems Issues</a:t>
          </a:r>
          <a:r>
            <a:rPr lang="en-US" sz="2700" b="0" i="0" kern="1200" baseline="0"/>
            <a:t> and Unintended Consequences</a:t>
          </a:r>
          <a:endParaRPr lang="en-US" sz="2700" kern="1200"/>
        </a:p>
      </dsp:txBody>
      <dsp:txXfrm>
        <a:off x="7818374" y="255480"/>
        <a:ext cx="3553806" cy="2132283"/>
      </dsp:txXfrm>
    </dsp:sp>
    <dsp:sp modelId="{AF17234B-6AB2-164B-BCAD-1228E57FEB92}">
      <dsp:nvSpPr>
        <dsp:cNvPr id="0" name=""/>
        <dsp:cNvSpPr/>
      </dsp:nvSpPr>
      <dsp:spPr>
        <a:xfrm>
          <a:off x="1954593" y="2743144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Understand  Context and Guide Tailoring and </a:t>
          </a:r>
          <a:r>
            <a:rPr lang="en-US" sz="2700" b="0" i="0" u="sng" kern="1200" baseline="0" dirty="0"/>
            <a:t>Adaptation to Context*</a:t>
          </a:r>
          <a:r>
            <a:rPr lang="en-US" sz="2700" b="0" i="0" kern="1200" baseline="0" dirty="0"/>
            <a:t> and Population</a:t>
          </a:r>
          <a:endParaRPr lang="en-US" sz="2700" kern="1200" dirty="0"/>
        </a:p>
      </dsp:txBody>
      <dsp:txXfrm>
        <a:off x="1954593" y="2743144"/>
        <a:ext cx="3553806" cy="2132283"/>
      </dsp:txXfrm>
    </dsp:sp>
    <dsp:sp modelId="{08F1E75F-D21B-B94E-80FA-4DEE62DBA8F2}">
      <dsp:nvSpPr>
        <dsp:cNvPr id="0" name=""/>
        <dsp:cNvSpPr/>
      </dsp:nvSpPr>
      <dsp:spPr>
        <a:xfrm>
          <a:off x="5863780" y="2743144"/>
          <a:ext cx="3553806" cy="2132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Methods and tools: </a:t>
          </a:r>
          <a:r>
            <a:rPr lang="en-US" sz="2700" u="sng" kern="1200" dirty="0"/>
            <a:t>Integrate</a:t>
          </a:r>
          <a:r>
            <a:rPr lang="en-US" sz="2700" kern="1200" dirty="0"/>
            <a:t> with other frameworks including those on equity</a:t>
          </a:r>
        </a:p>
      </dsp:txBody>
      <dsp:txXfrm>
        <a:off x="5863780" y="2743144"/>
        <a:ext cx="3553806" cy="21322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CAF9-D8C7-7849-A294-20427BAE22D6}">
      <dsp:nvSpPr>
        <dsp:cNvPr id="0" name=""/>
        <dsp:cNvSpPr/>
      </dsp:nvSpPr>
      <dsp:spPr>
        <a:xfrm>
          <a:off x="0" y="706668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One of the most widely used frameworks.</a:t>
          </a:r>
        </a:p>
      </dsp:txBody>
      <dsp:txXfrm>
        <a:off x="0" y="706668"/>
        <a:ext cx="2238412" cy="1343047"/>
      </dsp:txXfrm>
    </dsp:sp>
    <dsp:sp modelId="{8E68E0E8-E978-D743-ADF0-FA78E0AC7531}">
      <dsp:nvSpPr>
        <dsp:cNvPr id="0" name=""/>
        <dsp:cNvSpPr/>
      </dsp:nvSpPr>
      <dsp:spPr>
        <a:xfrm>
          <a:off x="2462253" y="706668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Often recommended by funders.</a:t>
          </a:r>
        </a:p>
      </dsp:txBody>
      <dsp:txXfrm>
        <a:off x="2462253" y="706668"/>
        <a:ext cx="2238412" cy="1343047"/>
      </dsp:txXfrm>
    </dsp:sp>
    <dsp:sp modelId="{D35BEFED-F911-6B44-8830-6DD59E2E945F}">
      <dsp:nvSpPr>
        <dsp:cNvPr id="0" name=""/>
        <dsp:cNvSpPr/>
      </dsp:nvSpPr>
      <dsp:spPr>
        <a:xfrm>
          <a:off x="4924507" y="706668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Expanded the original model to focus on adaptions and sustainability.</a:t>
          </a:r>
        </a:p>
      </dsp:txBody>
      <dsp:txXfrm>
        <a:off x="4924507" y="706668"/>
        <a:ext cx="2238412" cy="1343047"/>
      </dsp:txXfrm>
    </dsp:sp>
    <dsp:sp modelId="{B5B1CCF5-001A-A448-B8A0-44588BE92A57}">
      <dsp:nvSpPr>
        <dsp:cNvPr id="0" name=""/>
        <dsp:cNvSpPr/>
      </dsp:nvSpPr>
      <dsp:spPr>
        <a:xfrm>
          <a:off x="0" y="2273557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Emphasize qualitative methods to understand “how” and “why.”</a:t>
          </a:r>
        </a:p>
      </dsp:txBody>
      <dsp:txXfrm>
        <a:off x="0" y="2273557"/>
        <a:ext cx="2238412" cy="1343047"/>
      </dsp:txXfrm>
    </dsp:sp>
    <dsp:sp modelId="{F3A49869-C026-674D-92B8-2C74D27B2BEC}">
      <dsp:nvSpPr>
        <dsp:cNvPr id="0" name=""/>
        <dsp:cNvSpPr/>
      </dsp:nvSpPr>
      <dsp:spPr>
        <a:xfrm>
          <a:off x="2462253" y="2273557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Capture costs.</a:t>
          </a:r>
        </a:p>
      </dsp:txBody>
      <dsp:txXfrm>
        <a:off x="2462253" y="2273557"/>
        <a:ext cx="2238412" cy="1343047"/>
      </dsp:txXfrm>
    </dsp:sp>
    <dsp:sp modelId="{2B1258B8-9B9E-2146-B638-9FF019325574}">
      <dsp:nvSpPr>
        <dsp:cNvPr id="0" name=""/>
        <dsp:cNvSpPr/>
      </dsp:nvSpPr>
      <dsp:spPr>
        <a:xfrm>
          <a:off x="4924507" y="2273557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Understand and address health equity issues.</a:t>
          </a:r>
        </a:p>
      </dsp:txBody>
      <dsp:txXfrm>
        <a:off x="4924507" y="2273557"/>
        <a:ext cx="2238412" cy="1343047"/>
      </dsp:txXfrm>
    </dsp:sp>
    <dsp:sp modelId="{FFF3EB72-8A67-3949-96C8-38519DAC9C9B}">
      <dsp:nvSpPr>
        <dsp:cNvPr id="0" name=""/>
        <dsp:cNvSpPr/>
      </dsp:nvSpPr>
      <dsp:spPr>
        <a:xfrm>
          <a:off x="0" y="3840445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Encourage pragmatic and iterative use.</a:t>
          </a:r>
        </a:p>
      </dsp:txBody>
      <dsp:txXfrm>
        <a:off x="0" y="3840445"/>
        <a:ext cx="2238412" cy="1343047"/>
      </dsp:txXfrm>
    </dsp:sp>
    <dsp:sp modelId="{11593C88-E453-8E41-AF07-18E06D077C13}">
      <dsp:nvSpPr>
        <dsp:cNvPr id="0" name=""/>
        <dsp:cNvSpPr/>
      </dsp:nvSpPr>
      <dsp:spPr>
        <a:xfrm>
          <a:off x="2462253" y="3840445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Package for use by non-researchers.</a:t>
          </a:r>
        </a:p>
      </dsp:txBody>
      <dsp:txXfrm>
        <a:off x="2462253" y="3840445"/>
        <a:ext cx="2238412" cy="1343047"/>
      </dsp:txXfrm>
    </dsp:sp>
    <dsp:sp modelId="{CC05018D-44B9-224C-8572-D30FEE165869}">
      <dsp:nvSpPr>
        <dsp:cNvPr id="0" name=""/>
        <dsp:cNvSpPr/>
      </dsp:nvSpPr>
      <dsp:spPr>
        <a:xfrm>
          <a:off x="4924507" y="3840446"/>
          <a:ext cx="2238412" cy="134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Integrate with other models.</a:t>
          </a:r>
        </a:p>
      </dsp:txBody>
      <dsp:txXfrm>
        <a:off x="4924507" y="3840446"/>
        <a:ext cx="2238412" cy="1343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84DBC-CDF6-4504-B976-558509FBE318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0EB3-791A-4D65-90F8-C9D10A3EB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4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68B3C-ECB0-7147-86E3-09A880181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9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68B3C-ECB0-7147-86E3-09A880181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0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082752D7-23CE-BA44-A9FE-A870EF4AC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FFCE98D1-5C21-834D-B574-90D067319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EE506F9-4898-2F41-8D62-88B37C80F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9D0A2-5D37-1543-8826-71684A9F60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9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4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19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next 2 look a little bleak …. put in a ‘table???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8B3C-ECB0-7147-86E3-09A880181C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9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1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9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8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7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2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62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2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Borsika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87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6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7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55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68B3C-ECB0-7147-86E3-09A880181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276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68B3C-ECB0-7147-86E3-09A880181C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531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7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02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04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9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3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37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61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57FD6-FF0B-46BA-9814-B37670BBADC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EC415-B94E-4F4A-B8F2-DB6487355C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9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4FBF6-41AE-4F90-A1B2-CFCDBDDC4EA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0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68B3C-ECB0-7147-86E3-09A880181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84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4F86EF98-5975-D843-A39C-F840C2063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88595B78-C0CA-774A-8B56-284C8D0A3C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44EDC490-F5C2-704E-8DB5-D7F6E02DB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AE7F8C-ACAC-CD4D-AB88-C06A65422451}" type="slidenum">
              <a:rPr lang="en-US" altLang="en-US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724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FAF56-0B9B-4DED-BB72-2ACEA97D677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7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53113901-F33E-6848-A28C-5D1343667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FE889A93-3FFB-504A-9513-1CAEC369C6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D08F498D-5BA5-AE4B-8879-F8092BAF7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B86D32-7BE8-5848-9127-8B61A1C2A11E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5124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4CD15-4722-497E-84D4-EC6547D8C93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85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4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VETERANS HEALTH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83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VETERANS HEALTH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09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VETERANS HEALTH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232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VETERANS HEALTH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50EB3-791A-4D65-90F8-C9D10A3EB8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ABCE-047F-47BD-8967-25219019F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CD54-06A3-4960-A22A-B66472184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F6248-A5F7-4A53-AE2A-ACF305DA2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28EC1-384F-4C86-8DC7-A90F38BD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EF3F-9165-44AF-9746-6C8A911F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225EA-E541-4C37-A525-DDCF3BAE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2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D781-F334-4AF2-8965-040C29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B046-3114-40F9-9F8F-0F7BE150D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6E57-8126-442B-97E4-9D1ED0E0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F357-2CA4-4B79-8C37-7716A595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A9FD-2499-45C3-A837-09219D32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4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CF7B8-F941-496A-A933-1EAC6196C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3A872-90F3-4B35-96D2-4DA8C1398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C7C63-A212-4B9C-9B9A-BF15D916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351CE-F09E-4866-A845-46361975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82ED1-39C7-41BC-9FCB-662E6E5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2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10" y="532891"/>
            <a:ext cx="1056938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838103"/>
            <a:ext cx="9838267" cy="15081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6324601"/>
            <a:ext cx="6604000" cy="138499"/>
          </a:xfrm>
        </p:spPr>
        <p:txBody>
          <a:bodyPr/>
          <a:lstStyle>
            <a:lvl1pPr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3575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F7CC-C050-4C60-B058-4C7B3D4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ED1D-D080-4E41-A5F7-31DB3259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94FA6-E91C-4DF7-B84C-6999E4DD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B18E2-D048-4A5D-A533-C628F124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C3DB-54DE-4C4E-818D-9F446BB5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3604-BC80-4F5F-BFA0-979B6A59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72643-E235-4124-A8B1-0CA665E3C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78C2-20A8-4E35-9F54-64862D30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E0964-B3BE-46C3-B696-B933053F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D3A6-2637-4C3F-951F-7F1780CE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0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AEF9-B65F-4315-945D-18C0756A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4024-35D9-4D66-90F9-6DEF497C5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35B30-525D-49A8-AEA3-BFCB064E9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6892B-B2D8-40BA-9D38-B6F6A57A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8900E-D0B6-4975-AADE-C314D7F3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2C76E-6735-45B7-B125-7B3D979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0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CAB6-BC93-422B-ADD8-559E6C78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51CB-B721-4085-8619-658FE303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B236C-DCFC-468F-AD57-EE60A521E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7E707-01BC-4B49-A775-15C78D9D3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84D52-B59B-4B51-B42B-A2670002C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71233-2E7E-40E5-B55B-0EEDB2E5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FD1C-BFA9-4E67-96BA-8FFD482D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5380A-6896-473B-BF05-A858CC01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7C41-FC6B-4E42-A3D3-C0D05551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62E24-9C7E-4CDD-8127-64A4E6D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0B101-59C7-4C6B-B655-203795E2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4D954-CFFD-4B27-A9C0-D84BA2DE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C0628-533C-42D2-A7F2-9F3D7DE3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2E9F3-8E3E-4614-A8D0-79471A0F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83021-786C-4690-9122-00CC80EE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7B92-75F6-49F2-9AFB-325094D6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B6FA-CE4A-4EEF-A8D5-ACECC8DE0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F764D-3E0C-455D-9084-3BC71069A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60478-6EA8-46C5-BFAD-028F42C5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931D-64EC-413D-BD59-CD95817A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170F8-2873-46F7-8D0E-2029D959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1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7DD8-2E8E-4DAB-8E46-1606F2AB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B0D0D-1220-4D58-BB4C-FE4BF6A77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B1F9D-0899-4A5E-961C-2056EB9DD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10130-20E8-4556-B5D1-A964FA71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7886B-37DF-4B22-A82C-920DE8ED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5D8D7-4128-413F-9512-C159A113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1F80D-4BF4-4EF5-B835-0A96BBB2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31380-C854-4A89-B1B7-9161F64A9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08C2-AE19-4727-998D-4EBC2629B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ED5D-B239-44D2-9974-CC9E5E12F0E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2265-0642-4814-8866-70ACD16A7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964FE-A83C-42CA-96AD-10DC72D6F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50CE-1273-4685-89E2-5E4B8A7CC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bit.ly/2BnJz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36/bmj.n1679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-aim.org/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4.svg"/><Relationship Id="rId9" Type="http://schemas.microsoft.com/office/2007/relationships/diagramDrawing" Target="../diagrams/drawing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bit.ly/2BnJzuk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-aim.org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-aim.or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1C7FE1-5943-4D4D-B5F4-DE25D75941DD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7BDD8-8641-8841-9B92-E853C2D4F027}"/>
              </a:ext>
            </a:extLst>
          </p:cNvPr>
          <p:cNvSpPr/>
          <p:nvPr/>
        </p:nvSpPr>
        <p:spPr>
          <a:xfrm>
            <a:off x="3" y="507076"/>
            <a:ext cx="8728362" cy="1584561"/>
          </a:xfrm>
          <a:prstGeom prst="rect">
            <a:avLst/>
          </a:prstGeom>
          <a:solidFill>
            <a:srgbClr val="CFB87C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4D204A-4FCA-0344-A580-1895CAC5DF14}"/>
              </a:ext>
            </a:extLst>
          </p:cNvPr>
          <p:cNvSpPr txBox="1">
            <a:spLocks/>
          </p:cNvSpPr>
          <p:nvPr/>
        </p:nvSpPr>
        <p:spPr>
          <a:xfrm>
            <a:off x="0" y="440577"/>
            <a:ext cx="8994371" cy="15295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Pragmatic models, methods, and evolution </a:t>
            </a:r>
          </a:p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in Implementation Science: The example of PRISM and RE-AIM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C19C29-F206-A74F-A2B5-7A04A5F61F07}"/>
              </a:ext>
            </a:extLst>
          </p:cNvPr>
          <p:cNvSpPr txBox="1">
            <a:spLocks/>
          </p:cNvSpPr>
          <p:nvPr/>
        </p:nvSpPr>
        <p:spPr>
          <a:xfrm>
            <a:off x="1271847" y="2410694"/>
            <a:ext cx="7531331" cy="424768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Russell E. Glasgow, PhD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Professor, Department of Family Medicine</a:t>
            </a: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Director, ACCORDS Dissemination and Implementation Science Program University of Colorado School of Medicine</a:t>
            </a:r>
          </a:p>
          <a:p>
            <a:pPr algn="r"/>
            <a:r>
              <a:rPr lang="en-US" sz="2800" b="0" i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 tooltip="https://bit.ly/2BnJz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0" i="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4" tooltip="https://bit.ly/2BnJz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https://bit.ly/2BnJzuk</a:t>
            </a:r>
            <a:endParaRPr lang="en-US" sz="2800" u="sng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September 25, 2023</a:t>
            </a:r>
          </a:p>
          <a:p>
            <a:pPr algn="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Acknowledgments: </a:t>
            </a:r>
          </a:p>
          <a:p>
            <a:pPr algn="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Colorado Implementation Science Center, </a:t>
            </a:r>
          </a:p>
          <a:p>
            <a:pPr algn="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Borsika Rabin, Katy Trinkley,  Meredith Fort, Paul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Estabrooks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Bryan Ford, and the other great researchers cited throughout this talk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5C39D-A820-464D-A297-411ED5D40B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913" y="1433231"/>
            <a:ext cx="1457737" cy="658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3EF3B-FD0C-42BA-A136-F7E8463130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89" y="199618"/>
            <a:ext cx="3114261" cy="8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1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Pragmatic Use of RE-AIM- What is Feasible?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530086" y="6550223"/>
            <a:ext cx="11661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Glasgow RE &amp; Estabrooks, P. Preventing Chronic Disease, 2018; 15: E02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6600B0-52A0-45E6-966C-16360D155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59660"/>
              </p:ext>
            </p:extLst>
          </p:nvPr>
        </p:nvGraphicFramePr>
        <p:xfrm>
          <a:off x="530085" y="1049044"/>
          <a:ext cx="11314421" cy="53385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484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RE-AIM Dimension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Key Pragmatic Priorities to Consider and Answer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838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Reach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Level)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WHO is (was) intended to benefit and who actually participates or is exposed to the ‘program’ or policy?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880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Effectiveness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Level)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 is (was) the most important benefit you are trying to achieve and what is (was) the likelihood of negative outcomes?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57">
                <a:tc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Adoption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is (was) the program or policy applied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WHO applied it?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968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Implementation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consistently is (was) the program or policy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delivered?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will (was) it be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adapted</a:t>
                      </a: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much will (did) it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cost</a:t>
                      </a: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WHY will (did) the results come about?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990">
                <a:tc>
                  <a:txBody>
                    <a:bodyPr/>
                    <a:lstStyle>
                      <a:lvl1pPr marL="1190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Maintenance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and 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WHEN will (was) the program become operational; how long will (was) it be sustained (setting level); and how long are the results sustained (individual level)?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49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70326" y="2758610"/>
            <a:ext cx="2093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Pragmatic Research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2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Why Should You Cost Your Implementation?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946F5F-5FF8-5B4D-FE12-6BC699D3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56" y="1459366"/>
            <a:ext cx="10588487" cy="50830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Often the first and </a:t>
            </a:r>
            <a:r>
              <a:rPr lang="en-US" b="1" i="1" dirty="0"/>
              <a:t>key question potential adopting settings will ask</a:t>
            </a:r>
          </a:p>
          <a:p>
            <a:endParaRPr lang="en-US" dirty="0"/>
          </a:p>
          <a:p>
            <a:r>
              <a:rPr lang="en-US" dirty="0"/>
              <a:t>Decision-makers want to know what it will cost </a:t>
            </a:r>
            <a:r>
              <a:rPr lang="en-US" u="sng" dirty="0"/>
              <a:t>them</a:t>
            </a:r>
            <a:r>
              <a:rPr lang="en-US" dirty="0"/>
              <a:t> to implement</a:t>
            </a:r>
          </a:p>
          <a:p>
            <a:endParaRPr lang="en-US" dirty="0"/>
          </a:p>
          <a:p>
            <a:r>
              <a:rPr lang="en-US" dirty="0"/>
              <a:t>Is itself a key outcome- both Proctor et al. and RE-AIM outcomes</a:t>
            </a:r>
          </a:p>
          <a:p>
            <a:endParaRPr lang="en-US" dirty="0"/>
          </a:p>
          <a:p>
            <a:r>
              <a:rPr lang="en-US" dirty="0"/>
              <a:t>Cost is a </a:t>
            </a:r>
            <a:r>
              <a:rPr lang="en-US" b="1" i="1" dirty="0"/>
              <a:t>key determinant of adoption, implementation (success and adaptations, sustainment and dissemination</a:t>
            </a:r>
          </a:p>
          <a:p>
            <a:endParaRPr lang="en-US" dirty="0"/>
          </a:p>
          <a:p>
            <a:r>
              <a:rPr lang="en-US" dirty="0"/>
              <a:t>Increasingly required in proposals</a:t>
            </a:r>
          </a:p>
          <a:p>
            <a:endParaRPr lang="en-US" dirty="0"/>
          </a:p>
          <a:p>
            <a:r>
              <a:rPr lang="en-US" dirty="0"/>
              <a:t>More and more costing guidance, resources, and examples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DDA49-E4D4-E616-9972-79EEBA0E85C2}"/>
              </a:ext>
            </a:extLst>
          </p:cNvPr>
          <p:cNvSpPr txBox="1"/>
          <p:nvPr/>
        </p:nvSpPr>
        <p:spPr>
          <a:xfrm>
            <a:off x="530087" y="6317673"/>
            <a:ext cx="10763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Eisman</a:t>
            </a:r>
            <a:r>
              <a:rPr lang="en-US" sz="2000" dirty="0"/>
              <a:t>, A. et al. 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(2021) 16:75 https://</a:t>
            </a:r>
            <a:r>
              <a:rPr lang="en-US" dirty="0" err="1">
                <a:solidFill>
                  <a:srgbClr val="131413"/>
                </a:solidFill>
                <a:effectLst/>
                <a:latin typeface="Helvetica" pitchFamily="2" charset="0"/>
              </a:rPr>
              <a:t>doi.org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/10.1186/s13012-021-01143-x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5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122548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Adaptations Happen 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(and can be bad or good, even necessary)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438788" y="2430002"/>
            <a:ext cx="11314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" indent="0" algn="ctr">
              <a:spcBef>
                <a:spcPct val="0"/>
              </a:spcBef>
              <a:buNone/>
            </a:pP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Evaluating complex interventions:  Confronting and guiding</a:t>
            </a:r>
            <a:b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(vs. ignoring and suppressing) </a:t>
            </a:r>
            <a:r>
              <a:rPr lang="en-US" alt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heterogeneity</a:t>
            </a: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altLang="en-US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adaptation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4BBB5-C3DA-4F9B-AD14-C2E4DA29D915}"/>
              </a:ext>
            </a:extLst>
          </p:cNvPr>
          <p:cNvSpPr txBox="1"/>
          <p:nvPr/>
        </p:nvSpPr>
        <p:spPr>
          <a:xfrm>
            <a:off x="3048785" y="3950944"/>
            <a:ext cx="6094428" cy="93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" indent="0" algn="ctr">
              <a:spcBef>
                <a:spcPts val="225"/>
              </a:spcBef>
              <a:buNone/>
              <a:defRPr/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Brian S. Mittman, PhD  Oct. 2018</a:t>
            </a:r>
          </a:p>
          <a:p>
            <a:pPr marL="34290" indent="0" algn="ctr">
              <a:spcBef>
                <a:spcPts val="75"/>
              </a:spcBef>
              <a:buNone/>
              <a:defRPr/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Department of Research and Evaluation, Kaiser Permanente Southern California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15903-7CEE-4AA5-8ACE-A90637F6D0E6}"/>
              </a:ext>
            </a:extLst>
          </p:cNvPr>
          <p:cNvSpPr txBox="1"/>
          <p:nvPr/>
        </p:nvSpPr>
        <p:spPr>
          <a:xfrm>
            <a:off x="2649185" y="5567341"/>
            <a:ext cx="7492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**Also see PCORI Methods Guidance; and ADAPT Guidance (Moore et al. </a:t>
            </a:r>
            <a:r>
              <a:rPr lang="en-US" i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BMJ</a:t>
            </a:r>
            <a:r>
              <a:rPr lang="en-US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2021;374:n1679)</a:t>
            </a:r>
          </a:p>
        </p:txBody>
      </p:sp>
    </p:spTree>
    <p:extLst>
      <p:ext uri="{BB962C8B-B14F-4D97-AF65-F5344CB8AC3E}">
        <p14:creationId xmlns:p14="http://schemas.microsoft.com/office/powerpoint/2010/main" val="174798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707558" y="676894"/>
            <a:ext cx="111321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alt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Adaptation</a:t>
            </a:r>
            <a:r>
              <a:rPr lang="en-US" alt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–  the </a:t>
            </a:r>
            <a:r>
              <a:rPr lang="en-US" altLang="en-US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deliberate or accidental (i.e., drift) </a:t>
            </a:r>
            <a:r>
              <a:rPr lang="en-US" alt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modification of the program (or implementation strategies), including:</a:t>
            </a:r>
            <a:endParaRPr lang="en-US" alt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deletions or additions (enhancements) of components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refinements in the nature of included components 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adjustments in the manner/intensity of the administration of program components (called for in the program manual, curriculum or core components analysis)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cultural and other modifications due to local circumstances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44DF9F-8780-469F-A641-657A7912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11" y="5735783"/>
            <a:ext cx="11641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Moore G. et al. </a:t>
            </a:r>
            <a:r>
              <a:rPr lang="en-US" i="1" dirty="0">
                <a:effectLst/>
                <a:latin typeface="Helvetica" pitchFamily="2" charset="0"/>
              </a:rPr>
              <a:t>BMJ</a:t>
            </a:r>
            <a:r>
              <a:rPr lang="en-US" dirty="0">
                <a:effectLst/>
                <a:latin typeface="Helvetica" pitchFamily="2" charset="0"/>
              </a:rPr>
              <a:t> 2021;374:n1679 </a:t>
            </a:r>
            <a:r>
              <a:rPr lang="en-US" dirty="0">
                <a:solidFill>
                  <a:srgbClr val="231F20"/>
                </a:solidFill>
                <a:effectLst/>
                <a:latin typeface="Helvetica" pitchFamily="2" charset="0"/>
                <a:hlinkClick r:id="rId2"/>
              </a:rPr>
              <a:t>http://dx.doi.org/10.1136/bmj.n1679</a:t>
            </a:r>
            <a:endParaRPr lang="en-US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Miller C. et al. The FRAME-IS</a:t>
            </a:r>
            <a:r>
              <a:rPr lang="en-US" i="1" dirty="0">
                <a:solidFill>
                  <a:srgbClr val="131413"/>
                </a:solidFill>
                <a:effectLst/>
                <a:latin typeface="Helvetica" pitchFamily="2" charset="0"/>
              </a:rPr>
              <a:t>. Implementation Science 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(2021) 16:36 https://</a:t>
            </a:r>
            <a:r>
              <a:rPr lang="en-US" dirty="0" err="1">
                <a:solidFill>
                  <a:srgbClr val="131413"/>
                </a:solidFill>
                <a:effectLst/>
                <a:latin typeface="Helvetica" pitchFamily="2" charset="0"/>
              </a:rPr>
              <a:t>doi.org</a:t>
            </a:r>
            <a:r>
              <a:rPr lang="en-US" dirty="0">
                <a:solidFill>
                  <a:srgbClr val="131413"/>
                </a:solidFill>
                <a:effectLst/>
                <a:latin typeface="Helvetica" pitchFamily="2" charset="0"/>
              </a:rPr>
              <a:t>/10.1186/s13012-021-01105-3</a:t>
            </a:r>
          </a:p>
          <a:p>
            <a:endParaRPr lang="en-US" dirty="0">
              <a:solidFill>
                <a:srgbClr val="231F2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4677E4-F2DB-4F3F-8AA4-738F85A7C0D2}"/>
              </a:ext>
            </a:extLst>
          </p:cNvPr>
          <p:cNvSpPr txBox="1">
            <a:spLocks/>
          </p:cNvSpPr>
          <p:nvPr/>
        </p:nvSpPr>
        <p:spPr>
          <a:xfrm>
            <a:off x="966247" y="212103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Types of Adaptations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– Cultural; Resources; AND Local: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ALL WITH AND </a:t>
            </a: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DRIVEN BY MULTI-LEVEL PARTNERS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1D3541-C2A6-4F73-9C14-1D071A918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89729"/>
              </p:ext>
            </p:extLst>
          </p:nvPr>
        </p:nvGraphicFramePr>
        <p:xfrm>
          <a:off x="2593943" y="997527"/>
          <a:ext cx="9127003" cy="49638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6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597">
                <a:tc rowSpan="2">
                  <a:txBody>
                    <a:bodyPr/>
                    <a:lstStyle/>
                    <a:p>
                      <a:pPr marL="233363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Focus of Adaptation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Timing of Adaptation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(point in the project)</a:t>
                      </a:r>
                      <a:endParaRPr lang="en-US" sz="9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597">
                <a:tc vMerge="1">
                  <a:txBody>
                    <a:bodyPr/>
                    <a:lstStyle/>
                    <a:p>
                      <a:pPr marL="233363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Planning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During</a:t>
                      </a:r>
                      <a:endParaRPr lang="en-US" sz="16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Sustainment- Dissemination</a:t>
                      </a:r>
                      <a:endParaRPr kumimoji="0" lang="en-US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92467295"/>
                  </a:ext>
                </a:extLst>
              </a:tr>
              <a:tr h="942376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Intervention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1" dirty="0">
                        <a:solidFill>
                          <a:schemeClr val="accent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1" dirty="0">
                        <a:solidFill>
                          <a:schemeClr val="accent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609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Implementation</a:t>
                      </a:r>
                      <a:endParaRPr lang="en-US" sz="9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2333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Strategy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708">
                <a:tc>
                  <a:txBody>
                    <a:bodyPr/>
                    <a:lstStyle/>
                    <a:p>
                      <a:pPr marL="2333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Setting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6E5D92-50B1-41F2-92A4-6F25248EF913}"/>
              </a:ext>
            </a:extLst>
          </p:cNvPr>
          <p:cNvSpPr txBox="1"/>
          <p:nvPr/>
        </p:nvSpPr>
        <p:spPr>
          <a:xfrm>
            <a:off x="356797" y="1316949"/>
            <a:ext cx="2012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RE-AIM and PRISM can </a:t>
            </a:r>
            <a:r>
              <a:rPr lang="en-US" sz="2400" b="1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help guide adaptations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FE5FC-CB74-FC25-6AEC-48AA65110826}"/>
              </a:ext>
            </a:extLst>
          </p:cNvPr>
          <p:cNvSpPr txBox="1"/>
          <p:nvPr/>
        </p:nvSpPr>
        <p:spPr>
          <a:xfrm>
            <a:off x="475013" y="6061038"/>
            <a:ext cx="1111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Rabin BA, et al. Systematic, multimethod assessment of adaptations across four diverse health systems interventions. </a:t>
            </a:r>
            <a:r>
              <a:rPr lang="en-US" i="1" dirty="0">
                <a:effectLst/>
                <a:latin typeface="Helvetica" pitchFamily="2" charset="0"/>
              </a:rPr>
              <a:t>Front </a:t>
            </a:r>
            <a:r>
              <a:rPr lang="en-US" i="1" dirty="0">
                <a:solidFill>
                  <a:srgbClr val="000000"/>
                </a:solidFill>
                <a:effectLst/>
                <a:latin typeface="Helvetica" pitchFamily="2" charset="0"/>
              </a:rPr>
              <a:t>Public Health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 2018;6(APR). </a:t>
            </a:r>
            <a:r>
              <a:rPr lang="en-US" dirty="0">
                <a:solidFill>
                  <a:srgbClr val="0000FF"/>
                </a:solidFill>
                <a:effectLst/>
                <a:latin typeface="Helvetica" pitchFamily="2" charset="0"/>
              </a:rPr>
              <a:t>https:// </a:t>
            </a:r>
            <a:r>
              <a:rPr lang="en-US" dirty="0" err="1">
                <a:solidFill>
                  <a:srgbClr val="0000FF"/>
                </a:solidFill>
                <a:effectLst/>
                <a:latin typeface="Helvetica" pitchFamily="2" charset="0"/>
              </a:rPr>
              <a:t>doi</a:t>
            </a:r>
            <a:r>
              <a:rPr lang="en-US" dirty="0">
                <a:solidFill>
                  <a:srgbClr val="0000FF"/>
                </a:solidFill>
                <a:effectLst/>
                <a:latin typeface="Helvetica" pitchFamily="2" charset="0"/>
              </a:rPr>
              <a:t>. org/ 10. 3389/ FPUBH. 2018. 00102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  <a:endParaRPr lang="en-US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450708-1D85-456B-8C34-0A7EAFD0C0AE}"/>
              </a:ext>
            </a:extLst>
          </p:cNvPr>
          <p:cNvSpPr/>
          <p:nvPr/>
        </p:nvSpPr>
        <p:spPr>
          <a:xfrm>
            <a:off x="132522" y="0"/>
            <a:ext cx="12059478" cy="6858000"/>
          </a:xfrm>
          <a:prstGeom prst="rect">
            <a:avLst/>
          </a:prstGeom>
          <a:blipFill dpi="0" rotWithShape="1">
            <a:blip r:embed="rId3" cstate="email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86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94270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New applications for RE-AIM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0FE298D5-69FF-4AB6-B8C9-936905A80E4B}"/>
              </a:ext>
            </a:extLst>
          </p:cNvPr>
          <p:cNvSpPr txBox="1">
            <a:spLocks/>
          </p:cNvSpPr>
          <p:nvPr/>
        </p:nvSpPr>
        <p:spPr>
          <a:xfrm>
            <a:off x="530087" y="1707824"/>
            <a:ext cx="11317356" cy="476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 indent="-5715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Health equity</a:t>
            </a: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Equity issues at each RE-AIM dimension</a:t>
            </a: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Prioritizing outcomes</a:t>
            </a: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Choosing strategies</a:t>
            </a:r>
          </a:p>
          <a:p>
            <a:pPr marL="548640" lvl="2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Iterative application</a:t>
            </a: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Project lifecycle</a:t>
            </a:r>
          </a:p>
          <a:p>
            <a:pPr marL="1005840" lvl="3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Team summary, discussion, and action planning</a:t>
            </a:r>
          </a:p>
          <a:p>
            <a:pPr marL="548640" lvl="1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bg1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4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5" y="168372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Health Equity Issues at Each RE-AIM Dimension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 descr="Table showing The five elements of RE-AIM, the disparity, and overall impact">
            <a:extLst>
              <a:ext uri="{FF2B5EF4-FFF2-40B4-BE49-F238E27FC236}">
                <a16:creationId xmlns:a16="http://schemas.microsoft.com/office/drawing/2014/main" id="{E884003B-BFE1-4944-9B6F-5202A9F50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5091"/>
              </p:ext>
            </p:extLst>
          </p:nvPr>
        </p:nvGraphicFramePr>
        <p:xfrm>
          <a:off x="665019" y="1493934"/>
          <a:ext cx="10794669" cy="47999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2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6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400" u="non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RE-AIM Dimension</a:t>
                      </a:r>
                      <a:endParaRPr lang="en-US" sz="2400" b="1" u="non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u="non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Disparity</a:t>
                      </a:r>
                      <a:endParaRPr lang="en-US" sz="2400" b="1" u="non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Overall Impact</a:t>
                      </a:r>
                      <a:endParaRPr lang="en-US" sz="2400" b="1" u="none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Reach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70% 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Effectiveness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0 (equal)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70%</a:t>
                      </a:r>
                      <a:r>
                        <a:rPr lang="en-US" sz="24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9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Adoption	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49% 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4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Implementation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34% 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6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Maintenance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ea typeface="Verdana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24% benefit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7529" marR="97529" marT="48764" marB="4876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42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86B597E-9DC3-4F75-BF02-99909E63D678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953D3FD2-B7DF-945C-DB96-37DA28658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7265" y="4858360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506777F9-F411-71C5-1B4F-F9473D07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3316" y="3582743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B20DBCE9-FC55-63E3-F974-6D3F1AABC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0983" y="2323307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69AC6B62-493F-A35F-7362-2ED472DC1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032" y="1080294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4198" y="381000"/>
            <a:ext cx="20574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DOPTION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settings that participate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20778" y="1644650"/>
            <a:ext cx="2354338" cy="1143000"/>
          </a:xfrm>
          <a:prstGeom prst="roundRect">
            <a:avLst/>
          </a:prstGeom>
          <a:solidFill>
            <a:srgbClr val="2B4063">
              <a:alpha val="88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111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MPLEMENTATION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Consistently deliver intervention and resources with quality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05330" y="2878320"/>
            <a:ext cx="2057400" cy="1143000"/>
          </a:xfrm>
          <a:prstGeom prst="roundRect">
            <a:avLst/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EACH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(equity)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citizens and families that participate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36228" y="4141970"/>
            <a:ext cx="2255023" cy="1263650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FFECTIVENESS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(equity)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citizen and families that benefit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(on what outcomes)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63397" y="5405619"/>
            <a:ext cx="2159893" cy="126364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AINTENANCE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Long-term implementation and effectiveness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851" y="123616"/>
            <a:ext cx="4310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RE-AIM Equity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Outcomes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Cascade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4F1CDC-3A3D-AAD9-CA78-EF7DA07EAC39}"/>
              </a:ext>
            </a:extLst>
          </p:cNvPr>
          <p:cNvSpPr txBox="1"/>
          <p:nvPr/>
        </p:nvSpPr>
        <p:spPr>
          <a:xfrm>
            <a:off x="914400" y="5070764"/>
            <a:ext cx="479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Equity issues and potential for loss of impact and inequities at each stage</a:t>
            </a:r>
          </a:p>
        </p:txBody>
      </p:sp>
    </p:spTree>
    <p:extLst>
      <p:ext uri="{BB962C8B-B14F-4D97-AF65-F5344CB8AC3E}">
        <p14:creationId xmlns:p14="http://schemas.microsoft.com/office/powerpoint/2010/main" val="1447661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86B597E-9DC3-4F75-BF02-99909E63D678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953D3FD2-B7DF-945C-DB96-37DA28658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7265" y="4858360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506777F9-F411-71C5-1B4F-F9473D07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3316" y="3582743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B20DBCE9-FC55-63E3-F974-6D3F1AABC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0983" y="2323307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urved arrow made of water, conceptual image isolated on a white Stock  Photo by ©Vikingur 172366394">
            <a:extLst>
              <a:ext uri="{FF2B5EF4-FFF2-40B4-BE49-F238E27FC236}">
                <a16:creationId xmlns:a16="http://schemas.microsoft.com/office/drawing/2014/main" id="{69AC6B62-493F-A35F-7362-2ED472DC1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6032" y="1080294"/>
            <a:ext cx="85725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4198" y="381000"/>
            <a:ext cx="20574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DOPTION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settings that participate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20778" y="1644650"/>
            <a:ext cx="2354338" cy="1143000"/>
          </a:xfrm>
          <a:prstGeom prst="roundRect">
            <a:avLst/>
          </a:prstGeom>
          <a:solidFill>
            <a:srgbClr val="2B4063">
              <a:alpha val="88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111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MPLEMENTATION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Consistently deliver intervention and resources with quality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05330" y="2878320"/>
            <a:ext cx="2057400" cy="1143000"/>
          </a:xfrm>
          <a:prstGeom prst="roundRect">
            <a:avLst/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EACH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(equity)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citizens and families that participate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36228" y="4141970"/>
            <a:ext cx="2255023" cy="1263650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FFECTIVENESS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(equity)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# and type of citizen and families that benefit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(on what outcomes)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63397" y="5405619"/>
            <a:ext cx="2159893" cy="126364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AINTENANCE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Long-term implementation and effectiveness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5851" y="291127"/>
            <a:ext cx="4310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RE-AIM Equity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Outcomes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Cascade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FIXES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895A9E-D0A5-414D-9C66-997A90ED8486}"/>
              </a:ext>
            </a:extLst>
          </p:cNvPr>
          <p:cNvSpPr txBox="1"/>
          <p:nvPr/>
        </p:nvSpPr>
        <p:spPr>
          <a:xfrm>
            <a:off x="3301340" y="1080293"/>
            <a:ext cx="319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Make implementation simple, low cost and burden, and provide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6F422-60DF-4070-8BD7-B67F48A5299F}"/>
              </a:ext>
            </a:extLst>
          </p:cNvPr>
          <p:cNvSpPr txBox="1"/>
          <p:nvPr/>
        </p:nvSpPr>
        <p:spPr>
          <a:xfrm>
            <a:off x="8198967" y="3202976"/>
            <a:ext cx="362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Utilize evidence-based resources and strategies; make data-based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3FCAF0-3269-44DA-81A7-27DCA906500C}"/>
              </a:ext>
            </a:extLst>
          </p:cNvPr>
          <p:cNvSpPr txBox="1"/>
          <p:nvPr/>
        </p:nvSpPr>
        <p:spPr>
          <a:xfrm>
            <a:off x="10456521" y="4323112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Provide ongoing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feedback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support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resources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for implementation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D79E29-F51F-4EEF-9FC4-D92D3DF6CE7E}"/>
              </a:ext>
            </a:extLst>
          </p:cNvPr>
          <p:cNvSpPr txBox="1"/>
          <p:nvPr/>
        </p:nvSpPr>
        <p:spPr>
          <a:xfrm>
            <a:off x="5554017" y="1963367"/>
            <a:ext cx="336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Multiple and diverse tailored promotion channels and increased access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297C9-EA4C-4EA2-B3F1-1C0B182A1218}"/>
              </a:ext>
            </a:extLst>
          </p:cNvPr>
          <p:cNvSpPr txBox="1"/>
          <p:nvPr/>
        </p:nvSpPr>
        <p:spPr>
          <a:xfrm>
            <a:off x="2372340" y="271650"/>
            <a:ext cx="306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Tailor to and engage leaders, stakeholders and address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4860A7-45AE-BEC1-5D51-97FE513CF7CD}"/>
              </a:ext>
            </a:extLst>
          </p:cNvPr>
          <p:cNvSpPr txBox="1"/>
          <p:nvPr/>
        </p:nvSpPr>
        <p:spPr>
          <a:xfrm>
            <a:off x="1104405" y="5115021"/>
            <a:ext cx="5394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actions to prevent or minimize ‘drop off’ and inequities at each step</a:t>
            </a:r>
          </a:p>
        </p:txBody>
      </p:sp>
    </p:spTree>
    <p:extLst>
      <p:ext uri="{BB962C8B-B14F-4D97-AF65-F5344CB8AC3E}">
        <p14:creationId xmlns:p14="http://schemas.microsoft.com/office/powerpoint/2010/main" val="151230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Resource Sheet 1 – Select/Prioritize the RE-AIM dimension(s)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530086" y="6550223"/>
            <a:ext cx="1166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Glasgow RE &amp; Estabrooks, P. Preventing Chronic Disease, 2018; 15: E02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6600B0-52A0-45E6-966C-16360D155A7D}"/>
              </a:ext>
            </a:extLst>
          </p:cNvPr>
          <p:cNvGraphicFramePr>
            <a:graphicFrameLocks noGrp="1"/>
          </p:cNvGraphicFramePr>
          <p:nvPr/>
        </p:nvGraphicFramePr>
        <p:xfrm>
          <a:off x="530085" y="1049044"/>
          <a:ext cx="11314421" cy="53385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484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RE-AIM Dimension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Key Pragmatic Priorities to Consider and Answer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838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Reach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Level)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WHO is (was) intended to benefit and who actually participates or is exposed to the ‘program’ or policy?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880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Effectiveness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Level)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 is (was) the most important benefit you are trying to achieve and what is (was) the likelihood of negative outcomes?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57">
                <a:tc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Adoption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is (was) the program or policy applied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WHO applied it?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968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Implementation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consistently is (was) the program or policy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delivered?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will (was) it be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adapted</a:t>
                      </a: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much will (did) it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cost</a:t>
                      </a: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WHY will (did) the results come about?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990">
                <a:tc>
                  <a:txBody>
                    <a:bodyPr/>
                    <a:lstStyle>
                      <a:lvl1pPr marL="1190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Maintenance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and 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WHEN will (was) the program become operational; how long will (was) it be sustained (setting level); and how long are the results sustained (individual level)?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49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29A2E-4582-E4A6-5AE4-E8F60B74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Me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5B0DA-2A8A-6597-2AC4-D8C283B16398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Old white male with limited, U.S. perspective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Trained as behavioral scientist; gravitated to larger context interventions (worksites, community-based prevention)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Gradually adopted public health and population-based perspective and developed RE-AIM in 1998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Worked in variety of settings: psychology department; Veterans Administration; integrated healthcare (HMO); behavioral research institute; National Institutes of Health official; school of medicine – all in the U.S.</a:t>
            </a:r>
          </a:p>
        </p:txBody>
      </p:sp>
    </p:spTree>
    <p:extLst>
      <p:ext uri="{BB962C8B-B14F-4D97-AF65-F5344CB8AC3E}">
        <p14:creationId xmlns:p14="http://schemas.microsoft.com/office/powerpoint/2010/main" val="118353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-75414"/>
            <a:ext cx="11178984" cy="1072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Resource Sheet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- Select strategies and specific evaluation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D45D92-DA20-4D54-B9BC-B74DB6D2C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22603"/>
              </p:ext>
            </p:extLst>
          </p:nvPr>
        </p:nvGraphicFramePr>
        <p:xfrm>
          <a:off x="333627" y="783772"/>
          <a:ext cx="11707952" cy="6074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1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4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Dimensions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for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Dissemination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Questions to Ask of Potential</a:t>
                      </a:r>
                      <a:r>
                        <a:rPr lang="en-US" sz="1200" spc="-1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Programs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Strategies to Enhance Future Translation and Dissemination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Reach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(individual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What percentage of the target population would come in contact with your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Will you reach the most in need?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Will research participants reflect the targeted </a:t>
                      </a:r>
                      <a:r>
                        <a:rPr lang="en-US" sz="1200" dirty="0">
                          <a:effectLst/>
                        </a:rPr>
                        <a:t>population?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Formative evaluation with potential users and nonusers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Small-scale recruitment studies to enhance methods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Identify and reduce participation barriers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Use multiple channels of recruitment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Effectiveness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(individual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level)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Will the intervention likely affect key targeted outcomes?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What unintended adverse consequences may occur?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How will impact on quality of life be assessed?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Incorporate tailoring to individuals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Reinforce messages via repetition, multiple modalities, social support and systems change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Consider stepped care approaches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Evaluate adverse outcomes and quality of life for program revision and cost-to-benefit analysis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Adoption (setting or organizational 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percentage of target settings and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organizations will use the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 organizations include high-risk or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underserved populations?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Does program fit with organizational goals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 capacities?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Conduct formative evaluation with adoptees and non-adoptees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Recruit settings that have contact with the target audience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Develop recruitment materials outlining program benefits and required resources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various cost options and customization of the intervention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9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Implementation (setting or organizational 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Can different levels of staff successfully deliver</a:t>
                      </a:r>
                      <a:r>
                        <a:rPr lang="en-US" sz="1200" spc="-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proportion of staff within a setting will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agree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 program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delivery?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is the likelihood that various components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will be delivered as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intended?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delivery agents with training and technical assistance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clear intervention protocols Consider automating all/part of the program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Monitor and provide staff feedback and recognition for implementation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04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(individual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 setting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levels)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258445" lvl="0" indent="-18288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Does the program produce long-term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individual behavior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change?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Will organizations sustain the program over</a:t>
                      </a:r>
                      <a:r>
                        <a:rPr lang="en-US" sz="1200" spc="-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time?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are characteristics of persons and settings showing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maintenance?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Minimize level of resources required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Incorporate “natural environmental” and community supports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Conduct follow-up assessments and interviews to characterize success at both individual and setting levels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Consider incentives and policy supports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72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Need for Speed: Rationale for Iterative RE-AIM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607993" y="1582340"/>
            <a:ext cx="113144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D&amp;I frameworks are often cited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But frequently NOT used throughout a project lifecycle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Almost always for planning or evaluation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RE-AIM has been used most for evaluation, but also successfully for planning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Neither RE-AIM (or PRISM) nor most other D&amp;I models have been used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iteratively to guide adaptations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at key points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 major limitation to D&amp;I models and methods is that they are much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slower than needed by partners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434246" y="6320296"/>
            <a:ext cx="1166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Glasgow, RE .... &amp; Rabin B. Making implementation science more rapid. (2020) Frontiers Public Health. 8: 194</a:t>
            </a:r>
          </a:p>
        </p:txBody>
      </p:sp>
    </p:spTree>
    <p:extLst>
      <p:ext uri="{BB962C8B-B14F-4D97-AF65-F5344CB8AC3E}">
        <p14:creationId xmlns:p14="http://schemas.microsoft.com/office/powerpoint/2010/main" val="186694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Key Functions of Iterative RE-AIM Strategy Bundle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607992" y="1325563"/>
            <a:ext cx="11314421" cy="465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755" marR="155770" indent="-326109">
              <a:lnSpc>
                <a:spcPct val="101099"/>
              </a:lnSpc>
              <a:spcBef>
                <a:spcPts val="66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71" dirty="0">
                <a:latin typeface="Helvetica" panose="020B0604020202020204" pitchFamily="34" charset="0"/>
                <a:cs typeface="Helvetica" panose="020B0604020202020204" pitchFamily="34" charset="0"/>
              </a:rPr>
              <a:t>Education </a:t>
            </a:r>
            <a:r>
              <a:rPr lang="en-US" sz="2400" spc="-44" dirty="0"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US" sz="2400" spc="-97" dirty="0">
                <a:latin typeface="Helvetica" panose="020B0604020202020204" pitchFamily="34" charset="0"/>
                <a:cs typeface="Helvetica" panose="020B0604020202020204" pitchFamily="34" charset="0"/>
              </a:rPr>
              <a:t>key </a:t>
            </a:r>
            <a:r>
              <a:rPr lang="en-US" sz="2400" spc="-106" dirty="0">
                <a:latin typeface="Helvetica" panose="020B0604020202020204" pitchFamily="34" charset="0"/>
                <a:cs typeface="Helvetica" panose="020B0604020202020204" pitchFamily="34" charset="0"/>
              </a:rPr>
              <a:t>issues </a:t>
            </a:r>
            <a:r>
              <a:rPr lang="en-US" sz="2400" spc="-71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spc="-57" dirty="0">
                <a:latin typeface="Helvetica" panose="020B0604020202020204" pitchFamily="34" charset="0"/>
                <a:cs typeface="Helvetica" panose="020B0604020202020204" pitchFamily="34" charset="0"/>
              </a:rPr>
              <a:t>dimensions </a:t>
            </a:r>
            <a:r>
              <a:rPr lang="en-US" sz="2400" spc="-18" dirty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2400" spc="-128" dirty="0">
                <a:latin typeface="Helvetica" panose="020B0604020202020204" pitchFamily="34" charset="0"/>
                <a:cs typeface="Helvetica" panose="020B0604020202020204" pitchFamily="34" charset="0"/>
              </a:rPr>
              <a:t>RE-AIM </a:t>
            </a:r>
            <a:r>
              <a:rPr lang="en-US" sz="2400" spc="-22" dirty="0">
                <a:latin typeface="Helvetica" panose="020B0604020202020204" pitchFamily="34" charset="0"/>
                <a:cs typeface="Helvetica" panose="020B0604020202020204" pitchFamily="34" charset="0"/>
              </a:rPr>
              <a:t>(or </a:t>
            </a:r>
            <a:r>
              <a:rPr lang="en-US" sz="2400" spc="-150" dirty="0">
                <a:latin typeface="Helvetica" panose="020B0604020202020204" pitchFamily="34" charset="0"/>
                <a:cs typeface="Helvetica" panose="020B0604020202020204" pitchFamily="34" charset="0"/>
              </a:rPr>
              <a:t>PRISM) </a:t>
            </a:r>
            <a:r>
              <a:rPr lang="en-US" sz="2400" spc="-115" dirty="0">
                <a:latin typeface="Helvetica" panose="020B0604020202020204" pitchFamily="34" charset="0"/>
                <a:cs typeface="Helvetica" panose="020B0604020202020204" pitchFamily="34" charset="0"/>
              </a:rPr>
              <a:t>so </a:t>
            </a:r>
            <a:r>
              <a:rPr lang="en-US" sz="2400" spc="-44" dirty="0">
                <a:latin typeface="Helvetica" panose="020B0604020202020204" pitchFamily="34" charset="0"/>
                <a:cs typeface="Helvetica" panose="020B0604020202020204" pitchFamily="34" charset="0"/>
              </a:rPr>
              <a:t>team </a:t>
            </a:r>
            <a:r>
              <a:rPr lang="en-US" sz="2400" spc="-66" dirty="0">
                <a:latin typeface="Helvetica" panose="020B0604020202020204" pitchFamily="34" charset="0"/>
                <a:cs typeface="Helvetica" panose="020B0604020202020204" pitchFamily="34" charset="0"/>
              </a:rPr>
              <a:t>members </a:t>
            </a:r>
            <a:r>
              <a:rPr lang="en-US" sz="2400" spc="-93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US" sz="2400" spc="-132" dirty="0">
                <a:latin typeface="Helvetica" panose="020B0604020202020204" pitchFamily="34" charset="0"/>
                <a:cs typeface="Helvetica" panose="020B0604020202020204" pitchFamily="34" charset="0"/>
              </a:rPr>
              <a:t>a  </a:t>
            </a:r>
            <a:r>
              <a:rPr lang="en-US" sz="2400" b="1" spc="-110" dirty="0">
                <a:latin typeface="Helvetica" panose="020B0604020202020204" pitchFamily="34" charset="0"/>
                <a:cs typeface="Helvetica" panose="020B0604020202020204" pitchFamily="34" charset="0"/>
              </a:rPr>
              <a:t>conceptual understanding </a:t>
            </a:r>
            <a:r>
              <a:rPr lang="en-US" sz="2400" spc="4" dirty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2400" spc="-71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spc="-101" dirty="0">
                <a:latin typeface="Helvetica" panose="020B0604020202020204" pitchFamily="34" charset="0"/>
                <a:cs typeface="Helvetica" panose="020B0604020202020204" pitchFamily="34" charset="0"/>
              </a:rPr>
              <a:t>can </a:t>
            </a:r>
            <a:r>
              <a:rPr lang="en-US" sz="2400" spc="-26" dirty="0">
                <a:latin typeface="Helvetica" panose="020B0604020202020204" pitchFamily="34" charset="0"/>
                <a:cs typeface="Helvetica" panose="020B0604020202020204" pitchFamily="34" charset="0"/>
              </a:rPr>
              <a:t>utilize </a:t>
            </a:r>
            <a:r>
              <a:rPr lang="en-US" sz="2400" spc="-13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2400" spc="-128" dirty="0">
                <a:latin typeface="Helvetica" panose="020B0604020202020204" pitchFamily="34" charset="0"/>
                <a:cs typeface="Helvetica" panose="020B0604020202020204" pitchFamily="34" charset="0"/>
              </a:rPr>
              <a:t>RE-AIM </a:t>
            </a:r>
            <a:r>
              <a:rPr lang="en-US" sz="2400" spc="-62" dirty="0">
                <a:latin typeface="Helvetica" panose="020B0604020202020204" pitchFamily="34" charset="0"/>
                <a:cs typeface="Helvetica" panose="020B0604020202020204" pitchFamily="34" charset="0"/>
              </a:rPr>
              <a:t>dimensions </a:t>
            </a:r>
            <a:r>
              <a:rPr lang="en-US" sz="2400" spc="18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2400" spc="-57" dirty="0">
                <a:latin typeface="Helvetica" panose="020B0604020202020204" pitchFamily="34" charset="0"/>
                <a:cs typeface="Helvetica" panose="020B0604020202020204" pitchFamily="34" charset="0"/>
              </a:rPr>
              <a:t>set </a:t>
            </a:r>
            <a:r>
              <a:rPr lang="en-US" sz="2400" spc="-13" dirty="0">
                <a:latin typeface="Helvetica" panose="020B0604020202020204" pitchFamily="34" charset="0"/>
                <a:cs typeface="Helvetica" panose="020B0604020202020204" pitchFamily="34" charset="0"/>
              </a:rPr>
              <a:t>priorities </a:t>
            </a:r>
            <a:r>
              <a:rPr lang="en-US" sz="2400" spc="-71" dirty="0">
                <a:latin typeface="Helvetica" panose="020B0604020202020204" pitchFamily="34" charset="0"/>
                <a:cs typeface="Helvetica" panose="020B0604020202020204" pitchFamily="34" charset="0"/>
              </a:rPr>
              <a:t>and  </a:t>
            </a:r>
            <a:r>
              <a:rPr lang="en-US" sz="2400" spc="-57" dirty="0">
                <a:latin typeface="Helvetica" panose="020B0604020202020204" pitchFamily="34" charset="0"/>
                <a:cs typeface="Helvetica" panose="020B0604020202020204" pitchFamily="34" charset="0"/>
              </a:rPr>
              <a:t>evaluate</a:t>
            </a:r>
            <a:r>
              <a:rPr lang="en-US" sz="2400" spc="-6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spc="-79" dirty="0">
                <a:latin typeface="Helvetica" panose="020B0604020202020204" pitchFamily="34" charset="0"/>
                <a:cs typeface="Helvetica" panose="020B0604020202020204" pitchFamily="34" charset="0"/>
              </a:rPr>
              <a:t>progress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36755" marR="244301" indent="-326109">
              <a:lnSpc>
                <a:spcPct val="101099"/>
              </a:lnSpc>
              <a:spcBef>
                <a:spcPts val="1315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49" dirty="0">
                <a:latin typeface="Helvetica" panose="020B0604020202020204" pitchFamily="34" charset="0"/>
                <a:cs typeface="Helvetica" panose="020B0604020202020204" pitchFamily="34" charset="0"/>
              </a:rPr>
              <a:t>Obtain </a:t>
            </a:r>
            <a:r>
              <a:rPr lang="en-US" sz="2400" b="1" spc="-84" dirty="0">
                <a:latin typeface="Helvetica" panose="020B0604020202020204" pitchFamily="34" charset="0"/>
                <a:cs typeface="Helvetica" panose="020B0604020202020204" pitchFamily="34" charset="0"/>
              </a:rPr>
              <a:t>independent </a:t>
            </a:r>
            <a:r>
              <a:rPr lang="en-US" sz="2400" b="1" spc="-71" dirty="0">
                <a:latin typeface="Helvetica" panose="020B0604020202020204" pitchFamily="34" charset="0"/>
                <a:cs typeface="Helvetica" panose="020B0604020202020204" pitchFamily="34" charset="0"/>
              </a:rPr>
              <a:t>input </a:t>
            </a:r>
            <a:r>
              <a:rPr lang="en-US" sz="2400" b="1" spc="-11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perspectives </a:t>
            </a:r>
            <a:r>
              <a:rPr lang="en-US" sz="2400" spc="-9" dirty="0">
                <a:latin typeface="Helvetica" panose="020B0604020202020204" pitchFamily="34" charset="0"/>
                <a:cs typeface="Helvetica" panose="020B0604020202020204" pitchFamily="34" charset="0"/>
              </a:rPr>
              <a:t>from </a:t>
            </a:r>
            <a:r>
              <a:rPr lang="en-US" sz="2400" spc="-93" dirty="0">
                <a:latin typeface="Helvetica" panose="020B0604020202020204" pitchFamily="34" charset="0"/>
                <a:cs typeface="Helvetica" panose="020B0604020202020204" pitchFamily="34" charset="0"/>
              </a:rPr>
              <a:t>each </a:t>
            </a:r>
            <a:r>
              <a:rPr lang="en-US" sz="2400" spc="-44" dirty="0">
                <a:latin typeface="Helvetica" panose="020B0604020202020204" pitchFamily="34" charset="0"/>
                <a:cs typeface="Helvetica" panose="020B0604020202020204" pitchFamily="34" charset="0"/>
              </a:rPr>
              <a:t>team </a:t>
            </a:r>
            <a:r>
              <a:rPr lang="en-US" sz="2400" spc="-35" dirty="0">
                <a:latin typeface="Helvetica" panose="020B0604020202020204" pitchFamily="34" charset="0"/>
                <a:cs typeface="Helvetica" panose="020B0604020202020204" pitchFamily="34" charset="0"/>
              </a:rPr>
              <a:t>member; </a:t>
            </a:r>
            <a:r>
              <a:rPr lang="en-US" sz="2400" spc="-18" dirty="0">
                <a:latin typeface="Helvetica" panose="020B0604020202020204" pitchFamily="34" charset="0"/>
                <a:cs typeface="Helvetica" panose="020B0604020202020204" pitchFamily="34" charset="0"/>
              </a:rPr>
              <a:t>then </a:t>
            </a:r>
            <a:r>
              <a:rPr lang="en-US" sz="2400" spc="-75" dirty="0">
                <a:latin typeface="Helvetica" panose="020B0604020202020204" pitchFamily="34" charset="0"/>
                <a:cs typeface="Helvetica" panose="020B0604020202020204" pitchFamily="34" charset="0"/>
              </a:rPr>
              <a:t>summarize  </a:t>
            </a:r>
            <a:r>
              <a:rPr lang="en-US" sz="2400" spc="-49" dirty="0">
                <a:latin typeface="Helvetica" panose="020B0604020202020204" pitchFamily="34" charset="0"/>
                <a:cs typeface="Helvetica" panose="020B0604020202020204" pitchFamily="34" charset="0"/>
              </a:rPr>
              <a:t>results </a:t>
            </a:r>
            <a:r>
              <a:rPr lang="en-US" sz="2400" spc="-18" dirty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2400" b="1" spc="-115" dirty="0">
                <a:latin typeface="Helvetica" panose="020B0604020202020204" pitchFamily="34" charset="0"/>
                <a:cs typeface="Helvetica" panose="020B0604020202020204" pitchFamily="34" charset="0"/>
              </a:rPr>
              <a:t>visual</a:t>
            </a:r>
            <a:r>
              <a:rPr lang="en-US" sz="2400" b="1" spc="-154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spc="-137" dirty="0">
                <a:latin typeface="Helvetica" panose="020B0604020202020204" pitchFamily="34" charset="0"/>
                <a:cs typeface="Helvetica" panose="020B0604020202020204" pitchFamily="34" charset="0"/>
              </a:rPr>
              <a:t>displays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37315" indent="-326109">
              <a:spcBef>
                <a:spcPts val="1354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150" dirty="0">
                <a:latin typeface="Helvetica" panose="020B0604020202020204" pitchFamily="34" charset="0"/>
                <a:cs typeface="Helvetica" panose="020B0604020202020204" pitchFamily="34" charset="0"/>
              </a:rPr>
              <a:t>Team </a:t>
            </a:r>
            <a:r>
              <a:rPr lang="en-US" sz="2400" spc="-93" dirty="0">
                <a:latin typeface="Helvetica" panose="020B0604020202020204" pitchFamily="34" charset="0"/>
                <a:cs typeface="Helvetica" panose="020B0604020202020204" pitchFamily="34" charset="0"/>
              </a:rPr>
              <a:t>analyzes, </a:t>
            </a:r>
            <a:r>
              <a:rPr lang="en-US" sz="2400" b="1" spc="-97" dirty="0">
                <a:latin typeface="Helvetica" panose="020B0604020202020204" pitchFamily="34" charset="0"/>
                <a:cs typeface="Helvetica" panose="020B0604020202020204" pitchFamily="34" charset="0"/>
              </a:rPr>
              <a:t>reflects </a:t>
            </a:r>
            <a:r>
              <a:rPr lang="en-US" sz="2400" b="1" spc="-84" dirty="0">
                <a:latin typeface="Helvetica" panose="020B0604020202020204" pitchFamily="34" charset="0"/>
                <a:cs typeface="Helvetica" panose="020B0604020202020204" pitchFamily="34" charset="0"/>
              </a:rPr>
              <a:t>on, </a:t>
            </a:r>
            <a:r>
              <a:rPr lang="en-US" sz="2400" b="1" spc="-11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b="1" spc="-176" dirty="0">
                <a:latin typeface="Helvetica" panose="020B0604020202020204" pitchFamily="34" charset="0"/>
                <a:cs typeface="Helvetica" panose="020B0604020202020204" pitchFamily="34" charset="0"/>
              </a:rPr>
              <a:t>discusses </a:t>
            </a:r>
            <a:r>
              <a:rPr lang="en-US" sz="2400" b="1" spc="-146" dirty="0">
                <a:latin typeface="Helvetica" panose="020B0604020202020204" pitchFamily="34" charset="0"/>
                <a:cs typeface="Helvetica" panose="020B0604020202020204" pitchFamily="34" charset="0"/>
              </a:rPr>
              <a:t>progress </a:t>
            </a:r>
            <a:r>
              <a:rPr lang="en-US" sz="2400" spc="-71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spc="-13" dirty="0">
                <a:latin typeface="Helvetica" panose="020B0604020202020204" pitchFamily="34" charset="0"/>
                <a:cs typeface="Helvetica" panose="020B0604020202020204" pitchFamily="34" charset="0"/>
              </a:rPr>
              <a:t>priorities </a:t>
            </a:r>
            <a:r>
              <a:rPr lang="en-US" sz="2400" spc="-132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400" spc="9" dirty="0">
                <a:latin typeface="Helvetica" panose="020B0604020202020204" pitchFamily="34" charset="0"/>
                <a:cs typeface="Helvetica" panose="020B0604020202020204" pitchFamily="34" charset="0"/>
              </a:rPr>
              <a:t>that </a:t>
            </a:r>
            <a:r>
              <a:rPr lang="en-US" sz="2400" spc="-4" dirty="0">
                <a:latin typeface="Helvetica" panose="020B0604020202020204" pitchFamily="34" charset="0"/>
                <a:cs typeface="Helvetica" panose="020B0604020202020204" pitchFamily="34" charset="0"/>
              </a:rPr>
              <a:t>time</a:t>
            </a:r>
            <a:r>
              <a:rPr lang="en-US" sz="2400" spc="-322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spc="26" dirty="0">
                <a:latin typeface="Helvetica" panose="020B0604020202020204" pitchFamily="34" charset="0"/>
                <a:cs typeface="Helvetica" panose="020B0604020202020204" pitchFamily="34" charset="0"/>
              </a:rPr>
              <a:t>point*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37315" indent="-326109">
              <a:spcBef>
                <a:spcPts val="1332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79" dirty="0">
                <a:latin typeface="Helvetica" panose="020B0604020202020204" pitchFamily="34" charset="0"/>
                <a:cs typeface="Helvetica" panose="020B0604020202020204" pitchFamily="34" charset="0"/>
              </a:rPr>
              <a:t>Specify </a:t>
            </a:r>
            <a:r>
              <a:rPr lang="en-US" sz="2400" b="1" spc="-79" dirty="0">
                <a:latin typeface="Helvetica" panose="020B0604020202020204" pitchFamily="34" charset="0"/>
                <a:cs typeface="Helvetica" panose="020B0604020202020204" pitchFamily="34" charset="0"/>
              </a:rPr>
              <a:t>1–2 </a:t>
            </a:r>
            <a:r>
              <a:rPr lang="en-US" sz="2400" spc="-44" dirty="0">
                <a:latin typeface="Helvetica" panose="020B0604020202020204" pitchFamily="34" charset="0"/>
                <a:cs typeface="Helvetica" panose="020B0604020202020204" pitchFamily="34" charset="0"/>
              </a:rPr>
              <a:t>team </a:t>
            </a:r>
            <a:r>
              <a:rPr lang="en-US" sz="2400" spc="-128" dirty="0">
                <a:latin typeface="Helvetica" panose="020B0604020202020204" pitchFamily="34" charset="0"/>
                <a:cs typeface="Helvetica" panose="020B0604020202020204" pitchFamily="34" charset="0"/>
              </a:rPr>
              <a:t>RE-AIM </a:t>
            </a:r>
            <a:r>
              <a:rPr lang="en-US" sz="2400" b="1" spc="-66" dirty="0">
                <a:latin typeface="Helvetica" panose="020B0604020202020204" pitchFamily="34" charset="0"/>
                <a:cs typeface="Helvetica" panose="020B0604020202020204" pitchFamily="34" charset="0"/>
              </a:rPr>
              <a:t>priority </a:t>
            </a:r>
            <a:r>
              <a:rPr lang="en-US" sz="2400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areas </a:t>
            </a:r>
            <a:r>
              <a:rPr lang="en-US" sz="2400" b="1" spc="-11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b="1" spc="-93" dirty="0">
                <a:latin typeface="Helvetica" panose="020B0604020202020204" pitchFamily="34" charset="0"/>
                <a:cs typeface="Helvetica" panose="020B0604020202020204" pitchFamily="34" charset="0"/>
              </a:rPr>
              <a:t>adaptations </a:t>
            </a:r>
            <a:r>
              <a:rPr lang="en-US" sz="2400" spc="4" dirty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2400" spc="-35" dirty="0">
                <a:latin typeface="Helvetica" panose="020B0604020202020204" pitchFamily="34" charset="0"/>
                <a:cs typeface="Helvetica" panose="020B0604020202020204" pitchFamily="34" charset="0"/>
              </a:rPr>
              <a:t>next </a:t>
            </a:r>
            <a:r>
              <a:rPr lang="en-US" sz="2400" spc="-22" dirty="0">
                <a:latin typeface="Helvetica" panose="020B0604020202020204" pitchFamily="34" charset="0"/>
                <a:cs typeface="Helvetica" panose="020B0604020202020204" pitchFamily="34" charset="0"/>
              </a:rPr>
              <a:t>implementation</a:t>
            </a:r>
            <a:r>
              <a:rPr lang="en-US" sz="2400" spc="6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spc="4" dirty="0">
                <a:latin typeface="Helvetica" panose="020B0604020202020204" pitchFamily="34" charset="0"/>
                <a:cs typeface="Helvetica" panose="020B0604020202020204" pitchFamily="34" charset="0"/>
              </a:rPr>
              <a:t>period*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37315" indent="-326109">
              <a:spcBef>
                <a:spcPts val="1271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b="1" spc="-71" dirty="0">
                <a:latin typeface="Helvetica" panose="020B0604020202020204" pitchFamily="34" charset="0"/>
                <a:cs typeface="Helvetica" panose="020B0604020202020204" pitchFamily="34" charset="0"/>
              </a:rPr>
              <a:t>Implement </a:t>
            </a:r>
            <a:r>
              <a:rPr lang="en-US" sz="2400" b="1" spc="-11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b="1" spc="-84" dirty="0">
                <a:latin typeface="Helvetica" panose="020B0604020202020204" pitchFamily="34" charset="0"/>
                <a:cs typeface="Helvetica" panose="020B0604020202020204" pitchFamily="34" charset="0"/>
              </a:rPr>
              <a:t>evaluate </a:t>
            </a:r>
            <a:r>
              <a:rPr lang="en-US" sz="2400" spc="-13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2400" spc="-40" dirty="0">
                <a:latin typeface="Helvetica" panose="020B0604020202020204" pitchFamily="34" charset="0"/>
                <a:cs typeface="Helvetica" panose="020B0604020202020204" pitchFamily="34" charset="0"/>
              </a:rPr>
              <a:t>delivery </a:t>
            </a:r>
            <a:r>
              <a:rPr lang="en-US" sz="2400" spc="-71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spc="-35" dirty="0">
                <a:latin typeface="Helvetica" panose="020B0604020202020204" pitchFamily="34" charset="0"/>
                <a:cs typeface="Helvetica" panose="020B0604020202020204" pitchFamily="34" charset="0"/>
              </a:rPr>
              <a:t>impact </a:t>
            </a:r>
            <a:r>
              <a:rPr lang="en-US" sz="2400" spc="4" dirty="0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en-US" sz="2400" spc="-124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spc="-44" dirty="0">
                <a:latin typeface="Helvetica" panose="020B0604020202020204" pitchFamily="34" charset="0"/>
                <a:cs typeface="Helvetica" panose="020B0604020202020204" pitchFamily="34" charset="0"/>
              </a:rPr>
              <a:t>adaptations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37315" indent="-326109">
              <a:spcBef>
                <a:spcPts val="1337"/>
              </a:spcBef>
              <a:buAutoNum type="arabicPeriod"/>
              <a:tabLst>
                <a:tab pos="336755" algn="l"/>
                <a:tab pos="337315" algn="l"/>
              </a:tabLst>
            </a:pPr>
            <a:r>
              <a:rPr lang="en-US" sz="2400" spc="-88" dirty="0">
                <a:latin typeface="Helvetica" panose="020B0604020202020204" pitchFamily="34" charset="0"/>
                <a:cs typeface="Helvetica" panose="020B0604020202020204" pitchFamily="34" charset="0"/>
              </a:rPr>
              <a:t>Learn </a:t>
            </a:r>
            <a:r>
              <a:rPr lang="en-US" sz="2400" spc="-9" dirty="0">
                <a:latin typeface="Helvetica" panose="020B0604020202020204" pitchFamily="34" charset="0"/>
                <a:cs typeface="Helvetica" panose="020B0604020202020204" pitchFamily="34" charset="0"/>
              </a:rPr>
              <a:t>from </a:t>
            </a:r>
            <a:r>
              <a:rPr lang="en-US" sz="2400" spc="-26" dirty="0">
                <a:latin typeface="Helvetica" panose="020B0604020202020204" pitchFamily="34" charset="0"/>
                <a:cs typeface="Helvetica" panose="020B0604020202020204" pitchFamily="34" charset="0"/>
              </a:rPr>
              <a:t>iterations </a:t>
            </a:r>
            <a:r>
              <a:rPr lang="en-US" sz="2400" spc="-71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b="1" spc="-71" dirty="0">
                <a:latin typeface="Helvetica" panose="020B0604020202020204" pitchFamily="34" charset="0"/>
                <a:cs typeface="Helvetica" panose="020B0604020202020204" pitchFamily="34" charset="0"/>
              </a:rPr>
              <a:t>repeat </a:t>
            </a:r>
            <a:r>
              <a:rPr lang="en-US" sz="2400" b="1" spc="-176" dirty="0">
                <a:latin typeface="Helvetica" panose="020B0604020202020204" pitchFamily="34" charset="0"/>
                <a:cs typeface="Helvetica" panose="020B0604020202020204" pitchFamily="34" charset="0"/>
              </a:rPr>
              <a:t>as </a:t>
            </a:r>
            <a:r>
              <a:rPr lang="en-US" sz="2400" b="1" spc="-79" dirty="0">
                <a:latin typeface="Helvetica" panose="020B0604020202020204" pitchFamily="34" charset="0"/>
                <a:cs typeface="Helvetica" panose="020B0604020202020204" pitchFamily="34" charset="0"/>
              </a:rPr>
              <a:t>appropriate </a:t>
            </a:r>
            <a:r>
              <a:rPr lang="en-US" sz="2400" spc="-44" dirty="0">
                <a:latin typeface="Helvetica" panose="020B0604020202020204" pitchFamily="34" charset="0"/>
                <a:cs typeface="Helvetica" panose="020B0604020202020204" pitchFamily="34" charset="0"/>
              </a:rPr>
              <a:t>over</a:t>
            </a:r>
            <a:r>
              <a:rPr lang="en-US" sz="2400" spc="-29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spc="-4" dirty="0">
                <a:latin typeface="Helvetica" panose="020B0604020202020204" pitchFamily="34" charset="0"/>
                <a:cs typeface="Helvetica" panose="020B0604020202020204" pitchFamily="34" charset="0"/>
              </a:rPr>
              <a:t>time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338408" y="6112906"/>
            <a:ext cx="11661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 marR="4483"/>
            <a:r>
              <a:rPr lang="en-US" sz="1600" dirty="0">
                <a:latin typeface="Arial"/>
                <a:cs typeface="Arial"/>
              </a:rPr>
              <a:t>Glasgow RE, Battaglia C et al. Use of the RE-AIM framework to guide iterative adaptations: Applications, lessons learned,  and future directions. </a:t>
            </a:r>
            <a:r>
              <a:rPr lang="en-US" sz="1600" i="1" dirty="0">
                <a:latin typeface="Arial"/>
                <a:cs typeface="Arial"/>
              </a:rPr>
              <a:t>Front Health Serv</a:t>
            </a:r>
            <a:r>
              <a:rPr lang="en-US" sz="1600" dirty="0">
                <a:latin typeface="Arial"/>
                <a:cs typeface="Arial"/>
              </a:rPr>
              <a:t>. 2022;2:959565. doi:10.3389/frhs.2022.959565</a:t>
            </a:r>
          </a:p>
        </p:txBody>
      </p:sp>
    </p:spTree>
    <p:extLst>
      <p:ext uri="{BB962C8B-B14F-4D97-AF65-F5344CB8AC3E}">
        <p14:creationId xmlns:p14="http://schemas.microsoft.com/office/powerpoint/2010/main" val="16794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How do you use iterative RE-AIM?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C8494-55E5-475D-BF36-FF85071B48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33" y="1808907"/>
            <a:ext cx="10497036" cy="41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Sample “Gap” Analysis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AA6EA-174B-44AB-81F4-93C52E7132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76" y="1159858"/>
            <a:ext cx="11019868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6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470236" cy="1325563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Iterative RE-AIM: Key Findings, Challenges, Next Steps</a:t>
            </a:r>
            <a:endParaRPr lang="en-US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434246" y="6320296"/>
            <a:ext cx="1166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Glasgow, RE .... &amp; Rabin B. Making implementation science more rapid. (2020) Frontiers Public Health. 8: 194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CB80A-D212-4116-8BAD-BEDCA88CE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199215"/>
              </p:ext>
            </p:extLst>
          </p:nvPr>
        </p:nvGraphicFramePr>
        <p:xfrm>
          <a:off x="1633960" y="1043081"/>
          <a:ext cx="8924081" cy="52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58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1">
            <a:extLst>
              <a:ext uri="{FF2B5EF4-FFF2-40B4-BE49-F238E27FC236}">
                <a16:creationId xmlns:a16="http://schemas.microsoft.com/office/drawing/2014/main" id="{BC439975-E0CE-8E44-B63C-5113BBCC69C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84338"/>
            <a:ext cx="7696200" cy="4243387"/>
          </a:xfrm>
        </p:spPr>
        <p:txBody>
          <a:bodyPr rtlCol="0">
            <a:normAutofit/>
          </a:bodyPr>
          <a:lstStyle/>
          <a:p>
            <a:pPr marL="641747" indent="-342900"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88484-304E-6949-8715-9B0425E7CD4B}"/>
              </a:ext>
            </a:extLst>
          </p:cNvPr>
          <p:cNvSpPr txBox="1"/>
          <p:nvPr/>
        </p:nvSpPr>
        <p:spPr>
          <a:xfrm>
            <a:off x="606219" y="6078333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Glasgow RE et al. RE-AIM at 20.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Frontiers Public Health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2019: 7: 64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Glasgow et al. </a:t>
            </a:r>
            <a:r>
              <a:rPr kumimoji="0" 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Amer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J Public Health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 1999; 89: 1322-1327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5644964"/>
              </p:ext>
            </p:extLst>
          </p:nvPr>
        </p:nvGraphicFramePr>
        <p:xfrm>
          <a:off x="381000" y="152400"/>
          <a:ext cx="10820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00" y="5638800"/>
            <a:ext cx="727280" cy="10316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F09BE2-95AB-42AD-8F3C-34AF4E7A8757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116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F277B-FAFA-4DD9-9505-323D93A80B29}"/>
              </a:ext>
            </a:extLst>
          </p:cNvPr>
          <p:cNvSpPr txBox="1"/>
          <p:nvPr/>
        </p:nvSpPr>
        <p:spPr>
          <a:xfrm>
            <a:off x="2568198" y="4643633"/>
            <a:ext cx="3213313" cy="124762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Additional Resources at www.re-aim.org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FB994B-5DA7-4D47-8DFD-7B242AE9B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981197" y="152400"/>
            <a:ext cx="5144282" cy="1508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9003F-6F91-4298-9884-A1B7D34F556B}"/>
              </a:ext>
            </a:extLst>
          </p:cNvPr>
          <p:cNvSpPr txBox="1"/>
          <p:nvPr/>
        </p:nvSpPr>
        <p:spPr>
          <a:xfrm>
            <a:off x="4039379" y="1905001"/>
            <a:ext cx="6172200" cy="365037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Brief explainer videos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FAQ’s and examples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Guidance on application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Searchable list of 700+ article abstracts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Calculators, checklists, tools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Recommended slides</a:t>
            </a:r>
          </a:p>
          <a:p>
            <a:pPr marL="257175" indent="-25717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Webinars, upcoming events, blogs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8A308-7AAD-CF4E-8901-AC6F69CD6983}"/>
              </a:ext>
            </a:extLst>
          </p:cNvPr>
          <p:cNvSpPr txBox="1"/>
          <p:nvPr/>
        </p:nvSpPr>
        <p:spPr>
          <a:xfrm>
            <a:off x="490194" y="5711072"/>
            <a:ext cx="11453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Glasgow et al (2019). RE-AIM Planning and Evaluation Framework: 20-Year Review.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Front Public Health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7, 64. doi:10.3389</a:t>
            </a:r>
          </a:p>
          <a:p>
            <a:pPr>
              <a:spcAft>
                <a:spcPts val="600"/>
              </a:spcAft>
            </a:pP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Holtrop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et al. (2021) Understanding and applying the RE-AIM framework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J Clinical </a:t>
            </a:r>
            <a:r>
              <a:rPr lang="en-US" sz="1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Translat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 Sci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page 1 of 10.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: 10.1017/cts.2021.789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Special issue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Front Public Health-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13 articles https://www.frontiersin.org/research-topics/10170/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480548"/>
            <a:ext cx="1752600" cy="2486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79F0FF-28E5-4270-BC48-B1F5010467CB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C4825-FF5C-AA3E-DDF6-7C85B1BFF3E1}"/>
              </a:ext>
            </a:extLst>
          </p:cNvPr>
          <p:cNvSpPr txBox="1"/>
          <p:nvPr/>
        </p:nvSpPr>
        <p:spPr>
          <a:xfrm>
            <a:off x="8265226" y="1413164"/>
            <a:ext cx="380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Also chapters on PRISM and RE-AIM in Per et al forthcoming book</a:t>
            </a:r>
          </a:p>
        </p:txBody>
      </p:sp>
    </p:spTree>
    <p:extLst>
      <p:ext uri="{BB962C8B-B14F-4D97-AF65-F5344CB8AC3E}">
        <p14:creationId xmlns:p14="http://schemas.microsoft.com/office/powerpoint/2010/main" val="598863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DC9DE-45C5-29F1-444C-4956A59C2752}"/>
              </a:ext>
            </a:extLst>
          </p:cNvPr>
          <p:cNvSpPr txBox="1">
            <a:spLocks/>
          </p:cNvSpPr>
          <p:nvPr/>
        </p:nvSpPr>
        <p:spPr>
          <a:xfrm>
            <a:off x="5878256" y="439387"/>
            <a:ext cx="6313744" cy="4016713"/>
          </a:xfrm>
          <a:prstGeom prst="rect">
            <a:avLst/>
          </a:prstGeom>
          <a:solidFill>
            <a:srgbClr val="CFB87C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Purposes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r>
              <a:rPr lang="en-US" sz="2000" dirty="0">
                <a:latin typeface="Helvetica" panose="020B0604020202020204" pitchFamily="34" charset="0"/>
              </a:rPr>
              <a:t>Briefly discuss key conceptual issues in PRISM and RE-AIM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Provide guidance, examples, and recommendations for pragmatic use of these frameworks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Provide survey items for different project phases and tables of strategies to enhance RE-AIM outcomes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72B8E-6C58-A816-3918-BA58A3A1EBCE}"/>
              </a:ext>
            </a:extLst>
          </p:cNvPr>
          <p:cNvSpPr/>
          <p:nvPr/>
        </p:nvSpPr>
        <p:spPr>
          <a:xfrm>
            <a:off x="-89758" y="0"/>
            <a:ext cx="174817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DEC757-D372-4156-D69D-4228469F9F3A}"/>
              </a:ext>
            </a:extLst>
          </p:cNvPr>
          <p:cNvSpPr txBox="1">
            <a:spLocks/>
          </p:cNvSpPr>
          <p:nvPr/>
        </p:nvSpPr>
        <p:spPr>
          <a:xfrm>
            <a:off x="5878256" y="5106390"/>
            <a:ext cx="6313747" cy="1751610"/>
          </a:xfrm>
          <a:prstGeom prst="rect">
            <a:avLst/>
          </a:prstGeom>
          <a:solidFill>
            <a:srgbClr val="CFB87C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pt-BR" sz="2000" dirty="0">
                <a:latin typeface="Helvetica" pitchFamily="2" charset="0"/>
              </a:rPr>
              <a:t>https://tinyurl.com/4fmvf7kr</a:t>
            </a:r>
          </a:p>
          <a:p>
            <a:pPr marL="0" indent="0">
              <a:buNone/>
            </a:pPr>
            <a:r>
              <a:rPr lang="pt-BR" sz="2000" dirty="0">
                <a:latin typeface="Helvetica" pitchFamily="2" charset="0"/>
              </a:rPr>
              <a:t>© COISC3 2023</a:t>
            </a:r>
            <a:endParaRPr lang="en-US" sz="2000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01EB0-AD17-4045-BC5C-CB023F136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531" y="5496896"/>
            <a:ext cx="1260231" cy="1260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94F0B-15E6-44D3-9384-59C13C306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9" y="21509"/>
            <a:ext cx="5030840" cy="68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7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1213000" y="643467"/>
            <a:ext cx="107654" cy="5571065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1787781" y="2060164"/>
            <a:ext cx="9191218" cy="172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729"/>
              </a:spcAft>
              <a:defRPr/>
            </a:pPr>
            <a:r>
              <a:rPr lang="en-US" sz="534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Things You Wanted to Know About RE-AIM?</a:t>
            </a:r>
            <a:endParaRPr lang="en-US" altLang="en-US" sz="2800" i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44DF9F-8780-469F-A641-657A79127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781" y="4586691"/>
            <a:ext cx="6689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0664">
              <a:spcAft>
                <a:spcPts val="600"/>
              </a:spcAft>
              <a:defRPr/>
            </a:pPr>
            <a:r>
              <a:rPr lang="en-US" sz="2800" kern="1200" dirty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Whew, let’s take a break…</a:t>
            </a:r>
            <a:endParaRPr lang="en-US" sz="28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0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43A743-41E3-4A37-B9E8-8AF34D29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2"/>
            <a:ext cx="10515600" cy="1325563"/>
          </a:xfrm>
        </p:spPr>
        <p:txBody>
          <a:bodyPr/>
          <a:lstStyle/>
          <a:p>
            <a:r>
              <a:rPr lang="en-US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Plan for today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522EAB-2BDA-4271-91E0-5086731D161F}"/>
              </a:ext>
            </a:extLst>
          </p:cNvPr>
          <p:cNvGrpSpPr/>
          <p:nvPr/>
        </p:nvGrpSpPr>
        <p:grpSpPr>
          <a:xfrm>
            <a:off x="0" y="0"/>
            <a:ext cx="410817" cy="6858000"/>
            <a:chOff x="0" y="0"/>
            <a:chExt cx="41081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EB96F0-B97A-4691-8E3A-38A0A1311FEE}"/>
                </a:ext>
              </a:extLst>
            </p:cNvPr>
            <p:cNvSpPr/>
            <p:nvPr/>
          </p:nvSpPr>
          <p:spPr>
            <a:xfrm>
              <a:off x="0" y="0"/>
              <a:ext cx="132522" cy="6858000"/>
            </a:xfrm>
            <a:prstGeom prst="rect">
              <a:avLst/>
            </a:prstGeom>
            <a:solidFill>
              <a:srgbClr val="CFB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2F8A04-9C95-422D-AE7E-39508A10296D}"/>
                </a:ext>
              </a:extLst>
            </p:cNvPr>
            <p:cNvSpPr/>
            <p:nvPr/>
          </p:nvSpPr>
          <p:spPr>
            <a:xfrm>
              <a:off x="119270" y="1"/>
              <a:ext cx="291547" cy="1325564"/>
            </a:xfrm>
            <a:prstGeom prst="rect">
              <a:avLst/>
            </a:prstGeom>
            <a:solidFill>
              <a:srgbClr val="CFB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5BD8F6-CC7D-4D86-8769-526AB3EE9B99}"/>
              </a:ext>
            </a:extLst>
          </p:cNvPr>
          <p:cNvSpPr txBox="1"/>
          <p:nvPr/>
        </p:nvSpPr>
        <p:spPr>
          <a:xfrm>
            <a:off x="530087" y="1662545"/>
            <a:ext cx="11273986" cy="514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Public Health Need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Overview and Evolution of RE-AIM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 applications for RE-AIM: </a:t>
            </a:r>
            <a:r>
              <a:rPr lang="en-US" sz="28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health equity, iterative application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i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Overview of PRISM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New and Future Directions for PRISM: </a:t>
            </a:r>
            <a:r>
              <a:rPr lang="en-US" sz="2800" i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accessibility and sustainability</a:t>
            </a:r>
          </a:p>
          <a:p>
            <a:pPr marL="514350" indent="-51435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General Discussion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90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FAC2-2D08-F44F-A014-B72FCF577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62" y="1752600"/>
            <a:ext cx="4208635" cy="4328159"/>
          </a:xfrm>
        </p:spPr>
        <p:txBody>
          <a:bodyPr>
            <a:normAutofit/>
          </a:bodyPr>
          <a:lstStyle/>
          <a:p>
            <a:r>
              <a:rPr lang="en-US" sz="2400" dirty="0"/>
              <a:t>Distinguishing Reach vs. Adoption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" indent="0">
              <a:buNone/>
            </a:pPr>
            <a:endParaRPr lang="en-US" sz="2400" dirty="0"/>
          </a:p>
          <a:p>
            <a:r>
              <a:rPr lang="en-US" sz="2400" dirty="0"/>
              <a:t>‘Denominator’ or characteristics of nonparticipants not known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1998D-C92F-9D48-88B7-385D2E4A9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6782" y="1752598"/>
            <a:ext cx="5905410" cy="4495802"/>
          </a:xfrm>
        </p:spPr>
        <p:txBody>
          <a:bodyPr>
            <a:noAutofit/>
          </a:bodyPr>
          <a:lstStyle/>
          <a:p>
            <a:r>
              <a:rPr lang="en-US" sz="2400" dirty="0"/>
              <a:t>Reach is at Individual (recipient) level</a:t>
            </a:r>
          </a:p>
          <a:p>
            <a:r>
              <a:rPr lang="en-US" sz="2400" dirty="0"/>
              <a:t>Adoption is at the Setting…AND the Staff/implementer levels</a:t>
            </a:r>
          </a:p>
          <a:p>
            <a:r>
              <a:rPr lang="en-US" sz="2400" dirty="0"/>
              <a:t>May not have reach measure in all projects; often have multiple adoption levels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Transparently report the recruitment or implementation situation</a:t>
            </a:r>
          </a:p>
          <a:p>
            <a:r>
              <a:rPr lang="en-US" sz="2400" dirty="0"/>
              <a:t>Provide both a conservative and an upper bound estimate (e.g., sensitivity analysis)</a:t>
            </a:r>
          </a:p>
          <a:p>
            <a:r>
              <a:rPr lang="en-US" sz="2400" dirty="0"/>
              <a:t>Use public or admin. records data to describe target population- e.g., census,  employee or organizational data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ACAE47-8434-D649-A886-5BF2E7FAB1C9}"/>
              </a:ext>
            </a:extLst>
          </p:cNvPr>
          <p:cNvSpPr txBox="1">
            <a:spLocks/>
          </p:cNvSpPr>
          <p:nvPr/>
        </p:nvSpPr>
        <p:spPr>
          <a:xfrm>
            <a:off x="1186249" y="304800"/>
            <a:ext cx="8601641" cy="1280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 Application Challenges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sz="3100" u="sng" dirty="0"/>
              <a:t>Issue   </a:t>
            </a:r>
            <a:r>
              <a:rPr lang="en-US" sz="3100" dirty="0"/>
              <a:t>                                            </a:t>
            </a:r>
            <a:r>
              <a:rPr lang="en-US" sz="3100" u="sng" dirty="0"/>
              <a:t>How Addressed</a:t>
            </a:r>
          </a:p>
        </p:txBody>
      </p:sp>
    </p:spTree>
    <p:extLst>
      <p:ext uri="{BB962C8B-B14F-4D97-AF65-F5344CB8AC3E}">
        <p14:creationId xmlns:p14="http://schemas.microsoft.com/office/powerpoint/2010/main" val="3601536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B7569-55C4-4D44-8646-795AF9266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0612" y="1905001"/>
            <a:ext cx="3976401" cy="4175759"/>
          </a:xfrm>
        </p:spPr>
        <p:txBody>
          <a:bodyPr>
            <a:normAutofit/>
          </a:bodyPr>
          <a:lstStyle/>
          <a:p>
            <a:pPr marL="377190" indent="-342900"/>
            <a:r>
              <a:rPr lang="en-US" sz="2200" dirty="0"/>
              <a:t>How to determine ‘Overall’ Outcome or total impact</a:t>
            </a:r>
          </a:p>
          <a:p>
            <a:pPr marL="377190" indent="-342900"/>
            <a:endParaRPr lang="en-US" sz="2200" dirty="0"/>
          </a:p>
          <a:p>
            <a:pPr marL="377190" indent="-342900"/>
            <a:endParaRPr lang="en-US" sz="2200" dirty="0"/>
          </a:p>
          <a:p>
            <a:pPr marL="34290" indent="0">
              <a:buNone/>
            </a:pPr>
            <a:endParaRPr lang="en-US" sz="2200" dirty="0"/>
          </a:p>
          <a:p>
            <a:pPr marL="377190" indent="-342900"/>
            <a:r>
              <a:rPr lang="en-US" sz="2200" dirty="0"/>
              <a:t>Trouble determining representativeness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5C5F3-71FF-7D4A-BD48-D4F469EE0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905000"/>
            <a:ext cx="6151418" cy="4175760"/>
          </a:xfrm>
        </p:spPr>
        <p:txBody>
          <a:bodyPr>
            <a:noAutofit/>
          </a:bodyPr>
          <a:lstStyle/>
          <a:p>
            <a:pPr marL="377190" indent="-342900"/>
            <a:r>
              <a:rPr lang="en-US" sz="2200" dirty="0"/>
              <a:t>Convert each dimension measured to a 0-1 scale (or 1- 100) and multiply the results </a:t>
            </a:r>
          </a:p>
          <a:p>
            <a:pPr marL="377190" indent="-342900"/>
            <a:r>
              <a:rPr lang="en-US" sz="2200" dirty="0"/>
              <a:t>During planning identify with and from stakeholders which RE-AIM outcomes are highest priority and make those primary</a:t>
            </a:r>
          </a:p>
          <a:p>
            <a:pPr marL="0" indent="0">
              <a:buNone/>
            </a:pPr>
            <a:endParaRPr lang="en-US" sz="2200" dirty="0"/>
          </a:p>
          <a:p>
            <a:pPr marL="377190" indent="-342900"/>
            <a:r>
              <a:rPr lang="en-US" sz="2200" dirty="0"/>
              <a:t>Compare ‘participants’ to either the overall intended population (e.g., all patients in EHR) or to those who decline</a:t>
            </a:r>
          </a:p>
          <a:p>
            <a:endParaRPr lang="en-US" sz="2200" dirty="0"/>
          </a:p>
          <a:p>
            <a:pPr marL="377190" indent="-342900"/>
            <a:r>
              <a:rPr lang="en-US" sz="2200" dirty="0"/>
              <a:t>Identify a priori a small number of factors most likely to be related to key outcomes (e.g., SDOH, risk score, motivation)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ACAE47-8434-D649-A886-5BF2E7FAB1C9}"/>
              </a:ext>
            </a:extLst>
          </p:cNvPr>
          <p:cNvSpPr txBox="1">
            <a:spLocks/>
          </p:cNvSpPr>
          <p:nvPr/>
        </p:nvSpPr>
        <p:spPr>
          <a:xfrm>
            <a:off x="1380507" y="269174"/>
            <a:ext cx="7730490" cy="144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Application Challenges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sz="3100" u="sng" dirty="0"/>
              <a:t>Issue</a:t>
            </a:r>
            <a:r>
              <a:rPr lang="en-US" sz="3100" dirty="0"/>
              <a:t>                                          </a:t>
            </a:r>
            <a:r>
              <a:rPr lang="en-US" sz="3100" u="sng" dirty="0"/>
              <a:t>How Addressed</a:t>
            </a:r>
          </a:p>
        </p:txBody>
      </p:sp>
    </p:spTree>
    <p:extLst>
      <p:ext uri="{BB962C8B-B14F-4D97-AF65-F5344CB8AC3E}">
        <p14:creationId xmlns:p14="http://schemas.microsoft.com/office/powerpoint/2010/main" val="1200550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B07289-27F2-4349-85A2-E3832DE62E8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77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8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94270"/>
            <a:ext cx="11317356" cy="11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Overview of PRISM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0FE298D5-69FF-4AB6-B8C9-936905A80E4B}"/>
              </a:ext>
            </a:extLst>
          </p:cNvPr>
          <p:cNvSpPr txBox="1">
            <a:spLocks/>
          </p:cNvSpPr>
          <p:nvPr/>
        </p:nvSpPr>
        <p:spPr>
          <a:xfrm>
            <a:off x="530087" y="1293679"/>
            <a:ext cx="11317356" cy="5182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Context is Everything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Context is multi-level and dynamic - not just places, but also history and relationships (trust, etc.)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Addressed through PRISM extension of RE-AIM Outcomes: “RE-AIM in context”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B99D29-D440-42FB-B672-2F4FFDA0E098}"/>
              </a:ext>
            </a:extLst>
          </p:cNvPr>
          <p:cNvSpPr/>
          <p:nvPr/>
        </p:nvSpPr>
        <p:spPr>
          <a:xfrm>
            <a:off x="344557" y="5830785"/>
            <a:ext cx="11032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/>
                <a:latin typeface="Helvetica" pitchFamily="2" charset="0"/>
              </a:rPr>
              <a:t>Nilsen P,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Helvetica" pitchFamily="2" charset="0"/>
              </a:rPr>
              <a:t>Bernhardsson</a:t>
            </a:r>
            <a:r>
              <a:rPr lang="en-US" sz="1600" b="1" dirty="0">
                <a:solidFill>
                  <a:schemeClr val="bg1"/>
                </a:solidFill>
                <a:effectLst/>
                <a:latin typeface="Helvetica" pitchFamily="2" charset="0"/>
              </a:rPr>
              <a:t> S. Context matters in implementation science: BMC Health Serv Res. 2019;19(1):189</a:t>
            </a:r>
            <a:r>
              <a:rPr lang="en-US" sz="1600" dirty="0">
                <a:effectLst/>
                <a:latin typeface="Helvetica" pitchFamily="2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Shelton, RC et al.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An extension of RE-AIM….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Front Public Health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2020 8:134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Chambers, D et al. The dynamic sustainability framework.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Implement Sci.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(2013) 8:117.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00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What is PRISM?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877579" y="1760282"/>
            <a:ext cx="11314421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Practical, Robust Implementation and Sustainability Model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Contextually expanded RE-AIM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 been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used as a: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Determinant framework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Process framework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 framework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02ED5-E7DB-4C85-BE5A-D18655205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305" y="2714919"/>
            <a:ext cx="3794288" cy="37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52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77079" y="293230"/>
            <a:ext cx="10942476" cy="50375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200" b="1" spc="-49" dirty="0">
                <a:latin typeface="Helvetica" panose="020B0604020202020204" pitchFamily="34" charset="0"/>
                <a:cs typeface="Helvetica" panose="020B0604020202020204" pitchFamily="34" charset="0"/>
              </a:rPr>
              <a:t>PRISM </a:t>
            </a:r>
            <a:r>
              <a:rPr lang="en-US" sz="3200" b="1" spc="-71" dirty="0">
                <a:latin typeface="Helvetica" panose="020B0604020202020204" pitchFamily="34" charset="0"/>
                <a:cs typeface="Helvetica" panose="020B0604020202020204" pitchFamily="34" charset="0"/>
              </a:rPr>
              <a:t>figure (newly imagined)</a:t>
            </a:r>
            <a:endParaRPr sz="3200" b="1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7EB539CE-BA3A-42F4-8573-98879AEEB455}"/>
              </a:ext>
            </a:extLst>
          </p:cNvPr>
          <p:cNvSpPr/>
          <p:nvPr/>
        </p:nvSpPr>
        <p:spPr>
          <a:xfrm>
            <a:off x="2933925" y="4511025"/>
            <a:ext cx="6030766" cy="1829813"/>
          </a:xfrm>
          <a:custGeom>
            <a:avLst/>
            <a:gdLst/>
            <a:ahLst/>
            <a:cxnLst/>
            <a:rect l="l" t="t" r="r" b="b"/>
            <a:pathLst>
              <a:path w="7329170" h="1940559">
                <a:moveTo>
                  <a:pt x="7179792" y="0"/>
                </a:moveTo>
                <a:lnTo>
                  <a:pt x="149237" y="0"/>
                </a:lnTo>
                <a:lnTo>
                  <a:pt x="102198" y="7641"/>
                </a:lnTo>
                <a:lnTo>
                  <a:pt x="61247" y="28892"/>
                </a:lnTo>
                <a:lnTo>
                  <a:pt x="28892" y="61247"/>
                </a:lnTo>
                <a:lnTo>
                  <a:pt x="7641" y="102198"/>
                </a:lnTo>
                <a:lnTo>
                  <a:pt x="0" y="149237"/>
                </a:lnTo>
                <a:lnTo>
                  <a:pt x="0" y="1790814"/>
                </a:lnTo>
                <a:lnTo>
                  <a:pt x="7641" y="1837853"/>
                </a:lnTo>
                <a:lnTo>
                  <a:pt x="28892" y="1878804"/>
                </a:lnTo>
                <a:lnTo>
                  <a:pt x="61247" y="1911159"/>
                </a:lnTo>
                <a:lnTo>
                  <a:pt x="102198" y="1932410"/>
                </a:lnTo>
                <a:lnTo>
                  <a:pt x="149237" y="1940052"/>
                </a:lnTo>
                <a:lnTo>
                  <a:pt x="7179792" y="1940052"/>
                </a:lnTo>
                <a:lnTo>
                  <a:pt x="7226832" y="1932410"/>
                </a:lnTo>
                <a:lnTo>
                  <a:pt x="7267782" y="1911159"/>
                </a:lnTo>
                <a:lnTo>
                  <a:pt x="7300137" y="1878804"/>
                </a:lnTo>
                <a:lnTo>
                  <a:pt x="7321389" y="1837853"/>
                </a:lnTo>
                <a:lnTo>
                  <a:pt x="7329030" y="1790814"/>
                </a:lnTo>
                <a:lnTo>
                  <a:pt x="7329030" y="149237"/>
                </a:lnTo>
                <a:lnTo>
                  <a:pt x="7321389" y="102198"/>
                </a:lnTo>
                <a:lnTo>
                  <a:pt x="7300137" y="61247"/>
                </a:lnTo>
                <a:lnTo>
                  <a:pt x="7267782" y="28892"/>
                </a:lnTo>
                <a:lnTo>
                  <a:pt x="7226832" y="7641"/>
                </a:lnTo>
                <a:lnTo>
                  <a:pt x="7179792" y="0"/>
                </a:lnTo>
                <a:close/>
              </a:path>
            </a:pathLst>
          </a:custGeom>
          <a:solidFill>
            <a:srgbClr val="729254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3">
            <a:extLst>
              <a:ext uri="{FF2B5EF4-FFF2-40B4-BE49-F238E27FC236}">
                <a16:creationId xmlns:a16="http://schemas.microsoft.com/office/drawing/2014/main" id="{93BB1916-4932-46D3-9C4F-C2D283CB21DB}"/>
              </a:ext>
            </a:extLst>
          </p:cNvPr>
          <p:cNvSpPr/>
          <p:nvPr/>
        </p:nvSpPr>
        <p:spPr>
          <a:xfrm>
            <a:off x="2933925" y="954114"/>
            <a:ext cx="6031048" cy="1885753"/>
          </a:xfrm>
          <a:custGeom>
            <a:avLst/>
            <a:gdLst/>
            <a:ahLst/>
            <a:cxnLst/>
            <a:rect l="l" t="t" r="r" b="b"/>
            <a:pathLst>
              <a:path w="7341870" h="1940560">
                <a:moveTo>
                  <a:pt x="7192048" y="0"/>
                </a:moveTo>
                <a:lnTo>
                  <a:pt x="149364" y="0"/>
                </a:lnTo>
                <a:lnTo>
                  <a:pt x="102287" y="7646"/>
                </a:lnTo>
                <a:lnTo>
                  <a:pt x="61302" y="28915"/>
                </a:lnTo>
                <a:lnTo>
                  <a:pt x="28919" y="61296"/>
                </a:lnTo>
                <a:lnTo>
                  <a:pt x="7648" y="102282"/>
                </a:lnTo>
                <a:lnTo>
                  <a:pt x="0" y="149364"/>
                </a:lnTo>
                <a:lnTo>
                  <a:pt x="0" y="1790687"/>
                </a:lnTo>
                <a:lnTo>
                  <a:pt x="7648" y="1837769"/>
                </a:lnTo>
                <a:lnTo>
                  <a:pt x="28919" y="1878755"/>
                </a:lnTo>
                <a:lnTo>
                  <a:pt x="61302" y="1911136"/>
                </a:lnTo>
                <a:lnTo>
                  <a:pt x="102287" y="1932405"/>
                </a:lnTo>
                <a:lnTo>
                  <a:pt x="149364" y="1940052"/>
                </a:lnTo>
                <a:lnTo>
                  <a:pt x="7192048" y="1940052"/>
                </a:lnTo>
                <a:lnTo>
                  <a:pt x="7239130" y="1932405"/>
                </a:lnTo>
                <a:lnTo>
                  <a:pt x="7280115" y="1911136"/>
                </a:lnTo>
                <a:lnTo>
                  <a:pt x="7312497" y="1878755"/>
                </a:lnTo>
                <a:lnTo>
                  <a:pt x="7333765" y="1837769"/>
                </a:lnTo>
                <a:lnTo>
                  <a:pt x="7341412" y="1790687"/>
                </a:lnTo>
                <a:lnTo>
                  <a:pt x="7341412" y="149364"/>
                </a:lnTo>
                <a:lnTo>
                  <a:pt x="7333765" y="102282"/>
                </a:lnTo>
                <a:lnTo>
                  <a:pt x="7312497" y="61296"/>
                </a:lnTo>
                <a:lnTo>
                  <a:pt x="7280115" y="28915"/>
                </a:lnTo>
                <a:lnTo>
                  <a:pt x="7239130" y="7646"/>
                </a:lnTo>
                <a:lnTo>
                  <a:pt x="7192048" y="0"/>
                </a:lnTo>
                <a:close/>
              </a:path>
            </a:pathLst>
          </a:custGeom>
          <a:solidFill>
            <a:srgbClr val="7E0D04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8086590C-9D35-4F45-82BE-C5191C1AF5B7}"/>
              </a:ext>
            </a:extLst>
          </p:cNvPr>
          <p:cNvSpPr/>
          <p:nvPr/>
        </p:nvSpPr>
        <p:spPr>
          <a:xfrm>
            <a:off x="2935261" y="3793011"/>
            <a:ext cx="6000957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C49100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6">
            <a:extLst>
              <a:ext uri="{FF2B5EF4-FFF2-40B4-BE49-F238E27FC236}">
                <a16:creationId xmlns:a16="http://schemas.microsoft.com/office/drawing/2014/main" id="{5184CF17-B919-4E47-865D-2ADBBFE90FFE}"/>
              </a:ext>
            </a:extLst>
          </p:cNvPr>
          <p:cNvSpPr txBox="1"/>
          <p:nvPr/>
        </p:nvSpPr>
        <p:spPr>
          <a:xfrm>
            <a:off x="4817500" y="3811267"/>
            <a:ext cx="2251822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600" b="1" spc="-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sz="1600" b="1" spc="-11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7B087CA6-0C17-496E-9048-B63B4BA4B1F4}"/>
              </a:ext>
            </a:extLst>
          </p:cNvPr>
          <p:cNvSpPr txBox="1"/>
          <p:nvPr/>
        </p:nvSpPr>
        <p:spPr>
          <a:xfrm>
            <a:off x="5149013" y="4529890"/>
            <a:ext cx="1646144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lang="en-US" sz="1600" b="1" spc="-4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RE-AIM</a:t>
            </a:r>
            <a:r>
              <a:rPr lang="en-US" sz="1600" b="1" spc="-12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-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8">
            <a:extLst>
              <a:ext uri="{FF2B5EF4-FFF2-40B4-BE49-F238E27FC236}">
                <a16:creationId xmlns:a16="http://schemas.microsoft.com/office/drawing/2014/main" id="{1D090A78-4EB4-4D49-83C4-6D359B80C899}"/>
              </a:ext>
            </a:extLst>
          </p:cNvPr>
          <p:cNvSpPr/>
          <p:nvPr/>
        </p:nvSpPr>
        <p:spPr>
          <a:xfrm>
            <a:off x="3074551" y="1539404"/>
            <a:ext cx="2823539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9">
            <a:extLst>
              <a:ext uri="{FF2B5EF4-FFF2-40B4-BE49-F238E27FC236}">
                <a16:creationId xmlns:a16="http://schemas.microsoft.com/office/drawing/2014/main" id="{A8D28B2A-CB6D-4AC4-A1B6-E801C013D10A}"/>
              </a:ext>
            </a:extLst>
          </p:cNvPr>
          <p:cNvSpPr txBox="1"/>
          <p:nvPr/>
        </p:nvSpPr>
        <p:spPr>
          <a:xfrm>
            <a:off x="3021462" y="1567950"/>
            <a:ext cx="2963884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sz="14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Multi-level/Multi-sector</a:t>
            </a:r>
            <a:endParaRPr lang="en-US" sz="1400" spc="-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483" algn="ctr"/>
            <a:r>
              <a:rPr sz="14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-1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0">
            <a:extLst>
              <a:ext uri="{FF2B5EF4-FFF2-40B4-BE49-F238E27FC236}">
                <a16:creationId xmlns:a16="http://schemas.microsoft.com/office/drawing/2014/main" id="{46BE8CBE-FCD3-4C2E-9D18-8A2BC9C7B083}"/>
              </a:ext>
            </a:extLst>
          </p:cNvPr>
          <p:cNvSpPr/>
          <p:nvPr/>
        </p:nvSpPr>
        <p:spPr>
          <a:xfrm>
            <a:off x="3090589" y="2132485"/>
            <a:ext cx="2823539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11">
            <a:extLst>
              <a:ext uri="{FF2B5EF4-FFF2-40B4-BE49-F238E27FC236}">
                <a16:creationId xmlns:a16="http://schemas.microsoft.com/office/drawing/2014/main" id="{2F3813FA-2151-4ED8-8BD2-07CADE62EBDF}"/>
              </a:ext>
            </a:extLst>
          </p:cNvPr>
          <p:cNvSpPr txBox="1"/>
          <p:nvPr/>
        </p:nvSpPr>
        <p:spPr>
          <a:xfrm>
            <a:off x="3129772" y="2267077"/>
            <a:ext cx="2745171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 </a:t>
            </a:r>
            <a:r>
              <a:rPr sz="1400" spc="-9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sz="1400" spc="-22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1243B6FB-AC5D-419F-8A9B-F7BC1D09E7EE}"/>
              </a:ext>
            </a:extLst>
          </p:cNvPr>
          <p:cNvSpPr/>
          <p:nvPr/>
        </p:nvSpPr>
        <p:spPr>
          <a:xfrm>
            <a:off x="5986571" y="2143960"/>
            <a:ext cx="2823539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13">
            <a:extLst>
              <a:ext uri="{FF2B5EF4-FFF2-40B4-BE49-F238E27FC236}">
                <a16:creationId xmlns:a16="http://schemas.microsoft.com/office/drawing/2014/main" id="{483E77C3-AE1F-4F3A-BEC3-1AE7C5FC9444}"/>
              </a:ext>
            </a:extLst>
          </p:cNvPr>
          <p:cNvSpPr/>
          <p:nvPr/>
        </p:nvSpPr>
        <p:spPr>
          <a:xfrm>
            <a:off x="5097960" y="5573987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15">
            <a:extLst>
              <a:ext uri="{FF2B5EF4-FFF2-40B4-BE49-F238E27FC236}">
                <a16:creationId xmlns:a16="http://schemas.microsoft.com/office/drawing/2014/main" id="{FDEBAC8F-5C0B-4F6E-8025-BFF6522325B0}"/>
              </a:ext>
            </a:extLst>
          </p:cNvPr>
          <p:cNvSpPr txBox="1"/>
          <p:nvPr/>
        </p:nvSpPr>
        <p:spPr>
          <a:xfrm>
            <a:off x="4775758" y="1145192"/>
            <a:ext cx="2335306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6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 </a:t>
            </a:r>
            <a:r>
              <a:rPr sz="160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</a:t>
            </a:r>
            <a:r>
              <a:rPr sz="1600" b="1" spc="-1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346AFA87-7940-4B8D-B4A1-33363C4818C3}"/>
              </a:ext>
            </a:extLst>
          </p:cNvPr>
          <p:cNvSpPr/>
          <p:nvPr/>
        </p:nvSpPr>
        <p:spPr>
          <a:xfrm>
            <a:off x="2933977" y="3114547"/>
            <a:ext cx="6030995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2D4B77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17">
            <a:extLst>
              <a:ext uri="{FF2B5EF4-FFF2-40B4-BE49-F238E27FC236}">
                <a16:creationId xmlns:a16="http://schemas.microsoft.com/office/drawing/2014/main" id="{7683ABD6-6ECA-45AE-BEEF-243AF90FEA60}"/>
              </a:ext>
            </a:extLst>
          </p:cNvPr>
          <p:cNvSpPr txBox="1"/>
          <p:nvPr/>
        </p:nvSpPr>
        <p:spPr>
          <a:xfrm>
            <a:off x="4670896" y="3155211"/>
            <a:ext cx="2628900" cy="25753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600" b="1" spc="-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Intervention, </a:t>
            </a:r>
            <a:r>
              <a:rPr sz="1600" b="1" spc="-13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sz="1600" b="1" spc="-12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600" b="1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CA5DE2C2-D8F6-415D-A730-0387AA834752}"/>
              </a:ext>
            </a:extLst>
          </p:cNvPr>
          <p:cNvSpPr/>
          <p:nvPr/>
        </p:nvSpPr>
        <p:spPr>
          <a:xfrm>
            <a:off x="5986571" y="1539404"/>
            <a:ext cx="2823539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19">
            <a:extLst>
              <a:ext uri="{FF2B5EF4-FFF2-40B4-BE49-F238E27FC236}">
                <a16:creationId xmlns:a16="http://schemas.microsoft.com/office/drawing/2014/main" id="{0E18AE01-4634-4F5E-A61E-7F29838F1C2B}"/>
              </a:ext>
            </a:extLst>
          </p:cNvPr>
          <p:cNvSpPr txBox="1"/>
          <p:nvPr/>
        </p:nvSpPr>
        <p:spPr>
          <a:xfrm>
            <a:off x="6283786" y="1584311"/>
            <a:ext cx="265243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35932" algn="ctr"/>
            <a:r>
              <a:rPr sz="1400" b="1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sz="1400" b="1" spc="-190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US"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(Structural </a:t>
            </a:r>
            <a:r>
              <a:rPr sz="1400" spc="-22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 </a:t>
            </a:r>
            <a:r>
              <a:rPr sz="1400" spc="-26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400" spc="-199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en-US"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23585CBF-2590-4332-839F-26330B8393F2}"/>
              </a:ext>
            </a:extLst>
          </p:cNvPr>
          <p:cNvSpPr/>
          <p:nvPr/>
        </p:nvSpPr>
        <p:spPr>
          <a:xfrm>
            <a:off x="6239327" y="4931523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21">
            <a:extLst>
              <a:ext uri="{FF2B5EF4-FFF2-40B4-BE49-F238E27FC236}">
                <a16:creationId xmlns:a16="http://schemas.microsoft.com/office/drawing/2014/main" id="{F78BE240-011B-4C7A-86DA-497E3B63AF5A}"/>
              </a:ext>
            </a:extLst>
          </p:cNvPr>
          <p:cNvSpPr txBox="1"/>
          <p:nvPr/>
        </p:nvSpPr>
        <p:spPr>
          <a:xfrm>
            <a:off x="6489154" y="5063835"/>
            <a:ext cx="1144351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00" spc="-18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2">
            <a:extLst>
              <a:ext uri="{FF2B5EF4-FFF2-40B4-BE49-F238E27FC236}">
                <a16:creationId xmlns:a16="http://schemas.microsoft.com/office/drawing/2014/main" id="{D553535C-3917-41A9-B3F7-358A847E8363}"/>
              </a:ext>
            </a:extLst>
          </p:cNvPr>
          <p:cNvSpPr/>
          <p:nvPr/>
        </p:nvSpPr>
        <p:spPr>
          <a:xfrm>
            <a:off x="7006007" y="5571979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23">
            <a:extLst>
              <a:ext uri="{FF2B5EF4-FFF2-40B4-BE49-F238E27FC236}">
                <a16:creationId xmlns:a16="http://schemas.microsoft.com/office/drawing/2014/main" id="{85B99F00-C02E-4FD2-B54C-51815FBC22A2}"/>
              </a:ext>
            </a:extLst>
          </p:cNvPr>
          <p:cNvSpPr txBox="1"/>
          <p:nvPr/>
        </p:nvSpPr>
        <p:spPr>
          <a:xfrm>
            <a:off x="7257568" y="5689434"/>
            <a:ext cx="1145328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00" spc="97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22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sz="1400" spc="62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18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CB05C8BF-E420-4C16-A0A1-F4B3432A5DB2}"/>
              </a:ext>
            </a:extLst>
          </p:cNvPr>
          <p:cNvSpPr/>
          <p:nvPr/>
        </p:nvSpPr>
        <p:spPr>
          <a:xfrm>
            <a:off x="4072146" y="4920674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5">
            <a:extLst>
              <a:ext uri="{FF2B5EF4-FFF2-40B4-BE49-F238E27FC236}">
                <a16:creationId xmlns:a16="http://schemas.microsoft.com/office/drawing/2014/main" id="{5D3A355E-50C4-4C53-9BC4-A6646C31140B}"/>
              </a:ext>
            </a:extLst>
          </p:cNvPr>
          <p:cNvSpPr txBox="1"/>
          <p:nvPr/>
        </p:nvSpPr>
        <p:spPr>
          <a:xfrm>
            <a:off x="4609002" y="5064400"/>
            <a:ext cx="580835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00" spc="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C22DDE3C-81A5-4047-90A0-FEC892C1AF49}"/>
              </a:ext>
            </a:extLst>
          </p:cNvPr>
          <p:cNvSpPr/>
          <p:nvPr/>
        </p:nvSpPr>
        <p:spPr>
          <a:xfrm>
            <a:off x="3198297" y="5571979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8ACBC273-5E38-4B2C-9BEF-0905563B3D57}"/>
              </a:ext>
            </a:extLst>
          </p:cNvPr>
          <p:cNvSpPr txBox="1"/>
          <p:nvPr/>
        </p:nvSpPr>
        <p:spPr>
          <a:xfrm>
            <a:off x="5322325" y="5692600"/>
            <a:ext cx="1242172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00" spc="-22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31">
            <a:extLst>
              <a:ext uri="{FF2B5EF4-FFF2-40B4-BE49-F238E27FC236}">
                <a16:creationId xmlns:a16="http://schemas.microsoft.com/office/drawing/2014/main" id="{64D98585-CB62-45B9-9EB0-8A2E94AF673B}"/>
              </a:ext>
            </a:extLst>
          </p:cNvPr>
          <p:cNvSpPr/>
          <p:nvPr/>
        </p:nvSpPr>
        <p:spPr>
          <a:xfrm>
            <a:off x="5943411" y="2776473"/>
            <a:ext cx="65117" cy="33795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32">
            <a:extLst>
              <a:ext uri="{FF2B5EF4-FFF2-40B4-BE49-F238E27FC236}">
                <a16:creationId xmlns:a16="http://schemas.microsoft.com/office/drawing/2014/main" id="{B7969D1E-FE43-46C1-91F9-FB3135DF0ED5}"/>
              </a:ext>
            </a:extLst>
          </p:cNvPr>
          <p:cNvSpPr/>
          <p:nvPr/>
        </p:nvSpPr>
        <p:spPr>
          <a:xfrm>
            <a:off x="5943411" y="3458351"/>
            <a:ext cx="65117" cy="337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33">
            <a:extLst>
              <a:ext uri="{FF2B5EF4-FFF2-40B4-BE49-F238E27FC236}">
                <a16:creationId xmlns:a16="http://schemas.microsoft.com/office/drawing/2014/main" id="{4CB3FE7D-6EE1-4082-BD2B-C1261F7B04EB}"/>
              </a:ext>
            </a:extLst>
          </p:cNvPr>
          <p:cNvSpPr/>
          <p:nvPr/>
        </p:nvSpPr>
        <p:spPr>
          <a:xfrm>
            <a:off x="5943411" y="4166743"/>
            <a:ext cx="65117" cy="337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86B14841-B248-49D1-9D39-F51DBBDC08D3}"/>
              </a:ext>
            </a:extLst>
          </p:cNvPr>
          <p:cNvSpPr txBox="1"/>
          <p:nvPr/>
        </p:nvSpPr>
        <p:spPr>
          <a:xfrm>
            <a:off x="3631231" y="5696088"/>
            <a:ext cx="722779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00" spc="35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9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spc="-35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35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5F284C01-7811-40DA-99C1-FAABBFA60DE0}"/>
              </a:ext>
            </a:extLst>
          </p:cNvPr>
          <p:cNvSpPr txBox="1"/>
          <p:nvPr/>
        </p:nvSpPr>
        <p:spPr>
          <a:xfrm>
            <a:off x="6249648" y="2150636"/>
            <a:ext cx="265243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35932" algn="ctr"/>
            <a:r>
              <a:rPr lang="en-US" sz="1400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and Sustainability </a:t>
            </a:r>
            <a:r>
              <a:rPr lang="en-US" sz="1400" b="1" spc="-13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008960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37290" y="445244"/>
            <a:ext cx="10942476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REPEAT AFTER ME……….</a:t>
            </a:r>
            <a:endParaRPr b="1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E3789E0-169D-4AC2-ABCF-5CBEA0F7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58971"/>
            <a:ext cx="11353801" cy="4351338"/>
          </a:xfrm>
        </p:spPr>
        <p:txBody>
          <a:bodyPr/>
          <a:lstStyle/>
          <a:p>
            <a:r>
              <a:rPr lang="en-US" dirty="0"/>
              <a:t>PRISM contains RE-AIM (they are not different or competing frameworks)</a:t>
            </a:r>
          </a:p>
          <a:p>
            <a:endParaRPr lang="en-US" dirty="0"/>
          </a:p>
          <a:p>
            <a:r>
              <a:rPr lang="en-US" sz="3400" dirty="0"/>
              <a:t>PRISM contains RE-AIM (is the contextually expanded RE-AIM)</a:t>
            </a:r>
          </a:p>
          <a:p>
            <a:endParaRPr lang="en-US" dirty="0"/>
          </a:p>
          <a:p>
            <a:r>
              <a:rPr lang="en-US" sz="4000" dirty="0"/>
              <a:t>PRISM Includes RE-AIM</a:t>
            </a:r>
          </a:p>
        </p:txBody>
      </p:sp>
    </p:spTree>
    <p:extLst>
      <p:ext uri="{BB962C8B-B14F-4D97-AF65-F5344CB8AC3E}">
        <p14:creationId xmlns:p14="http://schemas.microsoft.com/office/powerpoint/2010/main" val="1222545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5009033"/>
              </p:ext>
            </p:extLst>
          </p:nvPr>
        </p:nvGraphicFramePr>
        <p:xfrm>
          <a:off x="2057400" y="762000"/>
          <a:ext cx="838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D07AC25-80D1-E041-B897-0409852D0A2F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-152400"/>
            <a:ext cx="8077200" cy="115593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spc="-5" dirty="0">
                <a:cs typeface="Arial" charset="0"/>
              </a:rPr>
              <a:t>Common Misconceptions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2895600" y="609600"/>
            <a:ext cx="6705600" cy="5791200"/>
          </a:xfrm>
          <a:prstGeom prst="noSmoking">
            <a:avLst>
              <a:gd name="adj" fmla="val 6414"/>
            </a:avLst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400800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video of Dr. Holtrop discussing: </a:t>
            </a:r>
            <a:r>
              <a:rPr lang="en-US" dirty="0">
                <a:solidFill>
                  <a:schemeClr val="accent1"/>
                </a:solidFill>
              </a:rPr>
              <a:t>re-aim.org/resources-and-tools/recommended-re-aim-slides/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01" y="5638801"/>
            <a:ext cx="1480004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FFDBC-CBBF-42A6-A667-5E7FEA53F37D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070" y="278321"/>
            <a:ext cx="11703859" cy="5037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AEAE3E-77FE-40B8-BF57-755143A65BE4}"/>
              </a:ext>
            </a:extLst>
          </p:cNvPr>
          <p:cNvSpPr txBox="1"/>
          <p:nvPr/>
        </p:nvSpPr>
        <p:spPr>
          <a:xfrm>
            <a:off x="708356" y="5884285"/>
            <a:ext cx="1049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Helvetica" panose="020B0604020202020204" pitchFamily="34" charset="0"/>
              </a:rPr>
              <a:t>Original reference: Feldstein, AC, &amp; Glasgow, RE. </a:t>
            </a:r>
            <a:r>
              <a:rPr lang="en-US" dirty="0">
                <a:effectLst/>
              </a:rPr>
              <a:t>PRISM for integrating research findings into practice. </a:t>
            </a:r>
          </a:p>
          <a:p>
            <a:r>
              <a:rPr lang="en-US" i="1" dirty="0" err="1">
                <a:effectLst/>
              </a:rPr>
              <a:t>Jt</a:t>
            </a:r>
            <a:r>
              <a:rPr lang="en-US" i="1" dirty="0">
                <a:effectLst/>
              </a:rPr>
              <a:t> Comm J Qual Patient </a:t>
            </a:r>
            <a:r>
              <a:rPr lang="en-US" i="1" dirty="0" err="1">
                <a:effectLst/>
              </a:rPr>
              <a:t>Saf</a:t>
            </a:r>
            <a:r>
              <a:rPr lang="en-US" i="1" dirty="0">
                <a:effectLst/>
              </a:rPr>
              <a:t>. </a:t>
            </a:r>
            <a:r>
              <a:rPr lang="en-US" dirty="0">
                <a:effectLst/>
              </a:rPr>
              <a:t>(2008) 34:228–43. </a:t>
            </a:r>
            <a:r>
              <a:rPr lang="en-US" dirty="0" err="1">
                <a:effectLst/>
              </a:rPr>
              <a:t>doi</a:t>
            </a:r>
            <a:r>
              <a:rPr lang="en-US" dirty="0">
                <a:effectLst/>
              </a:rPr>
              <a:t>: 10.1016/S1553-7250(08)34030-6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40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77079" y="293230"/>
            <a:ext cx="10942476" cy="50375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z="3200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Results </a:t>
            </a:r>
            <a:endParaRPr sz="3200" b="1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36C896CB-F197-430A-9B7A-079F2B12D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79" y="872452"/>
            <a:ext cx="42799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How/when has PRISM been used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7D00B-F016-4902-AA2F-F128B7CDC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628" y="-210528"/>
            <a:ext cx="11265032" cy="7341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0D0270-DA4D-0327-4022-8F06E0DE518A}"/>
              </a:ext>
            </a:extLst>
          </p:cNvPr>
          <p:cNvSpPr txBox="1"/>
          <p:nvPr/>
        </p:nvSpPr>
        <p:spPr>
          <a:xfrm>
            <a:off x="427513" y="4512623"/>
            <a:ext cx="44294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180 total articles reviewed:</a:t>
            </a:r>
          </a:p>
          <a:p>
            <a:endParaRPr lang="en-US" sz="2000" dirty="0"/>
          </a:p>
          <a:p>
            <a:r>
              <a:rPr lang="en-US" sz="2200" dirty="0"/>
              <a:t>Increasing # publications per year:</a:t>
            </a:r>
          </a:p>
          <a:p>
            <a:r>
              <a:rPr lang="en-US" sz="2200" dirty="0"/>
              <a:t>	  2 in 2009</a:t>
            </a:r>
          </a:p>
          <a:p>
            <a:r>
              <a:rPr lang="en-US" sz="2200" dirty="0"/>
              <a:t>	31 in 2019</a:t>
            </a:r>
          </a:p>
        </p:txBody>
      </p:sp>
    </p:spTree>
    <p:extLst>
      <p:ext uri="{BB962C8B-B14F-4D97-AF65-F5344CB8AC3E}">
        <p14:creationId xmlns:p14="http://schemas.microsoft.com/office/powerpoint/2010/main" val="611611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577079" y="324007"/>
            <a:ext cx="10942476" cy="44220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z="2800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Results: </a:t>
            </a:r>
            <a:r>
              <a:rPr lang="en-US" sz="2400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Number and percent of 180 articles meeting inclusion criteria </a:t>
            </a:r>
            <a:endParaRPr sz="2400" b="1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DF9C1-9675-48D0-B98A-79E8303AF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8" y="902524"/>
            <a:ext cx="13973130" cy="575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8F17A9-1546-E62C-A3D7-D1CFE49BA46F}"/>
              </a:ext>
            </a:extLst>
          </p:cNvPr>
          <p:cNvSpPr txBox="1"/>
          <p:nvPr/>
        </p:nvSpPr>
        <p:spPr>
          <a:xfrm>
            <a:off x="437321" y="6533993"/>
            <a:ext cx="1150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Perspectives at 2 levels- patient and organizational;  characteristics at 2 levels- patient and organizational</a:t>
            </a:r>
          </a:p>
        </p:txBody>
      </p:sp>
    </p:spTree>
    <p:extLst>
      <p:ext uri="{BB962C8B-B14F-4D97-AF65-F5344CB8AC3E}">
        <p14:creationId xmlns:p14="http://schemas.microsoft.com/office/powerpoint/2010/main" val="382832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FCA68-3015-4DC5-9958-1A3E74E64BA9}"/>
              </a:ext>
            </a:extLst>
          </p:cNvPr>
          <p:cNvSpPr/>
          <p:nvPr/>
        </p:nvSpPr>
        <p:spPr>
          <a:xfrm>
            <a:off x="132522" y="0"/>
            <a:ext cx="12059478" cy="6858000"/>
          </a:xfrm>
          <a:prstGeom prst="rect">
            <a:avLst/>
          </a:prstGeom>
          <a:blipFill dpi="0" rotWithShape="1">
            <a:blip r:embed="rId2" cstate="email">
              <a:alphaModFix amt="73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Thought Exercise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718BCD8-7892-4AC4-826C-3B2FE6AC0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3857" y="1676401"/>
            <a:ext cx="81534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384300" marR="5080" indent="-1372235" algn="ctr">
              <a:lnSpc>
                <a:spcPct val="100000"/>
              </a:lnSpc>
              <a:spcBef>
                <a:spcPts val="100"/>
              </a:spcBef>
            </a:pPr>
            <a:r>
              <a:rPr sz="3200" spc="-135" dirty="0">
                <a:latin typeface="+mn-lt"/>
              </a:rPr>
              <a:t>Too </a:t>
            </a:r>
            <a:r>
              <a:rPr sz="3200" dirty="0">
                <a:latin typeface="+mn-lt"/>
              </a:rPr>
              <a:t>often, </a:t>
            </a:r>
            <a:r>
              <a:rPr sz="3200" spc="-5" dirty="0">
                <a:latin typeface="+mn-lt"/>
              </a:rPr>
              <a:t>we have assumed, “If </a:t>
            </a:r>
            <a:r>
              <a:rPr sz="3200" dirty="0">
                <a:latin typeface="+mn-lt"/>
              </a:rPr>
              <a:t>you </a:t>
            </a:r>
            <a:r>
              <a:rPr lang="en-US" sz="3200" spc="-5" dirty="0">
                <a:latin typeface="+mn-lt"/>
              </a:rPr>
              <a:t>publish</a:t>
            </a:r>
            <a:r>
              <a:rPr sz="3200" spc="-30" dirty="0">
                <a:latin typeface="+mn-lt"/>
              </a:rPr>
              <a:t> </a:t>
            </a:r>
            <a:r>
              <a:rPr sz="3200" spc="-5" dirty="0">
                <a:latin typeface="+mn-lt"/>
              </a:rPr>
              <a:t>it…”</a:t>
            </a:r>
          </a:p>
        </p:txBody>
      </p:sp>
    </p:spTree>
    <p:extLst>
      <p:ext uri="{BB962C8B-B14F-4D97-AF65-F5344CB8AC3E}">
        <p14:creationId xmlns:p14="http://schemas.microsoft.com/office/powerpoint/2010/main" val="3933212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96883" y="617516"/>
            <a:ext cx="11768447" cy="6113221"/>
          </a:xfrm>
        </p:spPr>
        <p:txBody>
          <a:bodyPr anchor="ctr"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PRISM has been primarily used in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outpatient clinical settings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and in the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US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It has been used to study a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variety of issues and conditions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using a wide range of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experimental designs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and often using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mixed methods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Most studies have reported on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half or more of the PRISM domains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and over half of the studies reported on at least 5 of the 6 domains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Most frequently assessed were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Organizational perspectives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on the 	Program/Intervention, and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Implementation and Sustainability Infrastructure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PRISM contextual components were most frequently operationalized using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qualitative methods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Implementation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Maintenance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were most reported RE-AIM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AFE99-83D0-4F6B-9AE6-EDB964BC2F9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ject 45">
            <a:extLst>
              <a:ext uri="{FF2B5EF4-FFF2-40B4-BE49-F238E27FC236}">
                <a16:creationId xmlns:a16="http://schemas.microsoft.com/office/drawing/2014/main" id="{35D2C2E2-60EF-47BF-B204-AB4BCC6183DE}"/>
              </a:ext>
            </a:extLst>
          </p:cNvPr>
          <p:cNvSpPr txBox="1">
            <a:spLocks/>
          </p:cNvSpPr>
          <p:nvPr/>
        </p:nvSpPr>
        <p:spPr>
          <a:xfrm>
            <a:off x="577079" y="293230"/>
            <a:ext cx="10942476" cy="50375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z="3200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Key Findings </a:t>
            </a:r>
            <a:endParaRPr lang="en-US" sz="3200" b="1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95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8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2817-5A22-D94D-A1C1-976CF35BF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90" y="533399"/>
            <a:ext cx="11732222" cy="1235765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Use of the PRISM Framework to</a:t>
            </a:r>
          </a:p>
          <a:p>
            <a:pPr marL="34290" indent="0">
              <a:buNone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Address Health Equity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D4A0B-B82C-F345-AD63-734D5555AEA4}"/>
              </a:ext>
            </a:extLst>
          </p:cNvPr>
          <p:cNvSpPr txBox="1"/>
          <p:nvPr/>
        </p:nvSpPr>
        <p:spPr>
          <a:xfrm>
            <a:off x="304800" y="4724400"/>
            <a:ext cx="11807802" cy="97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Acknowledgments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 marR="5080" lvl="0" indent="0" algn="l" defTabSz="457200" rtl="0" eaLnBrk="1" fontAlgn="auto" latinLnBrk="0" hangingPunct="1">
              <a:lnSpc>
                <a:spcPts val="1730"/>
              </a:lnSpc>
              <a:spcBef>
                <a:spcPts val="1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Our Implementation Science Center, Borsika Rabin, Amy Huebschmann, Paul Estabrooks, Ross Brownson, and the other great researchers cited throughout this</a:t>
            </a:r>
            <a:r>
              <a:rPr kumimoji="0" lang="en-US" sz="200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0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talk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6051847"/>
            <a:ext cx="2883849" cy="549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3747"/>
            <a:ext cx="1676400" cy="758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7407" y="2627704"/>
            <a:ext cx="10657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Russell E. Glasgow, PhD</a:t>
            </a:r>
          </a:p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Meredith Fort, PhD</a:t>
            </a:r>
          </a:p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6E1C05-FF37-4EEA-A4E7-B23999D3715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16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706" y="4379049"/>
            <a:ext cx="6466915" cy="1712259"/>
          </a:xfrm>
          <a:custGeom>
            <a:avLst/>
            <a:gdLst/>
            <a:ahLst/>
            <a:cxnLst/>
            <a:rect l="l" t="t" r="r" b="b"/>
            <a:pathLst>
              <a:path w="7329170" h="1940559">
                <a:moveTo>
                  <a:pt x="7179792" y="0"/>
                </a:moveTo>
                <a:lnTo>
                  <a:pt x="149237" y="0"/>
                </a:lnTo>
                <a:lnTo>
                  <a:pt x="102198" y="7641"/>
                </a:lnTo>
                <a:lnTo>
                  <a:pt x="61247" y="28892"/>
                </a:lnTo>
                <a:lnTo>
                  <a:pt x="28892" y="61247"/>
                </a:lnTo>
                <a:lnTo>
                  <a:pt x="7641" y="102198"/>
                </a:lnTo>
                <a:lnTo>
                  <a:pt x="0" y="149237"/>
                </a:lnTo>
                <a:lnTo>
                  <a:pt x="0" y="1790814"/>
                </a:lnTo>
                <a:lnTo>
                  <a:pt x="7641" y="1837853"/>
                </a:lnTo>
                <a:lnTo>
                  <a:pt x="28892" y="1878804"/>
                </a:lnTo>
                <a:lnTo>
                  <a:pt x="61247" y="1911159"/>
                </a:lnTo>
                <a:lnTo>
                  <a:pt x="102198" y="1932410"/>
                </a:lnTo>
                <a:lnTo>
                  <a:pt x="149237" y="1940052"/>
                </a:lnTo>
                <a:lnTo>
                  <a:pt x="7179792" y="1940052"/>
                </a:lnTo>
                <a:lnTo>
                  <a:pt x="7226832" y="1932410"/>
                </a:lnTo>
                <a:lnTo>
                  <a:pt x="7267782" y="1911159"/>
                </a:lnTo>
                <a:lnTo>
                  <a:pt x="7300137" y="1878804"/>
                </a:lnTo>
                <a:lnTo>
                  <a:pt x="7321389" y="1837853"/>
                </a:lnTo>
                <a:lnTo>
                  <a:pt x="7329030" y="1790814"/>
                </a:lnTo>
                <a:lnTo>
                  <a:pt x="7329030" y="149237"/>
                </a:lnTo>
                <a:lnTo>
                  <a:pt x="7321389" y="102198"/>
                </a:lnTo>
                <a:lnTo>
                  <a:pt x="7300137" y="61247"/>
                </a:lnTo>
                <a:lnTo>
                  <a:pt x="7267782" y="28892"/>
                </a:lnTo>
                <a:lnTo>
                  <a:pt x="7226832" y="7641"/>
                </a:lnTo>
                <a:lnTo>
                  <a:pt x="7179792" y="0"/>
                </a:lnTo>
                <a:close/>
              </a:path>
            </a:pathLst>
          </a:custGeom>
          <a:solidFill>
            <a:srgbClr val="73B243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8781" y="938341"/>
            <a:ext cx="6478121" cy="1712259"/>
          </a:xfrm>
          <a:custGeom>
            <a:avLst/>
            <a:gdLst/>
            <a:ahLst/>
            <a:cxnLst/>
            <a:rect l="l" t="t" r="r" b="b"/>
            <a:pathLst>
              <a:path w="7341870" h="1940560">
                <a:moveTo>
                  <a:pt x="7192048" y="0"/>
                </a:moveTo>
                <a:lnTo>
                  <a:pt x="149364" y="0"/>
                </a:lnTo>
                <a:lnTo>
                  <a:pt x="102287" y="7646"/>
                </a:lnTo>
                <a:lnTo>
                  <a:pt x="61302" y="28915"/>
                </a:lnTo>
                <a:lnTo>
                  <a:pt x="28919" y="61296"/>
                </a:lnTo>
                <a:lnTo>
                  <a:pt x="7648" y="102282"/>
                </a:lnTo>
                <a:lnTo>
                  <a:pt x="0" y="149364"/>
                </a:lnTo>
                <a:lnTo>
                  <a:pt x="0" y="1790687"/>
                </a:lnTo>
                <a:lnTo>
                  <a:pt x="7648" y="1837769"/>
                </a:lnTo>
                <a:lnTo>
                  <a:pt x="28919" y="1878755"/>
                </a:lnTo>
                <a:lnTo>
                  <a:pt x="61302" y="1911136"/>
                </a:lnTo>
                <a:lnTo>
                  <a:pt x="102287" y="1932405"/>
                </a:lnTo>
                <a:lnTo>
                  <a:pt x="149364" y="1940052"/>
                </a:lnTo>
                <a:lnTo>
                  <a:pt x="7192048" y="1940052"/>
                </a:lnTo>
                <a:lnTo>
                  <a:pt x="7239130" y="1932405"/>
                </a:lnTo>
                <a:lnTo>
                  <a:pt x="7280115" y="1911136"/>
                </a:lnTo>
                <a:lnTo>
                  <a:pt x="7312497" y="1878755"/>
                </a:lnTo>
                <a:lnTo>
                  <a:pt x="7333765" y="1837769"/>
                </a:lnTo>
                <a:lnTo>
                  <a:pt x="7341412" y="1790687"/>
                </a:lnTo>
                <a:lnTo>
                  <a:pt x="7341412" y="149364"/>
                </a:lnTo>
                <a:lnTo>
                  <a:pt x="7333765" y="102282"/>
                </a:lnTo>
                <a:lnTo>
                  <a:pt x="7312497" y="61296"/>
                </a:lnTo>
                <a:lnTo>
                  <a:pt x="7280115" y="28915"/>
                </a:lnTo>
                <a:lnTo>
                  <a:pt x="7239130" y="7646"/>
                </a:lnTo>
                <a:lnTo>
                  <a:pt x="719204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353" y="1610653"/>
            <a:ext cx="1072978" cy="5653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Address Context</a:t>
            </a:r>
          </a:p>
        </p:txBody>
      </p:sp>
      <p:sp>
        <p:nvSpPr>
          <p:cNvPr id="5" name="object 5"/>
          <p:cNvSpPr/>
          <p:nvPr/>
        </p:nvSpPr>
        <p:spPr>
          <a:xfrm>
            <a:off x="2862638" y="3661035"/>
            <a:ext cx="6475319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F89727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3055" y="3677848"/>
            <a:ext cx="2251822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588" b="1" spc="-93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</a:t>
            </a:r>
            <a:r>
              <a:rPr sz="1588" b="1" spc="-119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588" b="1" spc="-10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Strategies</a:t>
            </a:r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41" y="4395704"/>
            <a:ext cx="1646144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588" b="1" spc="-49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RE-AIM</a:t>
            </a:r>
            <a:r>
              <a:rPr sz="1588" b="1" spc="-124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588" b="1" spc="-93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Outcomes</a:t>
            </a:r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8964" y="1406198"/>
            <a:ext cx="3032871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951" y="1425204"/>
            <a:ext cx="2963884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sz="1412" spc="-4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Multi-level/Multi-sector</a:t>
            </a:r>
            <a:endParaRPr lang="en-US" sz="1412" spc="-4" dirty="0">
              <a:solidFill>
                <a:srgbClr val="231F2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R="4483" algn="ctr"/>
            <a:r>
              <a:rPr sz="1412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Perspectives</a:t>
            </a:r>
            <a:r>
              <a:rPr lang="en-US" sz="1412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22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</a:t>
            </a:r>
            <a:r>
              <a:rPr sz="1412" spc="-124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26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Intervention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13583" y="2012263"/>
            <a:ext cx="3032871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3732" y="2163477"/>
            <a:ext cx="2745171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12" spc="-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Multi-level </a:t>
            </a:r>
            <a:r>
              <a:rPr sz="1412" spc="-9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</a:t>
            </a:r>
            <a:r>
              <a:rPr sz="1412" spc="-22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Characteristics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8940" y="2010633"/>
            <a:ext cx="3032871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71122" y="5440957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8426" y="985301"/>
            <a:ext cx="2335306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-4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PRISM </a:t>
            </a:r>
            <a:r>
              <a:rPr sz="1588" b="1" spc="-75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Contextual</a:t>
            </a:r>
            <a:r>
              <a:rPr sz="1588" b="1" spc="-154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588" b="1" spc="-88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Factors</a:t>
            </a:r>
            <a:endParaRPr sz="1588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1354" y="2982571"/>
            <a:ext cx="6475319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233E94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4348" y="3021961"/>
            <a:ext cx="2628900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588" b="1" spc="-88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Intervention, </a:t>
            </a:r>
            <a:r>
              <a:rPr sz="1588" b="1" spc="-132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 </a:t>
            </a:r>
            <a:r>
              <a:rPr sz="1588" b="1" spc="-124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sz="1588" b="1" spc="-4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588" b="1" spc="-115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48940" y="1406077"/>
            <a:ext cx="3032871" cy="494179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0604" y="1425204"/>
            <a:ext cx="265243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35932" algn="ctr"/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External</a:t>
            </a:r>
            <a:r>
              <a:rPr sz="1412" spc="-190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Environment</a:t>
            </a:r>
            <a:r>
              <a:rPr lang="en-US" sz="1412" spc="-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 </a:t>
            </a:r>
            <a:r>
              <a:rPr sz="1412" spc="-2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Drivers </a:t>
            </a:r>
            <a:r>
              <a:rPr sz="1412" spc="-26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sz="1412" spc="-199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Equity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71522" y="4799548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21349" y="4931860"/>
            <a:ext cx="1144351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12" spc="-18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Effectiveness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21639" y="5443199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04191" y="5559570"/>
            <a:ext cx="1145328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12" spc="97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sz="1412" spc="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sz="1412" spc="-2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nte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nan</a:t>
            </a:r>
            <a:r>
              <a:rPr sz="1412" spc="6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sz="1412" spc="-18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04341" y="4788699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1197" y="4932425"/>
            <a:ext cx="580835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12" spc="4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Reach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14383" y="5440241"/>
            <a:ext cx="1654549" cy="494179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95487" y="5559570"/>
            <a:ext cx="1242172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sz="1412" spc="-2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70881" y="2080995"/>
            <a:ext cx="248210" cy="1931894"/>
          </a:xfrm>
          <a:custGeom>
            <a:avLst/>
            <a:gdLst/>
            <a:ahLst/>
            <a:cxnLst/>
            <a:rect l="l" t="t" r="r" b="b"/>
            <a:pathLst>
              <a:path w="281305" h="2189479">
                <a:moveTo>
                  <a:pt x="266712" y="0"/>
                </a:moveTo>
                <a:lnTo>
                  <a:pt x="234614" y="25097"/>
                </a:lnTo>
                <a:lnTo>
                  <a:pt x="206062" y="55750"/>
                </a:lnTo>
                <a:lnTo>
                  <a:pt x="181057" y="91958"/>
                </a:lnTo>
                <a:lnTo>
                  <a:pt x="159600" y="133721"/>
                </a:lnTo>
                <a:lnTo>
                  <a:pt x="141693" y="181038"/>
                </a:lnTo>
                <a:lnTo>
                  <a:pt x="131128" y="218424"/>
                </a:lnTo>
                <a:lnTo>
                  <a:pt x="122278" y="259000"/>
                </a:lnTo>
                <a:lnTo>
                  <a:pt x="115141" y="302766"/>
                </a:lnTo>
                <a:lnTo>
                  <a:pt x="109716" y="349722"/>
                </a:lnTo>
                <a:lnTo>
                  <a:pt x="106000" y="399872"/>
                </a:lnTo>
                <a:lnTo>
                  <a:pt x="103989" y="453215"/>
                </a:lnTo>
                <a:lnTo>
                  <a:pt x="103682" y="509752"/>
                </a:lnTo>
                <a:lnTo>
                  <a:pt x="105943" y="753694"/>
                </a:lnTo>
                <a:lnTo>
                  <a:pt x="104429" y="829435"/>
                </a:lnTo>
                <a:lnTo>
                  <a:pt x="98375" y="893525"/>
                </a:lnTo>
                <a:lnTo>
                  <a:pt x="87780" y="945963"/>
                </a:lnTo>
                <a:lnTo>
                  <a:pt x="72644" y="986749"/>
                </a:lnTo>
                <a:lnTo>
                  <a:pt x="28754" y="1033363"/>
                </a:lnTo>
                <a:lnTo>
                  <a:pt x="0" y="1039190"/>
                </a:lnTo>
                <a:lnTo>
                  <a:pt x="1727" y="1152956"/>
                </a:lnTo>
                <a:lnTo>
                  <a:pt x="54801" y="1176441"/>
                </a:lnTo>
                <a:lnTo>
                  <a:pt x="90693" y="1246897"/>
                </a:lnTo>
                <a:lnTo>
                  <a:pt x="102196" y="1299738"/>
                </a:lnTo>
                <a:lnTo>
                  <a:pt x="109404" y="1364323"/>
                </a:lnTo>
                <a:lnTo>
                  <a:pt x="112318" y="1440649"/>
                </a:lnTo>
                <a:lnTo>
                  <a:pt x="114554" y="1682394"/>
                </a:lnTo>
                <a:lnTo>
                  <a:pt x="115858" y="1739183"/>
                </a:lnTo>
                <a:lnTo>
                  <a:pt x="118683" y="1792670"/>
                </a:lnTo>
                <a:lnTo>
                  <a:pt x="123022" y="1842855"/>
                </a:lnTo>
                <a:lnTo>
                  <a:pt x="128875" y="1889737"/>
                </a:lnTo>
                <a:lnTo>
                  <a:pt x="136236" y="1933316"/>
                </a:lnTo>
                <a:lnTo>
                  <a:pt x="145103" y="1973591"/>
                </a:lnTo>
                <a:lnTo>
                  <a:pt x="155473" y="2010562"/>
                </a:lnTo>
                <a:lnTo>
                  <a:pt x="176990" y="2068055"/>
                </a:lnTo>
                <a:lnTo>
                  <a:pt x="202968" y="2116937"/>
                </a:lnTo>
                <a:lnTo>
                  <a:pt x="233408" y="2157209"/>
                </a:lnTo>
                <a:lnTo>
                  <a:pt x="268312" y="2188870"/>
                </a:lnTo>
                <a:lnTo>
                  <a:pt x="281101" y="2101354"/>
                </a:lnTo>
                <a:lnTo>
                  <a:pt x="258367" y="2078815"/>
                </a:lnTo>
                <a:lnTo>
                  <a:pt x="238199" y="2050576"/>
                </a:lnTo>
                <a:lnTo>
                  <a:pt x="220598" y="2016638"/>
                </a:lnTo>
                <a:lnTo>
                  <a:pt x="205568" y="1977000"/>
                </a:lnTo>
                <a:lnTo>
                  <a:pt x="193112" y="1931663"/>
                </a:lnTo>
                <a:lnTo>
                  <a:pt x="183231" y="1880627"/>
                </a:lnTo>
                <a:lnTo>
                  <a:pt x="175930" y="1823893"/>
                </a:lnTo>
                <a:lnTo>
                  <a:pt x="171210" y="1761460"/>
                </a:lnTo>
                <a:lnTo>
                  <a:pt x="169075" y="1693329"/>
                </a:lnTo>
                <a:lnTo>
                  <a:pt x="167551" y="1448308"/>
                </a:lnTo>
                <a:lnTo>
                  <a:pt x="165728" y="1382284"/>
                </a:lnTo>
                <a:lnTo>
                  <a:pt x="161124" y="1322584"/>
                </a:lnTo>
                <a:lnTo>
                  <a:pt x="153736" y="1269208"/>
                </a:lnTo>
                <a:lnTo>
                  <a:pt x="143560" y="1222154"/>
                </a:lnTo>
                <a:lnTo>
                  <a:pt x="130594" y="1181423"/>
                </a:lnTo>
                <a:lnTo>
                  <a:pt x="96275" y="1118929"/>
                </a:lnTo>
                <a:lnTo>
                  <a:pt x="74917" y="1097165"/>
                </a:lnTo>
                <a:lnTo>
                  <a:pt x="98729" y="1071831"/>
                </a:lnTo>
                <a:lnTo>
                  <a:pt x="118813" y="1038326"/>
                </a:lnTo>
                <a:lnTo>
                  <a:pt x="135167" y="996649"/>
                </a:lnTo>
                <a:lnTo>
                  <a:pt x="147784" y="946801"/>
                </a:lnTo>
                <a:lnTo>
                  <a:pt x="156662" y="888780"/>
                </a:lnTo>
                <a:lnTo>
                  <a:pt x="161796" y="822587"/>
                </a:lnTo>
                <a:lnTo>
                  <a:pt x="163182" y="748220"/>
                </a:lnTo>
                <a:lnTo>
                  <a:pt x="161721" y="515226"/>
                </a:lnTo>
                <a:lnTo>
                  <a:pt x="162748" y="441653"/>
                </a:lnTo>
                <a:lnTo>
                  <a:pt x="166787" y="374562"/>
                </a:lnTo>
                <a:lnTo>
                  <a:pt x="173840" y="313952"/>
                </a:lnTo>
                <a:lnTo>
                  <a:pt x="183911" y="259825"/>
                </a:lnTo>
                <a:lnTo>
                  <a:pt x="197002" y="212180"/>
                </a:lnTo>
                <a:lnTo>
                  <a:pt x="213115" y="171017"/>
                </a:lnTo>
                <a:lnTo>
                  <a:pt x="232253" y="136337"/>
                </a:lnTo>
                <a:lnTo>
                  <a:pt x="279615" y="86423"/>
                </a:lnTo>
                <a:lnTo>
                  <a:pt x="26671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7313" y="4480461"/>
            <a:ext cx="248210" cy="1532965"/>
          </a:xfrm>
          <a:custGeom>
            <a:avLst/>
            <a:gdLst/>
            <a:ahLst/>
            <a:cxnLst/>
            <a:rect l="l" t="t" r="r" b="b"/>
            <a:pathLst>
              <a:path w="281305" h="1737359">
                <a:moveTo>
                  <a:pt x="266712" y="0"/>
                </a:moveTo>
                <a:lnTo>
                  <a:pt x="227143" y="25583"/>
                </a:lnTo>
                <a:lnTo>
                  <a:pt x="193116" y="58059"/>
                </a:lnTo>
                <a:lnTo>
                  <a:pt x="164632" y="97424"/>
                </a:lnTo>
                <a:lnTo>
                  <a:pt x="141693" y="143675"/>
                </a:lnTo>
                <a:lnTo>
                  <a:pt x="127382" y="185925"/>
                </a:lnTo>
                <a:lnTo>
                  <a:pt x="116432" y="233137"/>
                </a:lnTo>
                <a:lnTo>
                  <a:pt x="108836" y="285313"/>
                </a:lnTo>
                <a:lnTo>
                  <a:pt x="104589" y="342453"/>
                </a:lnTo>
                <a:lnTo>
                  <a:pt x="103682" y="404558"/>
                </a:lnTo>
                <a:lnTo>
                  <a:pt x="105943" y="598157"/>
                </a:lnTo>
                <a:lnTo>
                  <a:pt x="103735" y="667395"/>
                </a:lnTo>
                <a:lnTo>
                  <a:pt x="95347" y="724044"/>
                </a:lnTo>
                <a:lnTo>
                  <a:pt x="80779" y="768103"/>
                </a:lnTo>
                <a:lnTo>
                  <a:pt x="33105" y="818456"/>
                </a:lnTo>
                <a:lnTo>
                  <a:pt x="0" y="824750"/>
                </a:lnTo>
                <a:lnTo>
                  <a:pt x="1727" y="915047"/>
                </a:lnTo>
                <a:lnTo>
                  <a:pt x="61976" y="940417"/>
                </a:lnTo>
                <a:lnTo>
                  <a:pt x="83331" y="972129"/>
                </a:lnTo>
                <a:lnTo>
                  <a:pt x="98838" y="1016525"/>
                </a:lnTo>
                <a:lnTo>
                  <a:pt x="108501" y="1073605"/>
                </a:lnTo>
                <a:lnTo>
                  <a:pt x="112318" y="1143368"/>
                </a:lnTo>
                <a:lnTo>
                  <a:pt x="114554" y="1335239"/>
                </a:lnTo>
                <a:lnTo>
                  <a:pt x="116806" y="1397601"/>
                </a:lnTo>
                <a:lnTo>
                  <a:pt x="122033" y="1454827"/>
                </a:lnTo>
                <a:lnTo>
                  <a:pt x="130226" y="1506915"/>
                </a:lnTo>
                <a:lnTo>
                  <a:pt x="141376" y="1553866"/>
                </a:lnTo>
                <a:lnTo>
                  <a:pt x="155473" y="1595678"/>
                </a:lnTo>
                <a:lnTo>
                  <a:pt x="176990" y="1641313"/>
                </a:lnTo>
                <a:lnTo>
                  <a:pt x="202968" y="1680109"/>
                </a:lnTo>
                <a:lnTo>
                  <a:pt x="233408" y="1712070"/>
                </a:lnTo>
                <a:lnTo>
                  <a:pt x="268312" y="1737194"/>
                </a:lnTo>
                <a:lnTo>
                  <a:pt x="281101" y="1667738"/>
                </a:lnTo>
                <a:lnTo>
                  <a:pt x="252343" y="1643909"/>
                </a:lnTo>
                <a:lnTo>
                  <a:pt x="227827" y="1612603"/>
                </a:lnTo>
                <a:lnTo>
                  <a:pt x="207558" y="1573818"/>
                </a:lnTo>
                <a:lnTo>
                  <a:pt x="191542" y="1527557"/>
                </a:lnTo>
                <a:lnTo>
                  <a:pt x="179786" y="1473818"/>
                </a:lnTo>
                <a:lnTo>
                  <a:pt x="172295" y="1412604"/>
                </a:lnTo>
                <a:lnTo>
                  <a:pt x="169075" y="1343914"/>
                </a:lnTo>
                <a:lnTo>
                  <a:pt x="167551" y="1149451"/>
                </a:lnTo>
                <a:lnTo>
                  <a:pt x="164502" y="1080697"/>
                </a:lnTo>
                <a:lnTo>
                  <a:pt x="156508" y="1020867"/>
                </a:lnTo>
                <a:lnTo>
                  <a:pt x="143560" y="969959"/>
                </a:lnTo>
                <a:lnTo>
                  <a:pt x="125651" y="927973"/>
                </a:lnTo>
                <a:lnTo>
                  <a:pt x="102772" y="894907"/>
                </a:lnTo>
                <a:lnTo>
                  <a:pt x="74917" y="870762"/>
                </a:lnTo>
                <a:lnTo>
                  <a:pt x="102335" y="846676"/>
                </a:lnTo>
                <a:lnTo>
                  <a:pt x="124679" y="813761"/>
                </a:lnTo>
                <a:lnTo>
                  <a:pt x="141943" y="772018"/>
                </a:lnTo>
                <a:lnTo>
                  <a:pt x="154119" y="721448"/>
                </a:lnTo>
                <a:lnTo>
                  <a:pt x="161201" y="662050"/>
                </a:lnTo>
                <a:lnTo>
                  <a:pt x="163182" y="593826"/>
                </a:lnTo>
                <a:lnTo>
                  <a:pt x="161721" y="408901"/>
                </a:lnTo>
                <a:lnTo>
                  <a:pt x="163088" y="343576"/>
                </a:lnTo>
                <a:lnTo>
                  <a:pt x="168268" y="284760"/>
                </a:lnTo>
                <a:lnTo>
                  <a:pt x="177263" y="232454"/>
                </a:lnTo>
                <a:lnTo>
                  <a:pt x="190079" y="186658"/>
                </a:lnTo>
                <a:lnTo>
                  <a:pt x="206718" y="147372"/>
                </a:lnTo>
                <a:lnTo>
                  <a:pt x="227185" y="114597"/>
                </a:lnTo>
                <a:lnTo>
                  <a:pt x="279615" y="68580"/>
                </a:lnTo>
                <a:lnTo>
                  <a:pt x="26671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25732" y="3010285"/>
            <a:ext cx="259976" cy="1034863"/>
          </a:xfrm>
          <a:custGeom>
            <a:avLst/>
            <a:gdLst/>
            <a:ahLst/>
            <a:cxnLst/>
            <a:rect l="l" t="t" r="r" b="b"/>
            <a:pathLst>
              <a:path w="294640" h="1172845">
                <a:moveTo>
                  <a:pt x="11607" y="0"/>
                </a:moveTo>
                <a:lnTo>
                  <a:pt x="0" y="46291"/>
                </a:lnTo>
                <a:lnTo>
                  <a:pt x="37192" y="65049"/>
                </a:lnTo>
                <a:lnTo>
                  <a:pt x="67787" y="91618"/>
                </a:lnTo>
                <a:lnTo>
                  <a:pt x="91795" y="125998"/>
                </a:lnTo>
                <a:lnTo>
                  <a:pt x="109224" y="168189"/>
                </a:lnTo>
                <a:lnTo>
                  <a:pt x="120084" y="218193"/>
                </a:lnTo>
                <a:lnTo>
                  <a:pt x="124383" y="276009"/>
                </a:lnTo>
                <a:lnTo>
                  <a:pt x="126453" y="400837"/>
                </a:lnTo>
                <a:lnTo>
                  <a:pt x="130978" y="455387"/>
                </a:lnTo>
                <a:lnTo>
                  <a:pt x="142606" y="501355"/>
                </a:lnTo>
                <a:lnTo>
                  <a:pt x="161326" y="538743"/>
                </a:lnTo>
                <a:lnTo>
                  <a:pt x="187124" y="567551"/>
                </a:lnTo>
                <a:lnTo>
                  <a:pt x="219989" y="587781"/>
                </a:lnTo>
                <a:lnTo>
                  <a:pt x="187731" y="608053"/>
                </a:lnTo>
                <a:lnTo>
                  <a:pt x="162883" y="637001"/>
                </a:lnTo>
                <a:lnTo>
                  <a:pt x="145431" y="674622"/>
                </a:lnTo>
                <a:lnTo>
                  <a:pt x="135362" y="720916"/>
                </a:lnTo>
                <a:lnTo>
                  <a:pt x="132664" y="775881"/>
                </a:lnTo>
                <a:lnTo>
                  <a:pt x="134835" y="907148"/>
                </a:lnTo>
                <a:lnTo>
                  <a:pt x="130920" y="970646"/>
                </a:lnTo>
                <a:lnTo>
                  <a:pt x="118361" y="1024256"/>
                </a:lnTo>
                <a:lnTo>
                  <a:pt x="97174" y="1067973"/>
                </a:lnTo>
                <a:lnTo>
                  <a:pt x="67375" y="1101798"/>
                </a:lnTo>
                <a:lnTo>
                  <a:pt x="28981" y="1125727"/>
                </a:lnTo>
                <a:lnTo>
                  <a:pt x="43091" y="1172603"/>
                </a:lnTo>
                <a:lnTo>
                  <a:pt x="77519" y="1155646"/>
                </a:lnTo>
                <a:lnTo>
                  <a:pt x="132589" y="1107888"/>
                </a:lnTo>
                <a:lnTo>
                  <a:pt x="169389" y="1041260"/>
                </a:lnTo>
                <a:lnTo>
                  <a:pt x="180778" y="1000018"/>
                </a:lnTo>
                <a:lnTo>
                  <a:pt x="187385" y="953359"/>
                </a:lnTo>
                <a:lnTo>
                  <a:pt x="189191" y="901280"/>
                </a:lnTo>
                <a:lnTo>
                  <a:pt x="187782" y="771778"/>
                </a:lnTo>
                <a:lnTo>
                  <a:pt x="191494" y="716296"/>
                </a:lnTo>
                <a:lnTo>
                  <a:pt x="203973" y="673141"/>
                </a:lnTo>
                <a:lnTo>
                  <a:pt x="225220" y="642314"/>
                </a:lnTo>
                <a:lnTo>
                  <a:pt x="255234" y="623817"/>
                </a:lnTo>
                <a:lnTo>
                  <a:pt x="294017" y="617651"/>
                </a:lnTo>
                <a:lnTo>
                  <a:pt x="294017" y="556704"/>
                </a:lnTo>
                <a:lnTo>
                  <a:pt x="254861" y="550587"/>
                </a:lnTo>
                <a:lnTo>
                  <a:pt x="202211" y="501645"/>
                </a:lnTo>
                <a:lnTo>
                  <a:pt x="188714" y="458820"/>
                </a:lnTo>
                <a:lnTo>
                  <a:pt x="183769" y="403758"/>
                </a:lnTo>
                <a:lnTo>
                  <a:pt x="182346" y="273075"/>
                </a:lnTo>
                <a:lnTo>
                  <a:pt x="179224" y="221201"/>
                </a:lnTo>
                <a:lnTo>
                  <a:pt x="171030" y="174564"/>
                </a:lnTo>
                <a:lnTo>
                  <a:pt x="157750" y="133161"/>
                </a:lnTo>
                <a:lnTo>
                  <a:pt x="139369" y="96989"/>
                </a:lnTo>
                <a:lnTo>
                  <a:pt x="115540" y="65767"/>
                </a:lnTo>
                <a:lnTo>
                  <a:pt x="86304" y="39193"/>
                </a:lnTo>
                <a:lnTo>
                  <a:pt x="51660" y="17271"/>
                </a:lnTo>
                <a:lnTo>
                  <a:pt x="116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63443" y="2644497"/>
            <a:ext cx="65117" cy="33795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63443" y="3326721"/>
            <a:ext cx="65117" cy="337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63443" y="4034027"/>
            <a:ext cx="65117" cy="33795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2533" y="2803334"/>
            <a:ext cx="1566456" cy="5653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Fit and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Co-creation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62075" y="4397026"/>
            <a:ext cx="1738881" cy="842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Interactions  among outcomes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014487" y="1483204"/>
            <a:ext cx="1476477" cy="842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algn="ctr">
              <a:spcBef>
                <a:spcPts val="88"/>
              </a:spcBef>
              <a:tabLst>
                <a:tab pos="454422" algn="l"/>
              </a:tabLs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any Perspec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ti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ves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Represented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101554" y="3074544"/>
            <a:ext cx="1421466" cy="842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20732" algn="ctr">
              <a:spcBef>
                <a:spcPts val="88"/>
              </a:spcBef>
            </a:pP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Planning to ensure equity is addressed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97244" y="5651763"/>
            <a:ext cx="1523439" cy="5653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Cost and Feasibility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77140" y="5296084"/>
            <a:ext cx="1186792" cy="28831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Adaptation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852390" y="4396578"/>
            <a:ext cx="2176505" cy="842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Equity/  Representativeness  across outcomes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009227" y="5478977"/>
            <a:ext cx="1728810" cy="5653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ctr"/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Unintended  Consequences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219654" y="268453"/>
            <a:ext cx="9278471" cy="44220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2800" spc="-119" dirty="0">
                <a:latin typeface="Helvetica" panose="020B0604020202020204" pitchFamily="34" charset="0"/>
                <a:cs typeface="Helvetica" panose="020B0604020202020204" pitchFamily="34" charset="0"/>
              </a:rPr>
              <a:t>How </a:t>
            </a:r>
            <a:r>
              <a:rPr sz="2800" spc="-49" dirty="0">
                <a:latin typeface="Helvetica" panose="020B0604020202020204" pitchFamily="34" charset="0"/>
                <a:cs typeface="Helvetica" panose="020B0604020202020204" pitchFamily="34" charset="0"/>
              </a:rPr>
              <a:t>PRISM </a:t>
            </a:r>
            <a:r>
              <a:rPr sz="2800" spc="-71" dirty="0">
                <a:latin typeface="Helvetica" panose="020B0604020202020204" pitchFamily="34" charset="0"/>
                <a:cs typeface="Helvetica" panose="020B0604020202020204" pitchFamily="34" charset="0"/>
              </a:rPr>
              <a:t>(and </a:t>
            </a:r>
            <a:r>
              <a:rPr sz="2800" spc="-62" dirty="0">
                <a:latin typeface="Helvetica" panose="020B0604020202020204" pitchFamily="34" charset="0"/>
                <a:cs typeface="Helvetica" panose="020B0604020202020204" pitchFamily="34" charset="0"/>
              </a:rPr>
              <a:t>RE-AIM </a:t>
            </a:r>
            <a:r>
              <a:rPr sz="2800" spc="-106" dirty="0">
                <a:latin typeface="Helvetica" panose="020B0604020202020204" pitchFamily="34" charset="0"/>
                <a:cs typeface="Helvetica" panose="020B0604020202020204" pitchFamily="34" charset="0"/>
              </a:rPr>
              <a:t>Outcomes) </a:t>
            </a:r>
            <a:r>
              <a:rPr sz="2800" spc="-132" dirty="0">
                <a:latin typeface="Helvetica" panose="020B0604020202020204" pitchFamily="34" charset="0"/>
                <a:cs typeface="Helvetica" panose="020B0604020202020204" pitchFamily="34" charset="0"/>
              </a:rPr>
              <a:t>Address </a:t>
            </a:r>
            <a:r>
              <a:rPr sz="2800" spc="-101" dirty="0">
                <a:latin typeface="Helvetica" panose="020B0604020202020204" pitchFamily="34" charset="0"/>
                <a:cs typeface="Helvetica" panose="020B0604020202020204" pitchFamily="34" charset="0"/>
              </a:rPr>
              <a:t>Equity</a:t>
            </a:r>
            <a:r>
              <a:rPr sz="2800" spc="-176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2800" spc="-137" dirty="0">
                <a:latin typeface="Helvetica" panose="020B0604020202020204" pitchFamily="34" charset="0"/>
                <a:cs typeface="Helvetica" panose="020B0604020202020204" pitchFamily="34" charset="0"/>
              </a:rPr>
              <a:t>Issues</a:t>
            </a:r>
          </a:p>
        </p:txBody>
      </p:sp>
      <p:sp>
        <p:nvSpPr>
          <p:cNvPr id="46" name="object 46"/>
          <p:cNvSpPr/>
          <p:nvPr/>
        </p:nvSpPr>
        <p:spPr>
          <a:xfrm>
            <a:off x="9407587" y="4480463"/>
            <a:ext cx="259976" cy="1532965"/>
          </a:xfrm>
          <a:custGeom>
            <a:avLst/>
            <a:gdLst/>
            <a:ahLst/>
            <a:cxnLst/>
            <a:rect l="l" t="t" r="r" b="b"/>
            <a:pathLst>
              <a:path w="294640" h="1737359">
                <a:moveTo>
                  <a:pt x="11607" y="0"/>
                </a:moveTo>
                <a:lnTo>
                  <a:pt x="0" y="68580"/>
                </a:lnTo>
                <a:lnTo>
                  <a:pt x="28513" y="88333"/>
                </a:lnTo>
                <a:lnTo>
                  <a:pt x="53314" y="114597"/>
                </a:lnTo>
                <a:lnTo>
                  <a:pt x="74407" y="147372"/>
                </a:lnTo>
                <a:lnTo>
                  <a:pt x="91795" y="186658"/>
                </a:lnTo>
                <a:lnTo>
                  <a:pt x="105483" y="232454"/>
                </a:lnTo>
                <a:lnTo>
                  <a:pt x="115475" y="284760"/>
                </a:lnTo>
                <a:lnTo>
                  <a:pt x="121773" y="343576"/>
                </a:lnTo>
                <a:lnTo>
                  <a:pt x="124383" y="408901"/>
                </a:lnTo>
                <a:lnTo>
                  <a:pt x="126453" y="593813"/>
                </a:lnTo>
                <a:lnTo>
                  <a:pt x="129730" y="662042"/>
                </a:lnTo>
                <a:lnTo>
                  <a:pt x="137941" y="721441"/>
                </a:lnTo>
                <a:lnTo>
                  <a:pt x="151080" y="772012"/>
                </a:lnTo>
                <a:lnTo>
                  <a:pt x="169140" y="813755"/>
                </a:lnTo>
                <a:lnTo>
                  <a:pt x="192112" y="846671"/>
                </a:lnTo>
                <a:lnTo>
                  <a:pt x="219989" y="870762"/>
                </a:lnTo>
                <a:lnTo>
                  <a:pt x="192593" y="894907"/>
                </a:lnTo>
                <a:lnTo>
                  <a:pt x="170343" y="927972"/>
                </a:lnTo>
                <a:lnTo>
                  <a:pt x="153233" y="969957"/>
                </a:lnTo>
                <a:lnTo>
                  <a:pt x="141255" y="1020863"/>
                </a:lnTo>
                <a:lnTo>
                  <a:pt x="134401" y="1080690"/>
                </a:lnTo>
                <a:lnTo>
                  <a:pt x="132664" y="1149438"/>
                </a:lnTo>
                <a:lnTo>
                  <a:pt x="134835" y="1343914"/>
                </a:lnTo>
                <a:lnTo>
                  <a:pt x="132921" y="1412604"/>
                </a:lnTo>
                <a:lnTo>
                  <a:pt x="126595" y="1473818"/>
                </a:lnTo>
                <a:lnTo>
                  <a:pt x="115862" y="1527557"/>
                </a:lnTo>
                <a:lnTo>
                  <a:pt x="100728" y="1573818"/>
                </a:lnTo>
                <a:lnTo>
                  <a:pt x="81200" y="1612603"/>
                </a:lnTo>
                <a:lnTo>
                  <a:pt x="57282" y="1643909"/>
                </a:lnTo>
                <a:lnTo>
                  <a:pt x="28981" y="1667738"/>
                </a:lnTo>
                <a:lnTo>
                  <a:pt x="43091" y="1737194"/>
                </a:lnTo>
                <a:lnTo>
                  <a:pt x="77519" y="1712064"/>
                </a:lnTo>
                <a:lnTo>
                  <a:pt x="107351" y="1680105"/>
                </a:lnTo>
                <a:lnTo>
                  <a:pt x="132589" y="1641311"/>
                </a:lnTo>
                <a:lnTo>
                  <a:pt x="153238" y="1595678"/>
                </a:lnTo>
                <a:lnTo>
                  <a:pt x="166539" y="1553866"/>
                </a:lnTo>
                <a:lnTo>
                  <a:pt x="176795" y="1506914"/>
                </a:lnTo>
                <a:lnTo>
                  <a:pt x="183995" y="1454824"/>
                </a:lnTo>
                <a:lnTo>
                  <a:pt x="188131" y="1397595"/>
                </a:lnTo>
                <a:lnTo>
                  <a:pt x="189191" y="1335227"/>
                </a:lnTo>
                <a:lnTo>
                  <a:pt x="187782" y="1143368"/>
                </a:lnTo>
                <a:lnTo>
                  <a:pt x="190267" y="1073604"/>
                </a:lnTo>
                <a:lnTo>
                  <a:pt x="198840" y="1016522"/>
                </a:lnTo>
                <a:lnTo>
                  <a:pt x="213501" y="972123"/>
                </a:lnTo>
                <a:lnTo>
                  <a:pt x="261089" y="921378"/>
                </a:lnTo>
                <a:lnTo>
                  <a:pt x="294017" y="915035"/>
                </a:lnTo>
                <a:lnTo>
                  <a:pt x="294017" y="824750"/>
                </a:lnTo>
                <a:lnTo>
                  <a:pt x="233509" y="799574"/>
                </a:lnTo>
                <a:lnTo>
                  <a:pt x="196762" y="724044"/>
                </a:lnTo>
                <a:lnTo>
                  <a:pt x="187296" y="667395"/>
                </a:lnTo>
                <a:lnTo>
                  <a:pt x="183769" y="598157"/>
                </a:lnTo>
                <a:lnTo>
                  <a:pt x="182346" y="404558"/>
                </a:lnTo>
                <a:lnTo>
                  <a:pt x="180254" y="342453"/>
                </a:lnTo>
                <a:lnTo>
                  <a:pt x="174918" y="285313"/>
                </a:lnTo>
                <a:lnTo>
                  <a:pt x="166329" y="233137"/>
                </a:lnTo>
                <a:lnTo>
                  <a:pt x="154483" y="185925"/>
                </a:lnTo>
                <a:lnTo>
                  <a:pt x="139369" y="143675"/>
                </a:lnTo>
                <a:lnTo>
                  <a:pt x="115540" y="97419"/>
                </a:lnTo>
                <a:lnTo>
                  <a:pt x="86304" y="58054"/>
                </a:lnTo>
                <a:lnTo>
                  <a:pt x="51660" y="25581"/>
                </a:lnTo>
                <a:lnTo>
                  <a:pt x="116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588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5FC367A-223C-4925-B951-B018D3F1BA6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056331" y="1893310"/>
            <a:ext cx="802450" cy="6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9BBE05-5075-48B5-813B-8E628E8E080F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9336621" y="1904360"/>
            <a:ext cx="6778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4"/>
          <p:cNvSpPr txBox="1"/>
          <p:nvPr/>
        </p:nvSpPr>
        <p:spPr>
          <a:xfrm>
            <a:off x="3447317" y="5564350"/>
            <a:ext cx="722779" cy="22805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algn="ctr"/>
            <a:r>
              <a:rPr sz="1412" spc="35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sz="1412" spc="9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sz="1412" spc="-35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sz="1412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sz="1412" spc="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sz="1412" spc="-35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endParaRPr sz="1412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8797655F-B8C1-4B8A-AB6A-33FCBC7228DE}"/>
              </a:ext>
            </a:extLst>
          </p:cNvPr>
          <p:cNvSpPr txBox="1"/>
          <p:nvPr/>
        </p:nvSpPr>
        <p:spPr>
          <a:xfrm>
            <a:off x="6523756" y="2021408"/>
            <a:ext cx="2652432" cy="44592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35932" algn="ctr"/>
            <a:r>
              <a:rPr lang="en-US" sz="1412" spc="-13" dirty="0">
                <a:solidFill>
                  <a:srgbClr val="01020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 and Sustainability Infrastructure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F4548D-9833-4B44-9688-42021BD87EAD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89A8C9-B19A-4054-12FD-9BFA2C777133}"/>
              </a:ext>
            </a:extLst>
          </p:cNvPr>
          <p:cNvSpPr txBox="1"/>
          <p:nvPr/>
        </p:nvSpPr>
        <p:spPr>
          <a:xfrm>
            <a:off x="983352" y="6470607"/>
            <a:ext cx="1089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Helvetica" pitchFamily="2" charset="0"/>
              </a:rPr>
              <a:t>Fort MP, Manson SM and Glasgow RE (2023). Applying an equity lens… </a:t>
            </a:r>
            <a:r>
              <a:rPr lang="en-US" sz="1400" i="1" dirty="0">
                <a:effectLst/>
                <a:latin typeface="Helvetica" pitchFamily="2" charset="0"/>
              </a:rPr>
              <a:t>Front. Health Serv</a:t>
            </a:r>
            <a:r>
              <a:rPr lang="en-US" sz="1400" dirty="0">
                <a:effectLst/>
                <a:latin typeface="Helvetica" pitchFamily="2" charset="0"/>
              </a:rPr>
              <a:t>. 3:1139788. doi10.3389/frhs.2023.1139788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9AFE99-83D0-4F6B-9AE6-EDB964BC2F9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ject 45">
            <a:extLst>
              <a:ext uri="{FF2B5EF4-FFF2-40B4-BE49-F238E27FC236}">
                <a16:creationId xmlns:a16="http://schemas.microsoft.com/office/drawing/2014/main" id="{35D2C2E2-60EF-47BF-B204-AB4BCC6183DE}"/>
              </a:ext>
            </a:extLst>
          </p:cNvPr>
          <p:cNvSpPr txBox="1">
            <a:spLocks/>
          </p:cNvSpPr>
          <p:nvPr/>
        </p:nvSpPr>
        <p:spPr>
          <a:xfrm>
            <a:off x="548799" y="313070"/>
            <a:ext cx="10942476" cy="89771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How Can PRISM (and other D&amp;I Science Frameworks) Help Address Health Equity?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90B26A22-1FDF-4DD0-AE94-0583F51D8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863830"/>
              </p:ext>
            </p:extLst>
          </p:nvPr>
        </p:nvGraphicFramePr>
        <p:xfrm>
          <a:off x="409909" y="1498861"/>
          <a:ext cx="11372181" cy="513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928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ADD08-50CC-8E4C-B636-BEAA32507F41}"/>
              </a:ext>
            </a:extLst>
          </p:cNvPr>
          <p:cNvSpPr txBox="1"/>
          <p:nvPr/>
        </p:nvSpPr>
        <p:spPr>
          <a:xfrm>
            <a:off x="381000" y="165112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EXAMPLE: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Use of PRISM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for Planning, Tailoring, and Evaluation of weight loss and hypertension control program in community health centers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55A2E-5390-B54B-BB49-08D9FDC88251}"/>
              </a:ext>
            </a:extLst>
          </p:cNvPr>
          <p:cNvSpPr txBox="1"/>
          <p:nvPr/>
        </p:nvSpPr>
        <p:spPr>
          <a:xfrm>
            <a:off x="589685" y="1828800"/>
            <a:ext cx="10810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Intervention = culturally adapted web-based intervention and digital follow-up support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Population: 71% African American; 12% Spanish speaking; 54%&lt; $25k income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u="sng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Designing for </a:t>
            </a:r>
            <a: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Reach, Adoption, Implementation and Equity using PRISM: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Representation and Engagement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of clinic staff, decision makers and patients in planning and evaluation to address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Context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Addressed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Reach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and Implementation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by brief low-cost intervention, no added clinic visits, minimal burden on staff and patients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Evaluated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representativeness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of results across all RE-AIM dimensions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9A5FB-9C6E-50C5-1315-6C20AB9963FA}"/>
              </a:ext>
            </a:extLst>
          </p:cNvPr>
          <p:cNvSpPr txBox="1"/>
          <p:nvPr/>
        </p:nvSpPr>
        <p:spPr>
          <a:xfrm>
            <a:off x="380999" y="6388924"/>
            <a:ext cx="9855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Adapted from Glasgow et al. (2013). 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Translational Behavioral Medicine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June 1; 3(2):200-210.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2F757-E0DA-4D57-8EC2-FC458F1548A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08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ADD08-50CC-8E4C-B636-BEAA32507F41}"/>
              </a:ext>
            </a:extLst>
          </p:cNvPr>
          <p:cNvSpPr txBox="1"/>
          <p:nvPr/>
        </p:nvSpPr>
        <p:spPr>
          <a:xfrm>
            <a:off x="457199" y="215766"/>
            <a:ext cx="11250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Use of PRISM Framework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for Planning and Tailoring of weight loss and hypertension control in FQHCs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55A2E-5390-B54B-BB49-08D9FDC88251}"/>
              </a:ext>
            </a:extLst>
          </p:cNvPr>
          <p:cNvSpPr txBox="1"/>
          <p:nvPr/>
        </p:nvSpPr>
        <p:spPr>
          <a:xfrm>
            <a:off x="589855" y="1448790"/>
            <a:ext cx="106679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Focused on Adaptations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to local low-resource settings and African American population; no staff expertise required, use of graphics, low-literacy and culturally appropriate materials, participant choice of follow-up modalities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Evaluated multiple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(RE-AIM) implementation outcomes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with focus on </a:t>
            </a:r>
            <a:r>
              <a:rPr lang="en-US" sz="22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equity and population impact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RESULTS: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Intervention produced high reach (60% of patients) and modest (but significantly more) weight loss and BP reduction than usual care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Outcomes generally robust and no moderation effects of race, educ., income or gender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9A5FB-9C6E-50C5-1315-6C20AB9963FA}"/>
              </a:ext>
            </a:extLst>
          </p:cNvPr>
          <p:cNvSpPr txBox="1"/>
          <p:nvPr/>
        </p:nvSpPr>
        <p:spPr>
          <a:xfrm>
            <a:off x="457198" y="6272902"/>
            <a:ext cx="1125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Glasgow et al. (2013). 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Translational Behavioral Medicine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June 1; 3(2):200-210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84FA-8DA9-451B-99DD-AF6381692163}"/>
              </a:ext>
            </a:extLst>
          </p:cNvPr>
          <p:cNvSpPr/>
          <p:nvPr/>
        </p:nvSpPr>
        <p:spPr>
          <a:xfrm>
            <a:off x="-1" y="0"/>
            <a:ext cx="146021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63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B0D6-82EF-7322-CB29-643E89AF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89" y="120028"/>
            <a:ext cx="10728366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Most Recent: Iterative PRISM</a:t>
            </a:r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8332-A847-8017-93F0-23EF0A61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05" y="1363712"/>
            <a:ext cx="10039597" cy="3043258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To increase accessibility and use by diverse groups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Use for (choice of): Planning; guiding implementation/adaptations, or sustainment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Automated, real time data collection, analysis and feedback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FD484-5872-4EDB-B7C5-AC9003D8868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E9195-22E6-41AB-8227-69910D3D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810" y="4361551"/>
            <a:ext cx="1912831" cy="1829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4983C6-6ACF-4842-BC62-17C8461CAAA2}"/>
              </a:ext>
            </a:extLst>
          </p:cNvPr>
          <p:cNvSpPr txBox="1"/>
          <p:nvPr/>
        </p:nvSpPr>
        <p:spPr>
          <a:xfrm>
            <a:off x="9811587" y="6176698"/>
            <a:ext cx="191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prismtool.org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570E7-26F2-49D7-9EFD-53FDE3DFE9DA}"/>
              </a:ext>
            </a:extLst>
          </p:cNvPr>
          <p:cNvSpPr/>
          <p:nvPr/>
        </p:nvSpPr>
        <p:spPr>
          <a:xfrm rot="19710206">
            <a:off x="1946287" y="2411049"/>
            <a:ext cx="10048352" cy="1966976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66121-490B-2BF4-D103-3CE6ABE57271}"/>
              </a:ext>
            </a:extLst>
          </p:cNvPr>
          <p:cNvSpPr txBox="1"/>
          <p:nvPr/>
        </p:nvSpPr>
        <p:spPr>
          <a:xfrm>
            <a:off x="728405" y="6191216"/>
            <a:ext cx="871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</a:t>
            </a:r>
            <a:r>
              <a:rPr lang="en-US" dirty="0" err="1">
                <a:latin typeface="Helvetica" pitchFamily="2" charset="0"/>
              </a:rPr>
              <a:t>Trinkley</a:t>
            </a:r>
            <a:r>
              <a:rPr lang="en-US" dirty="0">
                <a:latin typeface="Helvetica" pitchFamily="2" charset="0"/>
              </a:rPr>
              <a:t> et al. The </a:t>
            </a:r>
            <a:r>
              <a:rPr lang="en-US" dirty="0" err="1">
                <a:latin typeface="Helvetica" pitchFamily="2" charset="0"/>
              </a:rPr>
              <a:t>iPRISM</a:t>
            </a:r>
            <a:r>
              <a:rPr lang="en-US" dirty="0">
                <a:latin typeface="Helvetica" pitchFamily="2" charset="0"/>
              </a:rPr>
              <a:t> webtool. </a:t>
            </a:r>
            <a:r>
              <a:rPr lang="en-US" i="1" dirty="0">
                <a:effectLst/>
                <a:latin typeface="Helvetica" pitchFamily="2" charset="0"/>
              </a:rPr>
              <a:t>Implementation Science Communications    </a:t>
            </a:r>
            <a:r>
              <a:rPr lang="en-US" dirty="0">
                <a:effectLst/>
                <a:latin typeface="Helvetica" pitchFamily="2" charset="0"/>
              </a:rPr>
              <a:t>(2023) 4:116 https://</a:t>
            </a:r>
            <a:r>
              <a:rPr lang="en-US" dirty="0" err="1">
                <a:effectLst/>
                <a:latin typeface="Helvetica" pitchFamily="2" charset="0"/>
              </a:rPr>
              <a:t>doi.org</a:t>
            </a:r>
            <a:r>
              <a:rPr lang="en-US" dirty="0">
                <a:effectLst/>
                <a:latin typeface="Helvetica" pitchFamily="2" charset="0"/>
              </a:rPr>
              <a:t>/10.1186/s43058-023-00494-4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40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B0D6-82EF-7322-CB29-643E89AF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89" y="120028"/>
            <a:ext cx="10728366" cy="1325563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Purpose</a:t>
            </a:r>
            <a:endParaRPr lang="en-US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0FD484-5872-4EDB-B7C5-AC9003D8868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E9195-22E6-41AB-8227-69910D3D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810" y="4224241"/>
            <a:ext cx="2056384" cy="196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4983C6-6ACF-4842-BC62-17C8461CAAA2}"/>
              </a:ext>
            </a:extLst>
          </p:cNvPr>
          <p:cNvSpPr txBox="1"/>
          <p:nvPr/>
        </p:nvSpPr>
        <p:spPr>
          <a:xfrm>
            <a:off x="9811587" y="6176698"/>
            <a:ext cx="191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prismtool.org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570E7-26F2-49D7-9EFD-53FDE3DFE9DA}"/>
              </a:ext>
            </a:extLst>
          </p:cNvPr>
          <p:cNvSpPr/>
          <p:nvPr/>
        </p:nvSpPr>
        <p:spPr>
          <a:xfrm rot="19710206">
            <a:off x="1946287" y="2411049"/>
            <a:ext cx="10048352" cy="1966976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235272-29FF-4BBB-A729-B28263D79E71}"/>
              </a:ext>
            </a:extLst>
          </p:cNvPr>
          <p:cNvSpPr txBox="1"/>
          <p:nvPr/>
        </p:nvSpPr>
        <p:spPr>
          <a:xfrm>
            <a:off x="722636" y="1341912"/>
            <a:ext cx="8494973" cy="442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261" indent="-163054">
              <a:spcBef>
                <a:spcPts val="361"/>
              </a:spcBef>
              <a:buFont typeface="Arial"/>
              <a:buChar char="•"/>
              <a:tabLst>
                <a:tab pos="174261" algn="l"/>
              </a:tabLst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Simplify implementation science - using PRISM</a:t>
            </a:r>
          </a:p>
          <a:p>
            <a:pPr marL="500369" lvl="1" indent="-163054">
              <a:spcBef>
                <a:spcPts val="224"/>
              </a:spcBef>
              <a:buChar char="•"/>
              <a:tabLst>
                <a:tab pos="500369" algn="l"/>
              </a:tabLst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diverse researchers and implementation teams</a:t>
            </a:r>
          </a:p>
          <a:p>
            <a:pPr marL="500369" lvl="1" indent="-163054">
              <a:spcBef>
                <a:spcPts val="190"/>
              </a:spcBef>
              <a:buChar char="•"/>
              <a:tabLst>
                <a:tab pos="500369" algn="l"/>
              </a:tabLst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Support rapid learning health systems</a:t>
            </a:r>
          </a:p>
          <a:p>
            <a:pPr marL="500369" lvl="1" indent="-163054">
              <a:spcBef>
                <a:spcPts val="190"/>
              </a:spcBef>
              <a:buChar char="•"/>
              <a:tabLst>
                <a:tab pos="500369" algn="l"/>
              </a:tabLst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0369" lvl="1" indent="-163054">
              <a:spcBef>
                <a:spcPts val="190"/>
              </a:spcBef>
              <a:buChar char="•"/>
              <a:tabLst>
                <a:tab pos="500369" algn="l"/>
              </a:tabLst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4261" indent="-163054">
              <a:spcBef>
                <a:spcPts val="361"/>
              </a:spcBef>
              <a:buFont typeface="Arial"/>
              <a:buChar char="•"/>
              <a:tabLst>
                <a:tab pos="174261" algn="l"/>
              </a:tabLst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Guide and prompt users to iteratively</a:t>
            </a:r>
          </a:p>
          <a:p>
            <a:pPr marL="500369" lvl="1" indent="-163054">
              <a:spcBef>
                <a:spcPts val="224"/>
              </a:spcBef>
              <a:buChar char="•"/>
              <a:tabLst>
                <a:tab pos="500369" algn="l"/>
              </a:tabLst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Assess context</a:t>
            </a:r>
          </a:p>
          <a:p>
            <a:pPr marL="500369" lvl="1" indent="-163054">
              <a:spcBef>
                <a:spcPts val="190"/>
              </a:spcBef>
              <a:buChar char="•"/>
              <a:tabLst>
                <a:tab pos="500369" algn="l"/>
              </a:tabLst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Align project with context</a:t>
            </a:r>
          </a:p>
          <a:p>
            <a:pPr marL="500369" lvl="1" indent="-163054">
              <a:spcBef>
                <a:spcPts val="190"/>
              </a:spcBef>
              <a:buChar char="•"/>
              <a:tabLst>
                <a:tab pos="500369" algn="l"/>
              </a:tabLst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Assess progress on key outcomes</a:t>
            </a:r>
          </a:p>
          <a:p>
            <a:pPr marL="500369" lvl="1" indent="-163054">
              <a:spcBef>
                <a:spcPts val="190"/>
              </a:spcBef>
              <a:buChar char="•"/>
              <a:tabLst>
                <a:tab pos="500369" algn="l"/>
              </a:tabLst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Develop feasible and impactful strategies/adaptations</a:t>
            </a:r>
          </a:p>
          <a:p>
            <a:pPr marL="500369" lvl="1" indent="-163054">
              <a:spcBef>
                <a:spcPts val="128"/>
              </a:spcBef>
              <a:buChar char="•"/>
              <a:tabLst>
                <a:tab pos="500369" algn="l"/>
              </a:tabLst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Create action plans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A0959BA5-3420-4098-BAF9-BB269C228092}"/>
              </a:ext>
            </a:extLst>
          </p:cNvPr>
          <p:cNvSpPr txBox="1"/>
          <p:nvPr/>
        </p:nvSpPr>
        <p:spPr>
          <a:xfrm>
            <a:off x="722635" y="6122298"/>
            <a:ext cx="8646995" cy="41168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544"/>
              </a:lnSpc>
              <a:spcBef>
                <a:spcPts val="88"/>
              </a:spcBef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dirty="0" err="1">
                <a:latin typeface="Helvetica" panose="020B0604020202020204" pitchFamily="34" charset="0"/>
                <a:cs typeface="Helvetica" panose="020B0604020202020204" pitchFamily="34" charset="0"/>
              </a:rPr>
              <a:t>rinkley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KT, 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et al. </a:t>
            </a:r>
            <a:r>
              <a:rPr i="1" dirty="0">
                <a:latin typeface="Helvetica" panose="020B0604020202020204" pitchFamily="34" charset="0"/>
                <a:cs typeface="Helvetica" panose="020B0604020202020204" pitchFamily="34" charset="0"/>
              </a:rPr>
              <a:t>Acad Med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. 2022;97:1447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(primary care &amp; cardiology decision aid)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206">
              <a:lnSpc>
                <a:spcPts val="1544"/>
              </a:lnSpc>
            </a:pP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Maw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A, 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et al. </a:t>
            </a:r>
            <a:r>
              <a:rPr i="1" dirty="0">
                <a:latin typeface="Helvetica" panose="020B0604020202020204" pitchFamily="34" charset="0"/>
                <a:cs typeface="Helvetica" panose="020B0604020202020204" pitchFamily="34" charset="0"/>
              </a:rPr>
              <a:t>Implement Sci Commun</a:t>
            </a:r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. 2022;3:89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(hospital based EHR dashboard)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69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EF4A5-77B3-4EE7-B030-23795DF29D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187" y="0"/>
            <a:ext cx="944562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CF3AC3-469D-4141-A3EC-265315B172F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45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BBBF5-1FF8-4613-A1B9-A73E3D004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56" y="763571"/>
            <a:ext cx="11771387" cy="58907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53AF21-5124-4FA6-8F08-34164FE5DBFA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0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43A743-41E3-4A37-B9E8-8AF34D29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Public Health Need </a:t>
            </a: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Thought Exercise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522EAB-2BDA-4271-91E0-5086731D161F}"/>
              </a:ext>
            </a:extLst>
          </p:cNvPr>
          <p:cNvGrpSpPr/>
          <p:nvPr/>
        </p:nvGrpSpPr>
        <p:grpSpPr>
          <a:xfrm>
            <a:off x="0" y="0"/>
            <a:ext cx="410817" cy="6858000"/>
            <a:chOff x="0" y="0"/>
            <a:chExt cx="41081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EB96F0-B97A-4691-8E3A-38A0A1311FEE}"/>
                </a:ext>
              </a:extLst>
            </p:cNvPr>
            <p:cNvSpPr/>
            <p:nvPr/>
          </p:nvSpPr>
          <p:spPr>
            <a:xfrm>
              <a:off x="0" y="0"/>
              <a:ext cx="132522" cy="6858000"/>
            </a:xfrm>
            <a:prstGeom prst="rect">
              <a:avLst/>
            </a:prstGeom>
            <a:solidFill>
              <a:srgbClr val="CFB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2F8A04-9C95-422D-AE7E-39508A10296D}"/>
                </a:ext>
              </a:extLst>
            </p:cNvPr>
            <p:cNvSpPr/>
            <p:nvPr/>
          </p:nvSpPr>
          <p:spPr>
            <a:xfrm>
              <a:off x="119270" y="1"/>
              <a:ext cx="291547" cy="1325564"/>
            </a:xfrm>
            <a:prstGeom prst="rect">
              <a:avLst/>
            </a:prstGeom>
            <a:solidFill>
              <a:srgbClr val="CFB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F9449331-9D56-47C4-BB20-1008F8BF6EDF}"/>
              </a:ext>
            </a:extLst>
          </p:cNvPr>
          <p:cNvSpPr txBox="1">
            <a:spLocks/>
          </p:cNvSpPr>
          <p:nvPr/>
        </p:nvSpPr>
        <p:spPr>
          <a:xfrm>
            <a:off x="653143" y="1325565"/>
            <a:ext cx="10093414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Implementing An </a:t>
            </a:r>
            <a:r>
              <a:rPr 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Evidence-Based </a:t>
            </a:r>
            <a:r>
              <a:rPr lang="en-US" sz="28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Obesity Tx </a:t>
            </a:r>
            <a:r>
              <a:rPr lang="en-US" sz="2800" spc="-5" dirty="0">
                <a:latin typeface="Helvetica" panose="020B0604020202020204" pitchFamily="34" charset="0"/>
                <a:cs typeface="Helvetica" panose="020B0604020202020204" pitchFamily="34" charset="0"/>
              </a:rPr>
              <a:t>(or Disparities Reduction Program; or COVID-19 Vaccine) Story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98EA538-99F7-4270-9F9E-0BA721E7D2AD}"/>
              </a:ext>
            </a:extLst>
          </p:cNvPr>
          <p:cNvSpPr txBox="1">
            <a:spLocks/>
          </p:cNvSpPr>
          <p:nvPr/>
        </p:nvSpPr>
        <p:spPr>
          <a:xfrm>
            <a:off x="653143" y="2413712"/>
            <a:ext cx="10093414" cy="373384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95"/>
              </a:spcBef>
            </a:pPr>
            <a:r>
              <a:rPr lang="en-US" sz="2800" b="1" i="1" u="sng" spc="-5" dirty="0">
                <a:cs typeface="Arial"/>
              </a:rPr>
              <a:t>Even if 100% effective</a:t>
            </a:r>
            <a:r>
              <a:rPr lang="en-US" sz="2800" spc="-5" dirty="0">
                <a:cs typeface="Arial"/>
              </a:rPr>
              <a:t>...is only </a:t>
            </a:r>
            <a:r>
              <a:rPr lang="en-US" sz="2800" dirty="0">
                <a:cs typeface="Arial"/>
              </a:rPr>
              <a:t>so good as </a:t>
            </a:r>
            <a:r>
              <a:rPr lang="en-US" sz="2800" spc="-5" dirty="0">
                <a:cs typeface="Arial"/>
              </a:rPr>
              <a:t>how and  whether:</a:t>
            </a:r>
            <a:endParaRPr lang="en-US" sz="2800" dirty="0">
              <a:cs typeface="Arial"/>
            </a:endParaRPr>
          </a:p>
          <a:p>
            <a:pPr marL="759460" indent="-342900">
              <a:spcBef>
                <a:spcPts val="64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dirty="0">
                <a:cs typeface="Arial"/>
              </a:rPr>
              <a:t>It </a:t>
            </a:r>
            <a:r>
              <a:rPr lang="en-US" sz="2800" spc="-5" dirty="0">
                <a:cs typeface="Arial"/>
              </a:rPr>
              <a:t>is</a:t>
            </a:r>
            <a:r>
              <a:rPr lang="en-US" sz="2800" spc="-15" dirty="0">
                <a:cs typeface="Arial"/>
              </a:rPr>
              <a:t> </a:t>
            </a:r>
            <a:r>
              <a:rPr lang="en-US" sz="2800" b="1" spc="-5" dirty="0">
                <a:cs typeface="Arial"/>
              </a:rPr>
              <a:t>adopted</a:t>
            </a:r>
            <a:r>
              <a:rPr lang="en-US" sz="2800" spc="-5" dirty="0">
                <a:cs typeface="Arial"/>
              </a:rPr>
              <a:t> widely, including in low resource settings</a:t>
            </a:r>
            <a:endParaRPr lang="en-US" sz="2800" dirty="0">
              <a:cs typeface="Arial"/>
            </a:endParaRPr>
          </a:p>
          <a:p>
            <a:pPr marL="759460" indent="-3429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spc="-5" dirty="0">
                <a:cs typeface="Arial"/>
              </a:rPr>
              <a:t>Local stakeholders and delivery staff choose </a:t>
            </a:r>
            <a:r>
              <a:rPr lang="en-US" sz="2800" dirty="0">
                <a:cs typeface="Arial"/>
              </a:rPr>
              <a:t>to </a:t>
            </a:r>
            <a:r>
              <a:rPr lang="en-US" sz="2800" spc="-5" dirty="0">
                <a:cs typeface="Arial"/>
              </a:rPr>
              <a:t>deliver</a:t>
            </a:r>
            <a:r>
              <a:rPr lang="en-US" sz="2800" spc="7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it</a:t>
            </a:r>
          </a:p>
          <a:p>
            <a:pPr marL="759460" indent="-3429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dirty="0">
                <a:cs typeface="Arial"/>
              </a:rPr>
              <a:t>It can be </a:t>
            </a:r>
            <a:r>
              <a:rPr lang="en-US" sz="2800" b="1" dirty="0">
                <a:cs typeface="Arial"/>
              </a:rPr>
              <a:t>implemented</a:t>
            </a:r>
            <a:r>
              <a:rPr lang="en-US" sz="2800" dirty="0">
                <a:cs typeface="Arial"/>
              </a:rPr>
              <a:t> consistently with quality</a:t>
            </a:r>
          </a:p>
          <a:p>
            <a:pPr marL="759460" indent="-3429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spc="-5" dirty="0">
                <a:cs typeface="Arial"/>
              </a:rPr>
              <a:t>It </a:t>
            </a:r>
            <a:r>
              <a:rPr lang="en-US" sz="2800" b="1" spc="-5" dirty="0">
                <a:cs typeface="Arial"/>
              </a:rPr>
              <a:t>reaches</a:t>
            </a:r>
            <a:r>
              <a:rPr lang="en-US" sz="2800" spc="-5" dirty="0">
                <a:cs typeface="Arial"/>
              </a:rPr>
              <a:t> intended recipients, including those at highest risk receive</a:t>
            </a:r>
            <a:r>
              <a:rPr lang="en-US" sz="2800" spc="10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it</a:t>
            </a:r>
          </a:p>
          <a:p>
            <a:pPr marL="759460" indent="-3429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895350" algn="l"/>
                <a:tab pos="895985" algn="l"/>
              </a:tabLst>
            </a:pPr>
            <a:r>
              <a:rPr lang="en-US" sz="2800" dirty="0">
                <a:cs typeface="Arial"/>
              </a:rPr>
              <a:t>It </a:t>
            </a:r>
            <a:r>
              <a:rPr lang="en-US" sz="2800" spc="-5" dirty="0">
                <a:cs typeface="Arial"/>
              </a:rPr>
              <a:t>can be</a:t>
            </a:r>
            <a:r>
              <a:rPr lang="en-US" sz="2800" dirty="0">
                <a:cs typeface="Arial"/>
              </a:rPr>
              <a:t> </a:t>
            </a:r>
            <a:r>
              <a:rPr lang="en-US" sz="2800" b="1" dirty="0">
                <a:cs typeface="Arial"/>
              </a:rPr>
              <a:t>maintained</a:t>
            </a:r>
            <a:r>
              <a:rPr lang="en-US" sz="2800" dirty="0">
                <a:cs typeface="Arial"/>
              </a:rPr>
              <a:t> or </a:t>
            </a:r>
            <a:r>
              <a:rPr lang="en-US" sz="2800" spc="-5" dirty="0">
                <a:cs typeface="Arial"/>
              </a:rPr>
              <a:t>sustained</a:t>
            </a:r>
          </a:p>
          <a:p>
            <a:pPr marL="416560">
              <a:buClr>
                <a:schemeClr val="tx1"/>
              </a:buClr>
              <a:tabLst>
                <a:tab pos="895350" algn="l"/>
                <a:tab pos="895985" algn="l"/>
              </a:tabLst>
            </a:pPr>
            <a:endParaRPr lang="en-US" sz="2800" dirty="0">
              <a:cs typeface="Arial"/>
            </a:endParaRPr>
          </a:p>
          <a:p>
            <a:pPr marL="355600" indent="-3429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i="1" dirty="0">
                <a:cs typeface="Arial"/>
              </a:rPr>
              <a:t>If </a:t>
            </a:r>
            <a:r>
              <a:rPr lang="en-US" sz="2800" i="1" spc="-5" dirty="0">
                <a:cs typeface="Arial"/>
              </a:rPr>
              <a:t>we assume 70% success </a:t>
            </a:r>
            <a:r>
              <a:rPr lang="en-US" sz="2800" dirty="0">
                <a:cs typeface="Arial"/>
              </a:rPr>
              <a:t>for </a:t>
            </a:r>
            <a:r>
              <a:rPr lang="en-US" sz="2800" spc="-5" dirty="0">
                <a:cs typeface="Arial"/>
              </a:rPr>
              <a:t>each</a:t>
            </a:r>
            <a:r>
              <a:rPr lang="en-US" sz="2800" spc="-10" dirty="0">
                <a:cs typeface="Arial"/>
              </a:rPr>
              <a:t> </a:t>
            </a:r>
            <a:r>
              <a:rPr lang="en-US" sz="2800" dirty="0">
                <a:cs typeface="Arial"/>
              </a:rPr>
              <a:t>step above…….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61D4E7-66F9-4B4D-A39D-5B1D281AFC77}"/>
              </a:ext>
            </a:extLst>
          </p:cNvPr>
          <p:cNvSpPr/>
          <p:nvPr/>
        </p:nvSpPr>
        <p:spPr>
          <a:xfrm>
            <a:off x="410817" y="6224248"/>
            <a:ext cx="8491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Glasgow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RE, </a:t>
            </a:r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Vogt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TM, </a:t>
            </a:r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Boles SM. </a:t>
            </a:r>
            <a:r>
              <a:rPr lang="en-US" sz="1400" i="1" dirty="0">
                <a:latin typeface="Helvetica" panose="020B0604020202020204" pitchFamily="34" charset="0"/>
                <a:cs typeface="Helvetica" panose="020B0604020202020204" pitchFamily="34" charset="0"/>
              </a:rPr>
              <a:t>Am J Public Health.</a:t>
            </a:r>
            <a:r>
              <a:rPr lang="en-US" sz="1400" i="1" spc="-7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1999;89(9):1322</a:t>
            </a:r>
            <a:r>
              <a:rPr lang="en-US" sz="1400" b="1" spc="-5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Glasgow RE, et al. </a:t>
            </a:r>
            <a:r>
              <a:rPr lang="en-US" sz="1400" i="1" spc="-5" dirty="0">
                <a:latin typeface="Helvetica" panose="020B0604020202020204" pitchFamily="34" charset="0"/>
                <a:cs typeface="Helvetica" panose="020B0604020202020204" pitchFamily="34" charset="0"/>
              </a:rPr>
              <a:t>Frontiers Public Health </a:t>
            </a:r>
            <a:r>
              <a:rPr lang="en-US" sz="1400" spc="-5" dirty="0">
                <a:latin typeface="Helvetica" panose="020B0604020202020204" pitchFamily="34" charset="0"/>
                <a:cs typeface="Helvetica" panose="020B0604020202020204" pitchFamily="34" charset="0"/>
              </a:rPr>
              <a:t>2019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7:64.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doi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: 10.3389/fpubh.2019.00064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BBECFE-068D-4DE3-8870-C718C3C2CF3C}"/>
              </a:ext>
            </a:extLst>
          </p:cNvPr>
          <p:cNvSpPr/>
          <p:nvPr/>
        </p:nvSpPr>
        <p:spPr>
          <a:xfrm>
            <a:off x="9191501" y="6172200"/>
            <a:ext cx="2185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pc="-5" dirty="0">
                <a:uFill>
                  <a:solidFill>
                    <a:srgbClr val="006F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www.re-aim.org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0821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863C2-1C75-6CF7-7CD9-399671F4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04" y="363965"/>
            <a:ext cx="12241530" cy="54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88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546" y="420845"/>
            <a:ext cx="6432643" cy="489905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3088" spc="-150" dirty="0"/>
              <a:t>Graphical </a:t>
            </a:r>
            <a:r>
              <a:rPr sz="3088" spc="-137" dirty="0"/>
              <a:t>display </a:t>
            </a:r>
            <a:r>
              <a:rPr sz="3088" spc="4" dirty="0"/>
              <a:t>of</a:t>
            </a:r>
            <a:r>
              <a:rPr sz="3088" spc="-202" dirty="0"/>
              <a:t> </a:t>
            </a:r>
            <a:r>
              <a:rPr sz="3088" spc="-176" dirty="0"/>
              <a:t>responses</a:t>
            </a:r>
            <a:endParaRPr sz="3088" dirty="0"/>
          </a:p>
        </p:txBody>
      </p:sp>
      <p:sp>
        <p:nvSpPr>
          <p:cNvPr id="3" name="object 3"/>
          <p:cNvSpPr/>
          <p:nvPr/>
        </p:nvSpPr>
        <p:spPr>
          <a:xfrm>
            <a:off x="815546" y="1246836"/>
            <a:ext cx="10898659" cy="5425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4556002" y="5293768"/>
            <a:ext cx="2762717" cy="31739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300831" y="4608307"/>
            <a:ext cx="586291" cy="7180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343150" y="4635779"/>
            <a:ext cx="501149" cy="63528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969" y="405533"/>
            <a:ext cx="4446974" cy="489905"/>
          </a:xfrm>
          <a:prstGeom prst="rect">
            <a:avLst/>
          </a:prstGeom>
        </p:spPr>
        <p:txBody>
          <a:bodyPr vert="horz" wrap="square" lIns="0" tIns="14568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15"/>
              </a:spcBef>
            </a:pPr>
            <a:r>
              <a:rPr sz="3088" spc="-84" dirty="0"/>
              <a:t>Prioritize</a:t>
            </a:r>
            <a:r>
              <a:rPr sz="3088" spc="-199" dirty="0"/>
              <a:t> </a:t>
            </a:r>
            <a:r>
              <a:rPr sz="3088" spc="-124" dirty="0"/>
              <a:t>strategies</a:t>
            </a:r>
            <a:endParaRPr sz="3088" dirty="0"/>
          </a:p>
        </p:txBody>
      </p:sp>
      <p:sp>
        <p:nvSpPr>
          <p:cNvPr id="3" name="object 3"/>
          <p:cNvSpPr/>
          <p:nvPr/>
        </p:nvSpPr>
        <p:spPr>
          <a:xfrm>
            <a:off x="1037969" y="1223319"/>
            <a:ext cx="10132539" cy="543697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9835978" y="405534"/>
            <a:ext cx="1519881" cy="114739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9432246" y="984786"/>
            <a:ext cx="1007409" cy="1008529"/>
          </a:xfrm>
          <a:custGeom>
            <a:avLst/>
            <a:gdLst/>
            <a:ahLst/>
            <a:cxnLst/>
            <a:rect l="l" t="t" r="r" b="b"/>
            <a:pathLst>
              <a:path w="1141729" h="1143000">
                <a:moveTo>
                  <a:pt x="0" y="0"/>
                </a:moveTo>
                <a:lnTo>
                  <a:pt x="1141593" y="0"/>
                </a:lnTo>
                <a:lnTo>
                  <a:pt x="1141593" y="1142901"/>
                </a:lnTo>
                <a:lnTo>
                  <a:pt x="0" y="1142901"/>
                </a:lnTo>
                <a:lnTo>
                  <a:pt x="0" y="0"/>
                </a:lnTo>
                <a:close/>
              </a:path>
            </a:pathLst>
          </a:custGeom>
          <a:ln w="102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8864984" y="984785"/>
            <a:ext cx="567578" cy="568138"/>
          </a:xfrm>
          <a:custGeom>
            <a:avLst/>
            <a:gdLst/>
            <a:ahLst/>
            <a:cxnLst/>
            <a:rect l="l" t="t" r="r" b="b"/>
            <a:pathLst>
              <a:path w="643254" h="643889">
                <a:moveTo>
                  <a:pt x="0" y="0"/>
                </a:moveTo>
                <a:lnTo>
                  <a:pt x="642898" y="0"/>
                </a:lnTo>
                <a:lnTo>
                  <a:pt x="642898" y="643634"/>
                </a:lnTo>
                <a:lnTo>
                  <a:pt x="0" y="643634"/>
                </a:lnTo>
                <a:lnTo>
                  <a:pt x="0" y="0"/>
                </a:lnTo>
                <a:close/>
              </a:path>
            </a:pathLst>
          </a:custGeom>
          <a:ln w="102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0382D-AE73-AB76-810B-882F35BC8A76}"/>
              </a:ext>
            </a:extLst>
          </p:cNvPr>
          <p:cNvSpPr txBox="1"/>
          <p:nvPr/>
        </p:nvSpPr>
        <p:spPr>
          <a:xfrm>
            <a:off x="5888359" y="472550"/>
            <a:ext cx="310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Prismtool.org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10B70-C372-4B41-B2AD-6EFB3EDBD8A3}"/>
              </a:ext>
            </a:extLst>
          </p:cNvPr>
          <p:cNvSpPr txBox="1"/>
          <p:nvPr/>
        </p:nvSpPr>
        <p:spPr>
          <a:xfrm>
            <a:off x="1638795" y="439387"/>
            <a:ext cx="9987148" cy="49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Evolution of RE-AIM -&gt; PRISM: Lessons Learned</a:t>
            </a:r>
          </a:p>
        </p:txBody>
      </p:sp>
      <p:pic>
        <p:nvPicPr>
          <p:cNvPr id="18" name="Graphic 17" descr="Group Brainstorm">
            <a:extLst>
              <a:ext uri="{FF2B5EF4-FFF2-40B4-BE49-F238E27FC236}">
                <a16:creationId xmlns:a16="http://schemas.microsoft.com/office/drawing/2014/main" id="{4DA7448C-8A9D-4512-82D9-75652B4A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3568654" cy="3568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D7221-9C9F-486F-98B7-707B2A4360EC}"/>
              </a:ext>
            </a:extLst>
          </p:cNvPr>
          <p:cNvSpPr txBox="1"/>
          <p:nvPr/>
        </p:nvSpPr>
        <p:spPr>
          <a:xfrm>
            <a:off x="4690755" y="6175169"/>
            <a:ext cx="750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Glasgow et al.  RE-AIM Planning and Evaluation Framework:  Adapting to New Science and Practice with a 20-Year Review.  Front Public Health.  2019;7:64.</a:t>
            </a:r>
          </a:p>
        </p:txBody>
      </p:sp>
      <p:graphicFrame>
        <p:nvGraphicFramePr>
          <p:cNvPr id="20" name="TextBox 1">
            <a:extLst>
              <a:ext uri="{FF2B5EF4-FFF2-40B4-BE49-F238E27FC236}">
                <a16:creationId xmlns:a16="http://schemas.microsoft.com/office/drawing/2014/main" id="{EEBC9E28-3DCB-90E7-46E9-EA1A6BAC5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907637"/>
              </p:ext>
            </p:extLst>
          </p:nvPr>
        </p:nvGraphicFramePr>
        <p:xfrm>
          <a:off x="4690754" y="439387"/>
          <a:ext cx="7162920" cy="589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87513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9AFE99-83D0-4F6B-9AE6-EDB964BC2F9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ject 45">
            <a:extLst>
              <a:ext uri="{FF2B5EF4-FFF2-40B4-BE49-F238E27FC236}">
                <a16:creationId xmlns:a16="http://schemas.microsoft.com/office/drawing/2014/main" id="{35D2C2E2-60EF-47BF-B204-AB4BCC6183DE}"/>
              </a:ext>
            </a:extLst>
          </p:cNvPr>
          <p:cNvSpPr txBox="1">
            <a:spLocks/>
          </p:cNvSpPr>
          <p:nvPr/>
        </p:nvSpPr>
        <p:spPr>
          <a:xfrm>
            <a:off x="624761" y="459711"/>
            <a:ext cx="11214937" cy="5653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z="3600" b="1" spc="-119" dirty="0">
                <a:latin typeface="Helvetica" panose="020B0604020202020204" pitchFamily="34" charset="0"/>
                <a:cs typeface="Helvetica" panose="020B0604020202020204" pitchFamily="34" charset="0"/>
              </a:rPr>
              <a:t>Future Directions for PRISM Research and Practice</a:t>
            </a:r>
            <a:endParaRPr lang="en-US" sz="3600" b="1" spc="-137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9A259E-C4A2-4347-8FF3-10422E2A9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372555"/>
            <a:ext cx="10853928" cy="478050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Development and validation of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more quantitative survey measures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of PRISM, especially those that meet pragmatic and the PAPERS criteria.</a:t>
            </a:r>
          </a:p>
          <a:p>
            <a:pPr marL="457200" lvl="1" indent="0"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Standardized PRISM and RE-AIM outcomes survey items and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examples of mixed methods research will be </a:t>
            </a:r>
            <a:r>
              <a:rPr 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available soon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re-aim.org website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For pragmatic use it is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not necessary to use all PRISM components or to use PRISM at all program time points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(i.e., pre-implementation, implementation, sustainment. </a:t>
            </a:r>
          </a:p>
          <a:p>
            <a:pPr marL="457200" lvl="1" indent="0"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    When not feasible, authors should briefly and transparently state why certain components were not used or why PRISM was only used at one time point</a:t>
            </a:r>
          </a:p>
          <a:p>
            <a:pPr marL="457200" lvl="1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Investigation of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relationships within and between PRISM domains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, RE-AIM outcomes, and other implementation and service outcomes</a:t>
            </a:r>
          </a:p>
          <a:p>
            <a:pPr marL="457200" lvl="1" indent="0"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697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3399B1-BAAD-4C22-B58F-481505CC2B8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CD921-3132-4B1B-B4D0-66D087F65349}"/>
              </a:ext>
            </a:extLst>
          </p:cNvPr>
          <p:cNvSpPr txBox="1"/>
          <p:nvPr/>
        </p:nvSpPr>
        <p:spPr>
          <a:xfrm>
            <a:off x="311086" y="433633"/>
            <a:ext cx="7423214" cy="2458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And Remember:</a:t>
            </a:r>
            <a:r>
              <a:rPr kumimoji="0" lang="en-US" sz="22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20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All Models (and Methods) Are Wrong…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Some Are Useful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619EBB-7EE0-4513-92CE-F827CD72E06E}"/>
              </a:ext>
            </a:extLst>
          </p:cNvPr>
          <p:cNvSpPr/>
          <p:nvPr/>
        </p:nvSpPr>
        <p:spPr>
          <a:xfrm>
            <a:off x="6696075" y="-57150"/>
            <a:ext cx="8902180" cy="8771757"/>
          </a:xfrm>
          <a:prstGeom prst="ellips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02D507-233F-4533-8611-1A4D9BDBFF0C}"/>
              </a:ext>
            </a:extLst>
          </p:cNvPr>
          <p:cNvSpPr txBox="1">
            <a:spLocks/>
          </p:cNvSpPr>
          <p:nvPr/>
        </p:nvSpPr>
        <p:spPr bwMode="auto">
          <a:xfrm>
            <a:off x="1797828" y="4188337"/>
            <a:ext cx="4031472" cy="1879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4300"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2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“To every complex question,</a:t>
            </a:r>
          </a:p>
          <a:p>
            <a:pPr marL="114300"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2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there is a simple answer…</a:t>
            </a:r>
          </a:p>
          <a:p>
            <a:pPr marL="114300"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2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and it is wrong.”</a:t>
            </a:r>
          </a:p>
          <a:p>
            <a:pPr marL="11430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200" i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kumimoji="0" lang="en-US" alt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~H. L. Mencken</a:t>
            </a:r>
          </a:p>
        </p:txBody>
      </p:sp>
    </p:spTree>
    <p:extLst>
      <p:ext uri="{BB962C8B-B14F-4D97-AF65-F5344CB8AC3E}">
        <p14:creationId xmlns:p14="http://schemas.microsoft.com/office/powerpoint/2010/main" val="2126312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and Comments</a:t>
            </a:r>
          </a:p>
        </p:txBody>
      </p:sp>
      <p:pic>
        <p:nvPicPr>
          <p:cNvPr id="4" name="Content Placeholder 3" descr="Chandrakasem Researchers Community: Chandrakasem Rajabhat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001616"/>
            <a:ext cx="6780700" cy="4852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E8B6A-C1C9-2666-3535-E43A5D3121B2}"/>
              </a:ext>
            </a:extLst>
          </p:cNvPr>
          <p:cNvSpPr txBox="1"/>
          <p:nvPr/>
        </p:nvSpPr>
        <p:spPr>
          <a:xfrm>
            <a:off x="9878096" y="5791131"/>
            <a:ext cx="184731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68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1C7FE1-5943-4D4D-B5F4-DE25D75941DD}"/>
              </a:ext>
            </a:extLst>
          </p:cNvPr>
          <p:cNvSpPr/>
          <p:nvPr/>
        </p:nvSpPr>
        <p:spPr>
          <a:xfrm>
            <a:off x="0" y="0"/>
            <a:ext cx="12191998" cy="6858000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7BDD8-8641-8841-9B92-E853C2D4F027}"/>
              </a:ext>
            </a:extLst>
          </p:cNvPr>
          <p:cNvSpPr/>
          <p:nvPr/>
        </p:nvSpPr>
        <p:spPr>
          <a:xfrm>
            <a:off x="1" y="1455005"/>
            <a:ext cx="9236763" cy="1443545"/>
          </a:xfrm>
          <a:prstGeom prst="rect">
            <a:avLst/>
          </a:prstGeom>
          <a:solidFill>
            <a:srgbClr val="CFB87C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4D204A-4FCA-0344-A580-1895CAC5DF14}"/>
              </a:ext>
            </a:extLst>
          </p:cNvPr>
          <p:cNvSpPr txBox="1">
            <a:spLocks/>
          </p:cNvSpPr>
          <p:nvPr/>
        </p:nvSpPr>
        <p:spPr>
          <a:xfrm>
            <a:off x="200438" y="1464526"/>
            <a:ext cx="9144000" cy="14435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Thank you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C19C29-F206-A74F-A2B5-7A04A5F61F07}"/>
              </a:ext>
            </a:extLst>
          </p:cNvPr>
          <p:cNvSpPr txBox="1">
            <a:spLocks/>
          </p:cNvSpPr>
          <p:nvPr/>
        </p:nvSpPr>
        <p:spPr>
          <a:xfrm>
            <a:off x="2408274" y="2191008"/>
            <a:ext cx="8011245" cy="374078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Russell E. Glasgow, PhD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russell.glasgow@cuanschutz.edu</a:t>
            </a:r>
            <a:endParaRPr lang="en-US" sz="2800" u="sng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2800" b="0" i="0" u="sng" dirty="0">
                <a:solidFill>
                  <a:srgbClr val="663399"/>
                </a:solidFill>
                <a:effectLst/>
                <a:latin typeface="Times New Roman" panose="02020603050405020304" pitchFamily="18" charset="0"/>
                <a:hlinkClick r:id="rId4" tooltip="https://bit.ly/2BnJzuk"/>
              </a:rPr>
              <a:t>https://bit.ly/2BnJzuk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Twitter: @RussGlasgow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5C39D-A820-464D-A297-411ED5D40B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913" y="1433231"/>
            <a:ext cx="1457737" cy="658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3EF3B-FD0C-42BA-A136-F7E8463130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89" y="199618"/>
            <a:ext cx="3114261" cy="8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2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29AF-3D0B-1C45-8FEB-4A779E91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79" y="246062"/>
            <a:ext cx="11172857" cy="1119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</a:t>
            </a:r>
            <a:r>
              <a:rPr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Rs</a:t>
            </a: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Enhance Pragmatism and Likelihood of Translation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2829-FAF6-AD46-872E-BE1381DF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79" y="1823245"/>
            <a:ext cx="5579621" cy="2900362"/>
          </a:xfrm>
        </p:spPr>
        <p:txBody>
          <a:bodyPr rtlCol="0">
            <a:normAutofit lnSpcReduction="10000"/>
          </a:bodyPr>
          <a:lstStyle/>
          <a:p>
            <a:pPr marL="290512" indent="0">
              <a:buNone/>
              <a:defRPr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that is:</a:t>
            </a:r>
          </a:p>
          <a:p>
            <a:pPr marL="688975" indent="-398463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Relevant </a:t>
            </a:r>
          </a:p>
          <a:p>
            <a:pPr marL="688975" indent="-398463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Rapid and Recursive</a:t>
            </a:r>
          </a:p>
          <a:p>
            <a:pPr marL="688975" indent="-398463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Redefines Rigor</a:t>
            </a:r>
          </a:p>
          <a:p>
            <a:pPr marL="688975" indent="-398463">
              <a:defRPr/>
            </a:pPr>
            <a:r>
              <a:rPr lang="en-US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Reports Resources Required</a:t>
            </a:r>
          </a:p>
          <a:p>
            <a:pPr marL="688975" indent="-398463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Replicable</a:t>
            </a:r>
          </a:p>
        </p:txBody>
      </p:sp>
      <p:sp>
        <p:nvSpPr>
          <p:cNvPr id="70659" name="TextBox 3">
            <a:extLst>
              <a:ext uri="{FF2B5EF4-FFF2-40B4-BE49-F238E27FC236}">
                <a16:creationId xmlns:a16="http://schemas.microsoft.com/office/drawing/2014/main" id="{D6205F62-3F58-2245-8191-694D25C8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79" y="5708308"/>
            <a:ext cx="1177722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Peek, C.J, et al. (2014). The 5 </a:t>
            </a:r>
            <a:r>
              <a:rPr lang="en-US" alt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Rs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: An Emerging Bold Standard for Conducting Relevant Research in a Changing World. </a:t>
            </a:r>
            <a:r>
              <a:rPr lang="en-US" alt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Annals Of Family Medicine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 </a:t>
            </a:r>
            <a:r>
              <a:rPr lang="en-US" alt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(5), 447-55. doi:10.1370/afm.1688</a:t>
            </a:r>
          </a:p>
          <a:p>
            <a:r>
              <a:rPr lang="en-US" alt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deGruy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 F.V, et al. (2015). A plan for useful and timely family medicine and primary care research. </a:t>
            </a:r>
            <a:r>
              <a:rPr lang="en-US" alt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Family Medicine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 </a:t>
            </a:r>
            <a:r>
              <a:rPr lang="en-US" altLang="en-U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47</a:t>
            </a: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(8), 636-42.</a:t>
            </a:r>
          </a:p>
        </p:txBody>
      </p:sp>
      <p:pic>
        <p:nvPicPr>
          <p:cNvPr id="70660" name="Picture 2" descr="Image result for public domain cheetahs running">
            <a:extLst>
              <a:ext uri="{FF2B5EF4-FFF2-40B4-BE49-F238E27FC236}">
                <a16:creationId xmlns:a16="http://schemas.microsoft.com/office/drawing/2014/main" id="{4F5803B7-FF15-1C4B-BEA4-5975C3B4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989" y="1605044"/>
            <a:ext cx="5460677" cy="36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0B18BB-46C5-48AE-BC32-FF913EDE8866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181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3">
            <a:extLst>
              <a:ext uri="{FF2B5EF4-FFF2-40B4-BE49-F238E27FC236}">
                <a16:creationId xmlns:a16="http://schemas.microsoft.com/office/drawing/2014/main" id="{93BB1916-4932-46D3-9C4F-C2D283CB21DB}"/>
              </a:ext>
            </a:extLst>
          </p:cNvPr>
          <p:cNvSpPr/>
          <p:nvPr/>
        </p:nvSpPr>
        <p:spPr>
          <a:xfrm>
            <a:off x="3212757" y="1099751"/>
            <a:ext cx="5931243" cy="4348550"/>
          </a:xfrm>
          <a:custGeom>
            <a:avLst/>
            <a:gdLst/>
            <a:ahLst/>
            <a:cxnLst/>
            <a:rect l="l" t="t" r="r" b="b"/>
            <a:pathLst>
              <a:path w="7341870" h="1940560">
                <a:moveTo>
                  <a:pt x="7192048" y="0"/>
                </a:moveTo>
                <a:lnTo>
                  <a:pt x="149364" y="0"/>
                </a:lnTo>
                <a:lnTo>
                  <a:pt x="102287" y="7646"/>
                </a:lnTo>
                <a:lnTo>
                  <a:pt x="61302" y="28915"/>
                </a:lnTo>
                <a:lnTo>
                  <a:pt x="28919" y="61296"/>
                </a:lnTo>
                <a:lnTo>
                  <a:pt x="7648" y="102282"/>
                </a:lnTo>
                <a:lnTo>
                  <a:pt x="0" y="149364"/>
                </a:lnTo>
                <a:lnTo>
                  <a:pt x="0" y="1790687"/>
                </a:lnTo>
                <a:lnTo>
                  <a:pt x="7648" y="1837769"/>
                </a:lnTo>
                <a:lnTo>
                  <a:pt x="28919" y="1878755"/>
                </a:lnTo>
                <a:lnTo>
                  <a:pt x="61302" y="1911136"/>
                </a:lnTo>
                <a:lnTo>
                  <a:pt x="102287" y="1932405"/>
                </a:lnTo>
                <a:lnTo>
                  <a:pt x="149364" y="1940052"/>
                </a:lnTo>
                <a:lnTo>
                  <a:pt x="7192048" y="1940052"/>
                </a:lnTo>
                <a:lnTo>
                  <a:pt x="7239130" y="1932405"/>
                </a:lnTo>
                <a:lnTo>
                  <a:pt x="7280115" y="1911136"/>
                </a:lnTo>
                <a:lnTo>
                  <a:pt x="7312497" y="1878755"/>
                </a:lnTo>
                <a:lnTo>
                  <a:pt x="7333765" y="1837769"/>
                </a:lnTo>
                <a:lnTo>
                  <a:pt x="7341412" y="1790687"/>
                </a:lnTo>
                <a:lnTo>
                  <a:pt x="7341412" y="149364"/>
                </a:lnTo>
                <a:lnTo>
                  <a:pt x="7333765" y="102282"/>
                </a:lnTo>
                <a:lnTo>
                  <a:pt x="7312497" y="61296"/>
                </a:lnTo>
                <a:lnTo>
                  <a:pt x="7280115" y="28915"/>
                </a:lnTo>
                <a:lnTo>
                  <a:pt x="7239130" y="7646"/>
                </a:lnTo>
                <a:lnTo>
                  <a:pt x="719204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marL="11206" algn="ctr">
              <a:spcBef>
                <a:spcPts val="88"/>
              </a:spcBef>
            </a:pPr>
            <a:r>
              <a:rPr lang="en-US" b="1" u="sng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 </a:t>
            </a:r>
            <a:r>
              <a:rPr lang="en-US" b="1" u="sng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</a:t>
            </a:r>
            <a:r>
              <a:rPr lang="en-US" b="1" u="sng" spc="-1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spc="-8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7904AC-0089-403E-B445-1E846A963749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8086590C-9D35-4F45-82BE-C5191C1AF5B7}"/>
              </a:ext>
            </a:extLst>
          </p:cNvPr>
          <p:cNvSpPr/>
          <p:nvPr/>
        </p:nvSpPr>
        <p:spPr>
          <a:xfrm>
            <a:off x="3761541" y="3602808"/>
            <a:ext cx="4388684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rgbClr val="C49100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Strategies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6">
            <a:extLst>
              <a:ext uri="{FF2B5EF4-FFF2-40B4-BE49-F238E27FC236}">
                <a16:creationId xmlns:a16="http://schemas.microsoft.com/office/drawing/2014/main" id="{346AFA87-7940-4B8D-B4A1-33363C4818C3}"/>
              </a:ext>
            </a:extLst>
          </p:cNvPr>
          <p:cNvSpPr/>
          <p:nvPr/>
        </p:nvSpPr>
        <p:spPr>
          <a:xfrm>
            <a:off x="3761542" y="3040671"/>
            <a:ext cx="4388684" cy="361949"/>
          </a:xfrm>
          <a:custGeom>
            <a:avLst/>
            <a:gdLst/>
            <a:ahLst/>
            <a:cxnLst/>
            <a:rect l="l" t="t" r="r" b="b"/>
            <a:pathLst>
              <a:path w="7338695" h="410210">
                <a:moveTo>
                  <a:pt x="7269835" y="0"/>
                </a:moveTo>
                <a:lnTo>
                  <a:pt x="68668" y="0"/>
                </a:lnTo>
                <a:lnTo>
                  <a:pt x="42005" y="5417"/>
                </a:lnTo>
                <a:lnTo>
                  <a:pt x="20170" y="20169"/>
                </a:lnTo>
                <a:lnTo>
                  <a:pt x="5418" y="41999"/>
                </a:lnTo>
                <a:lnTo>
                  <a:pt x="0" y="68656"/>
                </a:lnTo>
                <a:lnTo>
                  <a:pt x="0" y="341477"/>
                </a:lnTo>
                <a:lnTo>
                  <a:pt x="5418" y="368133"/>
                </a:lnTo>
                <a:lnTo>
                  <a:pt x="20170" y="389964"/>
                </a:lnTo>
                <a:lnTo>
                  <a:pt x="42005" y="404715"/>
                </a:lnTo>
                <a:lnTo>
                  <a:pt x="68668" y="410133"/>
                </a:lnTo>
                <a:lnTo>
                  <a:pt x="7269835" y="410133"/>
                </a:lnTo>
                <a:lnTo>
                  <a:pt x="7296497" y="404715"/>
                </a:lnTo>
                <a:lnTo>
                  <a:pt x="7318327" y="389964"/>
                </a:lnTo>
                <a:lnTo>
                  <a:pt x="7333075" y="368133"/>
                </a:lnTo>
                <a:lnTo>
                  <a:pt x="7338491" y="341477"/>
                </a:lnTo>
                <a:lnTo>
                  <a:pt x="7338491" y="68656"/>
                </a:lnTo>
                <a:lnTo>
                  <a:pt x="7333075" y="41999"/>
                </a:lnTo>
                <a:lnTo>
                  <a:pt x="7318327" y="20169"/>
                </a:lnTo>
                <a:lnTo>
                  <a:pt x="7296497" y="5417"/>
                </a:lnTo>
                <a:lnTo>
                  <a:pt x="726983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Intervention, Program, or Policy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7EB539CE-BA3A-42F4-8573-98879AEEB455}"/>
              </a:ext>
            </a:extLst>
          </p:cNvPr>
          <p:cNvSpPr/>
          <p:nvPr/>
        </p:nvSpPr>
        <p:spPr>
          <a:xfrm>
            <a:off x="3740149" y="4157672"/>
            <a:ext cx="4410076" cy="1171419"/>
          </a:xfrm>
          <a:custGeom>
            <a:avLst/>
            <a:gdLst/>
            <a:ahLst/>
            <a:cxnLst/>
            <a:rect l="l" t="t" r="r" b="b"/>
            <a:pathLst>
              <a:path w="7329170" h="1940559">
                <a:moveTo>
                  <a:pt x="7179792" y="0"/>
                </a:moveTo>
                <a:lnTo>
                  <a:pt x="149237" y="0"/>
                </a:lnTo>
                <a:lnTo>
                  <a:pt x="102198" y="7641"/>
                </a:lnTo>
                <a:lnTo>
                  <a:pt x="61247" y="28892"/>
                </a:lnTo>
                <a:lnTo>
                  <a:pt x="28892" y="61247"/>
                </a:lnTo>
                <a:lnTo>
                  <a:pt x="7641" y="102198"/>
                </a:lnTo>
                <a:lnTo>
                  <a:pt x="0" y="149237"/>
                </a:lnTo>
                <a:lnTo>
                  <a:pt x="0" y="1790814"/>
                </a:lnTo>
                <a:lnTo>
                  <a:pt x="7641" y="1837853"/>
                </a:lnTo>
                <a:lnTo>
                  <a:pt x="28892" y="1878804"/>
                </a:lnTo>
                <a:lnTo>
                  <a:pt x="61247" y="1911159"/>
                </a:lnTo>
                <a:lnTo>
                  <a:pt x="102198" y="1932410"/>
                </a:lnTo>
                <a:lnTo>
                  <a:pt x="149237" y="1940052"/>
                </a:lnTo>
                <a:lnTo>
                  <a:pt x="7179792" y="1940052"/>
                </a:lnTo>
                <a:lnTo>
                  <a:pt x="7226832" y="1932410"/>
                </a:lnTo>
                <a:lnTo>
                  <a:pt x="7267782" y="1911159"/>
                </a:lnTo>
                <a:lnTo>
                  <a:pt x="7300137" y="1878804"/>
                </a:lnTo>
                <a:lnTo>
                  <a:pt x="7321389" y="1837853"/>
                </a:lnTo>
                <a:lnTo>
                  <a:pt x="7329030" y="1790814"/>
                </a:lnTo>
                <a:lnTo>
                  <a:pt x="7329030" y="149237"/>
                </a:lnTo>
                <a:lnTo>
                  <a:pt x="7321389" y="102198"/>
                </a:lnTo>
                <a:lnTo>
                  <a:pt x="7300137" y="61247"/>
                </a:lnTo>
                <a:lnTo>
                  <a:pt x="7267782" y="28892"/>
                </a:lnTo>
                <a:lnTo>
                  <a:pt x="7226832" y="7641"/>
                </a:lnTo>
                <a:lnTo>
                  <a:pt x="7179792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RE-AIM Outcomes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13">
            <a:extLst>
              <a:ext uri="{FF2B5EF4-FFF2-40B4-BE49-F238E27FC236}">
                <a16:creationId xmlns:a16="http://schemas.microsoft.com/office/drawing/2014/main" id="{483E77C3-AE1F-4F3A-BEC3-1AE7C5FC9444}"/>
              </a:ext>
            </a:extLst>
          </p:cNvPr>
          <p:cNvSpPr/>
          <p:nvPr/>
        </p:nvSpPr>
        <p:spPr>
          <a:xfrm>
            <a:off x="5295800" y="4860621"/>
            <a:ext cx="1298348" cy="338314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23585CBF-2590-4332-839F-26330B8393F2}"/>
              </a:ext>
            </a:extLst>
          </p:cNvPr>
          <p:cNvSpPr/>
          <p:nvPr/>
        </p:nvSpPr>
        <p:spPr>
          <a:xfrm>
            <a:off x="6024800" y="4432761"/>
            <a:ext cx="1298348" cy="338314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2">
            <a:extLst>
              <a:ext uri="{FF2B5EF4-FFF2-40B4-BE49-F238E27FC236}">
                <a16:creationId xmlns:a16="http://schemas.microsoft.com/office/drawing/2014/main" id="{D553535C-3917-41A9-B3F7-358A847E8363}"/>
              </a:ext>
            </a:extLst>
          </p:cNvPr>
          <p:cNvSpPr/>
          <p:nvPr/>
        </p:nvSpPr>
        <p:spPr>
          <a:xfrm>
            <a:off x="6673974" y="4868282"/>
            <a:ext cx="1298348" cy="338314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CB05C8BF-E420-4C16-A0A1-F4B3432A5DB2}"/>
              </a:ext>
            </a:extLst>
          </p:cNvPr>
          <p:cNvSpPr/>
          <p:nvPr/>
        </p:nvSpPr>
        <p:spPr>
          <a:xfrm>
            <a:off x="4646626" y="4425850"/>
            <a:ext cx="1298348" cy="338314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C22DDE3C-81A5-4047-90A0-FEC892C1AF49}"/>
              </a:ext>
            </a:extLst>
          </p:cNvPr>
          <p:cNvSpPr/>
          <p:nvPr/>
        </p:nvSpPr>
        <p:spPr>
          <a:xfrm>
            <a:off x="3917626" y="4871129"/>
            <a:ext cx="1298348" cy="335467"/>
          </a:xfrm>
          <a:custGeom>
            <a:avLst/>
            <a:gdLst/>
            <a:ahLst/>
            <a:cxnLst/>
            <a:rect l="l" t="t" r="r" b="b"/>
            <a:pathLst>
              <a:path w="1875154" h="560070">
                <a:moveTo>
                  <a:pt x="1772246" y="0"/>
                </a:moveTo>
                <a:lnTo>
                  <a:pt x="102514" y="0"/>
                </a:lnTo>
                <a:lnTo>
                  <a:pt x="62611" y="8056"/>
                </a:lnTo>
                <a:lnTo>
                  <a:pt x="30025" y="30025"/>
                </a:lnTo>
                <a:lnTo>
                  <a:pt x="8056" y="62611"/>
                </a:lnTo>
                <a:lnTo>
                  <a:pt x="0" y="102514"/>
                </a:lnTo>
                <a:lnTo>
                  <a:pt x="0" y="457377"/>
                </a:lnTo>
                <a:lnTo>
                  <a:pt x="8056" y="497280"/>
                </a:lnTo>
                <a:lnTo>
                  <a:pt x="30025" y="529866"/>
                </a:lnTo>
                <a:lnTo>
                  <a:pt x="62611" y="551836"/>
                </a:lnTo>
                <a:lnTo>
                  <a:pt x="102514" y="559892"/>
                </a:lnTo>
                <a:lnTo>
                  <a:pt x="1772246" y="559892"/>
                </a:lnTo>
                <a:lnTo>
                  <a:pt x="1812149" y="551836"/>
                </a:lnTo>
                <a:lnTo>
                  <a:pt x="1844735" y="529866"/>
                </a:lnTo>
                <a:lnTo>
                  <a:pt x="1866705" y="497280"/>
                </a:lnTo>
                <a:lnTo>
                  <a:pt x="1874761" y="457377"/>
                </a:lnTo>
                <a:lnTo>
                  <a:pt x="1874761" y="102514"/>
                </a:lnTo>
                <a:lnTo>
                  <a:pt x="1866705" y="62611"/>
                </a:lnTo>
                <a:lnTo>
                  <a:pt x="1844735" y="30025"/>
                </a:lnTo>
                <a:lnTo>
                  <a:pt x="1812149" y="8056"/>
                </a:lnTo>
                <a:lnTo>
                  <a:pt x="17722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8">
            <a:extLst>
              <a:ext uri="{FF2B5EF4-FFF2-40B4-BE49-F238E27FC236}">
                <a16:creationId xmlns:a16="http://schemas.microsoft.com/office/drawing/2014/main" id="{1D090A78-4EB4-4D49-83C4-6D359B80C899}"/>
              </a:ext>
            </a:extLst>
          </p:cNvPr>
          <p:cNvSpPr/>
          <p:nvPr/>
        </p:nvSpPr>
        <p:spPr>
          <a:xfrm>
            <a:off x="3578632" y="1622542"/>
            <a:ext cx="2335307" cy="498354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marR="4483" algn="ctr"/>
            <a:r>
              <a:rPr lang="en-US" sz="140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Multi-level/Multi-sector</a:t>
            </a:r>
          </a:p>
          <a:p>
            <a:pPr marR="4483" algn="ctr"/>
            <a:r>
              <a:rPr lang="en-US" sz="1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</a:t>
            </a:r>
            <a:r>
              <a:rPr lang="en-US" sz="1400" spc="-2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400" spc="-1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10">
            <a:extLst>
              <a:ext uri="{FF2B5EF4-FFF2-40B4-BE49-F238E27FC236}">
                <a16:creationId xmlns:a16="http://schemas.microsoft.com/office/drawing/2014/main" id="{46BE8CBE-FCD3-4C2E-9D18-8A2BC9C7B083}"/>
              </a:ext>
            </a:extLst>
          </p:cNvPr>
          <p:cNvSpPr/>
          <p:nvPr/>
        </p:nvSpPr>
        <p:spPr>
          <a:xfrm>
            <a:off x="3578632" y="2215623"/>
            <a:ext cx="2335307" cy="498354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400" spc="-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Multi-level </a:t>
            </a:r>
            <a:r>
              <a:rPr lang="en-US" sz="1400" spc="-9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n-US" sz="1400" spc="-224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1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30F496D4-1DF7-921A-0FFE-B6AE9C5AE947}"/>
              </a:ext>
            </a:extLst>
          </p:cNvPr>
          <p:cNvSpPr/>
          <p:nvPr/>
        </p:nvSpPr>
        <p:spPr>
          <a:xfrm>
            <a:off x="6008339" y="1629963"/>
            <a:ext cx="2335307" cy="498354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marR="4483"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External Environment – </a:t>
            </a:r>
          </a:p>
          <a:p>
            <a:pPr marR="4483"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Structural Drivers of Inequity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C24ECD9-195D-8638-EE72-BA9E9561232A}"/>
              </a:ext>
            </a:extLst>
          </p:cNvPr>
          <p:cNvSpPr/>
          <p:nvPr/>
        </p:nvSpPr>
        <p:spPr>
          <a:xfrm>
            <a:off x="6008339" y="2215623"/>
            <a:ext cx="2335307" cy="498354"/>
          </a:xfrm>
          <a:custGeom>
            <a:avLst/>
            <a:gdLst/>
            <a:ahLst/>
            <a:cxnLst/>
            <a:rect l="l" t="t" r="r" b="b"/>
            <a:pathLst>
              <a:path w="3437254" h="560069">
                <a:moveTo>
                  <a:pt x="3322434" y="0"/>
                </a:moveTo>
                <a:lnTo>
                  <a:pt x="114299" y="0"/>
                </a:lnTo>
                <a:lnTo>
                  <a:pt x="69919" y="9018"/>
                </a:lnTo>
                <a:lnTo>
                  <a:pt x="33575" y="33575"/>
                </a:lnTo>
                <a:lnTo>
                  <a:pt x="9018" y="69919"/>
                </a:lnTo>
                <a:lnTo>
                  <a:pt x="0" y="114300"/>
                </a:lnTo>
                <a:lnTo>
                  <a:pt x="0" y="445592"/>
                </a:lnTo>
                <a:lnTo>
                  <a:pt x="9018" y="489972"/>
                </a:lnTo>
                <a:lnTo>
                  <a:pt x="33575" y="526316"/>
                </a:lnTo>
                <a:lnTo>
                  <a:pt x="69919" y="550873"/>
                </a:lnTo>
                <a:lnTo>
                  <a:pt x="114299" y="559892"/>
                </a:lnTo>
                <a:lnTo>
                  <a:pt x="3322434" y="559892"/>
                </a:lnTo>
                <a:lnTo>
                  <a:pt x="3366814" y="550873"/>
                </a:lnTo>
                <a:lnTo>
                  <a:pt x="3403158" y="526316"/>
                </a:lnTo>
                <a:lnTo>
                  <a:pt x="3427715" y="489972"/>
                </a:lnTo>
                <a:lnTo>
                  <a:pt x="3436734" y="445592"/>
                </a:lnTo>
                <a:lnTo>
                  <a:pt x="3436734" y="114300"/>
                </a:lnTo>
                <a:lnTo>
                  <a:pt x="3427715" y="69919"/>
                </a:lnTo>
                <a:lnTo>
                  <a:pt x="3403158" y="33575"/>
                </a:lnTo>
                <a:lnTo>
                  <a:pt x="3366814" y="9018"/>
                </a:lnTo>
                <a:lnTo>
                  <a:pt x="33224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0"/>
          <a:lstStyle/>
          <a:p>
            <a:pPr marR="4483"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 and Sustainability Infrastructure</a:t>
            </a:r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8CE1FF62-B06E-6047-03CF-AC2934CE5BDA}"/>
              </a:ext>
            </a:extLst>
          </p:cNvPr>
          <p:cNvSpPr/>
          <p:nvPr/>
        </p:nvSpPr>
        <p:spPr>
          <a:xfrm>
            <a:off x="5888240" y="3377405"/>
            <a:ext cx="161517" cy="222250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FDC81EDC-FA4D-2D19-D657-3695B5CCA633}"/>
              </a:ext>
            </a:extLst>
          </p:cNvPr>
          <p:cNvSpPr/>
          <p:nvPr/>
        </p:nvSpPr>
        <p:spPr>
          <a:xfrm>
            <a:off x="5898089" y="3936389"/>
            <a:ext cx="161517" cy="222250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FB7A8-7107-84B3-E7B8-F41B7CAEE447}"/>
              </a:ext>
            </a:extLst>
          </p:cNvPr>
          <p:cNvSpPr txBox="1"/>
          <p:nvPr/>
        </p:nvSpPr>
        <p:spPr>
          <a:xfrm>
            <a:off x="724395" y="296883"/>
            <a:ext cx="10390909" cy="51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24001" y="1284701"/>
            <a:ext cx="8749943" cy="5103006"/>
            <a:chOff x="0" y="1284701"/>
            <a:chExt cx="8749943" cy="5103006"/>
          </a:xfrm>
        </p:grpSpPr>
        <p:sp>
          <p:nvSpPr>
            <p:cNvPr id="8" name="Bent Arrow 7"/>
            <p:cNvSpPr/>
            <p:nvPr/>
          </p:nvSpPr>
          <p:spPr>
            <a:xfrm rot="5400000">
              <a:off x="2315251" y="-549270"/>
              <a:ext cx="3751498" cy="8382000"/>
            </a:xfrm>
            <a:prstGeom prst="bentArrow">
              <a:avLst>
                <a:gd name="adj1" fmla="val 27238"/>
                <a:gd name="adj2" fmla="val 25000"/>
                <a:gd name="adj3" fmla="val 25000"/>
                <a:gd name="adj4" fmla="val 4375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8943" y="5556710"/>
              <a:ext cx="8571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tabLst>
                  <a:tab pos="1179195" algn="l"/>
                  <a:tab pos="1754505" algn="l"/>
                  <a:tab pos="2329180" algn="l"/>
                  <a:tab pos="2903855" algn="l"/>
                  <a:tab pos="3562350" algn="l"/>
                  <a:tab pos="3985895" algn="l"/>
                  <a:tab pos="4331970" algn="l"/>
                </a:tabLst>
              </a:pPr>
              <a:r>
                <a:rPr lang="en-US" sz="2600" b="1" spc="-5" dirty="0">
                  <a:cs typeface="Arial"/>
                </a:rPr>
                <a:t>Overall population benefit to target population =   </a:t>
              </a:r>
              <a:r>
                <a:rPr lang="en-US" sz="4800" b="1" spc="-5" dirty="0">
                  <a:cs typeface="Arial"/>
                </a:rPr>
                <a:t>17%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85642" y="203249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52467" y="203249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19292" y="203871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73093" y="202161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30393" y="203871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6121" y="2895968"/>
              <a:ext cx="166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Delivered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1286466"/>
              <a:ext cx="132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Adopted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2249" y="1287374"/>
              <a:ext cx="2031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Implemented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6051" y="2895968"/>
              <a:ext cx="2031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Reached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43350" y="1284701"/>
              <a:ext cx="2031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Maintained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3221" y="1999486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70046" y="2001041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36871" y="1999486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1693" y="1999486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7972" y="1999486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.7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97948" y="1988600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0046" y="2010788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1568" y="2001041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11693" y="1996793"/>
              <a:ext cx="622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</p:grpSp>
      <p:sp>
        <p:nvSpPr>
          <p:cNvPr id="31" name="object 2"/>
          <p:cNvSpPr txBox="1">
            <a:spLocks noGrp="1"/>
          </p:cNvSpPr>
          <p:nvPr>
            <p:ph type="title"/>
          </p:nvPr>
        </p:nvSpPr>
        <p:spPr>
          <a:xfrm>
            <a:off x="1837207" y="381001"/>
            <a:ext cx="85710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/>
              <a:t>Impact</a:t>
            </a:r>
            <a:endParaRPr sz="3200" b="1" spc="-5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3FD514-0ED6-47E9-BEC9-BAA0DF3A4528}"/>
              </a:ext>
            </a:extLst>
          </p:cNvPr>
          <p:cNvSpPr/>
          <p:nvPr/>
        </p:nvSpPr>
        <p:spPr>
          <a:xfrm>
            <a:off x="-242817" y="15902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5594B5-A0F3-667E-B77B-1AA271131BDB}"/>
              </a:ext>
            </a:extLst>
          </p:cNvPr>
          <p:cNvSpPr txBox="1"/>
          <p:nvPr/>
        </p:nvSpPr>
        <p:spPr>
          <a:xfrm>
            <a:off x="1092530" y="4536374"/>
            <a:ext cx="570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is the moral of this story?</a:t>
            </a:r>
          </a:p>
        </p:txBody>
      </p:sp>
    </p:spTree>
    <p:extLst>
      <p:ext uri="{BB962C8B-B14F-4D97-AF65-F5344CB8AC3E}">
        <p14:creationId xmlns:p14="http://schemas.microsoft.com/office/powerpoint/2010/main" val="39522210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4F69-E258-794D-87E2-C58CFFFF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993" y="330013"/>
            <a:ext cx="8020050" cy="991937"/>
          </a:xfrm>
        </p:spPr>
        <p:txBody>
          <a:bodyPr vert="horz" wrap="square" lIns="0" tIns="67944" rIns="0" bIns="0" rtlCol="0" anchor="ctr">
            <a:spAutoFit/>
          </a:bodyPr>
          <a:lstStyle/>
          <a:p>
            <a:pPr marL="18415" marR="5080">
              <a:lnSpc>
                <a:spcPct val="100000"/>
              </a:lnSpc>
              <a:spcBef>
                <a:spcPts val="105"/>
              </a:spcBef>
            </a:pPr>
            <a:r>
              <a:rPr lang="en-US" sz="3000" spc="-5" dirty="0"/>
              <a:t>Equity Issues in Evidence-Based Research: </a:t>
            </a:r>
            <a:br>
              <a:rPr lang="en-US" sz="3000" spc="-5" dirty="0"/>
            </a:br>
            <a:r>
              <a:rPr lang="en-US" sz="3000" b="1" i="1" spc="-5" dirty="0"/>
              <a:t>Evidence on What? </a:t>
            </a:r>
            <a:r>
              <a:rPr lang="en-US" sz="3000" spc="-5" dirty="0"/>
              <a:t>(take home point)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218F1-7EEC-754C-8201-466EA79F47C0}"/>
              </a:ext>
            </a:extLst>
          </p:cNvPr>
          <p:cNvSpPr txBox="1"/>
          <p:nvPr/>
        </p:nvSpPr>
        <p:spPr>
          <a:xfrm>
            <a:off x="1989581" y="1440767"/>
            <a:ext cx="8449818" cy="5211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sz="2600" dirty="0"/>
              <a:t>External Validity/Pragmatic Criteria, Often Ignored</a:t>
            </a:r>
            <a:endParaRPr lang="en-US" altLang="x-none" sz="2600" dirty="0">
              <a:ea typeface="MS PGothic" charset="-128"/>
            </a:endParaRP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dirty="0">
                <a:ea typeface="MS PGothic" charset="-128"/>
              </a:rPr>
              <a:t>Participant </a:t>
            </a:r>
            <a:r>
              <a:rPr lang="en-US" altLang="x-none" sz="2600" b="1" dirty="0">
                <a:ea typeface="MS PGothic" charset="-128"/>
              </a:rPr>
              <a:t>representativeness</a:t>
            </a: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b="1" dirty="0">
                <a:ea typeface="MS PGothic" charset="-128"/>
              </a:rPr>
              <a:t>Setting and staff </a:t>
            </a:r>
            <a:r>
              <a:rPr lang="en-US" altLang="x-none" sz="2600" dirty="0">
                <a:ea typeface="MS PGothic" charset="-128"/>
              </a:rPr>
              <a:t>representativeness</a:t>
            </a: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b="1" dirty="0">
                <a:ea typeface="MS PGothic" charset="-128"/>
              </a:rPr>
              <a:t>Multi-level context</a:t>
            </a: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b="1" dirty="0">
                <a:ea typeface="MS PGothic" charset="-128"/>
              </a:rPr>
              <a:t>Adaptation/change</a:t>
            </a:r>
            <a:r>
              <a:rPr lang="en-US" altLang="x-none" sz="2600" b="1" i="1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x-none" sz="2600" dirty="0">
                <a:ea typeface="MS PGothic" charset="-128"/>
              </a:rPr>
              <a:t>in intervention and implementation strategies</a:t>
            </a: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dirty="0">
                <a:ea typeface="MS PGothic" charset="-128"/>
              </a:rPr>
              <a:t>What outcomes for whom over what time period</a:t>
            </a:r>
            <a:endParaRPr lang="en-US" altLang="x-none" sz="2600" dirty="0">
              <a:solidFill>
                <a:schemeClr val="accent2">
                  <a:lumMod val="75000"/>
                </a:schemeClr>
              </a:solidFill>
              <a:ea typeface="MS PGothic" charset="-128"/>
            </a:endParaRPr>
          </a:p>
          <a:p>
            <a:pPr marL="800100" lvl="1" indent="-457200"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x-none" sz="2600" b="1" dirty="0">
                <a:ea typeface="MS PGothic" charset="-128"/>
              </a:rPr>
              <a:t>Reasons for participation and drop out</a:t>
            </a:r>
          </a:p>
          <a:p>
            <a:pPr marL="342900" lvl="1">
              <a:spcBef>
                <a:spcPts val="675"/>
              </a:spcBef>
              <a:buClr>
                <a:schemeClr val="tx1"/>
              </a:buClr>
              <a:defRPr/>
            </a:pPr>
            <a:r>
              <a:rPr lang="en-US" altLang="x-none" sz="2600" b="1" dirty="0">
                <a:ea typeface="MS PGothic" charset="-128"/>
              </a:rPr>
              <a:t> </a:t>
            </a:r>
          </a:p>
          <a:p>
            <a:pPr marL="342900" lvl="1">
              <a:spcBef>
                <a:spcPts val="675"/>
              </a:spcBef>
              <a:buClr>
                <a:schemeClr val="tx1"/>
              </a:buClr>
              <a:defRPr/>
            </a:pPr>
            <a:r>
              <a:rPr lang="en-US" altLang="x-none" sz="2600" b="1" dirty="0">
                <a:ea typeface="MS PGothic" charset="-128"/>
              </a:rPr>
              <a:t>Bottom line: What works for whom, under what conditions, for what outcomes, how much does it cost</a:t>
            </a:r>
          </a:p>
        </p:txBody>
      </p:sp>
    </p:spTree>
    <p:extLst>
      <p:ext uri="{BB962C8B-B14F-4D97-AF65-F5344CB8AC3E}">
        <p14:creationId xmlns:p14="http://schemas.microsoft.com/office/powerpoint/2010/main" val="3719916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46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9022" y="280722"/>
            <a:ext cx="7893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</a:rPr>
              <a:t>Comparison of Two Different Types of Programs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9541" y="1426942"/>
            <a:ext cx="7352917" cy="4996323"/>
          </a:xfrm>
          <a:prstGeom prst="rect">
            <a:avLst/>
          </a:prstGeom>
          <a:ln>
            <a:solidFill>
              <a:srgbClr val="E6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6326659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Glasgow et al 1999</a:t>
            </a:r>
          </a:p>
        </p:txBody>
      </p:sp>
    </p:spTree>
    <p:extLst>
      <p:ext uri="{BB962C8B-B14F-4D97-AF65-F5344CB8AC3E}">
        <p14:creationId xmlns:p14="http://schemas.microsoft.com/office/powerpoint/2010/main" val="23808812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8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B4DD06-ACFD-FA47-80FB-C99D7AF3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27" y="4995950"/>
            <a:ext cx="7927035" cy="1267241"/>
          </a:xfrm>
        </p:spPr>
        <p:txBody>
          <a:bodyPr>
            <a:noAutofit/>
          </a:bodyPr>
          <a:lstStyle/>
          <a:p>
            <a:r>
              <a:rPr lang="en-US" dirty="0"/>
              <a:t>RE-AIM Framework Application Exercise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B27DB-398D-4669-928D-AAF3847087DA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87389-CEDC-6943-8E82-B5F73EFF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9" y="1200800"/>
            <a:ext cx="10831398" cy="5432675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Print out or refer to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handout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on separate screen for forms, resources and tip sheet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Guided exercise in applying RE-AIM…which is one IS framework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Work on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your own for 15 minutes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; then discuss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Please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use Chat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liberally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Example Use Case (next slide) -- or use your own</a:t>
            </a:r>
          </a:p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24" y="322702"/>
            <a:ext cx="5953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Directions: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D048D-B835-442E-B71F-21B4037876C8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Resource Sheet 1 – Select/Prioritize the RE-AIM dimension(s)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530086" y="6550223"/>
            <a:ext cx="11661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Glasgow RE &amp; Estabrooks, P. Preventing Chronic Disease, 2018; 15: E02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6600B0-52A0-45E6-966C-16360D155A7D}"/>
              </a:ext>
            </a:extLst>
          </p:cNvPr>
          <p:cNvGraphicFramePr>
            <a:graphicFrameLocks noGrp="1"/>
          </p:cNvGraphicFramePr>
          <p:nvPr/>
        </p:nvGraphicFramePr>
        <p:xfrm>
          <a:off x="530085" y="1049044"/>
          <a:ext cx="11314421" cy="53385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8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484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RE-AIM Dimension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Key Pragmatic Priorities to Consider and Answer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838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Reach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Level)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WHO is (was) intended to benefit and who actually participates or is exposed to the ‘program’ or policy?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880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Effectiveness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Level)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 is (was) the most important benefit you are trying to achieve and what is (was) the likelihood of negative outcomes?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357">
                <a:tc>
                  <a:txBody>
                    <a:bodyPr/>
                    <a:lstStyle/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Adoption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is (was) the program or policy applied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WHO applied it?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968">
                <a:tc>
                  <a:txBody>
                    <a:bodyPr/>
                    <a:lstStyle>
                      <a:lvl1pPr marL="17145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Implementation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consistently is (was) the program or policy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delivered?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will (was) it be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adapted</a:t>
                      </a: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HOW much will (did) it </a:t>
                      </a:r>
                      <a:r>
                        <a:rPr kumimoji="0" lang="en-US" altLang="en-US" sz="1700" b="1" u="sng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cost</a:t>
                      </a: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WHY will (did) the results come about?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990">
                <a:tc>
                  <a:txBody>
                    <a:bodyPr/>
                    <a:lstStyle>
                      <a:lvl1pPr marL="1190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Maintenance</a:t>
                      </a:r>
                    </a:p>
                    <a:p>
                      <a:pPr marL="171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(Individual and Setting Levels)</a:t>
                      </a:r>
                    </a:p>
                  </a:txBody>
                  <a:tcPr marL="51433" marR="51433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WHEN will (was) the program become operational; how long will (was) it be sustained (setting level); and how long are the results sustained (individual level)?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51433" marR="5143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0356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-75414"/>
            <a:ext cx="11178984" cy="1072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Resource Sheet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- Select strategies and specific evaluation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D45D92-DA20-4D54-B9BC-B74DB6D2CF8B}"/>
              </a:ext>
            </a:extLst>
          </p:cNvPr>
          <p:cNvGraphicFramePr>
            <a:graphicFrameLocks noGrp="1"/>
          </p:cNvGraphicFramePr>
          <p:nvPr/>
        </p:nvGraphicFramePr>
        <p:xfrm>
          <a:off x="333627" y="783772"/>
          <a:ext cx="11707952" cy="6074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1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4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Dimensions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for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Dissemination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Questions to Ask of Potential</a:t>
                      </a:r>
                      <a:r>
                        <a:rPr lang="en-US" sz="1200" spc="-1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Programs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Strategies to Enhance Future Translation and Dissemination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Reach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(individual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What percentage of the target population would come in contact with your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Will you reach the most in need?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Will research participants reflect the targeted </a:t>
                      </a:r>
                      <a:r>
                        <a:rPr lang="en-US" sz="1200" dirty="0">
                          <a:effectLst/>
                        </a:rPr>
                        <a:t>population?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Formative evaluation with potential users and nonusers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Small-scale recruitment studies to enhance methods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Identify and reduce participation barriers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Use multiple channels of recruitment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3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Effectiveness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(individual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level)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Will the intervention likely affect key targeted outcomes?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What unintended adverse consequences may occur?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628140" algn="l"/>
                        </a:tabLst>
                      </a:pPr>
                      <a:r>
                        <a:rPr lang="en-US" sz="1200" dirty="0">
                          <a:effectLst/>
                        </a:rPr>
                        <a:t>How will impact on quality of life be assessed?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Incorporate tailoring to individuals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Reinforce messages via repetition, multiple modalities, social support and systems change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Consider stepped care approaches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Evaluate adverse outcomes and quality of life for program revision and cost-to-benefit analysis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Adoption (setting or organizational 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percentage of target settings and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organizations will use the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 organizations include high-risk or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underserved populations?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Does program fit with organizational goals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 capacities?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Conduct formative evaluation with adoptees and non-adoptees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Recruit settings that have contact with the target audience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Develop recruitment materials outlining program benefits and required resources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various cost options and customization of the intervention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9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Implementation (setting or organizational level)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Can different levels of staff successfully deliver</a:t>
                      </a:r>
                      <a:r>
                        <a:rPr lang="en-US" sz="1200" spc="-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 program?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proportion of staff within a setting will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agree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 program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delivery?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is the likelihood that various components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will be delivered as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intended?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delivery agents with training and technical assistance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Provide clear intervention protocols Consider automating all/part of the program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Monitor and provide staff feedback and recognition for implementation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04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(individual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 setting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levels)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258445" lvl="0" indent="-18288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Does the program produce long-term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individual behavior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change?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Will organizations sustain the program over</a:t>
                      </a:r>
                      <a:r>
                        <a:rPr lang="en-US" sz="1200" spc="-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time?</a:t>
                      </a:r>
                    </a:p>
                    <a:p>
                      <a:pPr marL="182880" marR="74930" lvl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What are characteristics of persons and settings showing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maintenance?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34" marR="38034" marT="0" marB="0"/>
                </a:tc>
                <a:tc>
                  <a:txBody>
                    <a:bodyPr/>
                    <a:lstStyle/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Minimize level of resources required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Incorporate “natural environmental” and community supports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Conduct follow-up assessments and interviews to characterize success at both individual and setting levels</a:t>
                      </a:r>
                    </a:p>
                    <a:p>
                      <a:pPr marL="182880" marR="0" lvl="0" indent="-18288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effectLst/>
                        </a:rPr>
                        <a:t>Consider incentives and policy supports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034" marR="380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276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3D58-3D19-43C8-BE7D-3F8B893A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6" y="262649"/>
            <a:ext cx="11689235" cy="1028823"/>
          </a:xfrm>
        </p:spPr>
        <p:txBody>
          <a:bodyPr>
            <a:noAutofit/>
          </a:bodyPr>
          <a:lstStyle/>
          <a:p>
            <a:r>
              <a:rPr lang="en-US" sz="4000" b="1" dirty="0"/>
              <a:t>Case Study:  Adapt an Evidence-Based Chronic Pain Management Program Among Veterans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BB39-B91C-4F56-AA93-F052E4EE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659610"/>
            <a:ext cx="11689236" cy="5289059"/>
          </a:xfrm>
        </p:spPr>
        <p:txBody>
          <a:bodyPr>
            <a:noAutofit/>
          </a:bodyPr>
          <a:lstStyle/>
          <a:p>
            <a:r>
              <a:rPr lang="en-US" b="1" dirty="0"/>
              <a:t>Goal:</a:t>
            </a:r>
            <a:r>
              <a:rPr lang="en-US" dirty="0"/>
              <a:t>  Improve chronic pain management by leveraging data and engaging VA primary care to define multimodal pain care,  identify, and address gaps in pain management </a:t>
            </a:r>
          </a:p>
          <a:p>
            <a:endParaRPr lang="en-US" dirty="0"/>
          </a:p>
          <a:p>
            <a:pPr>
              <a:spcBef>
                <a:spcPts val="900"/>
              </a:spcBef>
            </a:pPr>
            <a:r>
              <a:rPr lang="en-US" b="1" dirty="0"/>
              <a:t>Intervention and implementation approach:</a:t>
            </a:r>
            <a:r>
              <a:rPr lang="en-US" dirty="0"/>
              <a:t>  Educational program delivered via video teleconferencing to VA primary care teams using a multimodal pain care curriculum comprised of case-based presentations and didactics at eight sites across the country</a:t>
            </a:r>
          </a:p>
          <a:p>
            <a:pPr>
              <a:spcBef>
                <a:spcPts val="900"/>
              </a:spcBef>
            </a:pPr>
            <a:endParaRPr lang="en-US" b="1" dirty="0"/>
          </a:p>
          <a:p>
            <a:pPr>
              <a:spcBef>
                <a:spcPts val="900"/>
              </a:spcBef>
            </a:pPr>
            <a:r>
              <a:rPr lang="en-US" b="1" dirty="0"/>
              <a:t>Results:</a:t>
            </a:r>
            <a:r>
              <a:rPr lang="en-US" dirty="0"/>
              <a:t>  Identified trends and variation in delivering multimodal pain care across VA.  Found an overall significant decrease in opioid treatments, but multimodal pain care varied widely across sites </a:t>
            </a:r>
          </a:p>
          <a:p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DC1D8-3AA6-47FD-9E75-AD9544251883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91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27" y="213989"/>
            <a:ext cx="6269108" cy="48401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Application Activity #1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27" y="910153"/>
            <a:ext cx="11579848" cy="5424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Apply the case study intervention (or your case study) to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your setting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using RE-AIM to plan, design, and evaluate your program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1480" indent="-385763"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Select </a:t>
            </a:r>
            <a:r>
              <a:rPr lang="en-US" b="1" i="1" dirty="0">
                <a:latin typeface="Helvetica" panose="020B0604020202020204" pitchFamily="34" charset="0"/>
                <a:cs typeface="Helvetica" panose="020B0604020202020204" pitchFamily="34" charset="0"/>
              </a:rPr>
              <a:t>one RE-AIM dimension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(using Resource Sheet 1) to enhance. Which dimension will be most challenging in your setting?</a:t>
            </a:r>
          </a:p>
          <a:p>
            <a:pPr marL="25718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1480" indent="-385763">
              <a:buAutoNum type="arabicPeriod" startAt="2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Identify ONE pragmatic </a:t>
            </a:r>
            <a:r>
              <a:rPr lang="en-US" b="1" i="1" dirty="0">
                <a:latin typeface="Helvetica" panose="020B0604020202020204" pitchFamily="34" charset="0"/>
                <a:cs typeface="Helvetica" panose="020B0604020202020204" pitchFamily="34" charset="0"/>
              </a:rPr>
              <a:t>strategy to enhance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implementation of the program (using Resource Sheet 2)</a:t>
            </a:r>
          </a:p>
          <a:p>
            <a:pPr marL="411480" indent="-385763">
              <a:buAutoNum type="arabicPeriod" startAt="2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tabLst>
                <a:tab pos="4800600" algn="r"/>
              </a:tabLst>
            </a:pPr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RE-AIM Dimension	____________________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tabLst>
                <a:tab pos="4800600" algn="r"/>
              </a:tabLst>
            </a:pPr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Strategy to Try 	________________________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03D1B-43F6-49F7-AAF8-D4031D0E0670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959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26" y="1161613"/>
            <a:ext cx="11476153" cy="533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the </a:t>
            </a:r>
            <a:r>
              <a:rPr lang="en-US" u="sng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SAME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RE-AIM dimension and specify the evaluation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approach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you will use to assess the program on that dimension (using Resource Sheet 2) 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tabLst>
                <a:tab pos="5703094" algn="r"/>
              </a:tabLst>
            </a:pPr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RE-AIM Dimension________________________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tabLst>
                <a:tab pos="5703094" algn="r"/>
              </a:tabLst>
            </a:pPr>
            <a:endParaRPr lang="en-US" dirty="0"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  <a:tabLst>
                <a:tab pos="5703094" algn="r"/>
              </a:tabLst>
            </a:pPr>
            <a:r>
              <a:rPr lang="en-US" dirty="0"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Evaluation Approach:</a:t>
            </a: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E15BD-3219-4FCD-AFA5-67FFDBD86CC0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B3BBA1-3CB6-4CDC-8F88-15EAD0F8640D}"/>
              </a:ext>
            </a:extLst>
          </p:cNvPr>
          <p:cNvSpPr txBox="1">
            <a:spLocks/>
          </p:cNvSpPr>
          <p:nvPr/>
        </p:nvSpPr>
        <p:spPr>
          <a:xfrm>
            <a:off x="439327" y="213989"/>
            <a:ext cx="6269108" cy="4840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Application Activity #2 </a:t>
            </a:r>
          </a:p>
        </p:txBody>
      </p:sp>
    </p:spTree>
    <p:extLst>
      <p:ext uri="{BB962C8B-B14F-4D97-AF65-F5344CB8AC3E}">
        <p14:creationId xmlns:p14="http://schemas.microsoft.com/office/powerpoint/2010/main" val="36038944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8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68" y="307617"/>
            <a:ext cx="7886700" cy="634973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Let’s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68" y="1237222"/>
            <a:ext cx="11472252" cy="5313161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Which RE-AIM dimension did you select?</a:t>
            </a:r>
          </a:p>
          <a:p>
            <a:pPr lvl="1">
              <a:spcBef>
                <a:spcPts val="900"/>
              </a:spcBef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Reach?</a:t>
            </a:r>
          </a:p>
          <a:p>
            <a:pPr lvl="1">
              <a:spcBef>
                <a:spcPts val="900"/>
              </a:spcBef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Effectiveness?</a:t>
            </a:r>
          </a:p>
          <a:p>
            <a:pPr lvl="1">
              <a:spcBef>
                <a:spcPts val="900"/>
              </a:spcBef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Adoption (setting or staff)?</a:t>
            </a:r>
          </a:p>
          <a:p>
            <a:pPr lvl="1">
              <a:spcBef>
                <a:spcPts val="900"/>
              </a:spcBef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Implementation?</a:t>
            </a:r>
          </a:p>
          <a:p>
            <a:pPr lvl="1">
              <a:spcBef>
                <a:spcPts val="900"/>
              </a:spcBef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Maintenance (individual or sustainability of program)?</a:t>
            </a:r>
          </a:p>
          <a:p>
            <a:pPr>
              <a:spcBef>
                <a:spcPts val="270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evaluation strategy did you use to assess your program outcome(s)?</a:t>
            </a:r>
          </a:p>
          <a:p>
            <a:pPr>
              <a:spcBef>
                <a:spcPts val="270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questions or comments do you have?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6E47E3-ED9D-4CCF-A291-0DA808E526D1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7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22" y="160636"/>
            <a:ext cx="12059478" cy="6858001"/>
          </a:xfrm>
          <a:prstGeom prst="rect">
            <a:avLst/>
          </a:prstGeom>
          <a:blipFill>
            <a:blip r:embed="rId3" cstate="email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1307158"/>
          <a:ext cx="10439400" cy="50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0" y="480060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*Not just effectiveness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449B7-C9D6-4410-810E-3799467CF768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86C11-8C0A-442C-A523-40C9D230B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02" y="0"/>
            <a:ext cx="1205788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EF5DC0-6F3A-4785-A3F7-B189904EC2DC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34BA0-6996-4A32-8047-68D1EBA54F30}"/>
              </a:ext>
            </a:extLst>
          </p:cNvPr>
          <p:cNvSpPr txBox="1"/>
          <p:nvPr/>
        </p:nvSpPr>
        <p:spPr>
          <a:xfrm>
            <a:off x="530087" y="1087980"/>
            <a:ext cx="1131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Addressing These Issues of Population Health was Initial Purpose of RE-AIM Framework and Outcomes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ADDDEAD-E4DD-41C2-9A0F-2899068785C4}"/>
              </a:ext>
            </a:extLst>
          </p:cNvPr>
          <p:cNvSpPr txBox="1">
            <a:spLocks/>
          </p:cNvSpPr>
          <p:nvPr/>
        </p:nvSpPr>
        <p:spPr>
          <a:xfrm>
            <a:off x="530087" y="2"/>
            <a:ext cx="11317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Overview and Evolution of RE-AIM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7BBBC-8287-40E9-8806-AB1ADFE5A6C9}"/>
              </a:ext>
            </a:extLst>
          </p:cNvPr>
          <p:cNvSpPr/>
          <p:nvPr/>
        </p:nvSpPr>
        <p:spPr>
          <a:xfrm>
            <a:off x="119270" y="1"/>
            <a:ext cx="291547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10490-8B86-4567-AB38-44BF99E074DB}"/>
              </a:ext>
            </a:extLst>
          </p:cNvPr>
          <p:cNvSpPr txBox="1"/>
          <p:nvPr/>
        </p:nvSpPr>
        <p:spPr>
          <a:xfrm>
            <a:off x="798541" y="6073234"/>
            <a:ext cx="1131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Developed in 1999- before implementation science was recognized  as a field</a:t>
            </a:r>
          </a:p>
        </p:txBody>
      </p:sp>
      <p:pic>
        <p:nvPicPr>
          <p:cNvPr id="13" name="Content Placeholder 3" descr="C:\Users\Barb\Documents\Glasgow\Presentations\RE-AIM Materials\RE-AIM logos\RE-AIM Circle Logo.tif">
            <a:extLst>
              <a:ext uri="{FF2B5EF4-FFF2-40B4-BE49-F238E27FC236}">
                <a16:creationId xmlns:a16="http://schemas.microsoft.com/office/drawing/2014/main" id="{BF4A9371-B954-4100-9204-274E2ECA6B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0" y="2009235"/>
            <a:ext cx="4571999" cy="4096852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F427CA-E0A2-4E20-9841-339A63415854}"/>
              </a:ext>
            </a:extLst>
          </p:cNvPr>
          <p:cNvSpPr/>
          <p:nvPr/>
        </p:nvSpPr>
        <p:spPr>
          <a:xfrm>
            <a:off x="9392011" y="3657550"/>
            <a:ext cx="2185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pc="-5" dirty="0">
                <a:uFill>
                  <a:solidFill>
                    <a:srgbClr val="006F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www.re-aim.org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262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0292-3B6D-4482-8D28-F3A37321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0"/>
            <a:ext cx="11314421" cy="1325563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Purpose and History of RE-AIM Framework </a:t>
            </a:r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B96F0-B97A-4691-8E3A-38A0A1311FEE}"/>
              </a:ext>
            </a:extLst>
          </p:cNvPr>
          <p:cNvSpPr/>
          <p:nvPr/>
        </p:nvSpPr>
        <p:spPr>
          <a:xfrm>
            <a:off x="0" y="0"/>
            <a:ext cx="132522" cy="6858000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08D0-4CD5-4F3E-93C3-CD3C9ABE3FD8}"/>
              </a:ext>
            </a:extLst>
          </p:cNvPr>
          <p:cNvSpPr txBox="1"/>
          <p:nvPr/>
        </p:nvSpPr>
        <p:spPr>
          <a:xfrm>
            <a:off x="395747" y="1722575"/>
            <a:ext cx="113144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604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Intended to facilitate translation of research to practice, policy and real-world application</a:t>
            </a:r>
          </a:p>
          <a:p>
            <a:pPr marL="75604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cs typeface="Arial" panose="020B0604020202020204" pitchFamily="34" charset="0"/>
              </a:rPr>
              <a:t>Balance internal and external validity, and emphasizes representativeness and equity</a:t>
            </a:r>
          </a:p>
          <a:p>
            <a:pPr marL="75604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Individual (RE) and Multi-level Setting (AIM) factors- community, organization, staff</a:t>
            </a:r>
          </a:p>
          <a:p>
            <a:pPr marL="75604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cs typeface="Arial" panose="020B0604020202020204" pitchFamily="34" charset="0"/>
              </a:rPr>
              <a:t>Ultimate Impact depends on all elements </a:t>
            </a:r>
            <a:r>
              <a:rPr lang="en-US" altLang="en-US" sz="2800" dirty="0">
                <a:cs typeface="Arial" panose="020B0604020202020204" pitchFamily="34" charset="0"/>
              </a:rPr>
              <a:t>(reach x effectiveness, etc.)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47C2F-2CD6-4214-BC45-52E6483D9A50}"/>
              </a:ext>
            </a:extLst>
          </p:cNvPr>
          <p:cNvSpPr txBox="1"/>
          <p:nvPr/>
        </p:nvSpPr>
        <p:spPr>
          <a:xfrm>
            <a:off x="530086" y="5839529"/>
            <a:ext cx="11661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Glasgow RE et al. RE-AIM at 20. Frontiers Public Health. 2019: 7: 64</a:t>
            </a:r>
          </a:p>
          <a:p>
            <a:pPr defTabSz="914400"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Glasgow et al. Amer J Public Health. 1999; 89: 1322-1327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3E224-3FD9-4A95-A3B5-7537C2B3D005}"/>
              </a:ext>
            </a:extLst>
          </p:cNvPr>
          <p:cNvSpPr/>
          <p:nvPr/>
        </p:nvSpPr>
        <p:spPr>
          <a:xfrm>
            <a:off x="9740803" y="6162694"/>
            <a:ext cx="2185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pc="-5" dirty="0">
                <a:uFill>
                  <a:solidFill>
                    <a:srgbClr val="006FC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www.re-aim.org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33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CP_Final new template_final.potx" id="{956FCB47-9872-41A5-98B7-07D476E57494}" vid="{AD17E070-A8C2-4C71-8A60-79EB2FBCF1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22093</TotalTime>
  <Words>5405</Words>
  <Application>Microsoft Macintosh PowerPoint</Application>
  <PresentationFormat>Widescreen</PresentationFormat>
  <Paragraphs>767</Paragraphs>
  <Slides>69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Arial Narrow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About Me</vt:lpstr>
      <vt:lpstr>Plan for today</vt:lpstr>
      <vt:lpstr>Too often, we have assumed, “If you publish it…”</vt:lpstr>
      <vt:lpstr>Public Health Need Thought Exercise</vt:lpstr>
      <vt:lpstr>Impact</vt:lpstr>
      <vt:lpstr>PowerPoint Presentation</vt:lpstr>
      <vt:lpstr>PowerPoint Presentation</vt:lpstr>
      <vt:lpstr>Purpose and History of RE-AIM Framework </vt:lpstr>
      <vt:lpstr>Pragmatic Use of RE-AIM- What is Feasible?</vt:lpstr>
      <vt:lpstr>PowerPoint Presentation</vt:lpstr>
      <vt:lpstr>Adaptations Happen  (and can be bad or good, even necessary)</vt:lpstr>
      <vt:lpstr>PowerPoint Presentation</vt:lpstr>
      <vt:lpstr>PowerPoint Presentation</vt:lpstr>
      <vt:lpstr>PowerPoint Presentation</vt:lpstr>
      <vt:lpstr>Health Equity Issues at Each RE-AIM Dimension</vt:lpstr>
      <vt:lpstr>PowerPoint Presentation</vt:lpstr>
      <vt:lpstr>PowerPoint Presentation</vt:lpstr>
      <vt:lpstr>Resource Sheet 1 – Select/Prioritize the RE-AIM dimension(s)</vt:lpstr>
      <vt:lpstr>Resource Sheet 2- Select strategies and specific evaluation questions</vt:lpstr>
      <vt:lpstr>The Need for Speed: Rationale for Iterative RE-AIM</vt:lpstr>
      <vt:lpstr>Key Functions of Iterative RE-AIM Strategy Bundle</vt:lpstr>
      <vt:lpstr>How do you use iterative RE-AIM?</vt:lpstr>
      <vt:lpstr>Sample “Gap” Analysis</vt:lpstr>
      <vt:lpstr>Iterative RE-AIM: Key Findings, Challenges,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PRISM?</vt:lpstr>
      <vt:lpstr>PRISM figure (newly imagined)</vt:lpstr>
      <vt:lpstr>REPEAT AFTER ME……….</vt:lpstr>
      <vt:lpstr>PowerPoint Presentation</vt:lpstr>
      <vt:lpstr>PowerPoint Presentation</vt:lpstr>
      <vt:lpstr>Results </vt:lpstr>
      <vt:lpstr>Results: Number and percent of 180 articles meeting inclusion criteria </vt:lpstr>
      <vt:lpstr>PowerPoint Presentation</vt:lpstr>
      <vt:lpstr>PowerPoint Presentation</vt:lpstr>
      <vt:lpstr>How PRISM (and RE-AIM Outcomes) Address Equity Issues</vt:lpstr>
      <vt:lpstr>PowerPoint Presentation</vt:lpstr>
      <vt:lpstr>PowerPoint Presentation</vt:lpstr>
      <vt:lpstr>PowerPoint Presentation</vt:lpstr>
      <vt:lpstr>Most Recent: Iterative PRISM</vt:lpstr>
      <vt:lpstr>Purpose</vt:lpstr>
      <vt:lpstr>PowerPoint Presentation</vt:lpstr>
      <vt:lpstr>PowerPoint Presentation</vt:lpstr>
      <vt:lpstr>PowerPoint Presentation</vt:lpstr>
      <vt:lpstr>Graphical display of responses</vt:lpstr>
      <vt:lpstr>Prioritize strategies</vt:lpstr>
      <vt:lpstr>PowerPoint Presentation</vt:lpstr>
      <vt:lpstr>PowerPoint Presentation</vt:lpstr>
      <vt:lpstr>PowerPoint Presentation</vt:lpstr>
      <vt:lpstr>Questions and Comments</vt:lpstr>
      <vt:lpstr>PowerPoint Presentation</vt:lpstr>
      <vt:lpstr>The 5 Rs to Enhance Pragmatism and Likelihood of Translation </vt:lpstr>
      <vt:lpstr>PowerPoint Presentation</vt:lpstr>
      <vt:lpstr>Equity Issues in Evidence-Based Research:  Evidence on What? (take home point)</vt:lpstr>
      <vt:lpstr>PowerPoint Presentation</vt:lpstr>
      <vt:lpstr>RE-AIM Framework Application Exercise</vt:lpstr>
      <vt:lpstr>PowerPoint Presentation</vt:lpstr>
      <vt:lpstr>Resource Sheet 1 – Select/Prioritize the RE-AIM dimension(s)</vt:lpstr>
      <vt:lpstr>Resource Sheet 2- Select strategies and specific evaluation questions</vt:lpstr>
      <vt:lpstr>Case Study:  Adapt an Evidence-Based Chronic Pain Management Program Among Veterans</vt:lpstr>
      <vt:lpstr>Application Activity #1 </vt:lpstr>
      <vt:lpstr>PowerPoint Presentation</vt:lpstr>
      <vt:lpstr>Let’s Debrief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Bryan</dc:creator>
  <cp:lastModifiedBy>Glasgow, Russell</cp:lastModifiedBy>
  <cp:revision>102</cp:revision>
  <cp:lastPrinted>2023-09-24T23:35:32Z</cp:lastPrinted>
  <dcterms:created xsi:type="dcterms:W3CDTF">2023-01-30T23:02:12Z</dcterms:created>
  <dcterms:modified xsi:type="dcterms:W3CDTF">2023-09-25T18:44:31Z</dcterms:modified>
</cp:coreProperties>
</file>