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65.jpg" ContentType="image/jpg"/>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7" r:id="rId2"/>
    <p:sldId id="1434" r:id="rId3"/>
    <p:sldId id="256" r:id="rId4"/>
    <p:sldId id="1237" r:id="rId5"/>
    <p:sldId id="7027" r:id="rId6"/>
    <p:sldId id="508" r:id="rId7"/>
    <p:sldId id="380" r:id="rId8"/>
    <p:sldId id="465" r:id="rId9"/>
    <p:sldId id="7030" r:id="rId10"/>
    <p:sldId id="342" r:id="rId11"/>
    <p:sldId id="1306" r:id="rId12"/>
    <p:sldId id="7024" r:id="rId13"/>
    <p:sldId id="7025" r:id="rId14"/>
    <p:sldId id="557" r:id="rId15"/>
    <p:sldId id="343" r:id="rId16"/>
    <p:sldId id="7040" r:id="rId17"/>
    <p:sldId id="1358" r:id="rId18"/>
    <p:sldId id="1437" r:id="rId19"/>
    <p:sldId id="1438" r:id="rId20"/>
    <p:sldId id="1439" r:id="rId21"/>
    <p:sldId id="1440" r:id="rId22"/>
    <p:sldId id="1441" r:id="rId23"/>
    <p:sldId id="1442" r:id="rId24"/>
    <p:sldId id="1443" r:id="rId25"/>
    <p:sldId id="1444" r:id="rId26"/>
    <p:sldId id="1445" r:id="rId27"/>
    <p:sldId id="1446" r:id="rId28"/>
    <p:sldId id="1447" r:id="rId29"/>
    <p:sldId id="1448" r:id="rId30"/>
    <p:sldId id="297" r:id="rId31"/>
    <p:sldId id="298" r:id="rId32"/>
    <p:sldId id="1449" r:id="rId33"/>
    <p:sldId id="7042" r:id="rId34"/>
    <p:sldId id="1371" r:id="rId35"/>
    <p:sldId id="1394" r:id="rId36"/>
    <p:sldId id="268" r:id="rId37"/>
    <p:sldId id="1407" r:id="rId38"/>
    <p:sldId id="7046" r:id="rId39"/>
    <p:sldId id="1408" r:id="rId40"/>
    <p:sldId id="1429" r:id="rId41"/>
    <p:sldId id="1370" r:id="rId42"/>
    <p:sldId id="1432" r:id="rId43"/>
    <p:sldId id="1317" r:id="rId44"/>
    <p:sldId id="1430" r:id="rId45"/>
    <p:sldId id="1431" r:id="rId46"/>
    <p:sldId id="1389" r:id="rId47"/>
    <p:sldId id="1433" r:id="rId48"/>
    <p:sldId id="7044" r:id="rId49"/>
    <p:sldId id="1363" r:id="rId50"/>
    <p:sldId id="1365" r:id="rId51"/>
    <p:sldId id="1366" r:id="rId52"/>
    <p:sldId id="1367" r:id="rId53"/>
    <p:sldId id="1404" r:id="rId54"/>
    <p:sldId id="1359" r:id="rId55"/>
    <p:sldId id="1418" r:id="rId56"/>
    <p:sldId id="1419" r:id="rId57"/>
    <p:sldId id="304" r:id="rId58"/>
    <p:sldId id="310" r:id="rId59"/>
    <p:sldId id="276" r:id="rId60"/>
    <p:sldId id="1421" r:id="rId61"/>
    <p:sldId id="1392" r:id="rId62"/>
    <p:sldId id="1424" r:id="rId63"/>
    <p:sldId id="7014" r:id="rId64"/>
    <p:sldId id="7015" r:id="rId65"/>
    <p:sldId id="7016" r:id="rId66"/>
    <p:sldId id="135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CBD2"/>
    <a:srgbClr val="CFB8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68231" autoAdjust="0"/>
  </p:normalViewPr>
  <p:slideViewPr>
    <p:cSldViewPr snapToGrid="0">
      <p:cViewPr varScale="1">
        <p:scale>
          <a:sx n="80" d="100"/>
          <a:sy n="80" d="100"/>
        </p:scale>
        <p:origin x="2904" y="192"/>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794D1F-4F4B-4C7A-9D8B-32C04B8F0C6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53F7B3D-3CBC-4B03-86F8-2ADD5EF9C7B6}">
      <dgm:prSet custT="1"/>
      <dgm:spPr/>
      <dgm:t>
        <a:bodyPr/>
        <a:lstStyle/>
        <a:p>
          <a:pPr>
            <a:lnSpc>
              <a:spcPct val="100000"/>
            </a:lnSpc>
          </a:pPr>
          <a:r>
            <a:rPr lang="en-US" sz="3000" dirty="0"/>
            <a:t>Public Health Need</a:t>
          </a:r>
        </a:p>
      </dgm:t>
    </dgm:pt>
    <dgm:pt modelId="{1658F75B-483A-43F5-BF89-BDD0104CC0F5}" type="parTrans" cxnId="{3DC55254-E58D-42DA-B278-3D7AE3C3A450}">
      <dgm:prSet/>
      <dgm:spPr/>
      <dgm:t>
        <a:bodyPr/>
        <a:lstStyle/>
        <a:p>
          <a:endParaRPr lang="en-US" sz="3000"/>
        </a:p>
      </dgm:t>
    </dgm:pt>
    <dgm:pt modelId="{65BC8FCD-E490-405A-A1A9-CD636FA61EA3}" type="sibTrans" cxnId="{3DC55254-E58D-42DA-B278-3D7AE3C3A450}">
      <dgm:prSet/>
      <dgm:spPr/>
      <dgm:t>
        <a:bodyPr/>
        <a:lstStyle/>
        <a:p>
          <a:endParaRPr lang="en-US" sz="3000"/>
        </a:p>
      </dgm:t>
    </dgm:pt>
    <dgm:pt modelId="{F31F4E2E-07FE-49CA-B56F-AF17B7EAA3A8}">
      <dgm:prSet custT="1"/>
      <dgm:spPr/>
      <dgm:t>
        <a:bodyPr/>
        <a:lstStyle/>
        <a:p>
          <a:pPr>
            <a:lnSpc>
              <a:spcPct val="100000"/>
            </a:lnSpc>
          </a:pPr>
          <a:r>
            <a:rPr lang="en-US" sz="3000"/>
            <a:t>Overview and Evolution of RE-AIM and PRISM</a:t>
          </a:r>
        </a:p>
      </dgm:t>
    </dgm:pt>
    <dgm:pt modelId="{6EDFFED8-CFCD-4491-9ADB-3D3F7FF3FB71}" type="parTrans" cxnId="{3A96E3D0-D74E-4563-8B57-8FC7B806C14C}">
      <dgm:prSet/>
      <dgm:spPr/>
      <dgm:t>
        <a:bodyPr/>
        <a:lstStyle/>
        <a:p>
          <a:endParaRPr lang="en-US" sz="3000"/>
        </a:p>
      </dgm:t>
    </dgm:pt>
    <dgm:pt modelId="{7E8E6C07-5B82-4460-9899-EC6240E7E082}" type="sibTrans" cxnId="{3A96E3D0-D74E-4563-8B57-8FC7B806C14C}">
      <dgm:prSet/>
      <dgm:spPr/>
      <dgm:t>
        <a:bodyPr/>
        <a:lstStyle/>
        <a:p>
          <a:endParaRPr lang="en-US" sz="3000"/>
        </a:p>
      </dgm:t>
    </dgm:pt>
    <dgm:pt modelId="{998E3728-7F06-4416-9050-84394C512359}">
      <dgm:prSet custT="1"/>
      <dgm:spPr/>
      <dgm:t>
        <a:bodyPr/>
        <a:lstStyle/>
        <a:p>
          <a:pPr>
            <a:lnSpc>
              <a:spcPct val="100000"/>
            </a:lnSpc>
          </a:pPr>
          <a:r>
            <a:rPr lang="en-US" sz="3000" dirty="0"/>
            <a:t>New(er) applications for RE-AIM and PRISM </a:t>
          </a:r>
        </a:p>
      </dgm:t>
    </dgm:pt>
    <dgm:pt modelId="{1771CA04-96E8-4BDF-9B56-B10153E15245}" type="parTrans" cxnId="{7FD3334B-5F17-4551-B726-6D4F92624CE9}">
      <dgm:prSet/>
      <dgm:spPr/>
      <dgm:t>
        <a:bodyPr/>
        <a:lstStyle/>
        <a:p>
          <a:endParaRPr lang="en-US" sz="3000"/>
        </a:p>
      </dgm:t>
    </dgm:pt>
    <dgm:pt modelId="{FB118B4B-79F8-488D-A810-178287C08610}" type="sibTrans" cxnId="{7FD3334B-5F17-4551-B726-6D4F92624CE9}">
      <dgm:prSet/>
      <dgm:spPr/>
      <dgm:t>
        <a:bodyPr/>
        <a:lstStyle/>
        <a:p>
          <a:endParaRPr lang="en-US" sz="3000"/>
        </a:p>
      </dgm:t>
    </dgm:pt>
    <dgm:pt modelId="{D54ABD39-5EBF-43D5-9443-0D8B021E5606}">
      <dgm:prSet custT="1"/>
      <dgm:spPr/>
      <dgm:t>
        <a:bodyPr/>
        <a:lstStyle/>
        <a:p>
          <a:pPr>
            <a:lnSpc>
              <a:spcPct val="100000"/>
            </a:lnSpc>
          </a:pPr>
          <a:r>
            <a:rPr lang="en-US" sz="3000" dirty="0"/>
            <a:t>Future Directions for RE-AIM and PRISM </a:t>
          </a:r>
        </a:p>
      </dgm:t>
    </dgm:pt>
    <dgm:pt modelId="{861FC30B-DDE7-43AE-8AE3-77CB9226E9FF}" type="parTrans" cxnId="{D0A8BE7F-2E65-48D2-BC16-97FFE404C118}">
      <dgm:prSet/>
      <dgm:spPr/>
      <dgm:t>
        <a:bodyPr/>
        <a:lstStyle/>
        <a:p>
          <a:endParaRPr lang="en-US" sz="3000"/>
        </a:p>
      </dgm:t>
    </dgm:pt>
    <dgm:pt modelId="{6C0B0784-45A8-47E0-BBC5-A8A68F98149D}" type="sibTrans" cxnId="{D0A8BE7F-2E65-48D2-BC16-97FFE404C118}">
      <dgm:prSet/>
      <dgm:spPr/>
      <dgm:t>
        <a:bodyPr/>
        <a:lstStyle/>
        <a:p>
          <a:endParaRPr lang="en-US" sz="3000"/>
        </a:p>
      </dgm:t>
    </dgm:pt>
    <dgm:pt modelId="{2F152A87-5A8C-41A6-A712-A5B4A22D651D}" type="pres">
      <dgm:prSet presAssocID="{DA794D1F-4F4B-4C7A-9D8B-32C04B8F0C6A}" presName="root" presStyleCnt="0">
        <dgm:presLayoutVars>
          <dgm:dir/>
          <dgm:resizeHandles val="exact"/>
        </dgm:presLayoutVars>
      </dgm:prSet>
      <dgm:spPr/>
    </dgm:pt>
    <dgm:pt modelId="{1C596E19-3FA1-4FC4-A1ED-9AF92AD3FEDB}" type="pres">
      <dgm:prSet presAssocID="{853F7B3D-3CBC-4B03-86F8-2ADD5EF9C7B6}" presName="compNode" presStyleCnt="0"/>
      <dgm:spPr/>
    </dgm:pt>
    <dgm:pt modelId="{A3CFDDC4-D390-4203-8354-ADD371689F2B}" type="pres">
      <dgm:prSet presAssocID="{853F7B3D-3CBC-4B03-86F8-2ADD5EF9C7B6}" presName="bgRect" presStyleLbl="bgShp" presStyleIdx="0" presStyleCnt="4"/>
      <dgm:spPr/>
    </dgm:pt>
    <dgm:pt modelId="{3717C01A-7ECF-4F4E-A713-CA6DF6C26483}" type="pres">
      <dgm:prSet presAssocID="{853F7B3D-3CBC-4B03-86F8-2ADD5EF9C7B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al"/>
        </a:ext>
      </dgm:extLst>
    </dgm:pt>
    <dgm:pt modelId="{71F2C18E-39F6-4C4B-B23D-CB31639DA4BF}" type="pres">
      <dgm:prSet presAssocID="{853F7B3D-3CBC-4B03-86F8-2ADD5EF9C7B6}" presName="spaceRect" presStyleCnt="0"/>
      <dgm:spPr/>
    </dgm:pt>
    <dgm:pt modelId="{9594B623-52A0-4E46-8760-28194C3BFA15}" type="pres">
      <dgm:prSet presAssocID="{853F7B3D-3CBC-4B03-86F8-2ADD5EF9C7B6}" presName="parTx" presStyleLbl="revTx" presStyleIdx="0" presStyleCnt="4">
        <dgm:presLayoutVars>
          <dgm:chMax val="0"/>
          <dgm:chPref val="0"/>
        </dgm:presLayoutVars>
      </dgm:prSet>
      <dgm:spPr/>
    </dgm:pt>
    <dgm:pt modelId="{050A652F-8707-48D8-8B9F-ABCD57404093}" type="pres">
      <dgm:prSet presAssocID="{65BC8FCD-E490-405A-A1A9-CD636FA61EA3}" presName="sibTrans" presStyleCnt="0"/>
      <dgm:spPr/>
    </dgm:pt>
    <dgm:pt modelId="{90D9B4AE-1C3E-474C-BD55-46D3E3EEBCDC}" type="pres">
      <dgm:prSet presAssocID="{F31F4E2E-07FE-49CA-B56F-AF17B7EAA3A8}" presName="compNode" presStyleCnt="0"/>
      <dgm:spPr/>
    </dgm:pt>
    <dgm:pt modelId="{B034D937-7EFB-4E1D-9E45-7C195E85E689}" type="pres">
      <dgm:prSet presAssocID="{F31F4E2E-07FE-49CA-B56F-AF17B7EAA3A8}" presName="bgRect" presStyleLbl="bgShp" presStyleIdx="1" presStyleCnt="4"/>
      <dgm:spPr/>
    </dgm:pt>
    <dgm:pt modelId="{3ABDF3B7-14E0-48EA-9712-423D4B06AC42}" type="pres">
      <dgm:prSet presAssocID="{F31F4E2E-07FE-49CA-B56F-AF17B7EAA3A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DA79E3C2-0C05-47AD-BA5C-1CE33E579DF3}" type="pres">
      <dgm:prSet presAssocID="{F31F4E2E-07FE-49CA-B56F-AF17B7EAA3A8}" presName="spaceRect" presStyleCnt="0"/>
      <dgm:spPr/>
    </dgm:pt>
    <dgm:pt modelId="{4EB0A49C-080A-40D8-8C63-778E73F1E839}" type="pres">
      <dgm:prSet presAssocID="{F31F4E2E-07FE-49CA-B56F-AF17B7EAA3A8}" presName="parTx" presStyleLbl="revTx" presStyleIdx="1" presStyleCnt="4">
        <dgm:presLayoutVars>
          <dgm:chMax val="0"/>
          <dgm:chPref val="0"/>
        </dgm:presLayoutVars>
      </dgm:prSet>
      <dgm:spPr/>
    </dgm:pt>
    <dgm:pt modelId="{7E7458EE-2516-4356-AE53-66F1B2AE2B6E}" type="pres">
      <dgm:prSet presAssocID="{7E8E6C07-5B82-4460-9899-EC6240E7E082}" presName="sibTrans" presStyleCnt="0"/>
      <dgm:spPr/>
    </dgm:pt>
    <dgm:pt modelId="{E879BE71-4AB1-40AA-B57B-C87CB5B6B7A3}" type="pres">
      <dgm:prSet presAssocID="{998E3728-7F06-4416-9050-84394C512359}" presName="compNode" presStyleCnt="0"/>
      <dgm:spPr/>
    </dgm:pt>
    <dgm:pt modelId="{5EED6617-8190-4829-97B6-EF8001E0BDF6}" type="pres">
      <dgm:prSet presAssocID="{998E3728-7F06-4416-9050-84394C512359}" presName="bgRect" presStyleLbl="bgShp" presStyleIdx="2" presStyleCnt="4"/>
      <dgm:spPr/>
    </dgm:pt>
    <dgm:pt modelId="{E3F7A643-DE91-40BF-A7BB-EF2D29A14E80}" type="pres">
      <dgm:prSet presAssocID="{998E3728-7F06-4416-9050-84394C51235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epeat"/>
        </a:ext>
      </dgm:extLst>
    </dgm:pt>
    <dgm:pt modelId="{85349617-AD50-48A5-92D1-ADB9707A871F}" type="pres">
      <dgm:prSet presAssocID="{998E3728-7F06-4416-9050-84394C512359}" presName="spaceRect" presStyleCnt="0"/>
      <dgm:spPr/>
    </dgm:pt>
    <dgm:pt modelId="{AF6EC2E8-B1B9-4070-9E7D-29955511FDA9}" type="pres">
      <dgm:prSet presAssocID="{998E3728-7F06-4416-9050-84394C512359}" presName="parTx" presStyleLbl="revTx" presStyleIdx="2" presStyleCnt="4">
        <dgm:presLayoutVars>
          <dgm:chMax val="0"/>
          <dgm:chPref val="0"/>
        </dgm:presLayoutVars>
      </dgm:prSet>
      <dgm:spPr/>
    </dgm:pt>
    <dgm:pt modelId="{8B82E009-8DF0-4190-A94D-523C1CA5FAE1}" type="pres">
      <dgm:prSet presAssocID="{FB118B4B-79F8-488D-A810-178287C08610}" presName="sibTrans" presStyleCnt="0"/>
      <dgm:spPr/>
    </dgm:pt>
    <dgm:pt modelId="{A5018378-F83D-4A93-8C4D-5DF13F02A683}" type="pres">
      <dgm:prSet presAssocID="{D54ABD39-5EBF-43D5-9443-0D8B021E5606}" presName="compNode" presStyleCnt="0"/>
      <dgm:spPr/>
    </dgm:pt>
    <dgm:pt modelId="{718F310A-3E25-4467-9A45-C368A40BCEE4}" type="pres">
      <dgm:prSet presAssocID="{D54ABD39-5EBF-43D5-9443-0D8B021E5606}" presName="bgRect" presStyleLbl="bgShp" presStyleIdx="3" presStyleCnt="4"/>
      <dgm:spPr/>
    </dgm:pt>
    <dgm:pt modelId="{A2086439-4BF8-434F-B3A6-CB7B406B9895}" type="pres">
      <dgm:prSet presAssocID="{D54ABD39-5EBF-43D5-9443-0D8B021E560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p compass"/>
        </a:ext>
      </dgm:extLst>
    </dgm:pt>
    <dgm:pt modelId="{E61C3713-D21D-4854-A128-DA1B84CEACB8}" type="pres">
      <dgm:prSet presAssocID="{D54ABD39-5EBF-43D5-9443-0D8B021E5606}" presName="spaceRect" presStyleCnt="0"/>
      <dgm:spPr/>
    </dgm:pt>
    <dgm:pt modelId="{AB12C4DC-F2CE-41FC-9249-781C779DDFC5}" type="pres">
      <dgm:prSet presAssocID="{D54ABD39-5EBF-43D5-9443-0D8B021E5606}" presName="parTx" presStyleLbl="revTx" presStyleIdx="3" presStyleCnt="4">
        <dgm:presLayoutVars>
          <dgm:chMax val="0"/>
          <dgm:chPref val="0"/>
        </dgm:presLayoutVars>
      </dgm:prSet>
      <dgm:spPr/>
    </dgm:pt>
  </dgm:ptLst>
  <dgm:cxnLst>
    <dgm:cxn modelId="{C15E7714-0654-41EA-8C9C-FBBEF24F3E62}" type="presOf" srcId="{D54ABD39-5EBF-43D5-9443-0D8B021E5606}" destId="{AB12C4DC-F2CE-41FC-9249-781C779DDFC5}" srcOrd="0" destOrd="0" presId="urn:microsoft.com/office/officeart/2018/2/layout/IconVerticalSolidList"/>
    <dgm:cxn modelId="{7FD3334B-5F17-4551-B726-6D4F92624CE9}" srcId="{DA794D1F-4F4B-4C7A-9D8B-32C04B8F0C6A}" destId="{998E3728-7F06-4416-9050-84394C512359}" srcOrd="2" destOrd="0" parTransId="{1771CA04-96E8-4BDF-9B56-B10153E15245}" sibTransId="{FB118B4B-79F8-488D-A810-178287C08610}"/>
    <dgm:cxn modelId="{3DC55254-E58D-42DA-B278-3D7AE3C3A450}" srcId="{DA794D1F-4F4B-4C7A-9D8B-32C04B8F0C6A}" destId="{853F7B3D-3CBC-4B03-86F8-2ADD5EF9C7B6}" srcOrd="0" destOrd="0" parTransId="{1658F75B-483A-43F5-BF89-BDD0104CC0F5}" sibTransId="{65BC8FCD-E490-405A-A1A9-CD636FA61EA3}"/>
    <dgm:cxn modelId="{0805C86B-472A-477D-B1AF-F3369B1CE83A}" type="presOf" srcId="{F31F4E2E-07FE-49CA-B56F-AF17B7EAA3A8}" destId="{4EB0A49C-080A-40D8-8C63-778E73F1E839}" srcOrd="0" destOrd="0" presId="urn:microsoft.com/office/officeart/2018/2/layout/IconVerticalSolidList"/>
    <dgm:cxn modelId="{D0A8BE7F-2E65-48D2-BC16-97FFE404C118}" srcId="{DA794D1F-4F4B-4C7A-9D8B-32C04B8F0C6A}" destId="{D54ABD39-5EBF-43D5-9443-0D8B021E5606}" srcOrd="3" destOrd="0" parTransId="{861FC30B-DDE7-43AE-8AE3-77CB9226E9FF}" sibTransId="{6C0B0784-45A8-47E0-BBC5-A8A68F98149D}"/>
    <dgm:cxn modelId="{B5C85791-D6A5-4E43-93F8-7E9A09A36B26}" type="presOf" srcId="{998E3728-7F06-4416-9050-84394C512359}" destId="{AF6EC2E8-B1B9-4070-9E7D-29955511FDA9}" srcOrd="0" destOrd="0" presId="urn:microsoft.com/office/officeart/2018/2/layout/IconVerticalSolidList"/>
    <dgm:cxn modelId="{3A96E3D0-D74E-4563-8B57-8FC7B806C14C}" srcId="{DA794D1F-4F4B-4C7A-9D8B-32C04B8F0C6A}" destId="{F31F4E2E-07FE-49CA-B56F-AF17B7EAA3A8}" srcOrd="1" destOrd="0" parTransId="{6EDFFED8-CFCD-4491-9ADB-3D3F7FF3FB71}" sibTransId="{7E8E6C07-5B82-4460-9899-EC6240E7E082}"/>
    <dgm:cxn modelId="{747478D9-56AE-4C58-A044-D925914D4980}" type="presOf" srcId="{853F7B3D-3CBC-4B03-86F8-2ADD5EF9C7B6}" destId="{9594B623-52A0-4E46-8760-28194C3BFA15}" srcOrd="0" destOrd="0" presId="urn:microsoft.com/office/officeart/2018/2/layout/IconVerticalSolidList"/>
    <dgm:cxn modelId="{635E18F1-9BF4-4DD2-9BF6-C3DA6BB43BED}" type="presOf" srcId="{DA794D1F-4F4B-4C7A-9D8B-32C04B8F0C6A}" destId="{2F152A87-5A8C-41A6-A712-A5B4A22D651D}" srcOrd="0" destOrd="0" presId="urn:microsoft.com/office/officeart/2018/2/layout/IconVerticalSolidList"/>
    <dgm:cxn modelId="{6AE5B65E-C79D-455D-8EA6-42888B6AA511}" type="presParOf" srcId="{2F152A87-5A8C-41A6-A712-A5B4A22D651D}" destId="{1C596E19-3FA1-4FC4-A1ED-9AF92AD3FEDB}" srcOrd="0" destOrd="0" presId="urn:microsoft.com/office/officeart/2018/2/layout/IconVerticalSolidList"/>
    <dgm:cxn modelId="{0F0695F0-F176-4A2D-B3D4-4AE7A8587D0D}" type="presParOf" srcId="{1C596E19-3FA1-4FC4-A1ED-9AF92AD3FEDB}" destId="{A3CFDDC4-D390-4203-8354-ADD371689F2B}" srcOrd="0" destOrd="0" presId="urn:microsoft.com/office/officeart/2018/2/layout/IconVerticalSolidList"/>
    <dgm:cxn modelId="{C8B4851D-BFEB-49EE-8B1C-24E360AF2CC4}" type="presParOf" srcId="{1C596E19-3FA1-4FC4-A1ED-9AF92AD3FEDB}" destId="{3717C01A-7ECF-4F4E-A713-CA6DF6C26483}" srcOrd="1" destOrd="0" presId="urn:microsoft.com/office/officeart/2018/2/layout/IconVerticalSolidList"/>
    <dgm:cxn modelId="{3DE7801B-4A00-40D3-A6C8-74E40C782B72}" type="presParOf" srcId="{1C596E19-3FA1-4FC4-A1ED-9AF92AD3FEDB}" destId="{71F2C18E-39F6-4C4B-B23D-CB31639DA4BF}" srcOrd="2" destOrd="0" presId="urn:microsoft.com/office/officeart/2018/2/layout/IconVerticalSolidList"/>
    <dgm:cxn modelId="{57B745CD-88D2-43D6-AAC3-6DEDBBAA7B69}" type="presParOf" srcId="{1C596E19-3FA1-4FC4-A1ED-9AF92AD3FEDB}" destId="{9594B623-52A0-4E46-8760-28194C3BFA15}" srcOrd="3" destOrd="0" presId="urn:microsoft.com/office/officeart/2018/2/layout/IconVerticalSolidList"/>
    <dgm:cxn modelId="{A8956AC3-8612-4494-BBFD-919871A813A6}" type="presParOf" srcId="{2F152A87-5A8C-41A6-A712-A5B4A22D651D}" destId="{050A652F-8707-48D8-8B9F-ABCD57404093}" srcOrd="1" destOrd="0" presId="urn:microsoft.com/office/officeart/2018/2/layout/IconVerticalSolidList"/>
    <dgm:cxn modelId="{D0006E11-344E-4691-8029-7C0359C5DF7A}" type="presParOf" srcId="{2F152A87-5A8C-41A6-A712-A5B4A22D651D}" destId="{90D9B4AE-1C3E-474C-BD55-46D3E3EEBCDC}" srcOrd="2" destOrd="0" presId="urn:microsoft.com/office/officeart/2018/2/layout/IconVerticalSolidList"/>
    <dgm:cxn modelId="{6F39765E-9D82-4F80-ABC6-AF03A19FB7CA}" type="presParOf" srcId="{90D9B4AE-1C3E-474C-BD55-46D3E3EEBCDC}" destId="{B034D937-7EFB-4E1D-9E45-7C195E85E689}" srcOrd="0" destOrd="0" presId="urn:microsoft.com/office/officeart/2018/2/layout/IconVerticalSolidList"/>
    <dgm:cxn modelId="{C867F9EA-B13B-413A-BF8E-25BDD5D50485}" type="presParOf" srcId="{90D9B4AE-1C3E-474C-BD55-46D3E3EEBCDC}" destId="{3ABDF3B7-14E0-48EA-9712-423D4B06AC42}" srcOrd="1" destOrd="0" presId="urn:microsoft.com/office/officeart/2018/2/layout/IconVerticalSolidList"/>
    <dgm:cxn modelId="{216FDE07-871C-44E1-A3E1-A84F3E02CA2A}" type="presParOf" srcId="{90D9B4AE-1C3E-474C-BD55-46D3E3EEBCDC}" destId="{DA79E3C2-0C05-47AD-BA5C-1CE33E579DF3}" srcOrd="2" destOrd="0" presId="urn:microsoft.com/office/officeart/2018/2/layout/IconVerticalSolidList"/>
    <dgm:cxn modelId="{C69EFFEE-43C2-4B6F-987B-4ECF6DA4C190}" type="presParOf" srcId="{90D9B4AE-1C3E-474C-BD55-46D3E3EEBCDC}" destId="{4EB0A49C-080A-40D8-8C63-778E73F1E839}" srcOrd="3" destOrd="0" presId="urn:microsoft.com/office/officeart/2018/2/layout/IconVerticalSolidList"/>
    <dgm:cxn modelId="{E2070311-BC2F-48CF-8FD0-DEE958AED5BA}" type="presParOf" srcId="{2F152A87-5A8C-41A6-A712-A5B4A22D651D}" destId="{7E7458EE-2516-4356-AE53-66F1B2AE2B6E}" srcOrd="3" destOrd="0" presId="urn:microsoft.com/office/officeart/2018/2/layout/IconVerticalSolidList"/>
    <dgm:cxn modelId="{903AA931-F0DE-48B0-A913-130582FB4D4D}" type="presParOf" srcId="{2F152A87-5A8C-41A6-A712-A5B4A22D651D}" destId="{E879BE71-4AB1-40AA-B57B-C87CB5B6B7A3}" srcOrd="4" destOrd="0" presId="urn:microsoft.com/office/officeart/2018/2/layout/IconVerticalSolidList"/>
    <dgm:cxn modelId="{3C9531B6-7495-4DB6-871A-D069D26EB3D9}" type="presParOf" srcId="{E879BE71-4AB1-40AA-B57B-C87CB5B6B7A3}" destId="{5EED6617-8190-4829-97B6-EF8001E0BDF6}" srcOrd="0" destOrd="0" presId="urn:microsoft.com/office/officeart/2018/2/layout/IconVerticalSolidList"/>
    <dgm:cxn modelId="{0087E13C-42FE-40BC-88D5-41EF1A5BBF7D}" type="presParOf" srcId="{E879BE71-4AB1-40AA-B57B-C87CB5B6B7A3}" destId="{E3F7A643-DE91-40BF-A7BB-EF2D29A14E80}" srcOrd="1" destOrd="0" presId="urn:microsoft.com/office/officeart/2018/2/layout/IconVerticalSolidList"/>
    <dgm:cxn modelId="{26FA45D8-1A35-42EB-A337-C0D49F3A2ECE}" type="presParOf" srcId="{E879BE71-4AB1-40AA-B57B-C87CB5B6B7A3}" destId="{85349617-AD50-48A5-92D1-ADB9707A871F}" srcOrd="2" destOrd="0" presId="urn:microsoft.com/office/officeart/2018/2/layout/IconVerticalSolidList"/>
    <dgm:cxn modelId="{F32B3F23-67DF-47D4-BFB4-1E430F42BC98}" type="presParOf" srcId="{E879BE71-4AB1-40AA-B57B-C87CB5B6B7A3}" destId="{AF6EC2E8-B1B9-4070-9E7D-29955511FDA9}" srcOrd="3" destOrd="0" presId="urn:microsoft.com/office/officeart/2018/2/layout/IconVerticalSolidList"/>
    <dgm:cxn modelId="{A606DE91-ED06-432C-B363-2E349BE67B03}" type="presParOf" srcId="{2F152A87-5A8C-41A6-A712-A5B4A22D651D}" destId="{8B82E009-8DF0-4190-A94D-523C1CA5FAE1}" srcOrd="5" destOrd="0" presId="urn:microsoft.com/office/officeart/2018/2/layout/IconVerticalSolidList"/>
    <dgm:cxn modelId="{5C71C337-35EE-47E6-9C8E-E29787A91137}" type="presParOf" srcId="{2F152A87-5A8C-41A6-A712-A5B4A22D651D}" destId="{A5018378-F83D-4A93-8C4D-5DF13F02A683}" srcOrd="6" destOrd="0" presId="urn:microsoft.com/office/officeart/2018/2/layout/IconVerticalSolidList"/>
    <dgm:cxn modelId="{05E73F6D-41FA-4841-BBAE-301DCACB18E6}" type="presParOf" srcId="{A5018378-F83D-4A93-8C4D-5DF13F02A683}" destId="{718F310A-3E25-4467-9A45-C368A40BCEE4}" srcOrd="0" destOrd="0" presId="urn:microsoft.com/office/officeart/2018/2/layout/IconVerticalSolidList"/>
    <dgm:cxn modelId="{EDAF7E9E-1B69-4654-91A7-01C6DD7EC715}" type="presParOf" srcId="{A5018378-F83D-4A93-8C4D-5DF13F02A683}" destId="{A2086439-4BF8-434F-B3A6-CB7B406B9895}" srcOrd="1" destOrd="0" presId="urn:microsoft.com/office/officeart/2018/2/layout/IconVerticalSolidList"/>
    <dgm:cxn modelId="{889CBB72-F84B-40AC-8307-0E966E99EB7C}" type="presParOf" srcId="{A5018378-F83D-4A93-8C4D-5DF13F02A683}" destId="{E61C3713-D21D-4854-A128-DA1B84CEACB8}" srcOrd="2" destOrd="0" presId="urn:microsoft.com/office/officeart/2018/2/layout/IconVerticalSolidList"/>
    <dgm:cxn modelId="{A52D22B7-9395-4CFC-9D10-69D8CC364CDB}" type="presParOf" srcId="{A5018378-F83D-4A93-8C4D-5DF13F02A683}" destId="{AB12C4DC-F2CE-41FC-9249-781C779DDF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9400D2-5C75-4723-98DC-6CFAB949B6A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C5F6329-F65A-4617-B736-E71D27C84FC5}">
      <dgm:prSet/>
      <dgm:spPr>
        <a:solidFill>
          <a:srgbClr val="00B0F0"/>
        </a:solidFill>
      </dgm:spPr>
      <dgm:t>
        <a:bodyPr/>
        <a:lstStyle/>
        <a:p>
          <a:r>
            <a:rPr lang="en-US" altLang="x-none" b="1" dirty="0">
              <a:solidFill>
                <a:schemeClr val="tx1"/>
              </a:solidFill>
              <a:latin typeface="+mn-lt"/>
            </a:rPr>
            <a:t>Theories</a:t>
          </a:r>
          <a:r>
            <a:rPr lang="en-US" altLang="x-none" b="1" dirty="0">
              <a:solidFill>
                <a:schemeClr val="bg1"/>
              </a:solidFill>
              <a:latin typeface="+mn-lt"/>
            </a:rPr>
            <a:t> are</a:t>
          </a:r>
          <a:r>
            <a:rPr lang="en-US" altLang="x-none" dirty="0">
              <a:latin typeface="+mn-lt"/>
            </a:rPr>
            <a:t> generally specific and predictive, with directional relationships between concepts making them suitable for hypothesis testing. </a:t>
          </a:r>
          <a:endParaRPr lang="en-US" dirty="0">
            <a:latin typeface="+mn-lt"/>
          </a:endParaRPr>
        </a:p>
      </dgm:t>
    </dgm:pt>
    <dgm:pt modelId="{A0140E75-AE3B-4E9A-B931-6A6FBE0A124A}" type="parTrans" cxnId="{B48A6F0E-D1D5-4A3F-9533-E424F9CAFB15}">
      <dgm:prSet/>
      <dgm:spPr/>
      <dgm:t>
        <a:bodyPr/>
        <a:lstStyle/>
        <a:p>
          <a:endParaRPr lang="en-US">
            <a:latin typeface="+mn-lt"/>
          </a:endParaRPr>
        </a:p>
      </dgm:t>
    </dgm:pt>
    <dgm:pt modelId="{FF422487-CEDB-4A03-B14D-700BE3649322}" type="sibTrans" cxnId="{B48A6F0E-D1D5-4A3F-9533-E424F9CAFB15}">
      <dgm:prSet/>
      <dgm:spPr/>
      <dgm:t>
        <a:bodyPr/>
        <a:lstStyle/>
        <a:p>
          <a:endParaRPr lang="en-US">
            <a:latin typeface="+mn-lt"/>
          </a:endParaRPr>
        </a:p>
      </dgm:t>
    </dgm:pt>
    <dgm:pt modelId="{2BC1E81D-2EE8-4D22-AF91-6E60A4171EBA}">
      <dgm:prSet/>
      <dgm:spPr>
        <a:solidFill>
          <a:schemeClr val="accent6">
            <a:lumMod val="60000"/>
            <a:lumOff val="40000"/>
          </a:schemeClr>
        </a:solidFill>
      </dgm:spPr>
      <dgm:t>
        <a:bodyPr/>
        <a:lstStyle/>
        <a:p>
          <a:r>
            <a:rPr lang="en-US" altLang="x-none" b="1" dirty="0">
              <a:solidFill>
                <a:schemeClr val="tx1"/>
              </a:solidFill>
              <a:latin typeface="+mn-lt"/>
            </a:rPr>
            <a:t>Models</a:t>
          </a:r>
          <a:r>
            <a:rPr lang="en-US" altLang="x-none" dirty="0">
              <a:latin typeface="+mn-lt"/>
            </a:rPr>
            <a:t> are specific, more often prescriptive, strategic or action-planning to provide a systematic way to develop, manage, and evaluate interventions.</a:t>
          </a:r>
          <a:endParaRPr lang="en-US" dirty="0">
            <a:latin typeface="+mn-lt"/>
          </a:endParaRPr>
        </a:p>
      </dgm:t>
    </dgm:pt>
    <dgm:pt modelId="{E4077607-AF44-4A93-A02E-9D64AA9A332C}" type="parTrans" cxnId="{E04F95F7-BD4B-432D-B80D-9AAADFF799C7}">
      <dgm:prSet/>
      <dgm:spPr/>
      <dgm:t>
        <a:bodyPr/>
        <a:lstStyle/>
        <a:p>
          <a:endParaRPr lang="en-US">
            <a:latin typeface="+mn-lt"/>
          </a:endParaRPr>
        </a:p>
      </dgm:t>
    </dgm:pt>
    <dgm:pt modelId="{CDDFD4C8-5778-4EEE-BD35-ADE11A130C07}" type="sibTrans" cxnId="{E04F95F7-BD4B-432D-B80D-9AAADFF799C7}">
      <dgm:prSet/>
      <dgm:spPr/>
      <dgm:t>
        <a:bodyPr/>
        <a:lstStyle/>
        <a:p>
          <a:endParaRPr lang="en-US">
            <a:latin typeface="+mn-lt"/>
          </a:endParaRPr>
        </a:p>
      </dgm:t>
    </dgm:pt>
    <dgm:pt modelId="{E6A6B264-101A-49F1-B778-6E99EC6C9FCB}">
      <dgm:prSet/>
      <dgm:spPr>
        <a:solidFill>
          <a:schemeClr val="accent5">
            <a:lumMod val="75000"/>
          </a:schemeClr>
        </a:solidFill>
      </dgm:spPr>
      <dgm:t>
        <a:bodyPr/>
        <a:lstStyle/>
        <a:p>
          <a:r>
            <a:rPr lang="en-US" altLang="x-none" b="1" dirty="0">
              <a:solidFill>
                <a:schemeClr val="accent6">
                  <a:lumMod val="60000"/>
                  <a:lumOff val="40000"/>
                </a:schemeClr>
              </a:solidFill>
              <a:latin typeface="+mn-lt"/>
            </a:rPr>
            <a:t>Frameworks</a:t>
          </a:r>
          <a:r>
            <a:rPr lang="en-US" altLang="x-none" b="1" dirty="0">
              <a:solidFill>
                <a:schemeClr val="accent6"/>
              </a:solidFill>
              <a:latin typeface="+mn-lt"/>
            </a:rPr>
            <a:t> </a:t>
          </a:r>
          <a:r>
            <a:rPr lang="en-US" dirty="0">
              <a:latin typeface="+mn-lt"/>
            </a:rPr>
            <a:t>organize, explain, or describe information and the range and relationships between concepts, including some which delineate processes, and therefore are useful for communication.</a:t>
          </a:r>
        </a:p>
      </dgm:t>
    </dgm:pt>
    <dgm:pt modelId="{35B89613-BD97-4FD5-B9C0-EA22CAAE8B4E}" type="parTrans" cxnId="{3C88E9F1-B2F3-4C3E-99A2-5E03F50F0457}">
      <dgm:prSet/>
      <dgm:spPr/>
      <dgm:t>
        <a:bodyPr/>
        <a:lstStyle/>
        <a:p>
          <a:endParaRPr lang="en-US">
            <a:latin typeface="+mn-lt"/>
          </a:endParaRPr>
        </a:p>
      </dgm:t>
    </dgm:pt>
    <dgm:pt modelId="{BF54A569-241C-44FF-B58B-EC8634CCB183}" type="sibTrans" cxnId="{3C88E9F1-B2F3-4C3E-99A2-5E03F50F0457}">
      <dgm:prSet/>
      <dgm:spPr/>
      <dgm:t>
        <a:bodyPr/>
        <a:lstStyle/>
        <a:p>
          <a:endParaRPr lang="en-US">
            <a:latin typeface="+mn-lt"/>
          </a:endParaRPr>
        </a:p>
      </dgm:t>
    </dgm:pt>
    <dgm:pt modelId="{B34A0851-2D70-F843-AFBA-CE0C9A8BA88D}" type="pres">
      <dgm:prSet presAssocID="{9A9400D2-5C75-4723-98DC-6CFAB949B6A4}" presName="diagram" presStyleCnt="0">
        <dgm:presLayoutVars>
          <dgm:dir/>
          <dgm:resizeHandles val="exact"/>
        </dgm:presLayoutVars>
      </dgm:prSet>
      <dgm:spPr/>
    </dgm:pt>
    <dgm:pt modelId="{A1EDE1B4-F91D-DB4C-9153-E353C04A2326}" type="pres">
      <dgm:prSet presAssocID="{9C5F6329-F65A-4617-B736-E71D27C84FC5}" presName="node" presStyleLbl="node1" presStyleIdx="0" presStyleCnt="3" custLinFactNeighborX="-23380" custLinFactNeighborY="2146">
        <dgm:presLayoutVars>
          <dgm:bulletEnabled val="1"/>
        </dgm:presLayoutVars>
      </dgm:prSet>
      <dgm:spPr/>
    </dgm:pt>
    <dgm:pt modelId="{A8F19D07-4757-4E4E-8100-3FA4D9632283}" type="pres">
      <dgm:prSet presAssocID="{FF422487-CEDB-4A03-B14D-700BE3649322}" presName="sibTrans" presStyleCnt="0"/>
      <dgm:spPr/>
    </dgm:pt>
    <dgm:pt modelId="{600C731E-AD12-FB4C-A350-3B75142CB5C1}" type="pres">
      <dgm:prSet presAssocID="{2BC1E81D-2EE8-4D22-AF91-6E60A4171EBA}" presName="node" presStyleLbl="node1" presStyleIdx="1" presStyleCnt="3" custLinFactNeighborX="24857" custLinFactNeighborY="3302">
        <dgm:presLayoutVars>
          <dgm:bulletEnabled val="1"/>
        </dgm:presLayoutVars>
      </dgm:prSet>
      <dgm:spPr/>
    </dgm:pt>
    <dgm:pt modelId="{6F683D36-5CB9-DB47-BB87-4EBE5DCF0B9D}" type="pres">
      <dgm:prSet presAssocID="{CDDFD4C8-5778-4EEE-BD35-ADE11A130C07}" presName="sibTrans" presStyleCnt="0"/>
      <dgm:spPr/>
    </dgm:pt>
    <dgm:pt modelId="{3749C277-CD31-3749-8BDE-0F614D2FE1AE}" type="pres">
      <dgm:prSet presAssocID="{E6A6B264-101A-49F1-B778-6E99EC6C9FCB}" presName="node" presStyleLbl="node1" presStyleIdx="2" presStyleCnt="3" custLinFactNeighborX="0" custLinFactNeighborY="-4511">
        <dgm:presLayoutVars>
          <dgm:bulletEnabled val="1"/>
        </dgm:presLayoutVars>
      </dgm:prSet>
      <dgm:spPr/>
    </dgm:pt>
  </dgm:ptLst>
  <dgm:cxnLst>
    <dgm:cxn modelId="{14C79E01-4769-CF4A-810A-FC5C8F73882E}" type="presOf" srcId="{9C5F6329-F65A-4617-B736-E71D27C84FC5}" destId="{A1EDE1B4-F91D-DB4C-9153-E353C04A2326}" srcOrd="0" destOrd="0" presId="urn:microsoft.com/office/officeart/2005/8/layout/default"/>
    <dgm:cxn modelId="{B48A6F0E-D1D5-4A3F-9533-E424F9CAFB15}" srcId="{9A9400D2-5C75-4723-98DC-6CFAB949B6A4}" destId="{9C5F6329-F65A-4617-B736-E71D27C84FC5}" srcOrd="0" destOrd="0" parTransId="{A0140E75-AE3B-4E9A-B931-6A6FBE0A124A}" sibTransId="{FF422487-CEDB-4A03-B14D-700BE3649322}"/>
    <dgm:cxn modelId="{2C946113-6982-2A4D-A108-BF957962C90D}" type="presOf" srcId="{2BC1E81D-2EE8-4D22-AF91-6E60A4171EBA}" destId="{600C731E-AD12-FB4C-A350-3B75142CB5C1}" srcOrd="0" destOrd="0" presId="urn:microsoft.com/office/officeart/2005/8/layout/default"/>
    <dgm:cxn modelId="{D138B2B0-D744-DC41-A7F5-CA372CDECD78}" type="presOf" srcId="{9A9400D2-5C75-4723-98DC-6CFAB949B6A4}" destId="{B34A0851-2D70-F843-AFBA-CE0C9A8BA88D}" srcOrd="0" destOrd="0" presId="urn:microsoft.com/office/officeart/2005/8/layout/default"/>
    <dgm:cxn modelId="{3C88E9F1-B2F3-4C3E-99A2-5E03F50F0457}" srcId="{9A9400D2-5C75-4723-98DC-6CFAB949B6A4}" destId="{E6A6B264-101A-49F1-B778-6E99EC6C9FCB}" srcOrd="2" destOrd="0" parTransId="{35B89613-BD97-4FD5-B9C0-EA22CAAE8B4E}" sibTransId="{BF54A569-241C-44FF-B58B-EC8634CCB183}"/>
    <dgm:cxn modelId="{E04F95F7-BD4B-432D-B80D-9AAADFF799C7}" srcId="{9A9400D2-5C75-4723-98DC-6CFAB949B6A4}" destId="{2BC1E81D-2EE8-4D22-AF91-6E60A4171EBA}" srcOrd="1" destOrd="0" parTransId="{E4077607-AF44-4A93-A02E-9D64AA9A332C}" sibTransId="{CDDFD4C8-5778-4EEE-BD35-ADE11A130C07}"/>
    <dgm:cxn modelId="{4326F4F8-6D7D-7743-84D4-BC6C7EDD2067}" type="presOf" srcId="{E6A6B264-101A-49F1-B778-6E99EC6C9FCB}" destId="{3749C277-CD31-3749-8BDE-0F614D2FE1AE}" srcOrd="0" destOrd="0" presId="urn:microsoft.com/office/officeart/2005/8/layout/default"/>
    <dgm:cxn modelId="{07E40A80-CE45-2E4A-B7C9-486294167B10}" type="presParOf" srcId="{B34A0851-2D70-F843-AFBA-CE0C9A8BA88D}" destId="{A1EDE1B4-F91D-DB4C-9153-E353C04A2326}" srcOrd="0" destOrd="0" presId="urn:microsoft.com/office/officeart/2005/8/layout/default"/>
    <dgm:cxn modelId="{7E359948-5FE5-B44A-AB9F-84D30BAC0B9B}" type="presParOf" srcId="{B34A0851-2D70-F843-AFBA-CE0C9A8BA88D}" destId="{A8F19D07-4757-4E4E-8100-3FA4D9632283}" srcOrd="1" destOrd="0" presId="urn:microsoft.com/office/officeart/2005/8/layout/default"/>
    <dgm:cxn modelId="{21485560-52A4-AD4B-AED8-C683147B3FC7}" type="presParOf" srcId="{B34A0851-2D70-F843-AFBA-CE0C9A8BA88D}" destId="{600C731E-AD12-FB4C-A350-3B75142CB5C1}" srcOrd="2" destOrd="0" presId="urn:microsoft.com/office/officeart/2005/8/layout/default"/>
    <dgm:cxn modelId="{3C7EFA14-31A2-BD44-B1C0-3E0F1F6DCBAE}" type="presParOf" srcId="{B34A0851-2D70-F843-AFBA-CE0C9A8BA88D}" destId="{6F683D36-5CB9-DB47-BB87-4EBE5DCF0B9D}" srcOrd="3" destOrd="0" presId="urn:microsoft.com/office/officeart/2005/8/layout/default"/>
    <dgm:cxn modelId="{C1347A90-7C5B-0846-BCF7-28C3BC653238}" type="presParOf" srcId="{B34A0851-2D70-F843-AFBA-CE0C9A8BA88D}" destId="{3749C277-CD31-3749-8BDE-0F614D2FE1AE}"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A6789B-AEBD-445B-9714-03E3737AD93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ABE29EE-111C-4604-A5A5-C42A83D14C8E}">
      <dgm:prSet custT="1"/>
      <dgm:spPr/>
      <dgm:t>
        <a:bodyPr/>
        <a:lstStyle/>
        <a:p>
          <a:r>
            <a:rPr lang="en-US" sz="2400" b="1" dirty="0">
              <a:solidFill>
                <a:schemeClr val="tx1"/>
              </a:solidFill>
            </a:rPr>
            <a:t>Provides a systematic structure for the development, implementation, and evaluation of programs</a:t>
          </a:r>
        </a:p>
      </dgm:t>
    </dgm:pt>
    <dgm:pt modelId="{BB90CD4D-3AA2-470B-BFA1-E7C83E10D5B1}" type="parTrans" cxnId="{6A5F5BFF-D3A0-4B0E-A2AD-B4BA9B81DFF5}">
      <dgm:prSet/>
      <dgm:spPr/>
      <dgm:t>
        <a:bodyPr/>
        <a:lstStyle/>
        <a:p>
          <a:endParaRPr lang="en-US" sz="2400">
            <a:solidFill>
              <a:schemeClr val="bg1"/>
            </a:solidFill>
          </a:endParaRPr>
        </a:p>
      </dgm:t>
    </dgm:pt>
    <dgm:pt modelId="{EC5A20C8-1B8B-4475-A14B-E21F1D8CA60A}" type="sibTrans" cxnId="{6A5F5BFF-D3A0-4B0E-A2AD-B4BA9B81DFF5}">
      <dgm:prSet/>
      <dgm:spPr/>
      <dgm:t>
        <a:bodyPr/>
        <a:lstStyle/>
        <a:p>
          <a:endParaRPr lang="en-US" sz="2400">
            <a:solidFill>
              <a:schemeClr val="bg1"/>
            </a:solidFill>
          </a:endParaRPr>
        </a:p>
      </dgm:t>
    </dgm:pt>
    <dgm:pt modelId="{11EC2B07-B878-4415-A89F-6063B3AADC36}">
      <dgm:prSet custT="1"/>
      <dgm:spPr/>
      <dgm:t>
        <a:bodyPr/>
        <a:lstStyle/>
        <a:p>
          <a:r>
            <a:rPr lang="en-US" sz="2400" dirty="0">
              <a:solidFill>
                <a:schemeClr val="bg1"/>
              </a:solidFill>
            </a:rPr>
            <a:t>Creates a natural linkage between study aims, data collection, and analytic approaches</a:t>
          </a:r>
        </a:p>
      </dgm:t>
    </dgm:pt>
    <dgm:pt modelId="{336EAB88-CE8A-4861-BFF3-5E49255987E1}" type="parTrans" cxnId="{D088B44C-2EA7-46C8-83BA-324446A2B1B9}">
      <dgm:prSet/>
      <dgm:spPr/>
      <dgm:t>
        <a:bodyPr/>
        <a:lstStyle/>
        <a:p>
          <a:endParaRPr lang="en-US" sz="2400">
            <a:solidFill>
              <a:schemeClr val="bg1"/>
            </a:solidFill>
          </a:endParaRPr>
        </a:p>
      </dgm:t>
    </dgm:pt>
    <dgm:pt modelId="{9499ADF1-D772-41F0-AE95-48E11D837772}" type="sibTrans" cxnId="{D088B44C-2EA7-46C8-83BA-324446A2B1B9}">
      <dgm:prSet/>
      <dgm:spPr/>
      <dgm:t>
        <a:bodyPr/>
        <a:lstStyle/>
        <a:p>
          <a:endParaRPr lang="en-US" sz="2400">
            <a:solidFill>
              <a:schemeClr val="bg1"/>
            </a:solidFill>
          </a:endParaRPr>
        </a:p>
      </dgm:t>
    </dgm:pt>
    <dgm:pt modelId="{C2B29B88-C527-476C-AE0F-B1582684B9E7}">
      <dgm:prSet custT="1"/>
      <dgm:spPr/>
      <dgm:t>
        <a:bodyPr/>
        <a:lstStyle/>
        <a:p>
          <a:r>
            <a:rPr lang="en-US" sz="2400">
              <a:solidFill>
                <a:schemeClr val="bg1"/>
              </a:solidFill>
            </a:rPr>
            <a:t>Helps expand or narrow the scope of the study</a:t>
          </a:r>
        </a:p>
      </dgm:t>
    </dgm:pt>
    <dgm:pt modelId="{01C90DB7-55F3-4BC4-A4B3-64F695584A7D}" type="parTrans" cxnId="{6CB7DC28-F38F-45BE-BC87-552D958198CF}">
      <dgm:prSet/>
      <dgm:spPr/>
      <dgm:t>
        <a:bodyPr/>
        <a:lstStyle/>
        <a:p>
          <a:endParaRPr lang="en-US" sz="2400">
            <a:solidFill>
              <a:schemeClr val="bg1"/>
            </a:solidFill>
          </a:endParaRPr>
        </a:p>
      </dgm:t>
    </dgm:pt>
    <dgm:pt modelId="{5F407D8C-73C6-4630-A1CE-CED8A81252C4}" type="sibTrans" cxnId="{6CB7DC28-F38F-45BE-BC87-552D958198CF}">
      <dgm:prSet/>
      <dgm:spPr/>
      <dgm:t>
        <a:bodyPr/>
        <a:lstStyle/>
        <a:p>
          <a:endParaRPr lang="en-US" sz="2400">
            <a:solidFill>
              <a:schemeClr val="bg1"/>
            </a:solidFill>
          </a:endParaRPr>
        </a:p>
      </dgm:t>
    </dgm:pt>
    <dgm:pt modelId="{09E3546B-1F3E-486A-93AF-2DE76A46AFB2}">
      <dgm:prSet custT="1"/>
      <dgm:spPr/>
      <dgm:t>
        <a:bodyPr/>
        <a:lstStyle/>
        <a:p>
          <a:r>
            <a:rPr lang="en-US" sz="2400">
              <a:solidFill>
                <a:schemeClr val="bg1"/>
              </a:solidFill>
            </a:rPr>
            <a:t> Creates a structure for presenting findings and sharing with various partners and audiences</a:t>
          </a:r>
        </a:p>
      </dgm:t>
    </dgm:pt>
    <dgm:pt modelId="{3E71B32F-21B0-4E03-B3E3-C13F0D6F1CFA}" type="parTrans" cxnId="{73F01E4F-C26C-42E9-BF26-DC685F2FE0E1}">
      <dgm:prSet/>
      <dgm:spPr/>
      <dgm:t>
        <a:bodyPr/>
        <a:lstStyle/>
        <a:p>
          <a:endParaRPr lang="en-US" sz="2400">
            <a:solidFill>
              <a:schemeClr val="bg1"/>
            </a:solidFill>
          </a:endParaRPr>
        </a:p>
      </dgm:t>
    </dgm:pt>
    <dgm:pt modelId="{7D8F7C6F-9EE8-460C-8E1C-9A7289B1B674}" type="sibTrans" cxnId="{73F01E4F-C26C-42E9-BF26-DC685F2FE0E1}">
      <dgm:prSet/>
      <dgm:spPr/>
      <dgm:t>
        <a:bodyPr/>
        <a:lstStyle/>
        <a:p>
          <a:endParaRPr lang="en-US" sz="2400">
            <a:solidFill>
              <a:schemeClr val="bg1"/>
            </a:solidFill>
          </a:endParaRPr>
        </a:p>
      </dgm:t>
    </dgm:pt>
    <dgm:pt modelId="{A99AC889-C76A-4C47-B32F-B7BBA2DD7B4D}">
      <dgm:prSet custT="1"/>
      <dgm:spPr/>
      <dgm:t>
        <a:bodyPr/>
        <a:lstStyle/>
        <a:p>
          <a:r>
            <a:rPr lang="en-US" sz="2400">
              <a:solidFill>
                <a:schemeClr val="bg1"/>
              </a:solidFill>
            </a:rPr>
            <a:t>Supports the interpretation of study findings</a:t>
          </a:r>
        </a:p>
      </dgm:t>
    </dgm:pt>
    <dgm:pt modelId="{102F327F-7149-2B47-8D21-8DAFA138E5D1}" type="parTrans" cxnId="{E7614DCF-A372-844D-AAFE-F507FC9A518D}">
      <dgm:prSet/>
      <dgm:spPr/>
      <dgm:t>
        <a:bodyPr/>
        <a:lstStyle/>
        <a:p>
          <a:endParaRPr lang="en-US" sz="2400">
            <a:solidFill>
              <a:schemeClr val="bg1"/>
            </a:solidFill>
          </a:endParaRPr>
        </a:p>
      </dgm:t>
    </dgm:pt>
    <dgm:pt modelId="{F04590BD-5456-FF4C-A640-74F8EE4E3C0D}" type="sibTrans" cxnId="{E7614DCF-A372-844D-AAFE-F507FC9A518D}">
      <dgm:prSet/>
      <dgm:spPr/>
      <dgm:t>
        <a:bodyPr/>
        <a:lstStyle/>
        <a:p>
          <a:endParaRPr lang="en-US" sz="2400">
            <a:solidFill>
              <a:schemeClr val="bg1"/>
            </a:solidFill>
          </a:endParaRPr>
        </a:p>
      </dgm:t>
    </dgm:pt>
    <dgm:pt modelId="{31F1D292-4A74-4144-B025-1C3933308CEF}">
      <dgm:prSet custT="1"/>
      <dgm:spPr/>
      <dgm:t>
        <a:bodyPr/>
        <a:lstStyle/>
        <a:p>
          <a:r>
            <a:rPr lang="en-US" sz="2400">
              <a:solidFill>
                <a:schemeClr val="bg1"/>
              </a:solidFill>
            </a:rPr>
            <a:t>Ensures that key implementation strategies are considered</a:t>
          </a:r>
        </a:p>
      </dgm:t>
    </dgm:pt>
    <dgm:pt modelId="{0F6674C5-EACB-F34E-AD83-A7FB4AC17276}" type="parTrans" cxnId="{697A3227-6C9F-3F44-BBEF-776D210ED0B4}">
      <dgm:prSet/>
      <dgm:spPr/>
      <dgm:t>
        <a:bodyPr/>
        <a:lstStyle/>
        <a:p>
          <a:endParaRPr lang="en-US" sz="2400">
            <a:solidFill>
              <a:schemeClr val="bg1"/>
            </a:solidFill>
          </a:endParaRPr>
        </a:p>
      </dgm:t>
    </dgm:pt>
    <dgm:pt modelId="{3380097A-D1D7-3448-8BD8-1D56518C1104}" type="sibTrans" cxnId="{697A3227-6C9F-3F44-BBEF-776D210ED0B4}">
      <dgm:prSet/>
      <dgm:spPr/>
      <dgm:t>
        <a:bodyPr/>
        <a:lstStyle/>
        <a:p>
          <a:endParaRPr lang="en-US" sz="2400">
            <a:solidFill>
              <a:schemeClr val="bg1"/>
            </a:solidFill>
          </a:endParaRPr>
        </a:p>
      </dgm:t>
    </dgm:pt>
    <dgm:pt modelId="{19E02A2D-D3A1-6247-AC5E-1197EDA14B02}">
      <dgm:prSet custT="1"/>
      <dgm:spPr/>
      <dgm:t>
        <a:bodyPr/>
        <a:lstStyle/>
        <a:p>
          <a:r>
            <a:rPr lang="en-US" sz="2400" dirty="0">
              <a:solidFill>
                <a:schemeClr val="bg1"/>
              </a:solidFill>
            </a:rPr>
            <a:t>Important component of DIS proposals</a:t>
          </a:r>
        </a:p>
      </dgm:t>
    </dgm:pt>
    <dgm:pt modelId="{72E93A96-3D4E-514D-8E49-5A9153396CCB}" type="parTrans" cxnId="{DEBF43E6-FB6B-DD44-97AE-C4519549866F}">
      <dgm:prSet/>
      <dgm:spPr/>
      <dgm:t>
        <a:bodyPr/>
        <a:lstStyle/>
        <a:p>
          <a:endParaRPr lang="en-US" sz="2400">
            <a:solidFill>
              <a:schemeClr val="bg1"/>
            </a:solidFill>
          </a:endParaRPr>
        </a:p>
      </dgm:t>
    </dgm:pt>
    <dgm:pt modelId="{D18226BF-E3C7-1B4D-8D31-FA217086337A}" type="sibTrans" cxnId="{DEBF43E6-FB6B-DD44-97AE-C4519549866F}">
      <dgm:prSet/>
      <dgm:spPr/>
      <dgm:t>
        <a:bodyPr/>
        <a:lstStyle/>
        <a:p>
          <a:endParaRPr lang="en-US" sz="2400">
            <a:solidFill>
              <a:schemeClr val="bg1"/>
            </a:solidFill>
          </a:endParaRPr>
        </a:p>
      </dgm:t>
    </dgm:pt>
    <dgm:pt modelId="{162BC856-E67E-3A45-B8BA-3997D627C6BD}" type="pres">
      <dgm:prSet presAssocID="{50A6789B-AEBD-445B-9714-03E3737AD930}" presName="vert0" presStyleCnt="0">
        <dgm:presLayoutVars>
          <dgm:dir/>
          <dgm:animOne val="branch"/>
          <dgm:animLvl val="lvl"/>
        </dgm:presLayoutVars>
      </dgm:prSet>
      <dgm:spPr/>
    </dgm:pt>
    <dgm:pt modelId="{7FA0D165-AF95-3546-9A8D-376C95BA2054}" type="pres">
      <dgm:prSet presAssocID="{9ABE29EE-111C-4604-A5A5-C42A83D14C8E}" presName="thickLine" presStyleLbl="alignNode1" presStyleIdx="0" presStyleCnt="7"/>
      <dgm:spPr/>
    </dgm:pt>
    <dgm:pt modelId="{387BF506-8A07-064F-826C-B2A96A6E695A}" type="pres">
      <dgm:prSet presAssocID="{9ABE29EE-111C-4604-A5A5-C42A83D14C8E}" presName="horz1" presStyleCnt="0"/>
      <dgm:spPr/>
    </dgm:pt>
    <dgm:pt modelId="{759A5DFB-51AA-CF48-AAE8-E367BCD4CD80}" type="pres">
      <dgm:prSet presAssocID="{9ABE29EE-111C-4604-A5A5-C42A83D14C8E}" presName="tx1" presStyleLbl="revTx" presStyleIdx="0" presStyleCnt="7"/>
      <dgm:spPr/>
    </dgm:pt>
    <dgm:pt modelId="{E98DFA26-41A6-1A45-86E5-9FAC152A41FC}" type="pres">
      <dgm:prSet presAssocID="{9ABE29EE-111C-4604-A5A5-C42A83D14C8E}" presName="vert1" presStyleCnt="0"/>
      <dgm:spPr/>
    </dgm:pt>
    <dgm:pt modelId="{F9612DC7-FF34-A141-904C-B6A4891734DD}" type="pres">
      <dgm:prSet presAssocID="{11EC2B07-B878-4415-A89F-6063B3AADC36}" presName="thickLine" presStyleLbl="alignNode1" presStyleIdx="1" presStyleCnt="7"/>
      <dgm:spPr/>
    </dgm:pt>
    <dgm:pt modelId="{93B0F35B-542F-C148-B87A-424B4F395725}" type="pres">
      <dgm:prSet presAssocID="{11EC2B07-B878-4415-A89F-6063B3AADC36}" presName="horz1" presStyleCnt="0"/>
      <dgm:spPr/>
    </dgm:pt>
    <dgm:pt modelId="{A226F1C6-0F02-8F4D-B2CF-C68482B4FC69}" type="pres">
      <dgm:prSet presAssocID="{11EC2B07-B878-4415-A89F-6063B3AADC36}" presName="tx1" presStyleLbl="revTx" presStyleIdx="1" presStyleCnt="7"/>
      <dgm:spPr/>
    </dgm:pt>
    <dgm:pt modelId="{54511922-E70E-7541-9D05-6AA0D6FD950E}" type="pres">
      <dgm:prSet presAssocID="{11EC2B07-B878-4415-A89F-6063B3AADC36}" presName="vert1" presStyleCnt="0"/>
      <dgm:spPr/>
    </dgm:pt>
    <dgm:pt modelId="{5E567EEC-B098-3F49-BBF4-216DFD8B057B}" type="pres">
      <dgm:prSet presAssocID="{C2B29B88-C527-476C-AE0F-B1582684B9E7}" presName="thickLine" presStyleLbl="alignNode1" presStyleIdx="2" presStyleCnt="7"/>
      <dgm:spPr/>
    </dgm:pt>
    <dgm:pt modelId="{0D41AACC-E926-5E4D-8F35-4A8EAE3757B9}" type="pres">
      <dgm:prSet presAssocID="{C2B29B88-C527-476C-AE0F-B1582684B9E7}" presName="horz1" presStyleCnt="0"/>
      <dgm:spPr/>
    </dgm:pt>
    <dgm:pt modelId="{D57F152D-B221-654F-A5BE-CF1FFD04A135}" type="pres">
      <dgm:prSet presAssocID="{C2B29B88-C527-476C-AE0F-B1582684B9E7}" presName="tx1" presStyleLbl="revTx" presStyleIdx="2" presStyleCnt="7"/>
      <dgm:spPr/>
    </dgm:pt>
    <dgm:pt modelId="{00C6A122-CC06-4547-ABD6-B0790D2F2DC1}" type="pres">
      <dgm:prSet presAssocID="{C2B29B88-C527-476C-AE0F-B1582684B9E7}" presName="vert1" presStyleCnt="0"/>
      <dgm:spPr/>
    </dgm:pt>
    <dgm:pt modelId="{8A0CDDFF-1BC4-3947-A52B-B5C6CC113FA9}" type="pres">
      <dgm:prSet presAssocID="{09E3546B-1F3E-486A-93AF-2DE76A46AFB2}" presName="thickLine" presStyleLbl="alignNode1" presStyleIdx="3" presStyleCnt="7"/>
      <dgm:spPr/>
    </dgm:pt>
    <dgm:pt modelId="{796A2957-8D26-1A42-8AFB-A85CBB763956}" type="pres">
      <dgm:prSet presAssocID="{09E3546B-1F3E-486A-93AF-2DE76A46AFB2}" presName="horz1" presStyleCnt="0"/>
      <dgm:spPr/>
    </dgm:pt>
    <dgm:pt modelId="{47E2B442-1E12-B746-9689-8CA82ED76C8B}" type="pres">
      <dgm:prSet presAssocID="{09E3546B-1F3E-486A-93AF-2DE76A46AFB2}" presName="tx1" presStyleLbl="revTx" presStyleIdx="3" presStyleCnt="7"/>
      <dgm:spPr/>
    </dgm:pt>
    <dgm:pt modelId="{3E7A8D23-4721-3C45-89AF-BB83EB482D08}" type="pres">
      <dgm:prSet presAssocID="{09E3546B-1F3E-486A-93AF-2DE76A46AFB2}" presName="vert1" presStyleCnt="0"/>
      <dgm:spPr/>
    </dgm:pt>
    <dgm:pt modelId="{A1CAB2B9-F4F8-6E48-B107-87D27695D0A8}" type="pres">
      <dgm:prSet presAssocID="{A99AC889-C76A-4C47-B32F-B7BBA2DD7B4D}" presName="thickLine" presStyleLbl="alignNode1" presStyleIdx="4" presStyleCnt="7"/>
      <dgm:spPr/>
    </dgm:pt>
    <dgm:pt modelId="{C67306E1-98BB-5A44-9C22-180B03B5225B}" type="pres">
      <dgm:prSet presAssocID="{A99AC889-C76A-4C47-B32F-B7BBA2DD7B4D}" presName="horz1" presStyleCnt="0"/>
      <dgm:spPr/>
    </dgm:pt>
    <dgm:pt modelId="{4D4F8381-DE12-A842-A8CE-4FFC9677EBFD}" type="pres">
      <dgm:prSet presAssocID="{A99AC889-C76A-4C47-B32F-B7BBA2DD7B4D}" presName="tx1" presStyleLbl="revTx" presStyleIdx="4" presStyleCnt="7"/>
      <dgm:spPr/>
    </dgm:pt>
    <dgm:pt modelId="{6A96A51C-B034-2F4F-B674-44B9AD40250C}" type="pres">
      <dgm:prSet presAssocID="{A99AC889-C76A-4C47-B32F-B7BBA2DD7B4D}" presName="vert1" presStyleCnt="0"/>
      <dgm:spPr/>
    </dgm:pt>
    <dgm:pt modelId="{25C62D1C-1A01-6B41-A7B3-5680DC0C2C38}" type="pres">
      <dgm:prSet presAssocID="{31F1D292-4A74-4144-B025-1C3933308CEF}" presName="thickLine" presStyleLbl="alignNode1" presStyleIdx="5" presStyleCnt="7"/>
      <dgm:spPr/>
    </dgm:pt>
    <dgm:pt modelId="{AD27A1AE-B231-1B4C-AE1C-E7B2B137F6EB}" type="pres">
      <dgm:prSet presAssocID="{31F1D292-4A74-4144-B025-1C3933308CEF}" presName="horz1" presStyleCnt="0"/>
      <dgm:spPr/>
    </dgm:pt>
    <dgm:pt modelId="{92297FA1-A92E-1D4C-A1C4-B3CECEAB441D}" type="pres">
      <dgm:prSet presAssocID="{31F1D292-4A74-4144-B025-1C3933308CEF}" presName="tx1" presStyleLbl="revTx" presStyleIdx="5" presStyleCnt="7"/>
      <dgm:spPr/>
    </dgm:pt>
    <dgm:pt modelId="{912C8819-B539-6947-BF70-0A275F805B69}" type="pres">
      <dgm:prSet presAssocID="{31F1D292-4A74-4144-B025-1C3933308CEF}" presName="vert1" presStyleCnt="0"/>
      <dgm:spPr/>
    </dgm:pt>
    <dgm:pt modelId="{B61E0C0B-4443-534B-9CF7-0E56FB9BC547}" type="pres">
      <dgm:prSet presAssocID="{19E02A2D-D3A1-6247-AC5E-1197EDA14B02}" presName="thickLine" presStyleLbl="alignNode1" presStyleIdx="6" presStyleCnt="7"/>
      <dgm:spPr/>
    </dgm:pt>
    <dgm:pt modelId="{BEEF1CAF-93B7-E944-A7DE-8F0C424E0DCC}" type="pres">
      <dgm:prSet presAssocID="{19E02A2D-D3A1-6247-AC5E-1197EDA14B02}" presName="horz1" presStyleCnt="0"/>
      <dgm:spPr/>
    </dgm:pt>
    <dgm:pt modelId="{56313CE7-87FD-5F4E-BFF3-A04CDFDF2AFE}" type="pres">
      <dgm:prSet presAssocID="{19E02A2D-D3A1-6247-AC5E-1197EDA14B02}" presName="tx1" presStyleLbl="revTx" presStyleIdx="6" presStyleCnt="7"/>
      <dgm:spPr/>
    </dgm:pt>
    <dgm:pt modelId="{2092996A-8490-7449-8D3A-F3D7EDC5FF0C}" type="pres">
      <dgm:prSet presAssocID="{19E02A2D-D3A1-6247-AC5E-1197EDA14B02}" presName="vert1" presStyleCnt="0"/>
      <dgm:spPr/>
    </dgm:pt>
  </dgm:ptLst>
  <dgm:cxnLst>
    <dgm:cxn modelId="{CB04C61B-74CD-F440-B29F-741078648079}" type="presOf" srcId="{19E02A2D-D3A1-6247-AC5E-1197EDA14B02}" destId="{56313CE7-87FD-5F4E-BFF3-A04CDFDF2AFE}" srcOrd="0" destOrd="0" presId="urn:microsoft.com/office/officeart/2008/layout/LinedList"/>
    <dgm:cxn modelId="{52F96821-9462-E246-84AD-14691EAB3AAB}" type="presOf" srcId="{C2B29B88-C527-476C-AE0F-B1582684B9E7}" destId="{D57F152D-B221-654F-A5BE-CF1FFD04A135}" srcOrd="0" destOrd="0" presId="urn:microsoft.com/office/officeart/2008/layout/LinedList"/>
    <dgm:cxn modelId="{697A3227-6C9F-3F44-BBEF-776D210ED0B4}" srcId="{50A6789B-AEBD-445B-9714-03E3737AD930}" destId="{31F1D292-4A74-4144-B025-1C3933308CEF}" srcOrd="5" destOrd="0" parTransId="{0F6674C5-EACB-F34E-AD83-A7FB4AC17276}" sibTransId="{3380097A-D1D7-3448-8BD8-1D56518C1104}"/>
    <dgm:cxn modelId="{6CB7DC28-F38F-45BE-BC87-552D958198CF}" srcId="{50A6789B-AEBD-445B-9714-03E3737AD930}" destId="{C2B29B88-C527-476C-AE0F-B1582684B9E7}" srcOrd="2" destOrd="0" parTransId="{01C90DB7-55F3-4BC4-A4B3-64F695584A7D}" sibTransId="{5F407D8C-73C6-4630-A1CE-CED8A81252C4}"/>
    <dgm:cxn modelId="{D088B44C-2EA7-46C8-83BA-324446A2B1B9}" srcId="{50A6789B-AEBD-445B-9714-03E3737AD930}" destId="{11EC2B07-B878-4415-A89F-6063B3AADC36}" srcOrd="1" destOrd="0" parTransId="{336EAB88-CE8A-4861-BFF3-5E49255987E1}" sibTransId="{9499ADF1-D772-41F0-AE95-48E11D837772}"/>
    <dgm:cxn modelId="{73F01E4F-C26C-42E9-BF26-DC685F2FE0E1}" srcId="{50A6789B-AEBD-445B-9714-03E3737AD930}" destId="{09E3546B-1F3E-486A-93AF-2DE76A46AFB2}" srcOrd="3" destOrd="0" parTransId="{3E71B32F-21B0-4E03-B3E3-C13F0D6F1CFA}" sibTransId="{7D8F7C6F-9EE8-460C-8E1C-9A7289B1B674}"/>
    <dgm:cxn modelId="{2354A354-90A9-B94C-92CC-C0A90C2C8941}" type="presOf" srcId="{9ABE29EE-111C-4604-A5A5-C42A83D14C8E}" destId="{759A5DFB-51AA-CF48-AAE8-E367BCD4CD80}" srcOrd="0" destOrd="0" presId="urn:microsoft.com/office/officeart/2008/layout/LinedList"/>
    <dgm:cxn modelId="{0AA7C081-2D00-9D49-B373-AB49E19F64A9}" type="presOf" srcId="{A99AC889-C76A-4C47-B32F-B7BBA2DD7B4D}" destId="{4D4F8381-DE12-A842-A8CE-4FFC9677EBFD}" srcOrd="0" destOrd="0" presId="urn:microsoft.com/office/officeart/2008/layout/LinedList"/>
    <dgm:cxn modelId="{742EDE84-4335-C24F-B1EC-A49E34D08DCA}" type="presOf" srcId="{09E3546B-1F3E-486A-93AF-2DE76A46AFB2}" destId="{47E2B442-1E12-B746-9689-8CA82ED76C8B}" srcOrd="0" destOrd="0" presId="urn:microsoft.com/office/officeart/2008/layout/LinedList"/>
    <dgm:cxn modelId="{FCCD8C8F-9ED5-B349-BFB9-203BE35555F3}" type="presOf" srcId="{11EC2B07-B878-4415-A89F-6063B3AADC36}" destId="{A226F1C6-0F02-8F4D-B2CF-C68482B4FC69}" srcOrd="0" destOrd="0" presId="urn:microsoft.com/office/officeart/2008/layout/LinedList"/>
    <dgm:cxn modelId="{E7614DCF-A372-844D-AAFE-F507FC9A518D}" srcId="{50A6789B-AEBD-445B-9714-03E3737AD930}" destId="{A99AC889-C76A-4C47-B32F-B7BBA2DD7B4D}" srcOrd="4" destOrd="0" parTransId="{102F327F-7149-2B47-8D21-8DAFA138E5D1}" sibTransId="{F04590BD-5456-FF4C-A640-74F8EE4E3C0D}"/>
    <dgm:cxn modelId="{5080D8DE-3A0D-D04D-892A-DB0B6314851A}" type="presOf" srcId="{50A6789B-AEBD-445B-9714-03E3737AD930}" destId="{162BC856-E67E-3A45-B8BA-3997D627C6BD}" srcOrd="0" destOrd="0" presId="urn:microsoft.com/office/officeart/2008/layout/LinedList"/>
    <dgm:cxn modelId="{74D5BAE2-E7F8-9E43-A287-5D1FECC5058E}" type="presOf" srcId="{31F1D292-4A74-4144-B025-1C3933308CEF}" destId="{92297FA1-A92E-1D4C-A1C4-B3CECEAB441D}" srcOrd="0" destOrd="0" presId="urn:microsoft.com/office/officeart/2008/layout/LinedList"/>
    <dgm:cxn modelId="{DEBF43E6-FB6B-DD44-97AE-C4519549866F}" srcId="{50A6789B-AEBD-445B-9714-03E3737AD930}" destId="{19E02A2D-D3A1-6247-AC5E-1197EDA14B02}" srcOrd="6" destOrd="0" parTransId="{72E93A96-3D4E-514D-8E49-5A9153396CCB}" sibTransId="{D18226BF-E3C7-1B4D-8D31-FA217086337A}"/>
    <dgm:cxn modelId="{6A5F5BFF-D3A0-4B0E-A2AD-B4BA9B81DFF5}" srcId="{50A6789B-AEBD-445B-9714-03E3737AD930}" destId="{9ABE29EE-111C-4604-A5A5-C42A83D14C8E}" srcOrd="0" destOrd="0" parTransId="{BB90CD4D-3AA2-470B-BFA1-E7C83E10D5B1}" sibTransId="{EC5A20C8-1B8B-4475-A14B-E21F1D8CA60A}"/>
    <dgm:cxn modelId="{B302A588-A119-C049-B75B-F0BB15BC75B0}" type="presParOf" srcId="{162BC856-E67E-3A45-B8BA-3997D627C6BD}" destId="{7FA0D165-AF95-3546-9A8D-376C95BA2054}" srcOrd="0" destOrd="0" presId="urn:microsoft.com/office/officeart/2008/layout/LinedList"/>
    <dgm:cxn modelId="{B6B95F1D-5D69-6B42-8827-AF516F0DB537}" type="presParOf" srcId="{162BC856-E67E-3A45-B8BA-3997D627C6BD}" destId="{387BF506-8A07-064F-826C-B2A96A6E695A}" srcOrd="1" destOrd="0" presId="urn:microsoft.com/office/officeart/2008/layout/LinedList"/>
    <dgm:cxn modelId="{6DD89976-CA05-BC41-87AD-530311129EB3}" type="presParOf" srcId="{387BF506-8A07-064F-826C-B2A96A6E695A}" destId="{759A5DFB-51AA-CF48-AAE8-E367BCD4CD80}" srcOrd="0" destOrd="0" presId="urn:microsoft.com/office/officeart/2008/layout/LinedList"/>
    <dgm:cxn modelId="{4C069E7A-CAB2-8D4B-84FB-9CDA3E8CC683}" type="presParOf" srcId="{387BF506-8A07-064F-826C-B2A96A6E695A}" destId="{E98DFA26-41A6-1A45-86E5-9FAC152A41FC}" srcOrd="1" destOrd="0" presId="urn:microsoft.com/office/officeart/2008/layout/LinedList"/>
    <dgm:cxn modelId="{CBB543BB-EFCE-AD49-9BB0-6FE289349099}" type="presParOf" srcId="{162BC856-E67E-3A45-B8BA-3997D627C6BD}" destId="{F9612DC7-FF34-A141-904C-B6A4891734DD}" srcOrd="2" destOrd="0" presId="urn:microsoft.com/office/officeart/2008/layout/LinedList"/>
    <dgm:cxn modelId="{2460E2C8-E65A-D34A-8BF7-E1995E25538E}" type="presParOf" srcId="{162BC856-E67E-3A45-B8BA-3997D627C6BD}" destId="{93B0F35B-542F-C148-B87A-424B4F395725}" srcOrd="3" destOrd="0" presId="urn:microsoft.com/office/officeart/2008/layout/LinedList"/>
    <dgm:cxn modelId="{9B5FA0AD-24AE-9F42-BDB3-1F1DCF5459D5}" type="presParOf" srcId="{93B0F35B-542F-C148-B87A-424B4F395725}" destId="{A226F1C6-0F02-8F4D-B2CF-C68482B4FC69}" srcOrd="0" destOrd="0" presId="urn:microsoft.com/office/officeart/2008/layout/LinedList"/>
    <dgm:cxn modelId="{F84CBFB4-5417-3843-BB63-A322D72406A3}" type="presParOf" srcId="{93B0F35B-542F-C148-B87A-424B4F395725}" destId="{54511922-E70E-7541-9D05-6AA0D6FD950E}" srcOrd="1" destOrd="0" presId="urn:microsoft.com/office/officeart/2008/layout/LinedList"/>
    <dgm:cxn modelId="{37E7E563-5A32-C04D-AC21-18844F0674C1}" type="presParOf" srcId="{162BC856-E67E-3A45-B8BA-3997D627C6BD}" destId="{5E567EEC-B098-3F49-BBF4-216DFD8B057B}" srcOrd="4" destOrd="0" presId="urn:microsoft.com/office/officeart/2008/layout/LinedList"/>
    <dgm:cxn modelId="{230221AD-BED8-A340-9770-5C2FFF002D47}" type="presParOf" srcId="{162BC856-E67E-3A45-B8BA-3997D627C6BD}" destId="{0D41AACC-E926-5E4D-8F35-4A8EAE3757B9}" srcOrd="5" destOrd="0" presId="urn:microsoft.com/office/officeart/2008/layout/LinedList"/>
    <dgm:cxn modelId="{4A2DA54B-134F-3242-95D1-29650F972977}" type="presParOf" srcId="{0D41AACC-E926-5E4D-8F35-4A8EAE3757B9}" destId="{D57F152D-B221-654F-A5BE-CF1FFD04A135}" srcOrd="0" destOrd="0" presId="urn:microsoft.com/office/officeart/2008/layout/LinedList"/>
    <dgm:cxn modelId="{5F4DA4A9-8735-A44D-B299-68A83FD0013E}" type="presParOf" srcId="{0D41AACC-E926-5E4D-8F35-4A8EAE3757B9}" destId="{00C6A122-CC06-4547-ABD6-B0790D2F2DC1}" srcOrd="1" destOrd="0" presId="urn:microsoft.com/office/officeart/2008/layout/LinedList"/>
    <dgm:cxn modelId="{AFA58BD3-D250-0740-8413-CEE8574A2CAC}" type="presParOf" srcId="{162BC856-E67E-3A45-B8BA-3997D627C6BD}" destId="{8A0CDDFF-1BC4-3947-A52B-B5C6CC113FA9}" srcOrd="6" destOrd="0" presId="urn:microsoft.com/office/officeart/2008/layout/LinedList"/>
    <dgm:cxn modelId="{85166E27-2DF4-F941-8DC2-C924DA111629}" type="presParOf" srcId="{162BC856-E67E-3A45-B8BA-3997D627C6BD}" destId="{796A2957-8D26-1A42-8AFB-A85CBB763956}" srcOrd="7" destOrd="0" presId="urn:microsoft.com/office/officeart/2008/layout/LinedList"/>
    <dgm:cxn modelId="{7E5EFF1F-4839-C94A-BA14-E39A76CF5133}" type="presParOf" srcId="{796A2957-8D26-1A42-8AFB-A85CBB763956}" destId="{47E2B442-1E12-B746-9689-8CA82ED76C8B}" srcOrd="0" destOrd="0" presId="urn:microsoft.com/office/officeart/2008/layout/LinedList"/>
    <dgm:cxn modelId="{D776044D-489D-B94C-A7AB-9CB90F7F3AB8}" type="presParOf" srcId="{796A2957-8D26-1A42-8AFB-A85CBB763956}" destId="{3E7A8D23-4721-3C45-89AF-BB83EB482D08}" srcOrd="1" destOrd="0" presId="urn:microsoft.com/office/officeart/2008/layout/LinedList"/>
    <dgm:cxn modelId="{F46DF57B-7D85-D747-BAEA-E7048806C1E3}" type="presParOf" srcId="{162BC856-E67E-3A45-B8BA-3997D627C6BD}" destId="{A1CAB2B9-F4F8-6E48-B107-87D27695D0A8}" srcOrd="8" destOrd="0" presId="urn:microsoft.com/office/officeart/2008/layout/LinedList"/>
    <dgm:cxn modelId="{93FC2E02-BB6F-624D-B51E-51D0882422AA}" type="presParOf" srcId="{162BC856-E67E-3A45-B8BA-3997D627C6BD}" destId="{C67306E1-98BB-5A44-9C22-180B03B5225B}" srcOrd="9" destOrd="0" presId="urn:microsoft.com/office/officeart/2008/layout/LinedList"/>
    <dgm:cxn modelId="{BA42C129-F0A5-3A4D-8979-EF3FD4A76B4A}" type="presParOf" srcId="{C67306E1-98BB-5A44-9C22-180B03B5225B}" destId="{4D4F8381-DE12-A842-A8CE-4FFC9677EBFD}" srcOrd="0" destOrd="0" presId="urn:microsoft.com/office/officeart/2008/layout/LinedList"/>
    <dgm:cxn modelId="{97D60242-9048-A842-B996-86D244D49ABA}" type="presParOf" srcId="{C67306E1-98BB-5A44-9C22-180B03B5225B}" destId="{6A96A51C-B034-2F4F-B674-44B9AD40250C}" srcOrd="1" destOrd="0" presId="urn:microsoft.com/office/officeart/2008/layout/LinedList"/>
    <dgm:cxn modelId="{3C6EE497-E8E1-784B-9473-4A491D400646}" type="presParOf" srcId="{162BC856-E67E-3A45-B8BA-3997D627C6BD}" destId="{25C62D1C-1A01-6B41-A7B3-5680DC0C2C38}" srcOrd="10" destOrd="0" presId="urn:microsoft.com/office/officeart/2008/layout/LinedList"/>
    <dgm:cxn modelId="{654D6D53-1330-C643-9965-1FD913D5C25E}" type="presParOf" srcId="{162BC856-E67E-3A45-B8BA-3997D627C6BD}" destId="{AD27A1AE-B231-1B4C-AE1C-E7B2B137F6EB}" srcOrd="11" destOrd="0" presId="urn:microsoft.com/office/officeart/2008/layout/LinedList"/>
    <dgm:cxn modelId="{5D2384C9-4281-EF4A-A992-2D7A0D7492E3}" type="presParOf" srcId="{AD27A1AE-B231-1B4C-AE1C-E7B2B137F6EB}" destId="{92297FA1-A92E-1D4C-A1C4-B3CECEAB441D}" srcOrd="0" destOrd="0" presId="urn:microsoft.com/office/officeart/2008/layout/LinedList"/>
    <dgm:cxn modelId="{FA42A4B0-44B4-9B40-80AD-95844C7CC403}" type="presParOf" srcId="{AD27A1AE-B231-1B4C-AE1C-E7B2B137F6EB}" destId="{912C8819-B539-6947-BF70-0A275F805B69}" srcOrd="1" destOrd="0" presId="urn:microsoft.com/office/officeart/2008/layout/LinedList"/>
    <dgm:cxn modelId="{DC799988-E508-6449-B970-818C29E2A6B3}" type="presParOf" srcId="{162BC856-E67E-3A45-B8BA-3997D627C6BD}" destId="{B61E0C0B-4443-534B-9CF7-0E56FB9BC547}" srcOrd="12" destOrd="0" presId="urn:microsoft.com/office/officeart/2008/layout/LinedList"/>
    <dgm:cxn modelId="{C03AAC96-547D-7449-95EF-82152D45D6BA}" type="presParOf" srcId="{162BC856-E67E-3A45-B8BA-3997D627C6BD}" destId="{BEEF1CAF-93B7-E944-A7DE-8F0C424E0DCC}" srcOrd="13" destOrd="0" presId="urn:microsoft.com/office/officeart/2008/layout/LinedList"/>
    <dgm:cxn modelId="{BE5581C2-01E9-A945-95EF-766B4A522C38}" type="presParOf" srcId="{BEEF1CAF-93B7-E944-A7DE-8F0C424E0DCC}" destId="{56313CE7-87FD-5F4E-BFF3-A04CDFDF2AFE}" srcOrd="0" destOrd="0" presId="urn:microsoft.com/office/officeart/2008/layout/LinedList"/>
    <dgm:cxn modelId="{DCB1BB62-87DB-864B-AD52-97FC32BDE6EF}" type="presParOf" srcId="{BEEF1CAF-93B7-E944-A7DE-8F0C424E0DCC}" destId="{2092996A-8490-7449-8D3A-F3D7EDC5FF0C}" srcOrd="1" destOrd="0" presId="urn:microsoft.com/office/officeart/2008/layout/Lin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832EBA-898B-49B8-BC0C-98A600A88486}" type="doc">
      <dgm:prSet loTypeId="urn:microsoft.com/office/officeart/2008/layout/BendingPictureCaptionList" loCatId="picture" qsTypeId="urn:microsoft.com/office/officeart/2005/8/quickstyle/simple1" qsCatId="simple" csTypeId="urn:microsoft.com/office/officeart/2005/8/colors/accent3_2" csCatId="accent3" phldr="1"/>
      <dgm:spPr/>
      <dgm:t>
        <a:bodyPr/>
        <a:lstStyle/>
        <a:p>
          <a:endParaRPr lang="en-US"/>
        </a:p>
      </dgm:t>
    </dgm:pt>
    <dgm:pt modelId="{D3580BBF-C97D-4145-8486-F78510E49CDA}">
      <dgm:prSet phldrT="[Text]" custT="1"/>
      <dgm:spPr>
        <a:solidFill>
          <a:schemeClr val="bg2">
            <a:lumMod val="50000"/>
          </a:schemeClr>
        </a:solidFill>
      </dgm:spPr>
      <dgm:t>
        <a:bodyPr/>
        <a:lstStyle/>
        <a:p>
          <a:r>
            <a:rPr lang="en-US" sz="1600" dirty="0">
              <a:latin typeface="+mn-lt"/>
            </a:rPr>
            <a:t>1. Only for evaluation</a:t>
          </a:r>
        </a:p>
      </dgm:t>
    </dgm:pt>
    <dgm:pt modelId="{53D32204-5768-4323-86D8-EB5919A62355}" type="parTrans" cxnId="{458ACE90-32B3-4C53-A69B-89C38372DD0D}">
      <dgm:prSet/>
      <dgm:spPr/>
      <dgm:t>
        <a:bodyPr/>
        <a:lstStyle/>
        <a:p>
          <a:endParaRPr lang="en-US" sz="1600">
            <a:latin typeface="+mn-lt"/>
          </a:endParaRPr>
        </a:p>
      </dgm:t>
    </dgm:pt>
    <dgm:pt modelId="{EEE1B93D-8185-4C12-90C8-9FD63B03FD68}" type="sibTrans" cxnId="{458ACE90-32B3-4C53-A69B-89C38372DD0D}">
      <dgm:prSet/>
      <dgm:spPr/>
      <dgm:t>
        <a:bodyPr/>
        <a:lstStyle/>
        <a:p>
          <a:endParaRPr lang="en-US" sz="1600">
            <a:latin typeface="+mn-lt"/>
          </a:endParaRPr>
        </a:p>
      </dgm:t>
    </dgm:pt>
    <dgm:pt modelId="{D91BC27C-9D2D-4853-AA51-34FA91F127DA}">
      <dgm:prSet phldrT="[Text]" custT="1"/>
      <dgm:spPr>
        <a:solidFill>
          <a:schemeClr val="bg2">
            <a:lumMod val="50000"/>
          </a:schemeClr>
        </a:solidFill>
      </dgm:spPr>
      <dgm:t>
        <a:bodyPr/>
        <a:lstStyle/>
        <a:p>
          <a:r>
            <a:rPr lang="en-US" sz="1600" dirty="0">
              <a:latin typeface="+mn-lt"/>
            </a:rPr>
            <a:t>2. Only quantitative or qualitative</a:t>
          </a:r>
        </a:p>
      </dgm:t>
    </dgm:pt>
    <dgm:pt modelId="{8EF13C7C-9DB3-4D65-957D-B3C42C8C0D6C}" type="parTrans" cxnId="{C2193654-29EE-4942-967B-34576BDE77CD}">
      <dgm:prSet/>
      <dgm:spPr/>
      <dgm:t>
        <a:bodyPr/>
        <a:lstStyle/>
        <a:p>
          <a:endParaRPr lang="en-US" sz="1600">
            <a:latin typeface="+mn-lt"/>
          </a:endParaRPr>
        </a:p>
      </dgm:t>
    </dgm:pt>
    <dgm:pt modelId="{6DAEFDA2-BC3B-423E-BB2A-ABBB560B89D6}" type="sibTrans" cxnId="{C2193654-29EE-4942-967B-34576BDE77CD}">
      <dgm:prSet/>
      <dgm:spPr/>
      <dgm:t>
        <a:bodyPr/>
        <a:lstStyle/>
        <a:p>
          <a:endParaRPr lang="en-US" sz="1600">
            <a:latin typeface="+mn-lt"/>
          </a:endParaRPr>
        </a:p>
      </dgm:t>
    </dgm:pt>
    <dgm:pt modelId="{2DCA308A-F051-4F71-8238-4CB6E7028509}">
      <dgm:prSet phldrT="[Text]" custT="1"/>
      <dgm:spPr>
        <a:solidFill>
          <a:schemeClr val="bg2">
            <a:lumMod val="50000"/>
          </a:schemeClr>
        </a:solidFill>
      </dgm:spPr>
      <dgm:t>
        <a:bodyPr/>
        <a:lstStyle/>
        <a:p>
          <a:r>
            <a:rPr lang="en-US" sz="1600" dirty="0">
              <a:latin typeface="+mn-lt"/>
              <a:cs typeface="Arial" panose="020B0604020202020204" pitchFamily="34" charset="0"/>
            </a:rPr>
            <a:t>3. Mandates that all dimensions are used and equally important</a:t>
          </a:r>
          <a:endParaRPr lang="en-US" sz="1600" dirty="0">
            <a:latin typeface="+mn-lt"/>
          </a:endParaRPr>
        </a:p>
      </dgm:t>
    </dgm:pt>
    <dgm:pt modelId="{5A47AD6D-0DDF-419B-B2A1-887CDF7DEEB3}" type="parTrans" cxnId="{D1E75014-C2C5-45C6-A1B9-0B8F9543DBE5}">
      <dgm:prSet/>
      <dgm:spPr/>
      <dgm:t>
        <a:bodyPr/>
        <a:lstStyle/>
        <a:p>
          <a:endParaRPr lang="en-US" sz="1600">
            <a:latin typeface="+mn-lt"/>
          </a:endParaRPr>
        </a:p>
      </dgm:t>
    </dgm:pt>
    <dgm:pt modelId="{6672B011-D264-4CF9-9797-CA47BE36CE66}" type="sibTrans" cxnId="{D1E75014-C2C5-45C6-A1B9-0B8F9543DBE5}">
      <dgm:prSet/>
      <dgm:spPr/>
      <dgm:t>
        <a:bodyPr/>
        <a:lstStyle/>
        <a:p>
          <a:endParaRPr lang="en-US" sz="1600">
            <a:latin typeface="+mn-lt"/>
          </a:endParaRPr>
        </a:p>
      </dgm:t>
    </dgm:pt>
    <dgm:pt modelId="{FC5CBFDB-BB98-42A1-AE1D-17DFACADC909}">
      <dgm:prSet phldrT="[Text]" custT="1"/>
      <dgm:spPr>
        <a:solidFill>
          <a:schemeClr val="bg2">
            <a:lumMod val="50000"/>
          </a:schemeClr>
        </a:solidFill>
      </dgm:spPr>
      <dgm:t>
        <a:bodyPr/>
        <a:lstStyle/>
        <a:p>
          <a:r>
            <a:rPr lang="en-US" sz="1600" dirty="0">
              <a:latin typeface="+mn-lt"/>
            </a:rPr>
            <a:t>4. Does not address context or determinants</a:t>
          </a:r>
        </a:p>
      </dgm:t>
    </dgm:pt>
    <dgm:pt modelId="{7F3D88CE-CEF3-4750-801C-E32D40008891}" type="parTrans" cxnId="{37718B58-EE32-4D7B-84AA-FA018ECC9B85}">
      <dgm:prSet/>
      <dgm:spPr/>
      <dgm:t>
        <a:bodyPr/>
        <a:lstStyle/>
        <a:p>
          <a:endParaRPr lang="en-US" sz="1600">
            <a:latin typeface="+mn-lt"/>
          </a:endParaRPr>
        </a:p>
      </dgm:t>
    </dgm:pt>
    <dgm:pt modelId="{BC6D7039-27AD-4DD2-8981-61313904A6BC}" type="sibTrans" cxnId="{37718B58-EE32-4D7B-84AA-FA018ECC9B85}">
      <dgm:prSet/>
      <dgm:spPr/>
      <dgm:t>
        <a:bodyPr/>
        <a:lstStyle/>
        <a:p>
          <a:endParaRPr lang="en-US" sz="1600">
            <a:latin typeface="+mn-lt"/>
          </a:endParaRPr>
        </a:p>
      </dgm:t>
    </dgm:pt>
    <dgm:pt modelId="{32B97D62-5958-4445-AF4A-9C0E387B5469}" type="pres">
      <dgm:prSet presAssocID="{BE832EBA-898B-49B8-BC0C-98A600A88486}" presName="Name0" presStyleCnt="0">
        <dgm:presLayoutVars>
          <dgm:dir/>
          <dgm:resizeHandles val="exact"/>
        </dgm:presLayoutVars>
      </dgm:prSet>
      <dgm:spPr/>
    </dgm:pt>
    <dgm:pt modelId="{3032DC53-E581-44D0-968D-569227E3C3D1}" type="pres">
      <dgm:prSet presAssocID="{D3580BBF-C97D-4145-8486-F78510E49CDA}" presName="composite" presStyleCnt="0"/>
      <dgm:spPr/>
    </dgm:pt>
    <dgm:pt modelId="{C33340B6-72A5-44E0-9600-18F01D2E7A03}" type="pres">
      <dgm:prSet presAssocID="{D3580BBF-C97D-4145-8486-F78510E49CDA}" presName="rect1" presStyleLbl="b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3000" b="-13000"/>
          </a:stretch>
        </a:blipFill>
      </dgm:spPr>
    </dgm:pt>
    <dgm:pt modelId="{7D6EA173-E60E-45AB-9176-118CA9562FA7}" type="pres">
      <dgm:prSet presAssocID="{D3580BBF-C97D-4145-8486-F78510E49CDA}" presName="wedgeRectCallout1" presStyleLbl="node1" presStyleIdx="0" presStyleCnt="4">
        <dgm:presLayoutVars>
          <dgm:bulletEnabled val="1"/>
        </dgm:presLayoutVars>
      </dgm:prSet>
      <dgm:spPr/>
    </dgm:pt>
    <dgm:pt modelId="{E84A7627-AFD2-4D55-9183-BFE5416DE340}" type="pres">
      <dgm:prSet presAssocID="{EEE1B93D-8185-4C12-90C8-9FD63B03FD68}" presName="sibTrans" presStyleCnt="0"/>
      <dgm:spPr/>
    </dgm:pt>
    <dgm:pt modelId="{A6B33706-13B4-4E8D-BD00-F7AC55FBA374}" type="pres">
      <dgm:prSet presAssocID="{D91BC27C-9D2D-4853-AA51-34FA91F127DA}" presName="composite" presStyleCnt="0"/>
      <dgm:spPr/>
    </dgm:pt>
    <dgm:pt modelId="{F41B2530-94CF-4391-A30A-B4603D1E6525}" type="pres">
      <dgm:prSet presAssocID="{D91BC27C-9D2D-4853-AA51-34FA91F127DA}" presName="rect1" presStyleLbl="b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dgm:spPr>
    </dgm:pt>
    <dgm:pt modelId="{4D5009B2-A891-4B92-AC29-C098C2686B04}" type="pres">
      <dgm:prSet presAssocID="{D91BC27C-9D2D-4853-AA51-34FA91F127DA}" presName="wedgeRectCallout1" presStyleLbl="node1" presStyleIdx="1" presStyleCnt="4">
        <dgm:presLayoutVars>
          <dgm:bulletEnabled val="1"/>
        </dgm:presLayoutVars>
      </dgm:prSet>
      <dgm:spPr/>
    </dgm:pt>
    <dgm:pt modelId="{0B7AAE19-6535-4FD9-BACF-8154958ED64F}" type="pres">
      <dgm:prSet presAssocID="{6DAEFDA2-BC3B-423E-BB2A-ABBB560B89D6}" presName="sibTrans" presStyleCnt="0"/>
      <dgm:spPr/>
    </dgm:pt>
    <dgm:pt modelId="{21BF5ABC-E10F-4789-8900-1A07CC0E4FBF}" type="pres">
      <dgm:prSet presAssocID="{2DCA308A-F051-4F71-8238-4CB6E7028509}" presName="composite" presStyleCnt="0"/>
      <dgm:spPr/>
    </dgm:pt>
    <dgm:pt modelId="{134B5064-E54F-4EF2-8B23-629C012174DD}" type="pres">
      <dgm:prSet presAssocID="{2DCA308A-F051-4F71-8238-4CB6E7028509}" presName="rect1" presStyleLbl="b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41000" b="-41000"/>
          </a:stretch>
        </a:blipFill>
      </dgm:spPr>
    </dgm:pt>
    <dgm:pt modelId="{F57CFFCA-9717-4E83-812F-AE83FAFA7C18}" type="pres">
      <dgm:prSet presAssocID="{2DCA308A-F051-4F71-8238-4CB6E7028509}" presName="wedgeRectCallout1" presStyleLbl="node1" presStyleIdx="2" presStyleCnt="4">
        <dgm:presLayoutVars>
          <dgm:bulletEnabled val="1"/>
        </dgm:presLayoutVars>
      </dgm:prSet>
      <dgm:spPr/>
    </dgm:pt>
    <dgm:pt modelId="{529CCF9A-D7ED-4FBD-BE6E-BB8E17A10328}" type="pres">
      <dgm:prSet presAssocID="{6672B011-D264-4CF9-9797-CA47BE36CE66}" presName="sibTrans" presStyleCnt="0"/>
      <dgm:spPr/>
    </dgm:pt>
    <dgm:pt modelId="{0024C901-B18F-43EF-B785-1F1FE6FB13E0}" type="pres">
      <dgm:prSet presAssocID="{FC5CBFDB-BB98-42A1-AE1D-17DFACADC909}" presName="composite" presStyleCnt="0"/>
      <dgm:spPr/>
    </dgm:pt>
    <dgm:pt modelId="{55816997-3E17-414C-99FB-DC6BFF98ACDE}" type="pres">
      <dgm:prSet presAssocID="{FC5CBFDB-BB98-42A1-AE1D-17DFACADC909}" presName="rect1" presStyleLbl="b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28000" b="-28000"/>
          </a:stretch>
        </a:blipFill>
      </dgm:spPr>
    </dgm:pt>
    <dgm:pt modelId="{D2B0A4E8-95E3-4B39-8C31-B76B4C0C278A}" type="pres">
      <dgm:prSet presAssocID="{FC5CBFDB-BB98-42A1-AE1D-17DFACADC909}" presName="wedgeRectCallout1" presStyleLbl="node1" presStyleIdx="3" presStyleCnt="4">
        <dgm:presLayoutVars>
          <dgm:bulletEnabled val="1"/>
        </dgm:presLayoutVars>
      </dgm:prSet>
      <dgm:spPr/>
    </dgm:pt>
  </dgm:ptLst>
  <dgm:cxnLst>
    <dgm:cxn modelId="{C0DF6902-2393-449D-BAD6-58F8D5B350CD}" type="presOf" srcId="{FC5CBFDB-BB98-42A1-AE1D-17DFACADC909}" destId="{D2B0A4E8-95E3-4B39-8C31-B76B4C0C278A}" srcOrd="0" destOrd="0" presId="urn:microsoft.com/office/officeart/2008/layout/BendingPictureCaptionList"/>
    <dgm:cxn modelId="{D1E75014-C2C5-45C6-A1B9-0B8F9543DBE5}" srcId="{BE832EBA-898B-49B8-BC0C-98A600A88486}" destId="{2DCA308A-F051-4F71-8238-4CB6E7028509}" srcOrd="2" destOrd="0" parTransId="{5A47AD6D-0DDF-419B-B2A1-887CDF7DEEB3}" sibTransId="{6672B011-D264-4CF9-9797-CA47BE36CE66}"/>
    <dgm:cxn modelId="{C2193654-29EE-4942-967B-34576BDE77CD}" srcId="{BE832EBA-898B-49B8-BC0C-98A600A88486}" destId="{D91BC27C-9D2D-4853-AA51-34FA91F127DA}" srcOrd="1" destOrd="0" parTransId="{8EF13C7C-9DB3-4D65-957D-B3C42C8C0D6C}" sibTransId="{6DAEFDA2-BC3B-423E-BB2A-ABBB560B89D6}"/>
    <dgm:cxn modelId="{6109B454-2DF4-45BB-A66B-FB4D31E77E2F}" type="presOf" srcId="{2DCA308A-F051-4F71-8238-4CB6E7028509}" destId="{F57CFFCA-9717-4E83-812F-AE83FAFA7C18}" srcOrd="0" destOrd="0" presId="urn:microsoft.com/office/officeart/2008/layout/BendingPictureCaptionList"/>
    <dgm:cxn modelId="{37718B58-EE32-4D7B-84AA-FA018ECC9B85}" srcId="{BE832EBA-898B-49B8-BC0C-98A600A88486}" destId="{FC5CBFDB-BB98-42A1-AE1D-17DFACADC909}" srcOrd="3" destOrd="0" parTransId="{7F3D88CE-CEF3-4750-801C-E32D40008891}" sibTransId="{BC6D7039-27AD-4DD2-8981-61313904A6BC}"/>
    <dgm:cxn modelId="{458ACE90-32B3-4C53-A69B-89C38372DD0D}" srcId="{BE832EBA-898B-49B8-BC0C-98A600A88486}" destId="{D3580BBF-C97D-4145-8486-F78510E49CDA}" srcOrd="0" destOrd="0" parTransId="{53D32204-5768-4323-86D8-EB5919A62355}" sibTransId="{EEE1B93D-8185-4C12-90C8-9FD63B03FD68}"/>
    <dgm:cxn modelId="{8A772DD7-F543-4519-ACBD-1997D3B4F81C}" type="presOf" srcId="{BE832EBA-898B-49B8-BC0C-98A600A88486}" destId="{32B97D62-5958-4445-AF4A-9C0E387B5469}" srcOrd="0" destOrd="0" presId="urn:microsoft.com/office/officeart/2008/layout/BendingPictureCaptionList"/>
    <dgm:cxn modelId="{53DAFBDE-FE1D-443F-9E83-ACFAE741D4F5}" type="presOf" srcId="{D91BC27C-9D2D-4853-AA51-34FA91F127DA}" destId="{4D5009B2-A891-4B92-AC29-C098C2686B04}" srcOrd="0" destOrd="0" presId="urn:microsoft.com/office/officeart/2008/layout/BendingPictureCaptionList"/>
    <dgm:cxn modelId="{494DA4E4-F3BC-48DF-833A-5F274F7EEC5A}" type="presOf" srcId="{D3580BBF-C97D-4145-8486-F78510E49CDA}" destId="{7D6EA173-E60E-45AB-9176-118CA9562FA7}" srcOrd="0" destOrd="0" presId="urn:microsoft.com/office/officeart/2008/layout/BendingPictureCaptionList"/>
    <dgm:cxn modelId="{6530048E-1888-4DD1-A61D-95A688B88E0A}" type="presParOf" srcId="{32B97D62-5958-4445-AF4A-9C0E387B5469}" destId="{3032DC53-E581-44D0-968D-569227E3C3D1}" srcOrd="0" destOrd="0" presId="urn:microsoft.com/office/officeart/2008/layout/BendingPictureCaptionList"/>
    <dgm:cxn modelId="{71A690BB-3EF2-4BEA-A04D-C3EE4ED853A9}" type="presParOf" srcId="{3032DC53-E581-44D0-968D-569227E3C3D1}" destId="{C33340B6-72A5-44E0-9600-18F01D2E7A03}" srcOrd="0" destOrd="0" presId="urn:microsoft.com/office/officeart/2008/layout/BendingPictureCaptionList"/>
    <dgm:cxn modelId="{E38F2113-F68A-4695-92BE-9FFD2B4C7F0D}" type="presParOf" srcId="{3032DC53-E581-44D0-968D-569227E3C3D1}" destId="{7D6EA173-E60E-45AB-9176-118CA9562FA7}" srcOrd="1" destOrd="0" presId="urn:microsoft.com/office/officeart/2008/layout/BendingPictureCaptionList"/>
    <dgm:cxn modelId="{7E9500EE-B929-4439-8D85-FB6D9E77E39F}" type="presParOf" srcId="{32B97D62-5958-4445-AF4A-9C0E387B5469}" destId="{E84A7627-AFD2-4D55-9183-BFE5416DE340}" srcOrd="1" destOrd="0" presId="urn:microsoft.com/office/officeart/2008/layout/BendingPictureCaptionList"/>
    <dgm:cxn modelId="{F8C6BF0C-DACA-40C0-86BC-025053F1064A}" type="presParOf" srcId="{32B97D62-5958-4445-AF4A-9C0E387B5469}" destId="{A6B33706-13B4-4E8D-BD00-F7AC55FBA374}" srcOrd="2" destOrd="0" presId="urn:microsoft.com/office/officeart/2008/layout/BendingPictureCaptionList"/>
    <dgm:cxn modelId="{68B24EEC-7EA4-4818-9F13-BA8A01A80DD0}" type="presParOf" srcId="{A6B33706-13B4-4E8D-BD00-F7AC55FBA374}" destId="{F41B2530-94CF-4391-A30A-B4603D1E6525}" srcOrd="0" destOrd="0" presId="urn:microsoft.com/office/officeart/2008/layout/BendingPictureCaptionList"/>
    <dgm:cxn modelId="{D3D75FA8-FE66-4482-BBDB-E3E4C024ACED}" type="presParOf" srcId="{A6B33706-13B4-4E8D-BD00-F7AC55FBA374}" destId="{4D5009B2-A891-4B92-AC29-C098C2686B04}" srcOrd="1" destOrd="0" presId="urn:microsoft.com/office/officeart/2008/layout/BendingPictureCaptionList"/>
    <dgm:cxn modelId="{9A949F5E-B562-4FCC-BF48-6A1CB1894F82}" type="presParOf" srcId="{32B97D62-5958-4445-AF4A-9C0E387B5469}" destId="{0B7AAE19-6535-4FD9-BACF-8154958ED64F}" srcOrd="3" destOrd="0" presId="urn:microsoft.com/office/officeart/2008/layout/BendingPictureCaptionList"/>
    <dgm:cxn modelId="{635E3472-03F5-42C7-8DA1-0F67615E027F}" type="presParOf" srcId="{32B97D62-5958-4445-AF4A-9C0E387B5469}" destId="{21BF5ABC-E10F-4789-8900-1A07CC0E4FBF}" srcOrd="4" destOrd="0" presId="urn:microsoft.com/office/officeart/2008/layout/BendingPictureCaptionList"/>
    <dgm:cxn modelId="{B5CCCCFD-C233-428F-9613-0EB80C766385}" type="presParOf" srcId="{21BF5ABC-E10F-4789-8900-1A07CC0E4FBF}" destId="{134B5064-E54F-4EF2-8B23-629C012174DD}" srcOrd="0" destOrd="0" presId="urn:microsoft.com/office/officeart/2008/layout/BendingPictureCaptionList"/>
    <dgm:cxn modelId="{3E05BB57-ADB4-4FD1-AF1D-609673EEDFE0}" type="presParOf" srcId="{21BF5ABC-E10F-4789-8900-1A07CC0E4FBF}" destId="{F57CFFCA-9717-4E83-812F-AE83FAFA7C18}" srcOrd="1" destOrd="0" presId="urn:microsoft.com/office/officeart/2008/layout/BendingPictureCaptionList"/>
    <dgm:cxn modelId="{EC3B5CF3-F3E9-45BD-A532-CDDEF0F34951}" type="presParOf" srcId="{32B97D62-5958-4445-AF4A-9C0E387B5469}" destId="{529CCF9A-D7ED-4FBD-BE6E-BB8E17A10328}" srcOrd="5" destOrd="0" presId="urn:microsoft.com/office/officeart/2008/layout/BendingPictureCaptionList"/>
    <dgm:cxn modelId="{9A123553-BE60-42EC-9EE2-B396C370F72F}" type="presParOf" srcId="{32B97D62-5958-4445-AF4A-9C0E387B5469}" destId="{0024C901-B18F-43EF-B785-1F1FE6FB13E0}" srcOrd="6" destOrd="0" presId="urn:microsoft.com/office/officeart/2008/layout/BendingPictureCaptionList"/>
    <dgm:cxn modelId="{51D4AC32-622C-4EEC-9FDF-5CCC2C1F265C}" type="presParOf" srcId="{0024C901-B18F-43EF-B785-1F1FE6FB13E0}" destId="{55816997-3E17-414C-99FB-DC6BFF98ACDE}" srcOrd="0" destOrd="0" presId="urn:microsoft.com/office/officeart/2008/layout/BendingPictureCaptionList"/>
    <dgm:cxn modelId="{A0B306B4-3180-4265-9DB5-42550DB68135}" type="presParOf" srcId="{0024C901-B18F-43EF-B785-1F1FE6FB13E0}" destId="{D2B0A4E8-95E3-4B39-8C31-B76B4C0C278A}"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FDA49C-469B-4648-A6A6-0D94EBFB1A99}"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5956F859-EBCF-4CF6-B051-FC353D4E6CCC}">
      <dgm:prSet/>
      <dgm:spPr>
        <a:solidFill>
          <a:srgbClr val="154C7F"/>
        </a:solidFill>
      </dgm:spPr>
      <dgm:t>
        <a:bodyPr/>
        <a:lstStyle/>
        <a:p>
          <a:r>
            <a:rPr lang="en-US" b="0" i="0" baseline="0"/>
            <a:t>Broaden Focus on </a:t>
          </a:r>
          <a:r>
            <a:rPr lang="en-US" b="0" i="0" u="sng" baseline="0"/>
            <a:t>All Steps and Outcomes </a:t>
          </a:r>
          <a:r>
            <a:rPr lang="en-US" b="0" i="0" baseline="0"/>
            <a:t>Necessary for Population and Equity Impact</a:t>
          </a:r>
          <a:endParaRPr lang="en-US"/>
        </a:p>
      </dgm:t>
    </dgm:pt>
    <dgm:pt modelId="{B8C6CFDE-EE94-4219-AE76-F880150C30A8}" type="parTrans" cxnId="{B7E3B2CF-2E65-4DC0-B946-9BA637D03B71}">
      <dgm:prSet/>
      <dgm:spPr/>
      <dgm:t>
        <a:bodyPr/>
        <a:lstStyle/>
        <a:p>
          <a:endParaRPr lang="en-US" sz="2200"/>
        </a:p>
      </dgm:t>
    </dgm:pt>
    <dgm:pt modelId="{505EF48A-D308-48D5-AC9F-4EAA85FC34C5}" type="sibTrans" cxnId="{B7E3B2CF-2E65-4DC0-B946-9BA637D03B71}">
      <dgm:prSet/>
      <dgm:spPr/>
      <dgm:t>
        <a:bodyPr/>
        <a:lstStyle/>
        <a:p>
          <a:endParaRPr lang="en-US"/>
        </a:p>
      </dgm:t>
    </dgm:pt>
    <dgm:pt modelId="{4337E723-1474-4EE7-86CA-624D1BF75D67}">
      <dgm:prSet/>
      <dgm:spPr>
        <a:solidFill>
          <a:srgbClr val="154C7F"/>
        </a:solidFill>
      </dgm:spPr>
      <dgm:t>
        <a:bodyPr/>
        <a:lstStyle/>
        <a:p>
          <a:r>
            <a:rPr lang="en-US" b="0" i="0" baseline="0" dirty="0"/>
            <a:t>Focus Attention on Issues of </a:t>
          </a:r>
          <a:r>
            <a:rPr lang="en-US" b="0" i="0" u="sng" baseline="0" dirty="0"/>
            <a:t>Representation</a:t>
          </a:r>
          <a:r>
            <a:rPr lang="en-US" b="0" i="0" baseline="0" dirty="0"/>
            <a:t> and </a:t>
          </a:r>
          <a:r>
            <a:rPr lang="en-US" b="0" i="0" u="sng" baseline="0" dirty="0"/>
            <a:t>Representativeness</a:t>
          </a:r>
          <a:endParaRPr lang="en-US" dirty="0"/>
        </a:p>
      </dgm:t>
    </dgm:pt>
    <dgm:pt modelId="{AF184F5C-43FE-43CB-8929-9F9D2D8D2543}" type="parTrans" cxnId="{80AED424-577F-4B8B-9AD7-2B501DE048B5}">
      <dgm:prSet/>
      <dgm:spPr/>
      <dgm:t>
        <a:bodyPr/>
        <a:lstStyle/>
        <a:p>
          <a:endParaRPr lang="en-US" sz="2200"/>
        </a:p>
      </dgm:t>
    </dgm:pt>
    <dgm:pt modelId="{297E7210-C2B8-4923-8C71-03D3D2E1D3C4}" type="sibTrans" cxnId="{80AED424-577F-4B8B-9AD7-2B501DE048B5}">
      <dgm:prSet/>
      <dgm:spPr/>
      <dgm:t>
        <a:bodyPr/>
        <a:lstStyle/>
        <a:p>
          <a:endParaRPr lang="en-US"/>
        </a:p>
      </dgm:t>
    </dgm:pt>
    <dgm:pt modelId="{79DAE0F7-AEC3-4686-9EE3-A65B9F66EE6C}">
      <dgm:prSet/>
      <dgm:spPr>
        <a:solidFill>
          <a:srgbClr val="154C7F"/>
        </a:solidFill>
      </dgm:spPr>
      <dgm:t>
        <a:bodyPr/>
        <a:lstStyle/>
        <a:p>
          <a:r>
            <a:rPr lang="en-US" b="0" i="0" baseline="0"/>
            <a:t>Address </a:t>
          </a:r>
          <a:r>
            <a:rPr lang="en-US" b="0" i="0" u="sng" baseline="0"/>
            <a:t>Systems Issues</a:t>
          </a:r>
          <a:r>
            <a:rPr lang="en-US" b="0" i="0" baseline="0"/>
            <a:t> and Unintended Consequences</a:t>
          </a:r>
          <a:endParaRPr lang="en-US"/>
        </a:p>
      </dgm:t>
    </dgm:pt>
    <dgm:pt modelId="{ABD0331E-61EC-4EDC-B9BE-6CB2C57E6C6B}" type="parTrans" cxnId="{4BFF3ABC-375B-4986-9C84-EF1D84FC874D}">
      <dgm:prSet/>
      <dgm:spPr/>
      <dgm:t>
        <a:bodyPr/>
        <a:lstStyle/>
        <a:p>
          <a:endParaRPr lang="en-US" sz="2200"/>
        </a:p>
      </dgm:t>
    </dgm:pt>
    <dgm:pt modelId="{50F9F126-07B4-45B3-8F45-98BAB8635ECC}" type="sibTrans" cxnId="{4BFF3ABC-375B-4986-9C84-EF1D84FC874D}">
      <dgm:prSet/>
      <dgm:spPr/>
      <dgm:t>
        <a:bodyPr/>
        <a:lstStyle/>
        <a:p>
          <a:endParaRPr lang="en-US"/>
        </a:p>
      </dgm:t>
    </dgm:pt>
    <dgm:pt modelId="{0C52D97F-445E-40DF-8249-F884A801E99B}">
      <dgm:prSet/>
      <dgm:spPr>
        <a:solidFill>
          <a:srgbClr val="154C7F"/>
        </a:solidFill>
      </dgm:spPr>
      <dgm:t>
        <a:bodyPr/>
        <a:lstStyle/>
        <a:p>
          <a:r>
            <a:rPr lang="en-US" b="0" i="0" baseline="0" dirty="0"/>
            <a:t>Understand  Context and Guide Tailoring and </a:t>
          </a:r>
          <a:r>
            <a:rPr lang="en-US" b="0" i="0" u="sng" baseline="0" dirty="0"/>
            <a:t>Adaptation to Context</a:t>
          </a:r>
          <a:r>
            <a:rPr lang="en-US" b="0" i="0" baseline="0" dirty="0"/>
            <a:t> and Population</a:t>
          </a:r>
          <a:endParaRPr lang="en-US" dirty="0"/>
        </a:p>
      </dgm:t>
    </dgm:pt>
    <dgm:pt modelId="{9C9651DA-F2C2-45F1-9EB6-3D0490CDEEAA}" type="parTrans" cxnId="{5C95FD6B-D50B-4A6F-A94E-7A805125C443}">
      <dgm:prSet/>
      <dgm:spPr/>
      <dgm:t>
        <a:bodyPr/>
        <a:lstStyle/>
        <a:p>
          <a:endParaRPr lang="en-US" sz="2200"/>
        </a:p>
      </dgm:t>
    </dgm:pt>
    <dgm:pt modelId="{AFF646BA-DED9-4CB0-9B64-6BE346FCEEE1}" type="sibTrans" cxnId="{5C95FD6B-D50B-4A6F-A94E-7A805125C443}">
      <dgm:prSet/>
      <dgm:spPr/>
      <dgm:t>
        <a:bodyPr/>
        <a:lstStyle/>
        <a:p>
          <a:endParaRPr lang="en-US"/>
        </a:p>
      </dgm:t>
    </dgm:pt>
    <dgm:pt modelId="{8E2DDBFC-C43A-4407-9F3E-190347B1E5ED}">
      <dgm:prSet/>
      <dgm:spPr>
        <a:solidFill>
          <a:srgbClr val="154C7F"/>
        </a:solidFill>
      </dgm:spPr>
      <dgm:t>
        <a:bodyPr/>
        <a:lstStyle/>
        <a:p>
          <a:r>
            <a:rPr lang="en-US" dirty="0"/>
            <a:t>Develop practical, </a:t>
          </a:r>
          <a:r>
            <a:rPr lang="en-US" u="none" dirty="0"/>
            <a:t>contextually and </a:t>
          </a:r>
          <a:r>
            <a:rPr lang="en-US" u="sng" dirty="0"/>
            <a:t>population relevant </a:t>
          </a:r>
          <a:r>
            <a:rPr lang="en-US" dirty="0"/>
            <a:t>methods and </a:t>
          </a:r>
          <a:r>
            <a:rPr lang="en-US" u="sng" dirty="0"/>
            <a:t>resources</a:t>
          </a:r>
        </a:p>
      </dgm:t>
    </dgm:pt>
    <dgm:pt modelId="{5022CAAA-2FDD-4194-B721-1369F804FCBB}" type="parTrans" cxnId="{B1233C8D-D96A-4FA7-BDC2-B51A7DEC0DCC}">
      <dgm:prSet/>
      <dgm:spPr/>
      <dgm:t>
        <a:bodyPr/>
        <a:lstStyle/>
        <a:p>
          <a:endParaRPr lang="en-US" sz="2200"/>
        </a:p>
      </dgm:t>
    </dgm:pt>
    <dgm:pt modelId="{C2B42AE4-A8D7-4CE1-8A72-E796FBB1C9AA}" type="sibTrans" cxnId="{B1233C8D-D96A-4FA7-BDC2-B51A7DEC0DCC}">
      <dgm:prSet/>
      <dgm:spPr/>
      <dgm:t>
        <a:bodyPr/>
        <a:lstStyle/>
        <a:p>
          <a:endParaRPr lang="en-US"/>
        </a:p>
      </dgm:t>
    </dgm:pt>
    <dgm:pt modelId="{0EE54B6C-488B-AD47-A495-3EC16FC652DF}" type="pres">
      <dgm:prSet presAssocID="{1CFDA49C-469B-4648-A6A6-0D94EBFB1A99}" presName="diagram" presStyleCnt="0">
        <dgm:presLayoutVars>
          <dgm:dir/>
          <dgm:resizeHandles val="exact"/>
        </dgm:presLayoutVars>
      </dgm:prSet>
      <dgm:spPr/>
    </dgm:pt>
    <dgm:pt modelId="{609824DE-E4FB-7542-AEAA-92A7E904CC9E}" type="pres">
      <dgm:prSet presAssocID="{5956F859-EBCF-4CF6-B051-FC353D4E6CCC}" presName="node" presStyleLbl="node1" presStyleIdx="0" presStyleCnt="5">
        <dgm:presLayoutVars>
          <dgm:bulletEnabled val="1"/>
        </dgm:presLayoutVars>
      </dgm:prSet>
      <dgm:spPr/>
    </dgm:pt>
    <dgm:pt modelId="{F23ED674-20BD-DC49-B17B-713B02D5C4C3}" type="pres">
      <dgm:prSet presAssocID="{505EF48A-D308-48D5-AC9F-4EAA85FC34C5}" presName="sibTrans" presStyleCnt="0"/>
      <dgm:spPr/>
    </dgm:pt>
    <dgm:pt modelId="{CB15750E-8FA9-484F-84A9-6B52B195006D}" type="pres">
      <dgm:prSet presAssocID="{4337E723-1474-4EE7-86CA-624D1BF75D67}" presName="node" presStyleLbl="node1" presStyleIdx="1" presStyleCnt="5">
        <dgm:presLayoutVars>
          <dgm:bulletEnabled val="1"/>
        </dgm:presLayoutVars>
      </dgm:prSet>
      <dgm:spPr/>
    </dgm:pt>
    <dgm:pt modelId="{19F1A8C4-0B5C-214E-9475-79875F309E96}" type="pres">
      <dgm:prSet presAssocID="{297E7210-C2B8-4923-8C71-03D3D2E1D3C4}" presName="sibTrans" presStyleCnt="0"/>
      <dgm:spPr/>
    </dgm:pt>
    <dgm:pt modelId="{F0ADF2FC-3823-024C-B001-A8E8F81B9EEB}" type="pres">
      <dgm:prSet presAssocID="{79DAE0F7-AEC3-4686-9EE3-A65B9F66EE6C}" presName="node" presStyleLbl="node1" presStyleIdx="2" presStyleCnt="5">
        <dgm:presLayoutVars>
          <dgm:bulletEnabled val="1"/>
        </dgm:presLayoutVars>
      </dgm:prSet>
      <dgm:spPr/>
    </dgm:pt>
    <dgm:pt modelId="{B15CD1B2-47B3-4F4E-A050-6AAF1B6BAE1A}" type="pres">
      <dgm:prSet presAssocID="{50F9F126-07B4-45B3-8F45-98BAB8635ECC}" presName="sibTrans" presStyleCnt="0"/>
      <dgm:spPr/>
    </dgm:pt>
    <dgm:pt modelId="{AF17234B-6AB2-164B-BCAD-1228E57FEB92}" type="pres">
      <dgm:prSet presAssocID="{0C52D97F-445E-40DF-8249-F884A801E99B}" presName="node" presStyleLbl="node1" presStyleIdx="3" presStyleCnt="5">
        <dgm:presLayoutVars>
          <dgm:bulletEnabled val="1"/>
        </dgm:presLayoutVars>
      </dgm:prSet>
      <dgm:spPr/>
    </dgm:pt>
    <dgm:pt modelId="{8A578493-A648-5840-812A-9ADBB5118A96}" type="pres">
      <dgm:prSet presAssocID="{AFF646BA-DED9-4CB0-9B64-6BE346FCEEE1}" presName="sibTrans" presStyleCnt="0"/>
      <dgm:spPr/>
    </dgm:pt>
    <dgm:pt modelId="{08F1E75F-D21B-B94E-80FA-4DEE62DBA8F2}" type="pres">
      <dgm:prSet presAssocID="{8E2DDBFC-C43A-4407-9F3E-190347B1E5ED}" presName="node" presStyleLbl="node1" presStyleIdx="4" presStyleCnt="5">
        <dgm:presLayoutVars>
          <dgm:bulletEnabled val="1"/>
        </dgm:presLayoutVars>
      </dgm:prSet>
      <dgm:spPr/>
    </dgm:pt>
  </dgm:ptLst>
  <dgm:cxnLst>
    <dgm:cxn modelId="{09C49C0A-7543-B343-AACD-03BC2BEB8E23}" type="presOf" srcId="{0C52D97F-445E-40DF-8249-F884A801E99B}" destId="{AF17234B-6AB2-164B-BCAD-1228E57FEB92}" srcOrd="0" destOrd="0" presId="urn:microsoft.com/office/officeart/2005/8/layout/default"/>
    <dgm:cxn modelId="{0F8FEA20-CD81-C548-B6E8-AF4B8B7EF3D0}" type="presOf" srcId="{1CFDA49C-469B-4648-A6A6-0D94EBFB1A99}" destId="{0EE54B6C-488B-AD47-A495-3EC16FC652DF}" srcOrd="0" destOrd="0" presId="urn:microsoft.com/office/officeart/2005/8/layout/default"/>
    <dgm:cxn modelId="{80AED424-577F-4B8B-9AD7-2B501DE048B5}" srcId="{1CFDA49C-469B-4648-A6A6-0D94EBFB1A99}" destId="{4337E723-1474-4EE7-86CA-624D1BF75D67}" srcOrd="1" destOrd="0" parTransId="{AF184F5C-43FE-43CB-8929-9F9D2D8D2543}" sibTransId="{297E7210-C2B8-4923-8C71-03D3D2E1D3C4}"/>
    <dgm:cxn modelId="{4631D26B-86A6-DE41-8165-48AE060A574E}" type="presOf" srcId="{79DAE0F7-AEC3-4686-9EE3-A65B9F66EE6C}" destId="{F0ADF2FC-3823-024C-B001-A8E8F81B9EEB}" srcOrd="0" destOrd="0" presId="urn:microsoft.com/office/officeart/2005/8/layout/default"/>
    <dgm:cxn modelId="{5C95FD6B-D50B-4A6F-A94E-7A805125C443}" srcId="{1CFDA49C-469B-4648-A6A6-0D94EBFB1A99}" destId="{0C52D97F-445E-40DF-8249-F884A801E99B}" srcOrd="3" destOrd="0" parTransId="{9C9651DA-F2C2-45F1-9EB6-3D0490CDEEAA}" sibTransId="{AFF646BA-DED9-4CB0-9B64-6BE346FCEEE1}"/>
    <dgm:cxn modelId="{5ECE2D87-D060-8945-A684-AB7520835A10}" type="presOf" srcId="{4337E723-1474-4EE7-86CA-624D1BF75D67}" destId="{CB15750E-8FA9-484F-84A9-6B52B195006D}" srcOrd="0" destOrd="0" presId="urn:microsoft.com/office/officeart/2005/8/layout/default"/>
    <dgm:cxn modelId="{B1233C8D-D96A-4FA7-BDC2-B51A7DEC0DCC}" srcId="{1CFDA49C-469B-4648-A6A6-0D94EBFB1A99}" destId="{8E2DDBFC-C43A-4407-9F3E-190347B1E5ED}" srcOrd="4" destOrd="0" parTransId="{5022CAAA-2FDD-4194-B721-1369F804FCBB}" sibTransId="{C2B42AE4-A8D7-4CE1-8A72-E796FBB1C9AA}"/>
    <dgm:cxn modelId="{4EB9E5A4-234C-E942-9946-C331CDE4EAD0}" type="presOf" srcId="{8E2DDBFC-C43A-4407-9F3E-190347B1E5ED}" destId="{08F1E75F-D21B-B94E-80FA-4DEE62DBA8F2}" srcOrd="0" destOrd="0" presId="urn:microsoft.com/office/officeart/2005/8/layout/default"/>
    <dgm:cxn modelId="{4BFF3ABC-375B-4986-9C84-EF1D84FC874D}" srcId="{1CFDA49C-469B-4648-A6A6-0D94EBFB1A99}" destId="{79DAE0F7-AEC3-4686-9EE3-A65B9F66EE6C}" srcOrd="2" destOrd="0" parTransId="{ABD0331E-61EC-4EDC-B9BE-6CB2C57E6C6B}" sibTransId="{50F9F126-07B4-45B3-8F45-98BAB8635ECC}"/>
    <dgm:cxn modelId="{046124C5-88AA-0445-9A41-F781AD83ECAA}" type="presOf" srcId="{5956F859-EBCF-4CF6-B051-FC353D4E6CCC}" destId="{609824DE-E4FB-7542-AEAA-92A7E904CC9E}" srcOrd="0" destOrd="0" presId="urn:microsoft.com/office/officeart/2005/8/layout/default"/>
    <dgm:cxn modelId="{B7E3B2CF-2E65-4DC0-B946-9BA637D03B71}" srcId="{1CFDA49C-469B-4648-A6A6-0D94EBFB1A99}" destId="{5956F859-EBCF-4CF6-B051-FC353D4E6CCC}" srcOrd="0" destOrd="0" parTransId="{B8C6CFDE-EE94-4219-AE76-F880150C30A8}" sibTransId="{505EF48A-D308-48D5-AC9F-4EAA85FC34C5}"/>
    <dgm:cxn modelId="{14FDC14E-9D1E-4B48-8E8F-E2294E645FCE}" type="presParOf" srcId="{0EE54B6C-488B-AD47-A495-3EC16FC652DF}" destId="{609824DE-E4FB-7542-AEAA-92A7E904CC9E}" srcOrd="0" destOrd="0" presId="urn:microsoft.com/office/officeart/2005/8/layout/default"/>
    <dgm:cxn modelId="{4A7D95F3-AAA3-A243-B3B2-C7065EE57761}" type="presParOf" srcId="{0EE54B6C-488B-AD47-A495-3EC16FC652DF}" destId="{F23ED674-20BD-DC49-B17B-713B02D5C4C3}" srcOrd="1" destOrd="0" presId="urn:microsoft.com/office/officeart/2005/8/layout/default"/>
    <dgm:cxn modelId="{FA5DA896-60EC-5446-9171-EAB84353AAAB}" type="presParOf" srcId="{0EE54B6C-488B-AD47-A495-3EC16FC652DF}" destId="{CB15750E-8FA9-484F-84A9-6B52B195006D}" srcOrd="2" destOrd="0" presId="urn:microsoft.com/office/officeart/2005/8/layout/default"/>
    <dgm:cxn modelId="{9AF6524A-1927-1C42-8076-F598850AE007}" type="presParOf" srcId="{0EE54B6C-488B-AD47-A495-3EC16FC652DF}" destId="{19F1A8C4-0B5C-214E-9475-79875F309E96}" srcOrd="3" destOrd="0" presId="urn:microsoft.com/office/officeart/2005/8/layout/default"/>
    <dgm:cxn modelId="{5AAB7559-EC26-8247-8059-D32646B7B8ED}" type="presParOf" srcId="{0EE54B6C-488B-AD47-A495-3EC16FC652DF}" destId="{F0ADF2FC-3823-024C-B001-A8E8F81B9EEB}" srcOrd="4" destOrd="0" presId="urn:microsoft.com/office/officeart/2005/8/layout/default"/>
    <dgm:cxn modelId="{B8527D3A-A7CF-5C4A-87F2-885AA4C31B95}" type="presParOf" srcId="{0EE54B6C-488B-AD47-A495-3EC16FC652DF}" destId="{B15CD1B2-47B3-4F4E-A050-6AAF1B6BAE1A}" srcOrd="5" destOrd="0" presId="urn:microsoft.com/office/officeart/2005/8/layout/default"/>
    <dgm:cxn modelId="{0B150D14-3639-894A-9286-CB55A5717B99}" type="presParOf" srcId="{0EE54B6C-488B-AD47-A495-3EC16FC652DF}" destId="{AF17234B-6AB2-164B-BCAD-1228E57FEB92}" srcOrd="6" destOrd="0" presId="urn:microsoft.com/office/officeart/2005/8/layout/default"/>
    <dgm:cxn modelId="{008A3EF8-FA72-994A-89C2-85EACE00CDCB}" type="presParOf" srcId="{0EE54B6C-488B-AD47-A495-3EC16FC652DF}" destId="{8A578493-A648-5840-812A-9ADBB5118A96}" srcOrd="7" destOrd="0" presId="urn:microsoft.com/office/officeart/2005/8/layout/default"/>
    <dgm:cxn modelId="{08EDF35E-0B9F-9241-A41B-FA327EBB5F2C}" type="presParOf" srcId="{0EE54B6C-488B-AD47-A495-3EC16FC652DF}" destId="{08F1E75F-D21B-B94E-80FA-4DEE62DBA8F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07183F-C3D8-4A36-8943-C951C0FCF6CC}"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2585BD70-491F-4508-AF59-78D95D869685}">
      <dgm:prSet phldrT="[Text]" custT="1"/>
      <dgm:spPr/>
      <dgm:t>
        <a:bodyPr/>
        <a:lstStyle/>
        <a:p>
          <a:r>
            <a:rPr lang="en-US" sz="3200" b="1" dirty="0">
              <a:latin typeface="+mj-lt"/>
            </a:rPr>
            <a:t>Key Findings</a:t>
          </a:r>
        </a:p>
      </dgm:t>
    </dgm:pt>
    <dgm:pt modelId="{554811B9-8C26-4FD1-866F-06833DBCCAEC}" type="parTrans" cxnId="{E08DE013-40CC-49A5-A7FA-9C11EE97AAF2}">
      <dgm:prSet/>
      <dgm:spPr/>
      <dgm:t>
        <a:bodyPr/>
        <a:lstStyle/>
        <a:p>
          <a:endParaRPr lang="en-US"/>
        </a:p>
      </dgm:t>
    </dgm:pt>
    <dgm:pt modelId="{DE640323-517F-493D-ADDB-CB1B4FE29BB4}" type="sibTrans" cxnId="{E08DE013-40CC-49A5-A7FA-9C11EE97AAF2}">
      <dgm:prSet/>
      <dgm:spPr/>
      <dgm:t>
        <a:bodyPr/>
        <a:lstStyle/>
        <a:p>
          <a:endParaRPr lang="en-US"/>
        </a:p>
      </dgm:t>
    </dgm:pt>
    <dgm:pt modelId="{691B5105-D425-4415-9464-29B27CBD2060}">
      <dgm:prSet phldrT="[Text]"/>
      <dgm:spPr/>
      <dgm:t>
        <a:bodyPr/>
        <a:lstStyle/>
        <a:p>
          <a:r>
            <a:rPr lang="en-US" dirty="0">
              <a:latin typeface="+mj-lt"/>
            </a:rPr>
            <a:t>Feasible and applicable across different projects, content areas and teams</a:t>
          </a:r>
        </a:p>
      </dgm:t>
    </dgm:pt>
    <dgm:pt modelId="{EAA6D98C-CAF7-4783-B5A9-08B33930BCF6}" type="parTrans" cxnId="{52DB7856-3A29-468D-9189-6DA6DDC1BC17}">
      <dgm:prSet/>
      <dgm:spPr/>
      <dgm:t>
        <a:bodyPr/>
        <a:lstStyle/>
        <a:p>
          <a:endParaRPr lang="en-US"/>
        </a:p>
      </dgm:t>
    </dgm:pt>
    <dgm:pt modelId="{ED9A16A9-EEC9-451A-9EB4-DC3FE21ADAFA}" type="sibTrans" cxnId="{52DB7856-3A29-468D-9189-6DA6DDC1BC17}">
      <dgm:prSet/>
      <dgm:spPr/>
      <dgm:t>
        <a:bodyPr/>
        <a:lstStyle/>
        <a:p>
          <a:endParaRPr lang="en-US"/>
        </a:p>
      </dgm:t>
    </dgm:pt>
    <dgm:pt modelId="{7A6FEFB0-D5FB-4D86-81C6-9BF454A723D5}">
      <dgm:prSet phldrT="[Text]" custT="1"/>
      <dgm:spPr/>
      <dgm:t>
        <a:bodyPr/>
        <a:lstStyle/>
        <a:p>
          <a:r>
            <a:rPr lang="en-US" sz="3200" b="1" dirty="0">
              <a:latin typeface="+mj-lt"/>
            </a:rPr>
            <a:t>Challenges</a:t>
          </a:r>
        </a:p>
      </dgm:t>
    </dgm:pt>
    <dgm:pt modelId="{2BCADE09-5C15-497F-93E1-BF22D65B157B}" type="parTrans" cxnId="{15475DB5-726D-48BC-B81A-AD30F7EEB9C3}">
      <dgm:prSet/>
      <dgm:spPr/>
      <dgm:t>
        <a:bodyPr/>
        <a:lstStyle/>
        <a:p>
          <a:endParaRPr lang="en-US"/>
        </a:p>
      </dgm:t>
    </dgm:pt>
    <dgm:pt modelId="{9D049345-48E2-4F00-9D8B-F97A8359EBE2}" type="sibTrans" cxnId="{15475DB5-726D-48BC-B81A-AD30F7EEB9C3}">
      <dgm:prSet/>
      <dgm:spPr/>
      <dgm:t>
        <a:bodyPr/>
        <a:lstStyle/>
        <a:p>
          <a:endParaRPr lang="en-US"/>
        </a:p>
      </dgm:t>
    </dgm:pt>
    <dgm:pt modelId="{BB07A360-CBA4-4B68-9613-5052C0AC6B29}">
      <dgm:prSet phldrT="[Text]"/>
      <dgm:spPr/>
      <dgm:t>
        <a:bodyPr/>
        <a:lstStyle/>
        <a:p>
          <a:r>
            <a:rPr lang="en-US" dirty="0">
              <a:latin typeface="+mj-lt"/>
            </a:rPr>
            <a:t>Limited by </a:t>
          </a:r>
          <a:r>
            <a:rPr lang="en-US" b="1" i="1" dirty="0">
              <a:latin typeface="+mj-lt"/>
            </a:rPr>
            <a:t>frequency and quality of data, </a:t>
          </a:r>
          <a:r>
            <a:rPr lang="en-US" dirty="0">
              <a:latin typeface="+mj-lt"/>
            </a:rPr>
            <a:t>especially when few or no ‘objective data’</a:t>
          </a:r>
        </a:p>
      </dgm:t>
    </dgm:pt>
    <dgm:pt modelId="{88389F0F-E49E-4532-9D43-2E168C482D24}" type="parTrans" cxnId="{8AD26C2F-E7ED-4326-B0BF-2994B1CB64E3}">
      <dgm:prSet/>
      <dgm:spPr/>
      <dgm:t>
        <a:bodyPr/>
        <a:lstStyle/>
        <a:p>
          <a:endParaRPr lang="en-US"/>
        </a:p>
      </dgm:t>
    </dgm:pt>
    <dgm:pt modelId="{F638D526-1E3A-4B40-AFD4-846C2ACFC64A}" type="sibTrans" cxnId="{8AD26C2F-E7ED-4326-B0BF-2994B1CB64E3}">
      <dgm:prSet/>
      <dgm:spPr/>
      <dgm:t>
        <a:bodyPr/>
        <a:lstStyle/>
        <a:p>
          <a:endParaRPr lang="en-US"/>
        </a:p>
      </dgm:t>
    </dgm:pt>
    <dgm:pt modelId="{5770EB53-16C1-45A1-B491-A364666061D3}">
      <dgm:prSet phldrT="[Text]" custT="1"/>
      <dgm:spPr/>
      <dgm:t>
        <a:bodyPr/>
        <a:lstStyle/>
        <a:p>
          <a:r>
            <a:rPr lang="en-US" sz="3200" b="1" dirty="0">
              <a:latin typeface="+mj-lt"/>
            </a:rPr>
            <a:t>Next</a:t>
          </a:r>
          <a:r>
            <a:rPr lang="en-US" sz="3200" dirty="0">
              <a:latin typeface="+mj-lt"/>
            </a:rPr>
            <a:t> </a:t>
          </a:r>
          <a:r>
            <a:rPr lang="en-US" sz="3200" b="1" dirty="0">
              <a:latin typeface="+mj-lt"/>
            </a:rPr>
            <a:t>Steps</a:t>
          </a:r>
        </a:p>
      </dgm:t>
    </dgm:pt>
    <dgm:pt modelId="{43942684-9AC8-43F6-9FE4-C827BEFA2C83}" type="parTrans" cxnId="{898E63C5-053A-4808-B7A4-F32644E7A05D}">
      <dgm:prSet/>
      <dgm:spPr/>
      <dgm:t>
        <a:bodyPr/>
        <a:lstStyle/>
        <a:p>
          <a:endParaRPr lang="en-US"/>
        </a:p>
      </dgm:t>
    </dgm:pt>
    <dgm:pt modelId="{B9AD8AA8-5A70-4378-BBAB-7269F0A5BE8C}" type="sibTrans" cxnId="{898E63C5-053A-4808-B7A4-F32644E7A05D}">
      <dgm:prSet/>
      <dgm:spPr/>
      <dgm:t>
        <a:bodyPr/>
        <a:lstStyle/>
        <a:p>
          <a:endParaRPr lang="en-US"/>
        </a:p>
      </dgm:t>
    </dgm:pt>
    <dgm:pt modelId="{2D7F078F-2F44-4E68-8541-89B1E169A6F6}">
      <dgm:prSet phldrT="[Text]"/>
      <dgm:spPr/>
      <dgm:t>
        <a:bodyPr/>
        <a:lstStyle/>
        <a:p>
          <a:r>
            <a:rPr lang="en-US" dirty="0">
              <a:latin typeface="+mj-lt"/>
            </a:rPr>
            <a:t>Applying in 1) global health hypertension and 2) hospital lung ultrasound projects</a:t>
          </a:r>
        </a:p>
      </dgm:t>
    </dgm:pt>
    <dgm:pt modelId="{3865DDC1-47B2-4B90-963F-57662234DA97}" type="parTrans" cxnId="{67DA490D-00AD-4094-803B-C5E124D1B7B1}">
      <dgm:prSet/>
      <dgm:spPr/>
      <dgm:t>
        <a:bodyPr/>
        <a:lstStyle/>
        <a:p>
          <a:endParaRPr lang="en-US"/>
        </a:p>
      </dgm:t>
    </dgm:pt>
    <dgm:pt modelId="{711C9C14-3113-4793-9229-411B97F936D6}" type="sibTrans" cxnId="{67DA490D-00AD-4094-803B-C5E124D1B7B1}">
      <dgm:prSet/>
      <dgm:spPr/>
      <dgm:t>
        <a:bodyPr/>
        <a:lstStyle/>
        <a:p>
          <a:endParaRPr lang="en-US"/>
        </a:p>
      </dgm:t>
    </dgm:pt>
    <dgm:pt modelId="{0340CB92-9871-425B-AF52-5C85F909E4B5}">
      <dgm:prSet/>
      <dgm:spPr/>
      <dgm:t>
        <a:bodyPr/>
        <a:lstStyle/>
        <a:p>
          <a:r>
            <a:rPr lang="en-US" dirty="0">
              <a:latin typeface="+mj-lt"/>
            </a:rPr>
            <a:t>Method works to </a:t>
          </a:r>
          <a:r>
            <a:rPr lang="en-US" b="1" i="1" dirty="0">
              <a:latin typeface="+mj-lt"/>
            </a:rPr>
            <a:t>promote team discussion, reflection </a:t>
          </a:r>
          <a:r>
            <a:rPr lang="en-US" dirty="0">
              <a:latin typeface="+mj-lt"/>
            </a:rPr>
            <a:t>and action planning</a:t>
          </a:r>
        </a:p>
      </dgm:t>
    </dgm:pt>
    <dgm:pt modelId="{8D21AC85-AFE7-4A56-9916-57ABB564E6E2}" type="parTrans" cxnId="{15811E1A-4816-4E6C-B187-337FCD9C541C}">
      <dgm:prSet/>
      <dgm:spPr/>
      <dgm:t>
        <a:bodyPr/>
        <a:lstStyle/>
        <a:p>
          <a:endParaRPr lang="en-US"/>
        </a:p>
      </dgm:t>
    </dgm:pt>
    <dgm:pt modelId="{1029681D-6CA9-48D1-9CB2-078F9B5E92E1}" type="sibTrans" cxnId="{15811E1A-4816-4E6C-B187-337FCD9C541C}">
      <dgm:prSet/>
      <dgm:spPr/>
      <dgm:t>
        <a:bodyPr/>
        <a:lstStyle/>
        <a:p>
          <a:endParaRPr lang="en-US"/>
        </a:p>
      </dgm:t>
    </dgm:pt>
    <dgm:pt modelId="{E3F5AF11-24D2-445D-B184-CA9B0D15E515}">
      <dgm:prSet/>
      <dgm:spPr/>
      <dgm:t>
        <a:bodyPr/>
        <a:lstStyle/>
        <a:p>
          <a:r>
            <a:rPr lang="en-US" dirty="0">
              <a:latin typeface="+mj-lt"/>
            </a:rPr>
            <a:t>Exploring number of iterative sessions and level of facilitation needed</a:t>
          </a:r>
        </a:p>
      </dgm:t>
    </dgm:pt>
    <dgm:pt modelId="{9FE3BA0D-5D9A-49E6-879F-F40320B18AF8}" type="parTrans" cxnId="{2058F697-25F8-4104-9EED-9562D45C78DF}">
      <dgm:prSet/>
      <dgm:spPr/>
      <dgm:t>
        <a:bodyPr/>
        <a:lstStyle/>
        <a:p>
          <a:endParaRPr lang="en-US"/>
        </a:p>
      </dgm:t>
    </dgm:pt>
    <dgm:pt modelId="{64F077A8-0309-4130-9A98-AB38F341D33D}" type="sibTrans" cxnId="{2058F697-25F8-4104-9EED-9562D45C78DF}">
      <dgm:prSet/>
      <dgm:spPr/>
      <dgm:t>
        <a:bodyPr/>
        <a:lstStyle/>
        <a:p>
          <a:endParaRPr lang="en-US"/>
        </a:p>
      </dgm:t>
    </dgm:pt>
    <dgm:pt modelId="{DF90A20C-BFDB-4273-B6A7-FBFD09CE1648}">
      <dgm:prSet/>
      <dgm:spPr/>
      <dgm:t>
        <a:bodyPr/>
        <a:lstStyle/>
        <a:p>
          <a:r>
            <a:rPr lang="en-US" dirty="0">
              <a:latin typeface="+mj-lt"/>
            </a:rPr>
            <a:t>Use </a:t>
          </a:r>
          <a:r>
            <a:rPr lang="en-US" b="1" i="1" dirty="0">
              <a:latin typeface="+mj-lt"/>
            </a:rPr>
            <a:t>real-time EHR data and biweekly meetings for rap</a:t>
          </a:r>
          <a:r>
            <a:rPr lang="en-US" dirty="0">
              <a:latin typeface="+mj-lt"/>
            </a:rPr>
            <a:t>id iterations</a:t>
          </a:r>
        </a:p>
      </dgm:t>
    </dgm:pt>
    <dgm:pt modelId="{DE0372D9-E063-4EBF-8068-4E73139C1663}" type="parTrans" cxnId="{A0B98E0E-B740-4298-A378-08754AC33F35}">
      <dgm:prSet/>
      <dgm:spPr/>
      <dgm:t>
        <a:bodyPr/>
        <a:lstStyle/>
        <a:p>
          <a:endParaRPr lang="en-US"/>
        </a:p>
      </dgm:t>
    </dgm:pt>
    <dgm:pt modelId="{F46D0174-9291-4F57-B5AC-55CCF4B44A49}" type="sibTrans" cxnId="{A0B98E0E-B740-4298-A378-08754AC33F35}">
      <dgm:prSet/>
      <dgm:spPr/>
      <dgm:t>
        <a:bodyPr/>
        <a:lstStyle/>
        <a:p>
          <a:endParaRPr lang="en-US"/>
        </a:p>
      </dgm:t>
    </dgm:pt>
    <dgm:pt modelId="{0A2A9C99-5182-C84D-8097-D67BDD67BC95}">
      <dgm:prSet/>
      <dgm:spPr/>
      <dgm:t>
        <a:bodyPr/>
        <a:lstStyle/>
        <a:p>
          <a:r>
            <a:rPr lang="en-US" b="0" dirty="0">
              <a:latin typeface="+mj-lt"/>
            </a:rPr>
            <a:t>Finding a way to integrate PRISM issues</a:t>
          </a:r>
        </a:p>
      </dgm:t>
    </dgm:pt>
    <dgm:pt modelId="{F01C1554-ACE9-6C4D-8B3C-42C44B2AEA83}" type="parTrans" cxnId="{D0B1E6A0-3391-E840-8F30-BDB4B450A94A}">
      <dgm:prSet/>
      <dgm:spPr/>
      <dgm:t>
        <a:bodyPr/>
        <a:lstStyle/>
        <a:p>
          <a:endParaRPr lang="en-US"/>
        </a:p>
      </dgm:t>
    </dgm:pt>
    <dgm:pt modelId="{C5BA0DD5-16EA-A04C-8F38-AABDAE266C4B}" type="sibTrans" cxnId="{D0B1E6A0-3391-E840-8F30-BDB4B450A94A}">
      <dgm:prSet/>
      <dgm:spPr/>
      <dgm:t>
        <a:bodyPr/>
        <a:lstStyle/>
        <a:p>
          <a:endParaRPr lang="en-US"/>
        </a:p>
      </dgm:t>
    </dgm:pt>
    <dgm:pt modelId="{6C57945C-C7BF-8649-9AB0-B90E7CA6CA7C}">
      <dgm:prSet phldrT="[Text]"/>
      <dgm:spPr/>
      <dgm:t>
        <a:bodyPr/>
        <a:lstStyle/>
        <a:p>
          <a:endParaRPr lang="en-US" dirty="0">
            <a:latin typeface="+mj-lt"/>
          </a:endParaRPr>
        </a:p>
      </dgm:t>
    </dgm:pt>
    <dgm:pt modelId="{3C32B2AB-825D-0740-85B6-02FF05FD501A}" type="parTrans" cxnId="{A3E19848-B936-B04E-873D-1F14321DEF28}">
      <dgm:prSet/>
      <dgm:spPr/>
      <dgm:t>
        <a:bodyPr/>
        <a:lstStyle/>
        <a:p>
          <a:endParaRPr lang="en-US"/>
        </a:p>
      </dgm:t>
    </dgm:pt>
    <dgm:pt modelId="{552241A6-DBA0-5546-8BBE-4043172A1A18}" type="sibTrans" cxnId="{A3E19848-B936-B04E-873D-1F14321DEF28}">
      <dgm:prSet/>
      <dgm:spPr/>
      <dgm:t>
        <a:bodyPr/>
        <a:lstStyle/>
        <a:p>
          <a:endParaRPr lang="en-US"/>
        </a:p>
      </dgm:t>
    </dgm:pt>
    <dgm:pt modelId="{03317A7F-2A80-904B-A1F3-56EC0E554231}">
      <dgm:prSet/>
      <dgm:spPr/>
      <dgm:t>
        <a:bodyPr/>
        <a:lstStyle/>
        <a:p>
          <a:r>
            <a:rPr lang="en-US" b="1" dirty="0">
              <a:latin typeface="+mj-lt"/>
            </a:rPr>
            <a:t>Developed web-based version (using PRISM)</a:t>
          </a:r>
        </a:p>
      </dgm:t>
    </dgm:pt>
    <dgm:pt modelId="{97650006-A722-D04A-B015-E5E24C019475}" type="parTrans" cxnId="{B7F4C8CC-5D70-E04A-AF3F-8DFDA5BD5560}">
      <dgm:prSet/>
      <dgm:spPr/>
      <dgm:t>
        <a:bodyPr/>
        <a:lstStyle/>
        <a:p>
          <a:endParaRPr lang="en-US"/>
        </a:p>
      </dgm:t>
    </dgm:pt>
    <dgm:pt modelId="{8EB048C5-9B34-064E-ABAD-75AB5DF25263}" type="sibTrans" cxnId="{B7F4C8CC-5D70-E04A-AF3F-8DFDA5BD5560}">
      <dgm:prSet/>
      <dgm:spPr/>
      <dgm:t>
        <a:bodyPr/>
        <a:lstStyle/>
        <a:p>
          <a:endParaRPr lang="en-US"/>
        </a:p>
      </dgm:t>
    </dgm:pt>
    <dgm:pt modelId="{828EC9A3-77C1-4D54-AB26-A358A94EBD01}" type="pres">
      <dgm:prSet presAssocID="{AB07183F-C3D8-4A36-8943-C951C0FCF6CC}" presName="Name0" presStyleCnt="0">
        <dgm:presLayoutVars>
          <dgm:dir/>
          <dgm:animLvl val="lvl"/>
          <dgm:resizeHandles val="exact"/>
        </dgm:presLayoutVars>
      </dgm:prSet>
      <dgm:spPr/>
    </dgm:pt>
    <dgm:pt modelId="{E3890007-026D-4522-8CF9-C7E31BB3CDE1}" type="pres">
      <dgm:prSet presAssocID="{2585BD70-491F-4508-AF59-78D95D869685}" presName="composite" presStyleCnt="0"/>
      <dgm:spPr/>
    </dgm:pt>
    <dgm:pt modelId="{49ED7EBF-1B77-4C72-A7EC-6B28DB66A27A}" type="pres">
      <dgm:prSet presAssocID="{2585BD70-491F-4508-AF59-78D95D869685}" presName="parTx" presStyleLbl="alignNode1" presStyleIdx="0" presStyleCnt="3">
        <dgm:presLayoutVars>
          <dgm:chMax val="0"/>
          <dgm:chPref val="0"/>
          <dgm:bulletEnabled val="1"/>
        </dgm:presLayoutVars>
      </dgm:prSet>
      <dgm:spPr/>
    </dgm:pt>
    <dgm:pt modelId="{07BDDAD1-F4C1-41FB-85B0-50E4E9DBBF79}" type="pres">
      <dgm:prSet presAssocID="{2585BD70-491F-4508-AF59-78D95D869685}" presName="desTx" presStyleLbl="alignAccFollowNode1" presStyleIdx="0" presStyleCnt="3">
        <dgm:presLayoutVars>
          <dgm:bulletEnabled val="1"/>
        </dgm:presLayoutVars>
      </dgm:prSet>
      <dgm:spPr/>
    </dgm:pt>
    <dgm:pt modelId="{AF56BF03-0229-43C0-9DE2-146FBDC3E676}" type="pres">
      <dgm:prSet presAssocID="{DE640323-517F-493D-ADDB-CB1B4FE29BB4}" presName="space" presStyleCnt="0"/>
      <dgm:spPr/>
    </dgm:pt>
    <dgm:pt modelId="{53568CA0-2422-424F-A31A-9CC5727CD3B3}" type="pres">
      <dgm:prSet presAssocID="{7A6FEFB0-D5FB-4D86-81C6-9BF454A723D5}" presName="composite" presStyleCnt="0"/>
      <dgm:spPr/>
    </dgm:pt>
    <dgm:pt modelId="{2ECD98E8-8CB1-4F5A-A268-858C5948EEAF}" type="pres">
      <dgm:prSet presAssocID="{7A6FEFB0-D5FB-4D86-81C6-9BF454A723D5}" presName="parTx" presStyleLbl="alignNode1" presStyleIdx="1" presStyleCnt="3">
        <dgm:presLayoutVars>
          <dgm:chMax val="0"/>
          <dgm:chPref val="0"/>
          <dgm:bulletEnabled val="1"/>
        </dgm:presLayoutVars>
      </dgm:prSet>
      <dgm:spPr/>
    </dgm:pt>
    <dgm:pt modelId="{6F02D88D-4A2A-4D94-965D-5CB936D629B7}" type="pres">
      <dgm:prSet presAssocID="{7A6FEFB0-D5FB-4D86-81C6-9BF454A723D5}" presName="desTx" presStyleLbl="alignAccFollowNode1" presStyleIdx="1" presStyleCnt="3">
        <dgm:presLayoutVars>
          <dgm:bulletEnabled val="1"/>
        </dgm:presLayoutVars>
      </dgm:prSet>
      <dgm:spPr/>
    </dgm:pt>
    <dgm:pt modelId="{ADD085D2-D20C-497C-84A0-E116DAC35BEB}" type="pres">
      <dgm:prSet presAssocID="{9D049345-48E2-4F00-9D8B-F97A8359EBE2}" presName="space" presStyleCnt="0"/>
      <dgm:spPr/>
    </dgm:pt>
    <dgm:pt modelId="{2E80A60A-9B4E-450C-A539-1DE5FB6EF96B}" type="pres">
      <dgm:prSet presAssocID="{5770EB53-16C1-45A1-B491-A364666061D3}" presName="composite" presStyleCnt="0"/>
      <dgm:spPr/>
    </dgm:pt>
    <dgm:pt modelId="{F6E3D048-B49E-4002-BD6F-6F9247317C65}" type="pres">
      <dgm:prSet presAssocID="{5770EB53-16C1-45A1-B491-A364666061D3}" presName="parTx" presStyleLbl="alignNode1" presStyleIdx="2" presStyleCnt="3">
        <dgm:presLayoutVars>
          <dgm:chMax val="0"/>
          <dgm:chPref val="0"/>
          <dgm:bulletEnabled val="1"/>
        </dgm:presLayoutVars>
      </dgm:prSet>
      <dgm:spPr/>
    </dgm:pt>
    <dgm:pt modelId="{2E4E0076-5D3E-4238-B040-BE891ED3F585}" type="pres">
      <dgm:prSet presAssocID="{5770EB53-16C1-45A1-B491-A364666061D3}" presName="desTx" presStyleLbl="alignAccFollowNode1" presStyleIdx="2" presStyleCnt="3">
        <dgm:presLayoutVars>
          <dgm:bulletEnabled val="1"/>
        </dgm:presLayoutVars>
      </dgm:prSet>
      <dgm:spPr/>
    </dgm:pt>
  </dgm:ptLst>
  <dgm:cxnLst>
    <dgm:cxn modelId="{855F310C-1C6A-4994-8A8A-2BCBEA86D1E6}" type="presOf" srcId="{BB07A360-CBA4-4B68-9613-5052C0AC6B29}" destId="{6F02D88D-4A2A-4D94-965D-5CB936D629B7}" srcOrd="0" destOrd="0" presId="urn:microsoft.com/office/officeart/2005/8/layout/hList1"/>
    <dgm:cxn modelId="{67DA490D-00AD-4094-803B-C5E124D1B7B1}" srcId="{5770EB53-16C1-45A1-B491-A364666061D3}" destId="{2D7F078F-2F44-4E68-8541-89B1E169A6F6}" srcOrd="0" destOrd="0" parTransId="{3865DDC1-47B2-4B90-963F-57662234DA97}" sibTransId="{711C9C14-3113-4793-9229-411B97F936D6}"/>
    <dgm:cxn modelId="{A0B98E0E-B740-4298-A378-08754AC33F35}" srcId="{5770EB53-16C1-45A1-B491-A364666061D3}" destId="{DF90A20C-BFDB-4273-B6A7-FBFD09CE1648}" srcOrd="1" destOrd="0" parTransId="{DE0372D9-E063-4EBF-8068-4E73139C1663}" sibTransId="{F46D0174-9291-4F57-B5AC-55CCF4B44A49}"/>
    <dgm:cxn modelId="{E08DE013-40CC-49A5-A7FA-9C11EE97AAF2}" srcId="{AB07183F-C3D8-4A36-8943-C951C0FCF6CC}" destId="{2585BD70-491F-4508-AF59-78D95D869685}" srcOrd="0" destOrd="0" parTransId="{554811B9-8C26-4FD1-866F-06833DBCCAEC}" sibTransId="{DE640323-517F-493D-ADDB-CB1B4FE29BB4}"/>
    <dgm:cxn modelId="{15811E1A-4816-4E6C-B187-337FCD9C541C}" srcId="{2585BD70-491F-4508-AF59-78D95D869685}" destId="{0340CB92-9871-425B-AF52-5C85F909E4B5}" srcOrd="2" destOrd="0" parTransId="{8D21AC85-AFE7-4A56-9916-57ABB564E6E2}" sibTransId="{1029681D-6CA9-48D1-9CB2-078F9B5E92E1}"/>
    <dgm:cxn modelId="{F8F4E320-8590-400B-BACF-D71290922ED8}" type="presOf" srcId="{0340CB92-9871-425B-AF52-5C85F909E4B5}" destId="{07BDDAD1-F4C1-41FB-85B0-50E4E9DBBF79}" srcOrd="0" destOrd="2" presId="urn:microsoft.com/office/officeart/2005/8/layout/hList1"/>
    <dgm:cxn modelId="{8AD26C2F-E7ED-4326-B0BF-2994B1CB64E3}" srcId="{7A6FEFB0-D5FB-4D86-81C6-9BF454A723D5}" destId="{BB07A360-CBA4-4B68-9613-5052C0AC6B29}" srcOrd="0" destOrd="0" parTransId="{88389F0F-E49E-4532-9D43-2E168C482D24}" sibTransId="{F638D526-1E3A-4B40-AFD4-846C2ACFC64A}"/>
    <dgm:cxn modelId="{E3C0B342-CE07-48B2-9486-157D45758A37}" type="presOf" srcId="{AB07183F-C3D8-4A36-8943-C951C0FCF6CC}" destId="{828EC9A3-77C1-4D54-AB26-A358A94EBD01}" srcOrd="0" destOrd="0" presId="urn:microsoft.com/office/officeart/2005/8/layout/hList1"/>
    <dgm:cxn modelId="{878AC543-1A8B-48FC-8755-0536EA071269}" type="presOf" srcId="{2D7F078F-2F44-4E68-8541-89B1E169A6F6}" destId="{2E4E0076-5D3E-4238-B040-BE891ED3F585}" srcOrd="0" destOrd="0" presId="urn:microsoft.com/office/officeart/2005/8/layout/hList1"/>
    <dgm:cxn modelId="{A3E19848-B936-B04E-873D-1F14321DEF28}" srcId="{2585BD70-491F-4508-AF59-78D95D869685}" destId="{6C57945C-C7BF-8649-9AB0-B90E7CA6CA7C}" srcOrd="1" destOrd="0" parTransId="{3C32B2AB-825D-0740-85B6-02FF05FD501A}" sibTransId="{552241A6-DBA0-5546-8BBE-4043172A1A18}"/>
    <dgm:cxn modelId="{6B742853-C7AE-4A17-8A80-4D71453EE7FB}" type="presOf" srcId="{5770EB53-16C1-45A1-B491-A364666061D3}" destId="{F6E3D048-B49E-4002-BD6F-6F9247317C65}" srcOrd="0" destOrd="0" presId="urn:microsoft.com/office/officeart/2005/8/layout/hList1"/>
    <dgm:cxn modelId="{52DB7856-3A29-468D-9189-6DA6DDC1BC17}" srcId="{2585BD70-491F-4508-AF59-78D95D869685}" destId="{691B5105-D425-4415-9464-29B27CBD2060}" srcOrd="0" destOrd="0" parTransId="{EAA6D98C-CAF7-4783-B5A9-08B33930BCF6}" sibTransId="{ED9A16A9-EEC9-451A-9EB4-DC3FE21ADAFA}"/>
    <dgm:cxn modelId="{BC412B59-A61E-6345-A52B-4CC6B5C01902}" type="presOf" srcId="{0A2A9C99-5182-C84D-8097-D67BDD67BC95}" destId="{6F02D88D-4A2A-4D94-965D-5CB936D629B7}" srcOrd="0" destOrd="2" presId="urn:microsoft.com/office/officeart/2005/8/layout/hList1"/>
    <dgm:cxn modelId="{8EEB095C-679A-4E30-9514-08BFCEEB398B}" type="presOf" srcId="{691B5105-D425-4415-9464-29B27CBD2060}" destId="{07BDDAD1-F4C1-41FB-85B0-50E4E9DBBF79}" srcOrd="0" destOrd="0" presId="urn:microsoft.com/office/officeart/2005/8/layout/hList1"/>
    <dgm:cxn modelId="{90A0FF64-8A6D-41F8-8330-DED23C568BC4}" type="presOf" srcId="{2585BD70-491F-4508-AF59-78D95D869685}" destId="{49ED7EBF-1B77-4C72-A7EC-6B28DB66A27A}" srcOrd="0" destOrd="0" presId="urn:microsoft.com/office/officeart/2005/8/layout/hList1"/>
    <dgm:cxn modelId="{01783C77-6E51-4C12-9F75-BABC34CDC5BD}" type="presOf" srcId="{7A6FEFB0-D5FB-4D86-81C6-9BF454A723D5}" destId="{2ECD98E8-8CB1-4F5A-A268-858C5948EEAF}" srcOrd="0" destOrd="0" presId="urn:microsoft.com/office/officeart/2005/8/layout/hList1"/>
    <dgm:cxn modelId="{2058F697-25F8-4104-9EED-9562D45C78DF}" srcId="{7A6FEFB0-D5FB-4D86-81C6-9BF454A723D5}" destId="{E3F5AF11-24D2-445D-B184-CA9B0D15E515}" srcOrd="1" destOrd="0" parTransId="{9FE3BA0D-5D9A-49E6-879F-F40320B18AF8}" sibTransId="{64F077A8-0309-4130-9A98-AB38F341D33D}"/>
    <dgm:cxn modelId="{E3DE5B9E-E7AF-4787-89D7-35FF59439F3B}" type="presOf" srcId="{E3F5AF11-24D2-445D-B184-CA9B0D15E515}" destId="{6F02D88D-4A2A-4D94-965D-5CB936D629B7}" srcOrd="0" destOrd="1" presId="urn:microsoft.com/office/officeart/2005/8/layout/hList1"/>
    <dgm:cxn modelId="{D0B1E6A0-3391-E840-8F30-BDB4B450A94A}" srcId="{7A6FEFB0-D5FB-4D86-81C6-9BF454A723D5}" destId="{0A2A9C99-5182-C84D-8097-D67BDD67BC95}" srcOrd="2" destOrd="0" parTransId="{F01C1554-ACE9-6C4D-8B3C-42C44B2AEA83}" sibTransId="{C5BA0DD5-16EA-A04C-8F38-AABDAE266C4B}"/>
    <dgm:cxn modelId="{7A6324AF-03A0-4451-A921-9011859487D9}" type="presOf" srcId="{DF90A20C-BFDB-4273-B6A7-FBFD09CE1648}" destId="{2E4E0076-5D3E-4238-B040-BE891ED3F585}" srcOrd="0" destOrd="1" presId="urn:microsoft.com/office/officeart/2005/8/layout/hList1"/>
    <dgm:cxn modelId="{15475DB5-726D-48BC-B81A-AD30F7EEB9C3}" srcId="{AB07183F-C3D8-4A36-8943-C951C0FCF6CC}" destId="{7A6FEFB0-D5FB-4D86-81C6-9BF454A723D5}" srcOrd="1" destOrd="0" parTransId="{2BCADE09-5C15-497F-93E1-BF22D65B157B}" sibTransId="{9D049345-48E2-4F00-9D8B-F97A8359EBE2}"/>
    <dgm:cxn modelId="{564BF7C4-9CBD-6647-AABA-E3DB306625FF}" type="presOf" srcId="{6C57945C-C7BF-8649-9AB0-B90E7CA6CA7C}" destId="{07BDDAD1-F4C1-41FB-85B0-50E4E9DBBF79}" srcOrd="0" destOrd="1" presId="urn:microsoft.com/office/officeart/2005/8/layout/hList1"/>
    <dgm:cxn modelId="{898E63C5-053A-4808-B7A4-F32644E7A05D}" srcId="{AB07183F-C3D8-4A36-8943-C951C0FCF6CC}" destId="{5770EB53-16C1-45A1-B491-A364666061D3}" srcOrd="2" destOrd="0" parTransId="{43942684-9AC8-43F6-9FE4-C827BEFA2C83}" sibTransId="{B9AD8AA8-5A70-4378-BBAB-7269F0A5BE8C}"/>
    <dgm:cxn modelId="{B7F4C8CC-5D70-E04A-AF3F-8DFDA5BD5560}" srcId="{5770EB53-16C1-45A1-B491-A364666061D3}" destId="{03317A7F-2A80-904B-A1F3-56EC0E554231}" srcOrd="2" destOrd="0" parTransId="{97650006-A722-D04A-B015-E5E24C019475}" sibTransId="{8EB048C5-9B34-064E-ABAD-75AB5DF25263}"/>
    <dgm:cxn modelId="{76F791FB-52EE-424D-B5AE-3D98A575F065}" type="presOf" srcId="{03317A7F-2A80-904B-A1F3-56EC0E554231}" destId="{2E4E0076-5D3E-4238-B040-BE891ED3F585}" srcOrd="0" destOrd="2" presId="urn:microsoft.com/office/officeart/2005/8/layout/hList1"/>
    <dgm:cxn modelId="{A457B802-E3E3-4F8F-ADB9-AD43C040E262}" type="presParOf" srcId="{828EC9A3-77C1-4D54-AB26-A358A94EBD01}" destId="{E3890007-026D-4522-8CF9-C7E31BB3CDE1}" srcOrd="0" destOrd="0" presId="urn:microsoft.com/office/officeart/2005/8/layout/hList1"/>
    <dgm:cxn modelId="{B18CF3AE-1E95-4C4F-B225-3D645D363377}" type="presParOf" srcId="{E3890007-026D-4522-8CF9-C7E31BB3CDE1}" destId="{49ED7EBF-1B77-4C72-A7EC-6B28DB66A27A}" srcOrd="0" destOrd="0" presId="urn:microsoft.com/office/officeart/2005/8/layout/hList1"/>
    <dgm:cxn modelId="{4BEF6FAE-FDB5-4041-B11D-E11CFDC0651B}" type="presParOf" srcId="{E3890007-026D-4522-8CF9-C7E31BB3CDE1}" destId="{07BDDAD1-F4C1-41FB-85B0-50E4E9DBBF79}" srcOrd="1" destOrd="0" presId="urn:microsoft.com/office/officeart/2005/8/layout/hList1"/>
    <dgm:cxn modelId="{19CEFF9C-0DAA-4109-9CD1-04990487A6C8}" type="presParOf" srcId="{828EC9A3-77C1-4D54-AB26-A358A94EBD01}" destId="{AF56BF03-0229-43C0-9DE2-146FBDC3E676}" srcOrd="1" destOrd="0" presId="urn:microsoft.com/office/officeart/2005/8/layout/hList1"/>
    <dgm:cxn modelId="{C9FD39D1-843A-499C-A2B7-DC6A48DD32F7}" type="presParOf" srcId="{828EC9A3-77C1-4D54-AB26-A358A94EBD01}" destId="{53568CA0-2422-424F-A31A-9CC5727CD3B3}" srcOrd="2" destOrd="0" presId="urn:microsoft.com/office/officeart/2005/8/layout/hList1"/>
    <dgm:cxn modelId="{EC4B897E-D1E6-449F-99C1-9E8135D5D494}" type="presParOf" srcId="{53568CA0-2422-424F-A31A-9CC5727CD3B3}" destId="{2ECD98E8-8CB1-4F5A-A268-858C5948EEAF}" srcOrd="0" destOrd="0" presId="urn:microsoft.com/office/officeart/2005/8/layout/hList1"/>
    <dgm:cxn modelId="{EF0617E7-F8E2-49FA-8591-A1F3330F8AB0}" type="presParOf" srcId="{53568CA0-2422-424F-A31A-9CC5727CD3B3}" destId="{6F02D88D-4A2A-4D94-965D-5CB936D629B7}" srcOrd="1" destOrd="0" presId="urn:microsoft.com/office/officeart/2005/8/layout/hList1"/>
    <dgm:cxn modelId="{2E41817A-1299-4FBE-98EF-91619BF4615D}" type="presParOf" srcId="{828EC9A3-77C1-4D54-AB26-A358A94EBD01}" destId="{ADD085D2-D20C-497C-84A0-E116DAC35BEB}" srcOrd="3" destOrd="0" presId="urn:microsoft.com/office/officeart/2005/8/layout/hList1"/>
    <dgm:cxn modelId="{A50029D1-83D9-440E-B655-B535BED9BFD6}" type="presParOf" srcId="{828EC9A3-77C1-4D54-AB26-A358A94EBD01}" destId="{2E80A60A-9B4E-450C-A539-1DE5FB6EF96B}" srcOrd="4" destOrd="0" presId="urn:microsoft.com/office/officeart/2005/8/layout/hList1"/>
    <dgm:cxn modelId="{0B16D379-94E6-4184-9B10-A7C8B65EC326}" type="presParOf" srcId="{2E80A60A-9B4E-450C-A539-1DE5FB6EF96B}" destId="{F6E3D048-B49E-4002-BD6F-6F9247317C65}" srcOrd="0" destOrd="0" presId="urn:microsoft.com/office/officeart/2005/8/layout/hList1"/>
    <dgm:cxn modelId="{DA542CB8-7E63-4A5F-9752-298E3C9F77CD}" type="presParOf" srcId="{2E80A60A-9B4E-450C-A539-1DE5FB6EF96B}" destId="{2E4E0076-5D3E-4238-B040-BE891ED3F58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09BB98-4306-41BD-96C6-D18FEB69AAE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8CD8551-70A8-495B-8C8E-DA7DF01B9DD1}">
      <dgm:prSet/>
      <dgm:spPr/>
      <dgm:t>
        <a:bodyPr/>
        <a:lstStyle/>
        <a:p>
          <a:r>
            <a:rPr lang="en-US" dirty="0"/>
            <a:t>Among the most widely used TMFs.</a:t>
          </a:r>
        </a:p>
      </dgm:t>
    </dgm:pt>
    <dgm:pt modelId="{3F27F348-200A-4535-9821-99BE74EB47B2}" type="parTrans" cxnId="{1A623762-7802-47EB-8ABC-9C598AD30CEE}">
      <dgm:prSet/>
      <dgm:spPr/>
      <dgm:t>
        <a:bodyPr/>
        <a:lstStyle/>
        <a:p>
          <a:endParaRPr lang="en-US"/>
        </a:p>
      </dgm:t>
    </dgm:pt>
    <dgm:pt modelId="{3162E70D-8FE4-4800-8402-8185231838D0}" type="sibTrans" cxnId="{1A623762-7802-47EB-8ABC-9C598AD30CEE}">
      <dgm:prSet/>
      <dgm:spPr/>
      <dgm:t>
        <a:bodyPr/>
        <a:lstStyle/>
        <a:p>
          <a:endParaRPr lang="en-US"/>
        </a:p>
      </dgm:t>
    </dgm:pt>
    <dgm:pt modelId="{77E75F82-A10F-4901-B809-BF6E44EA60D0}">
      <dgm:prSet/>
      <dgm:spPr/>
      <dgm:t>
        <a:bodyPr/>
        <a:lstStyle/>
        <a:p>
          <a:r>
            <a:rPr lang="en-US" dirty="0"/>
            <a:t>Often recommended by funders.</a:t>
          </a:r>
        </a:p>
      </dgm:t>
    </dgm:pt>
    <dgm:pt modelId="{CA2380DC-39EC-40CD-B0E8-7D0E7477A3D5}" type="parTrans" cxnId="{43105217-A589-4E4B-8221-C597C234B669}">
      <dgm:prSet/>
      <dgm:spPr/>
      <dgm:t>
        <a:bodyPr/>
        <a:lstStyle/>
        <a:p>
          <a:endParaRPr lang="en-US"/>
        </a:p>
      </dgm:t>
    </dgm:pt>
    <dgm:pt modelId="{006F3D3C-88AA-4787-AE6D-8417D6F22B87}" type="sibTrans" cxnId="{43105217-A589-4E4B-8221-C597C234B669}">
      <dgm:prSet/>
      <dgm:spPr/>
      <dgm:t>
        <a:bodyPr/>
        <a:lstStyle/>
        <a:p>
          <a:endParaRPr lang="en-US"/>
        </a:p>
      </dgm:t>
    </dgm:pt>
    <dgm:pt modelId="{447B3652-070D-45B4-8ECA-5ED2EEA1D73E}">
      <dgm:prSet/>
      <dgm:spPr/>
      <dgm:t>
        <a:bodyPr/>
        <a:lstStyle/>
        <a:p>
          <a:r>
            <a:rPr lang="en-US" dirty="0"/>
            <a:t>Expanded the original model to focus on adaptions and sustainability.</a:t>
          </a:r>
        </a:p>
      </dgm:t>
    </dgm:pt>
    <dgm:pt modelId="{AA4CC1ED-A870-462D-B15F-9E58741DD920}" type="parTrans" cxnId="{11DDDE83-9C2D-4BC7-9777-72E379C50E8F}">
      <dgm:prSet/>
      <dgm:spPr/>
      <dgm:t>
        <a:bodyPr/>
        <a:lstStyle/>
        <a:p>
          <a:endParaRPr lang="en-US"/>
        </a:p>
      </dgm:t>
    </dgm:pt>
    <dgm:pt modelId="{B599C0CF-B8C0-4122-A0E7-0CC03AEDE9E7}" type="sibTrans" cxnId="{11DDDE83-9C2D-4BC7-9777-72E379C50E8F}">
      <dgm:prSet/>
      <dgm:spPr/>
      <dgm:t>
        <a:bodyPr/>
        <a:lstStyle/>
        <a:p>
          <a:endParaRPr lang="en-US"/>
        </a:p>
      </dgm:t>
    </dgm:pt>
    <dgm:pt modelId="{AF78DE0F-DBFF-450D-AC0E-6324B30C222D}">
      <dgm:prSet/>
      <dgm:spPr/>
      <dgm:t>
        <a:bodyPr/>
        <a:lstStyle/>
        <a:p>
          <a:r>
            <a:rPr lang="en-US" dirty="0"/>
            <a:t>Emphasize qualitative methods to understand “how” and “why.”</a:t>
          </a:r>
        </a:p>
      </dgm:t>
    </dgm:pt>
    <dgm:pt modelId="{EB5C6A37-8114-4216-B58B-382E2CA7286E}" type="parTrans" cxnId="{F1EE3441-3B5C-4EB1-841F-6E0A68266685}">
      <dgm:prSet/>
      <dgm:spPr/>
      <dgm:t>
        <a:bodyPr/>
        <a:lstStyle/>
        <a:p>
          <a:endParaRPr lang="en-US"/>
        </a:p>
      </dgm:t>
    </dgm:pt>
    <dgm:pt modelId="{6E01553D-9AD0-49F3-85E4-AD2DABAE0268}" type="sibTrans" cxnId="{F1EE3441-3B5C-4EB1-841F-6E0A68266685}">
      <dgm:prSet/>
      <dgm:spPr/>
      <dgm:t>
        <a:bodyPr/>
        <a:lstStyle/>
        <a:p>
          <a:endParaRPr lang="en-US"/>
        </a:p>
      </dgm:t>
    </dgm:pt>
    <dgm:pt modelId="{06FA13A7-C480-4DB4-AF94-A04C8EA0AB40}">
      <dgm:prSet/>
      <dgm:spPr/>
      <dgm:t>
        <a:bodyPr/>
        <a:lstStyle/>
        <a:p>
          <a:r>
            <a:rPr lang="en-US" dirty="0"/>
            <a:t>Capture costs.</a:t>
          </a:r>
        </a:p>
      </dgm:t>
    </dgm:pt>
    <dgm:pt modelId="{39A9C705-5AC1-4421-9712-AE3694BDF242}" type="parTrans" cxnId="{111070B7-D544-4C1F-842C-A41FD39789AF}">
      <dgm:prSet/>
      <dgm:spPr/>
      <dgm:t>
        <a:bodyPr/>
        <a:lstStyle/>
        <a:p>
          <a:endParaRPr lang="en-US"/>
        </a:p>
      </dgm:t>
    </dgm:pt>
    <dgm:pt modelId="{345F66FF-61BC-4BA8-91EB-84F28074E409}" type="sibTrans" cxnId="{111070B7-D544-4C1F-842C-A41FD39789AF}">
      <dgm:prSet/>
      <dgm:spPr/>
      <dgm:t>
        <a:bodyPr/>
        <a:lstStyle/>
        <a:p>
          <a:endParaRPr lang="en-US"/>
        </a:p>
      </dgm:t>
    </dgm:pt>
    <dgm:pt modelId="{87724451-E0B9-4224-A8BC-BE2B2BC60ACC}">
      <dgm:prSet/>
      <dgm:spPr/>
      <dgm:t>
        <a:bodyPr/>
        <a:lstStyle/>
        <a:p>
          <a:r>
            <a:rPr lang="en-US" dirty="0"/>
            <a:t>Understand and address health equity issues.</a:t>
          </a:r>
        </a:p>
      </dgm:t>
    </dgm:pt>
    <dgm:pt modelId="{3E513C1F-39CD-4484-B496-9F4AFBD3263F}" type="parTrans" cxnId="{18C17A01-61B5-49B4-9D36-FEED250EE243}">
      <dgm:prSet/>
      <dgm:spPr/>
      <dgm:t>
        <a:bodyPr/>
        <a:lstStyle/>
        <a:p>
          <a:endParaRPr lang="en-US"/>
        </a:p>
      </dgm:t>
    </dgm:pt>
    <dgm:pt modelId="{2BED305F-AA17-44FB-923E-651E24CF5ABB}" type="sibTrans" cxnId="{18C17A01-61B5-49B4-9D36-FEED250EE243}">
      <dgm:prSet/>
      <dgm:spPr/>
      <dgm:t>
        <a:bodyPr/>
        <a:lstStyle/>
        <a:p>
          <a:endParaRPr lang="en-US"/>
        </a:p>
      </dgm:t>
    </dgm:pt>
    <dgm:pt modelId="{D87FAF11-3D44-47E5-917D-0688B2F6ED27}">
      <dgm:prSet/>
      <dgm:spPr/>
      <dgm:t>
        <a:bodyPr/>
        <a:lstStyle/>
        <a:p>
          <a:r>
            <a:rPr lang="en-US" dirty="0"/>
            <a:t>Encourage pragmatic and iterative use.</a:t>
          </a:r>
        </a:p>
      </dgm:t>
    </dgm:pt>
    <dgm:pt modelId="{2937513F-BC94-4224-B10B-C05B77D2D785}" type="parTrans" cxnId="{B632DA00-27EF-41F5-8E1A-FEA27221D2B3}">
      <dgm:prSet/>
      <dgm:spPr/>
      <dgm:t>
        <a:bodyPr/>
        <a:lstStyle/>
        <a:p>
          <a:endParaRPr lang="en-US"/>
        </a:p>
      </dgm:t>
    </dgm:pt>
    <dgm:pt modelId="{A0893AED-F586-44AE-81F7-ADFE6786A1B5}" type="sibTrans" cxnId="{B632DA00-27EF-41F5-8E1A-FEA27221D2B3}">
      <dgm:prSet/>
      <dgm:spPr/>
      <dgm:t>
        <a:bodyPr/>
        <a:lstStyle/>
        <a:p>
          <a:endParaRPr lang="en-US"/>
        </a:p>
      </dgm:t>
    </dgm:pt>
    <dgm:pt modelId="{49459B8C-C4EF-4CD5-A6E6-7E6F3E5F101B}">
      <dgm:prSet/>
      <dgm:spPr/>
      <dgm:t>
        <a:bodyPr/>
        <a:lstStyle/>
        <a:p>
          <a:r>
            <a:rPr lang="en-US" dirty="0"/>
            <a:t>Package for use by non-researchers.</a:t>
          </a:r>
        </a:p>
      </dgm:t>
    </dgm:pt>
    <dgm:pt modelId="{D263CDA0-6207-487A-BAA2-03D2DBD7AC89}" type="parTrans" cxnId="{10278E85-E36B-46FE-8DBF-7C2779227486}">
      <dgm:prSet/>
      <dgm:spPr/>
      <dgm:t>
        <a:bodyPr/>
        <a:lstStyle/>
        <a:p>
          <a:endParaRPr lang="en-US"/>
        </a:p>
      </dgm:t>
    </dgm:pt>
    <dgm:pt modelId="{337430FD-B828-44F0-B8AF-19EB9DE7DD21}" type="sibTrans" cxnId="{10278E85-E36B-46FE-8DBF-7C2779227486}">
      <dgm:prSet/>
      <dgm:spPr/>
      <dgm:t>
        <a:bodyPr/>
        <a:lstStyle/>
        <a:p>
          <a:endParaRPr lang="en-US"/>
        </a:p>
      </dgm:t>
    </dgm:pt>
    <dgm:pt modelId="{34744733-59E1-44C3-BF46-8C3F43D081BD}">
      <dgm:prSet/>
      <dgm:spPr/>
      <dgm:t>
        <a:bodyPr/>
        <a:lstStyle/>
        <a:p>
          <a:r>
            <a:rPr lang="en-US" dirty="0"/>
            <a:t>Integrate with other models.</a:t>
          </a:r>
        </a:p>
      </dgm:t>
    </dgm:pt>
    <dgm:pt modelId="{7364DC63-D0C8-4993-87DD-5CA9990AB9F0}" type="parTrans" cxnId="{A093D47C-CE04-45AB-9F76-F169156035B9}">
      <dgm:prSet/>
      <dgm:spPr/>
      <dgm:t>
        <a:bodyPr/>
        <a:lstStyle/>
        <a:p>
          <a:endParaRPr lang="en-US"/>
        </a:p>
      </dgm:t>
    </dgm:pt>
    <dgm:pt modelId="{8A8AF436-6D78-4865-ABE5-CA2722529F39}" type="sibTrans" cxnId="{A093D47C-CE04-45AB-9F76-F169156035B9}">
      <dgm:prSet/>
      <dgm:spPr/>
      <dgm:t>
        <a:bodyPr/>
        <a:lstStyle/>
        <a:p>
          <a:endParaRPr lang="en-US"/>
        </a:p>
      </dgm:t>
    </dgm:pt>
    <dgm:pt modelId="{DEFC00B1-836F-8548-BC62-30B5B9948762}" type="pres">
      <dgm:prSet presAssocID="{6A09BB98-4306-41BD-96C6-D18FEB69AAE2}" presName="diagram" presStyleCnt="0">
        <dgm:presLayoutVars>
          <dgm:dir/>
          <dgm:resizeHandles val="exact"/>
        </dgm:presLayoutVars>
      </dgm:prSet>
      <dgm:spPr/>
    </dgm:pt>
    <dgm:pt modelId="{ACADCAF9-D8C7-7849-A294-20427BAE22D6}" type="pres">
      <dgm:prSet presAssocID="{F8CD8551-70A8-495B-8C8E-DA7DF01B9DD1}" presName="node" presStyleLbl="node1" presStyleIdx="0" presStyleCnt="9">
        <dgm:presLayoutVars>
          <dgm:bulletEnabled val="1"/>
        </dgm:presLayoutVars>
      </dgm:prSet>
      <dgm:spPr/>
    </dgm:pt>
    <dgm:pt modelId="{7DB01C1F-62CE-8845-8D70-CD31BC51AE98}" type="pres">
      <dgm:prSet presAssocID="{3162E70D-8FE4-4800-8402-8185231838D0}" presName="sibTrans" presStyleCnt="0"/>
      <dgm:spPr/>
    </dgm:pt>
    <dgm:pt modelId="{8E68E0E8-E978-D743-ADF0-FA78E0AC7531}" type="pres">
      <dgm:prSet presAssocID="{77E75F82-A10F-4901-B809-BF6E44EA60D0}" presName="node" presStyleLbl="node1" presStyleIdx="1" presStyleCnt="9">
        <dgm:presLayoutVars>
          <dgm:bulletEnabled val="1"/>
        </dgm:presLayoutVars>
      </dgm:prSet>
      <dgm:spPr/>
    </dgm:pt>
    <dgm:pt modelId="{97C68117-D5B4-6243-B4F2-2E1711B2321B}" type="pres">
      <dgm:prSet presAssocID="{006F3D3C-88AA-4787-AE6D-8417D6F22B87}" presName="sibTrans" presStyleCnt="0"/>
      <dgm:spPr/>
    </dgm:pt>
    <dgm:pt modelId="{D35BEFED-F911-6B44-8830-6DD59E2E945F}" type="pres">
      <dgm:prSet presAssocID="{447B3652-070D-45B4-8ECA-5ED2EEA1D73E}" presName="node" presStyleLbl="node1" presStyleIdx="2" presStyleCnt="9">
        <dgm:presLayoutVars>
          <dgm:bulletEnabled val="1"/>
        </dgm:presLayoutVars>
      </dgm:prSet>
      <dgm:spPr/>
    </dgm:pt>
    <dgm:pt modelId="{C2AC295D-9923-2840-8C60-C9E6C6DD36C1}" type="pres">
      <dgm:prSet presAssocID="{B599C0CF-B8C0-4122-A0E7-0CC03AEDE9E7}" presName="sibTrans" presStyleCnt="0"/>
      <dgm:spPr/>
    </dgm:pt>
    <dgm:pt modelId="{B5B1CCF5-001A-A448-B8A0-44588BE92A57}" type="pres">
      <dgm:prSet presAssocID="{AF78DE0F-DBFF-450D-AC0E-6324B30C222D}" presName="node" presStyleLbl="node1" presStyleIdx="3" presStyleCnt="9">
        <dgm:presLayoutVars>
          <dgm:bulletEnabled val="1"/>
        </dgm:presLayoutVars>
      </dgm:prSet>
      <dgm:spPr/>
    </dgm:pt>
    <dgm:pt modelId="{B282035D-E9C0-B446-9F6B-6D467E909EDD}" type="pres">
      <dgm:prSet presAssocID="{6E01553D-9AD0-49F3-85E4-AD2DABAE0268}" presName="sibTrans" presStyleCnt="0"/>
      <dgm:spPr/>
    </dgm:pt>
    <dgm:pt modelId="{F3A49869-C026-674D-92B8-2C74D27B2BEC}" type="pres">
      <dgm:prSet presAssocID="{06FA13A7-C480-4DB4-AF94-A04C8EA0AB40}" presName="node" presStyleLbl="node1" presStyleIdx="4" presStyleCnt="9">
        <dgm:presLayoutVars>
          <dgm:bulletEnabled val="1"/>
        </dgm:presLayoutVars>
      </dgm:prSet>
      <dgm:spPr/>
    </dgm:pt>
    <dgm:pt modelId="{6AC2C64A-2969-1B43-B7B1-9277A0F7CB90}" type="pres">
      <dgm:prSet presAssocID="{345F66FF-61BC-4BA8-91EB-84F28074E409}" presName="sibTrans" presStyleCnt="0"/>
      <dgm:spPr/>
    </dgm:pt>
    <dgm:pt modelId="{2B1258B8-9B9E-2146-B638-9FF019325574}" type="pres">
      <dgm:prSet presAssocID="{87724451-E0B9-4224-A8BC-BE2B2BC60ACC}" presName="node" presStyleLbl="node1" presStyleIdx="5" presStyleCnt="9">
        <dgm:presLayoutVars>
          <dgm:bulletEnabled val="1"/>
        </dgm:presLayoutVars>
      </dgm:prSet>
      <dgm:spPr/>
    </dgm:pt>
    <dgm:pt modelId="{63BA5F46-DBDC-1E4D-A9E2-B9C77019D769}" type="pres">
      <dgm:prSet presAssocID="{2BED305F-AA17-44FB-923E-651E24CF5ABB}" presName="sibTrans" presStyleCnt="0"/>
      <dgm:spPr/>
    </dgm:pt>
    <dgm:pt modelId="{FFF3EB72-8A67-3949-96C8-38519DAC9C9B}" type="pres">
      <dgm:prSet presAssocID="{D87FAF11-3D44-47E5-917D-0688B2F6ED27}" presName="node" presStyleLbl="node1" presStyleIdx="6" presStyleCnt="9">
        <dgm:presLayoutVars>
          <dgm:bulletEnabled val="1"/>
        </dgm:presLayoutVars>
      </dgm:prSet>
      <dgm:spPr/>
    </dgm:pt>
    <dgm:pt modelId="{82EB8C07-25F4-D745-BB7B-D3D292619B9E}" type="pres">
      <dgm:prSet presAssocID="{A0893AED-F586-44AE-81F7-ADFE6786A1B5}" presName="sibTrans" presStyleCnt="0"/>
      <dgm:spPr/>
    </dgm:pt>
    <dgm:pt modelId="{11593C88-E453-8E41-AF07-18E06D077C13}" type="pres">
      <dgm:prSet presAssocID="{49459B8C-C4EF-4CD5-A6E6-7E6F3E5F101B}" presName="node" presStyleLbl="node1" presStyleIdx="7" presStyleCnt="9">
        <dgm:presLayoutVars>
          <dgm:bulletEnabled val="1"/>
        </dgm:presLayoutVars>
      </dgm:prSet>
      <dgm:spPr/>
    </dgm:pt>
    <dgm:pt modelId="{9282BEAC-959C-D44E-AE08-BD5DBD59A07A}" type="pres">
      <dgm:prSet presAssocID="{337430FD-B828-44F0-B8AF-19EB9DE7DD21}" presName="sibTrans" presStyleCnt="0"/>
      <dgm:spPr/>
    </dgm:pt>
    <dgm:pt modelId="{CC05018D-44B9-224C-8572-D30FEE165869}" type="pres">
      <dgm:prSet presAssocID="{34744733-59E1-44C3-BF46-8C3F43D081BD}" presName="node" presStyleLbl="node1" presStyleIdx="8" presStyleCnt="9">
        <dgm:presLayoutVars>
          <dgm:bulletEnabled val="1"/>
        </dgm:presLayoutVars>
      </dgm:prSet>
      <dgm:spPr/>
    </dgm:pt>
  </dgm:ptLst>
  <dgm:cxnLst>
    <dgm:cxn modelId="{B632DA00-27EF-41F5-8E1A-FEA27221D2B3}" srcId="{6A09BB98-4306-41BD-96C6-D18FEB69AAE2}" destId="{D87FAF11-3D44-47E5-917D-0688B2F6ED27}" srcOrd="6" destOrd="0" parTransId="{2937513F-BC94-4224-B10B-C05B77D2D785}" sibTransId="{A0893AED-F586-44AE-81F7-ADFE6786A1B5}"/>
    <dgm:cxn modelId="{18C17A01-61B5-49B4-9D36-FEED250EE243}" srcId="{6A09BB98-4306-41BD-96C6-D18FEB69AAE2}" destId="{87724451-E0B9-4224-A8BC-BE2B2BC60ACC}" srcOrd="5" destOrd="0" parTransId="{3E513C1F-39CD-4484-B496-9F4AFBD3263F}" sibTransId="{2BED305F-AA17-44FB-923E-651E24CF5ABB}"/>
    <dgm:cxn modelId="{F186F10E-0018-D145-976B-9004D21252BA}" type="presOf" srcId="{6A09BB98-4306-41BD-96C6-D18FEB69AAE2}" destId="{DEFC00B1-836F-8548-BC62-30B5B9948762}" srcOrd="0" destOrd="0" presId="urn:microsoft.com/office/officeart/2005/8/layout/default"/>
    <dgm:cxn modelId="{43105217-A589-4E4B-8221-C597C234B669}" srcId="{6A09BB98-4306-41BD-96C6-D18FEB69AAE2}" destId="{77E75F82-A10F-4901-B809-BF6E44EA60D0}" srcOrd="1" destOrd="0" parTransId="{CA2380DC-39EC-40CD-B0E8-7D0E7477A3D5}" sibTransId="{006F3D3C-88AA-4787-AE6D-8417D6F22B87}"/>
    <dgm:cxn modelId="{1C896E34-A9CA-DC45-9715-7D68F923A7CB}" type="presOf" srcId="{06FA13A7-C480-4DB4-AF94-A04C8EA0AB40}" destId="{F3A49869-C026-674D-92B8-2C74D27B2BEC}" srcOrd="0" destOrd="0" presId="urn:microsoft.com/office/officeart/2005/8/layout/default"/>
    <dgm:cxn modelId="{F1EE3441-3B5C-4EB1-841F-6E0A68266685}" srcId="{6A09BB98-4306-41BD-96C6-D18FEB69AAE2}" destId="{AF78DE0F-DBFF-450D-AC0E-6324B30C222D}" srcOrd="3" destOrd="0" parTransId="{EB5C6A37-8114-4216-B58B-382E2CA7286E}" sibTransId="{6E01553D-9AD0-49F3-85E4-AD2DABAE0268}"/>
    <dgm:cxn modelId="{95C6915A-F5BD-3B4A-BF3C-82226D4CCF77}" type="presOf" srcId="{87724451-E0B9-4224-A8BC-BE2B2BC60ACC}" destId="{2B1258B8-9B9E-2146-B638-9FF019325574}" srcOrd="0" destOrd="0" presId="urn:microsoft.com/office/officeart/2005/8/layout/default"/>
    <dgm:cxn modelId="{B7D1855B-3C60-CB44-BE26-37B4E5FF4E63}" type="presOf" srcId="{49459B8C-C4EF-4CD5-A6E6-7E6F3E5F101B}" destId="{11593C88-E453-8E41-AF07-18E06D077C13}" srcOrd="0" destOrd="0" presId="urn:microsoft.com/office/officeart/2005/8/layout/default"/>
    <dgm:cxn modelId="{1A623762-7802-47EB-8ABC-9C598AD30CEE}" srcId="{6A09BB98-4306-41BD-96C6-D18FEB69AAE2}" destId="{F8CD8551-70A8-495B-8C8E-DA7DF01B9DD1}" srcOrd="0" destOrd="0" parTransId="{3F27F348-200A-4535-9821-99BE74EB47B2}" sibTransId="{3162E70D-8FE4-4800-8402-8185231838D0}"/>
    <dgm:cxn modelId="{A1BE8E69-15B3-5346-B45D-47C5446DD007}" type="presOf" srcId="{34744733-59E1-44C3-BF46-8C3F43D081BD}" destId="{CC05018D-44B9-224C-8572-D30FEE165869}" srcOrd="0" destOrd="0" presId="urn:microsoft.com/office/officeart/2005/8/layout/default"/>
    <dgm:cxn modelId="{A3B19575-D39C-4C42-9526-C19DAECAE3E9}" type="presOf" srcId="{F8CD8551-70A8-495B-8C8E-DA7DF01B9DD1}" destId="{ACADCAF9-D8C7-7849-A294-20427BAE22D6}" srcOrd="0" destOrd="0" presId="urn:microsoft.com/office/officeart/2005/8/layout/default"/>
    <dgm:cxn modelId="{A093D47C-CE04-45AB-9F76-F169156035B9}" srcId="{6A09BB98-4306-41BD-96C6-D18FEB69AAE2}" destId="{34744733-59E1-44C3-BF46-8C3F43D081BD}" srcOrd="8" destOrd="0" parTransId="{7364DC63-D0C8-4993-87DD-5CA9990AB9F0}" sibTransId="{8A8AF436-6D78-4865-ABE5-CA2722529F39}"/>
    <dgm:cxn modelId="{8B90F17C-4A4B-A44D-8CB1-497E96B7C78B}" type="presOf" srcId="{447B3652-070D-45B4-8ECA-5ED2EEA1D73E}" destId="{D35BEFED-F911-6B44-8830-6DD59E2E945F}" srcOrd="0" destOrd="0" presId="urn:microsoft.com/office/officeart/2005/8/layout/default"/>
    <dgm:cxn modelId="{11DDDE83-9C2D-4BC7-9777-72E379C50E8F}" srcId="{6A09BB98-4306-41BD-96C6-D18FEB69AAE2}" destId="{447B3652-070D-45B4-8ECA-5ED2EEA1D73E}" srcOrd="2" destOrd="0" parTransId="{AA4CC1ED-A870-462D-B15F-9E58741DD920}" sibTransId="{B599C0CF-B8C0-4122-A0E7-0CC03AEDE9E7}"/>
    <dgm:cxn modelId="{10278E85-E36B-46FE-8DBF-7C2779227486}" srcId="{6A09BB98-4306-41BD-96C6-D18FEB69AAE2}" destId="{49459B8C-C4EF-4CD5-A6E6-7E6F3E5F101B}" srcOrd="7" destOrd="0" parTransId="{D263CDA0-6207-487A-BAA2-03D2DBD7AC89}" sibTransId="{337430FD-B828-44F0-B8AF-19EB9DE7DD21}"/>
    <dgm:cxn modelId="{718AFF9F-7C65-F842-AB55-85893A7F6785}" type="presOf" srcId="{AF78DE0F-DBFF-450D-AC0E-6324B30C222D}" destId="{B5B1CCF5-001A-A448-B8A0-44588BE92A57}" srcOrd="0" destOrd="0" presId="urn:microsoft.com/office/officeart/2005/8/layout/default"/>
    <dgm:cxn modelId="{111070B7-D544-4C1F-842C-A41FD39789AF}" srcId="{6A09BB98-4306-41BD-96C6-D18FEB69AAE2}" destId="{06FA13A7-C480-4DB4-AF94-A04C8EA0AB40}" srcOrd="4" destOrd="0" parTransId="{39A9C705-5AC1-4421-9712-AE3694BDF242}" sibTransId="{345F66FF-61BC-4BA8-91EB-84F28074E409}"/>
    <dgm:cxn modelId="{750ABBC6-B0EB-2E43-92E1-6BD130C910EA}" type="presOf" srcId="{77E75F82-A10F-4901-B809-BF6E44EA60D0}" destId="{8E68E0E8-E978-D743-ADF0-FA78E0AC7531}" srcOrd="0" destOrd="0" presId="urn:microsoft.com/office/officeart/2005/8/layout/default"/>
    <dgm:cxn modelId="{C987AAEA-1FF2-934E-BD3B-876FDAF8F9F0}" type="presOf" srcId="{D87FAF11-3D44-47E5-917D-0688B2F6ED27}" destId="{FFF3EB72-8A67-3949-96C8-38519DAC9C9B}" srcOrd="0" destOrd="0" presId="urn:microsoft.com/office/officeart/2005/8/layout/default"/>
    <dgm:cxn modelId="{74C0063F-7986-5045-8947-AC74C4CB57D8}" type="presParOf" srcId="{DEFC00B1-836F-8548-BC62-30B5B9948762}" destId="{ACADCAF9-D8C7-7849-A294-20427BAE22D6}" srcOrd="0" destOrd="0" presId="urn:microsoft.com/office/officeart/2005/8/layout/default"/>
    <dgm:cxn modelId="{C7AD1D98-1466-EA4F-96B7-882288DCF57F}" type="presParOf" srcId="{DEFC00B1-836F-8548-BC62-30B5B9948762}" destId="{7DB01C1F-62CE-8845-8D70-CD31BC51AE98}" srcOrd="1" destOrd="0" presId="urn:microsoft.com/office/officeart/2005/8/layout/default"/>
    <dgm:cxn modelId="{883DA4D6-5609-F841-A006-F1507CD07B87}" type="presParOf" srcId="{DEFC00B1-836F-8548-BC62-30B5B9948762}" destId="{8E68E0E8-E978-D743-ADF0-FA78E0AC7531}" srcOrd="2" destOrd="0" presId="urn:microsoft.com/office/officeart/2005/8/layout/default"/>
    <dgm:cxn modelId="{A79D5E14-C50D-904C-88A9-A78DD1CFCF00}" type="presParOf" srcId="{DEFC00B1-836F-8548-BC62-30B5B9948762}" destId="{97C68117-D5B4-6243-B4F2-2E1711B2321B}" srcOrd="3" destOrd="0" presId="urn:microsoft.com/office/officeart/2005/8/layout/default"/>
    <dgm:cxn modelId="{33BFA1CC-02C4-9647-A6AF-F9C884C4F562}" type="presParOf" srcId="{DEFC00B1-836F-8548-BC62-30B5B9948762}" destId="{D35BEFED-F911-6B44-8830-6DD59E2E945F}" srcOrd="4" destOrd="0" presId="urn:microsoft.com/office/officeart/2005/8/layout/default"/>
    <dgm:cxn modelId="{E7403FF7-3544-A745-A5DB-EE152ED6248E}" type="presParOf" srcId="{DEFC00B1-836F-8548-BC62-30B5B9948762}" destId="{C2AC295D-9923-2840-8C60-C9E6C6DD36C1}" srcOrd="5" destOrd="0" presId="urn:microsoft.com/office/officeart/2005/8/layout/default"/>
    <dgm:cxn modelId="{5D66C9A1-3FB4-8045-BBED-6C0A0CEAAB92}" type="presParOf" srcId="{DEFC00B1-836F-8548-BC62-30B5B9948762}" destId="{B5B1CCF5-001A-A448-B8A0-44588BE92A57}" srcOrd="6" destOrd="0" presId="urn:microsoft.com/office/officeart/2005/8/layout/default"/>
    <dgm:cxn modelId="{13AB999B-8E13-3B4D-9403-38482ABE8FFE}" type="presParOf" srcId="{DEFC00B1-836F-8548-BC62-30B5B9948762}" destId="{B282035D-E9C0-B446-9F6B-6D467E909EDD}" srcOrd="7" destOrd="0" presId="urn:microsoft.com/office/officeart/2005/8/layout/default"/>
    <dgm:cxn modelId="{1D6EBCA3-FBEA-3346-8029-0A16727AF426}" type="presParOf" srcId="{DEFC00B1-836F-8548-BC62-30B5B9948762}" destId="{F3A49869-C026-674D-92B8-2C74D27B2BEC}" srcOrd="8" destOrd="0" presId="urn:microsoft.com/office/officeart/2005/8/layout/default"/>
    <dgm:cxn modelId="{E6FE374E-7FA0-F145-8D66-D07BF027EA16}" type="presParOf" srcId="{DEFC00B1-836F-8548-BC62-30B5B9948762}" destId="{6AC2C64A-2969-1B43-B7B1-9277A0F7CB90}" srcOrd="9" destOrd="0" presId="urn:microsoft.com/office/officeart/2005/8/layout/default"/>
    <dgm:cxn modelId="{A4B30F50-C7E0-AD4A-B8DF-C0A42C38E077}" type="presParOf" srcId="{DEFC00B1-836F-8548-BC62-30B5B9948762}" destId="{2B1258B8-9B9E-2146-B638-9FF019325574}" srcOrd="10" destOrd="0" presId="urn:microsoft.com/office/officeart/2005/8/layout/default"/>
    <dgm:cxn modelId="{381703F2-C1ED-2745-A72C-EE6FFAA33B07}" type="presParOf" srcId="{DEFC00B1-836F-8548-BC62-30B5B9948762}" destId="{63BA5F46-DBDC-1E4D-A9E2-B9C77019D769}" srcOrd="11" destOrd="0" presId="urn:microsoft.com/office/officeart/2005/8/layout/default"/>
    <dgm:cxn modelId="{3D2620CC-83CE-044A-B4A9-FFFB0B59769B}" type="presParOf" srcId="{DEFC00B1-836F-8548-BC62-30B5B9948762}" destId="{FFF3EB72-8A67-3949-96C8-38519DAC9C9B}" srcOrd="12" destOrd="0" presId="urn:microsoft.com/office/officeart/2005/8/layout/default"/>
    <dgm:cxn modelId="{5FD449DF-23B0-554A-B69F-575A4364B2F5}" type="presParOf" srcId="{DEFC00B1-836F-8548-BC62-30B5B9948762}" destId="{82EB8C07-25F4-D745-BB7B-D3D292619B9E}" srcOrd="13" destOrd="0" presId="urn:microsoft.com/office/officeart/2005/8/layout/default"/>
    <dgm:cxn modelId="{838BF4A7-FF23-D844-9875-84ED0C1E7200}" type="presParOf" srcId="{DEFC00B1-836F-8548-BC62-30B5B9948762}" destId="{11593C88-E453-8E41-AF07-18E06D077C13}" srcOrd="14" destOrd="0" presId="urn:microsoft.com/office/officeart/2005/8/layout/default"/>
    <dgm:cxn modelId="{50C3DCE8-7708-0646-8E3D-0D096CEC213E}" type="presParOf" srcId="{DEFC00B1-836F-8548-BC62-30B5B9948762}" destId="{9282BEAC-959C-D44E-AE08-BD5DBD59A07A}" srcOrd="15" destOrd="0" presId="urn:microsoft.com/office/officeart/2005/8/layout/default"/>
    <dgm:cxn modelId="{344F99D9-B7BE-C642-A746-C1851F3021C2}" type="presParOf" srcId="{DEFC00B1-836F-8548-BC62-30B5B9948762}" destId="{CC05018D-44B9-224C-8572-D30FEE165869}"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FDDC4-D390-4203-8354-ADD371689F2B}">
      <dsp:nvSpPr>
        <dsp:cNvPr id="0" name=""/>
        <dsp:cNvSpPr/>
      </dsp:nvSpPr>
      <dsp:spPr>
        <a:xfrm>
          <a:off x="0" y="2290"/>
          <a:ext cx="11273986" cy="11607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17C01A-7ECF-4F4E-A713-CA6DF6C26483}">
      <dsp:nvSpPr>
        <dsp:cNvPr id="0" name=""/>
        <dsp:cNvSpPr/>
      </dsp:nvSpPr>
      <dsp:spPr>
        <a:xfrm>
          <a:off x="351113" y="263448"/>
          <a:ext cx="638387" cy="6383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94B623-52A0-4E46-8760-28194C3BFA15}">
      <dsp:nvSpPr>
        <dsp:cNvPr id="0" name=""/>
        <dsp:cNvSpPr/>
      </dsp:nvSpPr>
      <dsp:spPr>
        <a:xfrm>
          <a:off x="1340614" y="2290"/>
          <a:ext cx="9933371" cy="1160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841" tIns="122841" rIns="122841" bIns="122841" numCol="1" spcCol="1270" anchor="ctr" anchorCtr="0">
          <a:noAutofit/>
        </a:bodyPr>
        <a:lstStyle/>
        <a:p>
          <a:pPr marL="0" lvl="0" indent="0" algn="l" defTabSz="1333500">
            <a:lnSpc>
              <a:spcPct val="100000"/>
            </a:lnSpc>
            <a:spcBef>
              <a:spcPct val="0"/>
            </a:spcBef>
            <a:spcAft>
              <a:spcPct val="35000"/>
            </a:spcAft>
            <a:buNone/>
          </a:pPr>
          <a:r>
            <a:rPr lang="en-US" sz="3000" kern="1200" dirty="0"/>
            <a:t>Public Health Need</a:t>
          </a:r>
        </a:p>
      </dsp:txBody>
      <dsp:txXfrm>
        <a:off x="1340614" y="2290"/>
        <a:ext cx="9933371" cy="1160705"/>
      </dsp:txXfrm>
    </dsp:sp>
    <dsp:sp modelId="{B034D937-7EFB-4E1D-9E45-7C195E85E689}">
      <dsp:nvSpPr>
        <dsp:cNvPr id="0" name=""/>
        <dsp:cNvSpPr/>
      </dsp:nvSpPr>
      <dsp:spPr>
        <a:xfrm>
          <a:off x="0" y="1453171"/>
          <a:ext cx="11273986" cy="11607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BDF3B7-14E0-48EA-9712-423D4B06AC42}">
      <dsp:nvSpPr>
        <dsp:cNvPr id="0" name=""/>
        <dsp:cNvSpPr/>
      </dsp:nvSpPr>
      <dsp:spPr>
        <a:xfrm>
          <a:off x="351113" y="1714330"/>
          <a:ext cx="638387" cy="6383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B0A49C-080A-40D8-8C63-778E73F1E839}">
      <dsp:nvSpPr>
        <dsp:cNvPr id="0" name=""/>
        <dsp:cNvSpPr/>
      </dsp:nvSpPr>
      <dsp:spPr>
        <a:xfrm>
          <a:off x="1340614" y="1453171"/>
          <a:ext cx="9933371" cy="1160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841" tIns="122841" rIns="122841" bIns="122841" numCol="1" spcCol="1270" anchor="ctr" anchorCtr="0">
          <a:noAutofit/>
        </a:bodyPr>
        <a:lstStyle/>
        <a:p>
          <a:pPr marL="0" lvl="0" indent="0" algn="l" defTabSz="1333500">
            <a:lnSpc>
              <a:spcPct val="100000"/>
            </a:lnSpc>
            <a:spcBef>
              <a:spcPct val="0"/>
            </a:spcBef>
            <a:spcAft>
              <a:spcPct val="35000"/>
            </a:spcAft>
            <a:buNone/>
          </a:pPr>
          <a:r>
            <a:rPr lang="en-US" sz="3000" kern="1200"/>
            <a:t>Overview and Evolution of RE-AIM and PRISM</a:t>
          </a:r>
        </a:p>
      </dsp:txBody>
      <dsp:txXfrm>
        <a:off x="1340614" y="1453171"/>
        <a:ext cx="9933371" cy="1160705"/>
      </dsp:txXfrm>
    </dsp:sp>
    <dsp:sp modelId="{5EED6617-8190-4829-97B6-EF8001E0BDF6}">
      <dsp:nvSpPr>
        <dsp:cNvPr id="0" name=""/>
        <dsp:cNvSpPr/>
      </dsp:nvSpPr>
      <dsp:spPr>
        <a:xfrm>
          <a:off x="0" y="2904053"/>
          <a:ext cx="11273986" cy="11607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F7A643-DE91-40BF-A7BB-EF2D29A14E80}">
      <dsp:nvSpPr>
        <dsp:cNvPr id="0" name=""/>
        <dsp:cNvSpPr/>
      </dsp:nvSpPr>
      <dsp:spPr>
        <a:xfrm>
          <a:off x="351113" y="3165212"/>
          <a:ext cx="638387" cy="6383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6EC2E8-B1B9-4070-9E7D-29955511FDA9}">
      <dsp:nvSpPr>
        <dsp:cNvPr id="0" name=""/>
        <dsp:cNvSpPr/>
      </dsp:nvSpPr>
      <dsp:spPr>
        <a:xfrm>
          <a:off x="1340614" y="2904053"/>
          <a:ext cx="9933371" cy="1160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841" tIns="122841" rIns="122841" bIns="122841" numCol="1" spcCol="1270" anchor="ctr" anchorCtr="0">
          <a:noAutofit/>
        </a:bodyPr>
        <a:lstStyle/>
        <a:p>
          <a:pPr marL="0" lvl="0" indent="0" algn="l" defTabSz="1333500">
            <a:lnSpc>
              <a:spcPct val="100000"/>
            </a:lnSpc>
            <a:spcBef>
              <a:spcPct val="0"/>
            </a:spcBef>
            <a:spcAft>
              <a:spcPct val="35000"/>
            </a:spcAft>
            <a:buNone/>
          </a:pPr>
          <a:r>
            <a:rPr lang="en-US" sz="3000" kern="1200" dirty="0"/>
            <a:t>New(er) applications for RE-AIM and PRISM </a:t>
          </a:r>
        </a:p>
      </dsp:txBody>
      <dsp:txXfrm>
        <a:off x="1340614" y="2904053"/>
        <a:ext cx="9933371" cy="1160705"/>
      </dsp:txXfrm>
    </dsp:sp>
    <dsp:sp modelId="{718F310A-3E25-4467-9A45-C368A40BCEE4}">
      <dsp:nvSpPr>
        <dsp:cNvPr id="0" name=""/>
        <dsp:cNvSpPr/>
      </dsp:nvSpPr>
      <dsp:spPr>
        <a:xfrm>
          <a:off x="0" y="4354935"/>
          <a:ext cx="11273986" cy="11607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086439-4BF8-434F-B3A6-CB7B406B9895}">
      <dsp:nvSpPr>
        <dsp:cNvPr id="0" name=""/>
        <dsp:cNvSpPr/>
      </dsp:nvSpPr>
      <dsp:spPr>
        <a:xfrm>
          <a:off x="351113" y="4616094"/>
          <a:ext cx="638387" cy="6383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12C4DC-F2CE-41FC-9249-781C779DDFC5}">
      <dsp:nvSpPr>
        <dsp:cNvPr id="0" name=""/>
        <dsp:cNvSpPr/>
      </dsp:nvSpPr>
      <dsp:spPr>
        <a:xfrm>
          <a:off x="1340614" y="4354935"/>
          <a:ext cx="9933371" cy="1160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841" tIns="122841" rIns="122841" bIns="122841" numCol="1" spcCol="1270" anchor="ctr" anchorCtr="0">
          <a:noAutofit/>
        </a:bodyPr>
        <a:lstStyle/>
        <a:p>
          <a:pPr marL="0" lvl="0" indent="0" algn="l" defTabSz="1333500">
            <a:lnSpc>
              <a:spcPct val="100000"/>
            </a:lnSpc>
            <a:spcBef>
              <a:spcPct val="0"/>
            </a:spcBef>
            <a:spcAft>
              <a:spcPct val="35000"/>
            </a:spcAft>
            <a:buNone/>
          </a:pPr>
          <a:r>
            <a:rPr lang="en-US" sz="3000" kern="1200" dirty="0"/>
            <a:t>Future Directions for RE-AIM and PRISM </a:t>
          </a:r>
        </a:p>
      </dsp:txBody>
      <dsp:txXfrm>
        <a:off x="1340614" y="4354935"/>
        <a:ext cx="9933371" cy="1160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DE1B4-F91D-DB4C-9153-E353C04A2326}">
      <dsp:nvSpPr>
        <dsp:cNvPr id="0" name=""/>
        <dsp:cNvSpPr/>
      </dsp:nvSpPr>
      <dsp:spPr>
        <a:xfrm>
          <a:off x="535192" y="53809"/>
          <a:ext cx="4038549" cy="2423129"/>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altLang="x-none" sz="2300" b="1" kern="1200" dirty="0">
              <a:solidFill>
                <a:schemeClr val="tx1"/>
              </a:solidFill>
              <a:latin typeface="+mn-lt"/>
            </a:rPr>
            <a:t>Theories</a:t>
          </a:r>
          <a:r>
            <a:rPr lang="en-US" altLang="x-none" sz="2300" b="1" kern="1200" dirty="0">
              <a:solidFill>
                <a:schemeClr val="bg1"/>
              </a:solidFill>
              <a:latin typeface="+mn-lt"/>
            </a:rPr>
            <a:t> are</a:t>
          </a:r>
          <a:r>
            <a:rPr lang="en-US" altLang="x-none" sz="2300" kern="1200" dirty="0">
              <a:latin typeface="+mn-lt"/>
            </a:rPr>
            <a:t> generally specific and predictive, with directional relationships between concepts making them suitable for hypothesis testing. </a:t>
          </a:r>
          <a:endParaRPr lang="en-US" sz="2300" kern="1200" dirty="0">
            <a:latin typeface="+mn-lt"/>
          </a:endParaRPr>
        </a:p>
      </dsp:txBody>
      <dsp:txXfrm>
        <a:off x="535192" y="53809"/>
        <a:ext cx="4038549" cy="2423129"/>
      </dsp:txXfrm>
    </dsp:sp>
    <dsp:sp modelId="{600C731E-AD12-FB4C-A350-3B75142CB5C1}">
      <dsp:nvSpPr>
        <dsp:cNvPr id="0" name=""/>
        <dsp:cNvSpPr/>
      </dsp:nvSpPr>
      <dsp:spPr>
        <a:xfrm>
          <a:off x="6925672" y="81820"/>
          <a:ext cx="4038549" cy="242312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altLang="x-none" sz="2300" b="1" kern="1200" dirty="0">
              <a:solidFill>
                <a:schemeClr val="tx1"/>
              </a:solidFill>
              <a:latin typeface="+mn-lt"/>
            </a:rPr>
            <a:t>Models</a:t>
          </a:r>
          <a:r>
            <a:rPr lang="en-US" altLang="x-none" sz="2300" kern="1200" dirty="0">
              <a:latin typeface="+mn-lt"/>
            </a:rPr>
            <a:t> are specific, more often prescriptive, strategic or action-planning to provide a systematic way to develop, manage, and evaluate interventions.</a:t>
          </a:r>
          <a:endParaRPr lang="en-US" sz="2300" kern="1200" dirty="0">
            <a:latin typeface="+mn-lt"/>
          </a:endParaRPr>
        </a:p>
      </dsp:txBody>
      <dsp:txXfrm>
        <a:off x="6925672" y="81820"/>
        <a:ext cx="4038549" cy="2423129"/>
      </dsp:txXfrm>
    </dsp:sp>
    <dsp:sp modelId="{3749C277-CD31-3749-8BDE-0F614D2FE1AE}">
      <dsp:nvSpPr>
        <dsp:cNvPr id="0" name=""/>
        <dsp:cNvSpPr/>
      </dsp:nvSpPr>
      <dsp:spPr>
        <a:xfrm>
          <a:off x="3700607" y="2719486"/>
          <a:ext cx="4038549" cy="2423129"/>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altLang="x-none" sz="2300" b="1" kern="1200" dirty="0">
              <a:solidFill>
                <a:schemeClr val="accent6">
                  <a:lumMod val="60000"/>
                  <a:lumOff val="40000"/>
                </a:schemeClr>
              </a:solidFill>
              <a:latin typeface="+mn-lt"/>
            </a:rPr>
            <a:t>Frameworks</a:t>
          </a:r>
          <a:r>
            <a:rPr lang="en-US" altLang="x-none" sz="2300" b="1" kern="1200" dirty="0">
              <a:solidFill>
                <a:schemeClr val="accent6"/>
              </a:solidFill>
              <a:latin typeface="+mn-lt"/>
            </a:rPr>
            <a:t> </a:t>
          </a:r>
          <a:r>
            <a:rPr lang="en-US" sz="2300" kern="1200" dirty="0">
              <a:latin typeface="+mn-lt"/>
            </a:rPr>
            <a:t>organize, explain, or describe information and the range and relationships between concepts, including some which delineate processes, and therefore are useful for communication.</a:t>
          </a:r>
        </a:p>
      </dsp:txBody>
      <dsp:txXfrm>
        <a:off x="3700607" y="2719486"/>
        <a:ext cx="4038549" cy="24231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0D165-AF95-3546-9A8D-376C95BA2054}">
      <dsp:nvSpPr>
        <dsp:cNvPr id="0" name=""/>
        <dsp:cNvSpPr/>
      </dsp:nvSpPr>
      <dsp:spPr>
        <a:xfrm>
          <a:off x="0" y="656"/>
          <a:ext cx="1174005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9A5DFB-51AA-CF48-AAE8-E367BCD4CD80}">
      <dsp:nvSpPr>
        <dsp:cNvPr id="0" name=""/>
        <dsp:cNvSpPr/>
      </dsp:nvSpPr>
      <dsp:spPr>
        <a:xfrm>
          <a:off x="0" y="656"/>
          <a:ext cx="11740055" cy="768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Provides a systematic structure for the development, implementation, and evaluation of programs</a:t>
          </a:r>
        </a:p>
      </dsp:txBody>
      <dsp:txXfrm>
        <a:off x="0" y="656"/>
        <a:ext cx="11740055" cy="768146"/>
      </dsp:txXfrm>
    </dsp:sp>
    <dsp:sp modelId="{F9612DC7-FF34-A141-904C-B6A4891734DD}">
      <dsp:nvSpPr>
        <dsp:cNvPr id="0" name=""/>
        <dsp:cNvSpPr/>
      </dsp:nvSpPr>
      <dsp:spPr>
        <a:xfrm>
          <a:off x="0" y="768803"/>
          <a:ext cx="1174005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6F1C6-0F02-8F4D-B2CF-C68482B4FC69}">
      <dsp:nvSpPr>
        <dsp:cNvPr id="0" name=""/>
        <dsp:cNvSpPr/>
      </dsp:nvSpPr>
      <dsp:spPr>
        <a:xfrm>
          <a:off x="0" y="768803"/>
          <a:ext cx="11740055" cy="768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Creates a natural linkage between study aims, data collection, and analytic approaches</a:t>
          </a:r>
        </a:p>
      </dsp:txBody>
      <dsp:txXfrm>
        <a:off x="0" y="768803"/>
        <a:ext cx="11740055" cy="768146"/>
      </dsp:txXfrm>
    </dsp:sp>
    <dsp:sp modelId="{5E567EEC-B098-3F49-BBF4-216DFD8B057B}">
      <dsp:nvSpPr>
        <dsp:cNvPr id="0" name=""/>
        <dsp:cNvSpPr/>
      </dsp:nvSpPr>
      <dsp:spPr>
        <a:xfrm>
          <a:off x="0" y="1536950"/>
          <a:ext cx="1174005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7F152D-B221-654F-A5BE-CF1FFD04A135}">
      <dsp:nvSpPr>
        <dsp:cNvPr id="0" name=""/>
        <dsp:cNvSpPr/>
      </dsp:nvSpPr>
      <dsp:spPr>
        <a:xfrm>
          <a:off x="0" y="1536950"/>
          <a:ext cx="11740055" cy="768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bg1"/>
              </a:solidFill>
            </a:rPr>
            <a:t>Helps expand or narrow the scope of the study</a:t>
          </a:r>
        </a:p>
      </dsp:txBody>
      <dsp:txXfrm>
        <a:off x="0" y="1536950"/>
        <a:ext cx="11740055" cy="768146"/>
      </dsp:txXfrm>
    </dsp:sp>
    <dsp:sp modelId="{8A0CDDFF-1BC4-3947-A52B-B5C6CC113FA9}">
      <dsp:nvSpPr>
        <dsp:cNvPr id="0" name=""/>
        <dsp:cNvSpPr/>
      </dsp:nvSpPr>
      <dsp:spPr>
        <a:xfrm>
          <a:off x="0" y="2305097"/>
          <a:ext cx="1174005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E2B442-1E12-B746-9689-8CA82ED76C8B}">
      <dsp:nvSpPr>
        <dsp:cNvPr id="0" name=""/>
        <dsp:cNvSpPr/>
      </dsp:nvSpPr>
      <dsp:spPr>
        <a:xfrm>
          <a:off x="0" y="2305097"/>
          <a:ext cx="11740055" cy="768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bg1"/>
              </a:solidFill>
            </a:rPr>
            <a:t> Creates a structure for presenting findings and sharing with various partners and audiences</a:t>
          </a:r>
        </a:p>
      </dsp:txBody>
      <dsp:txXfrm>
        <a:off x="0" y="2305097"/>
        <a:ext cx="11740055" cy="768146"/>
      </dsp:txXfrm>
    </dsp:sp>
    <dsp:sp modelId="{A1CAB2B9-F4F8-6E48-B107-87D27695D0A8}">
      <dsp:nvSpPr>
        <dsp:cNvPr id="0" name=""/>
        <dsp:cNvSpPr/>
      </dsp:nvSpPr>
      <dsp:spPr>
        <a:xfrm>
          <a:off x="0" y="3073244"/>
          <a:ext cx="1174005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4F8381-DE12-A842-A8CE-4FFC9677EBFD}">
      <dsp:nvSpPr>
        <dsp:cNvPr id="0" name=""/>
        <dsp:cNvSpPr/>
      </dsp:nvSpPr>
      <dsp:spPr>
        <a:xfrm>
          <a:off x="0" y="3073244"/>
          <a:ext cx="11740055" cy="768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bg1"/>
              </a:solidFill>
            </a:rPr>
            <a:t>Supports the interpretation of study findings</a:t>
          </a:r>
        </a:p>
      </dsp:txBody>
      <dsp:txXfrm>
        <a:off x="0" y="3073244"/>
        <a:ext cx="11740055" cy="768146"/>
      </dsp:txXfrm>
    </dsp:sp>
    <dsp:sp modelId="{25C62D1C-1A01-6B41-A7B3-5680DC0C2C38}">
      <dsp:nvSpPr>
        <dsp:cNvPr id="0" name=""/>
        <dsp:cNvSpPr/>
      </dsp:nvSpPr>
      <dsp:spPr>
        <a:xfrm>
          <a:off x="0" y="3841391"/>
          <a:ext cx="1174005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297FA1-A92E-1D4C-A1C4-B3CECEAB441D}">
      <dsp:nvSpPr>
        <dsp:cNvPr id="0" name=""/>
        <dsp:cNvSpPr/>
      </dsp:nvSpPr>
      <dsp:spPr>
        <a:xfrm>
          <a:off x="0" y="3841391"/>
          <a:ext cx="11740055" cy="768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bg1"/>
              </a:solidFill>
            </a:rPr>
            <a:t>Ensures that key implementation strategies are considered</a:t>
          </a:r>
        </a:p>
      </dsp:txBody>
      <dsp:txXfrm>
        <a:off x="0" y="3841391"/>
        <a:ext cx="11740055" cy="768146"/>
      </dsp:txXfrm>
    </dsp:sp>
    <dsp:sp modelId="{B61E0C0B-4443-534B-9CF7-0E56FB9BC547}">
      <dsp:nvSpPr>
        <dsp:cNvPr id="0" name=""/>
        <dsp:cNvSpPr/>
      </dsp:nvSpPr>
      <dsp:spPr>
        <a:xfrm>
          <a:off x="0" y="4609538"/>
          <a:ext cx="1174005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313CE7-87FD-5F4E-BFF3-A04CDFDF2AFE}">
      <dsp:nvSpPr>
        <dsp:cNvPr id="0" name=""/>
        <dsp:cNvSpPr/>
      </dsp:nvSpPr>
      <dsp:spPr>
        <a:xfrm>
          <a:off x="0" y="4609538"/>
          <a:ext cx="11740055" cy="768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Important component of DIS proposals</a:t>
          </a:r>
        </a:p>
      </dsp:txBody>
      <dsp:txXfrm>
        <a:off x="0" y="4609538"/>
        <a:ext cx="11740055" cy="7681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340B6-72A5-44E0-9600-18F01D2E7A03}">
      <dsp:nvSpPr>
        <dsp:cNvPr id="0" name=""/>
        <dsp:cNvSpPr/>
      </dsp:nvSpPr>
      <dsp:spPr>
        <a:xfrm>
          <a:off x="1371897" y="297"/>
          <a:ext cx="2684859" cy="214788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6EA173-E60E-45AB-9176-118CA9562FA7}">
      <dsp:nvSpPr>
        <dsp:cNvPr id="0" name=""/>
        <dsp:cNvSpPr/>
      </dsp:nvSpPr>
      <dsp:spPr>
        <a:xfrm>
          <a:off x="1613535" y="1933396"/>
          <a:ext cx="2389524" cy="751760"/>
        </a:xfrm>
        <a:prstGeom prst="wedgeRectCallout">
          <a:avLst>
            <a:gd name="adj1" fmla="val 20250"/>
            <a:gd name="adj2" fmla="val -607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1. Only for evaluation</a:t>
          </a:r>
        </a:p>
      </dsp:txBody>
      <dsp:txXfrm>
        <a:off x="1613535" y="1933396"/>
        <a:ext cx="2389524" cy="751760"/>
      </dsp:txXfrm>
    </dsp:sp>
    <dsp:sp modelId="{F41B2530-94CF-4391-A30A-B4603D1E6525}">
      <dsp:nvSpPr>
        <dsp:cNvPr id="0" name=""/>
        <dsp:cNvSpPr/>
      </dsp:nvSpPr>
      <dsp:spPr>
        <a:xfrm>
          <a:off x="4325242" y="297"/>
          <a:ext cx="2684859" cy="214788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5009B2-A891-4B92-AC29-C098C2686B04}">
      <dsp:nvSpPr>
        <dsp:cNvPr id="0" name=""/>
        <dsp:cNvSpPr/>
      </dsp:nvSpPr>
      <dsp:spPr>
        <a:xfrm>
          <a:off x="4566880" y="1933396"/>
          <a:ext cx="2389524" cy="751760"/>
        </a:xfrm>
        <a:prstGeom prst="wedgeRectCallout">
          <a:avLst>
            <a:gd name="adj1" fmla="val 20250"/>
            <a:gd name="adj2" fmla="val -607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2. Only quantitative or qualitative</a:t>
          </a:r>
        </a:p>
      </dsp:txBody>
      <dsp:txXfrm>
        <a:off x="4566880" y="1933396"/>
        <a:ext cx="2389524" cy="751760"/>
      </dsp:txXfrm>
    </dsp:sp>
    <dsp:sp modelId="{134B5064-E54F-4EF2-8B23-629C012174DD}">
      <dsp:nvSpPr>
        <dsp:cNvPr id="0" name=""/>
        <dsp:cNvSpPr/>
      </dsp:nvSpPr>
      <dsp:spPr>
        <a:xfrm>
          <a:off x="1371897" y="2953642"/>
          <a:ext cx="2684859" cy="214788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1000" b="-4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CFFCA-9717-4E83-812F-AE83FAFA7C18}">
      <dsp:nvSpPr>
        <dsp:cNvPr id="0" name=""/>
        <dsp:cNvSpPr/>
      </dsp:nvSpPr>
      <dsp:spPr>
        <a:xfrm>
          <a:off x="1613535" y="4886741"/>
          <a:ext cx="2389524" cy="751760"/>
        </a:xfrm>
        <a:prstGeom prst="wedgeRectCallout">
          <a:avLst>
            <a:gd name="adj1" fmla="val 20250"/>
            <a:gd name="adj2" fmla="val -607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cs typeface="Arial" panose="020B0604020202020204" pitchFamily="34" charset="0"/>
            </a:rPr>
            <a:t>3. Mandates that all dimensions are used and equally important</a:t>
          </a:r>
          <a:endParaRPr lang="en-US" sz="1600" kern="1200" dirty="0">
            <a:latin typeface="+mn-lt"/>
          </a:endParaRPr>
        </a:p>
      </dsp:txBody>
      <dsp:txXfrm>
        <a:off x="1613535" y="4886741"/>
        <a:ext cx="2389524" cy="751760"/>
      </dsp:txXfrm>
    </dsp:sp>
    <dsp:sp modelId="{55816997-3E17-414C-99FB-DC6BFF98ACDE}">
      <dsp:nvSpPr>
        <dsp:cNvPr id="0" name=""/>
        <dsp:cNvSpPr/>
      </dsp:nvSpPr>
      <dsp:spPr>
        <a:xfrm>
          <a:off x="4325242" y="2953642"/>
          <a:ext cx="2684859" cy="214788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8000" b="-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B0A4E8-95E3-4B39-8C31-B76B4C0C278A}">
      <dsp:nvSpPr>
        <dsp:cNvPr id="0" name=""/>
        <dsp:cNvSpPr/>
      </dsp:nvSpPr>
      <dsp:spPr>
        <a:xfrm>
          <a:off x="4566880" y="4886741"/>
          <a:ext cx="2389524" cy="751760"/>
        </a:xfrm>
        <a:prstGeom prst="wedgeRectCallout">
          <a:avLst>
            <a:gd name="adj1" fmla="val 20250"/>
            <a:gd name="adj2" fmla="val -607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4. Does not address context or determinants</a:t>
          </a:r>
        </a:p>
      </dsp:txBody>
      <dsp:txXfrm>
        <a:off x="4566880" y="4886741"/>
        <a:ext cx="2389524" cy="7517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824DE-E4FB-7542-AEAA-92A7E904CC9E}">
      <dsp:nvSpPr>
        <dsp:cNvPr id="0" name=""/>
        <dsp:cNvSpPr/>
      </dsp:nvSpPr>
      <dsp:spPr>
        <a:xfrm>
          <a:off x="0" y="39687"/>
          <a:ext cx="3286125" cy="1971675"/>
        </a:xfrm>
        <a:prstGeom prst="rect">
          <a:avLst/>
        </a:prstGeom>
        <a:solidFill>
          <a:srgbClr val="154C7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baseline="0"/>
            <a:t>Broaden Focus on </a:t>
          </a:r>
          <a:r>
            <a:rPr lang="en-US" sz="2500" b="0" i="0" u="sng" kern="1200" baseline="0"/>
            <a:t>All Steps and Outcomes </a:t>
          </a:r>
          <a:r>
            <a:rPr lang="en-US" sz="2500" b="0" i="0" kern="1200" baseline="0"/>
            <a:t>Necessary for Population and Equity Impact</a:t>
          </a:r>
          <a:endParaRPr lang="en-US" sz="2500" kern="1200"/>
        </a:p>
      </dsp:txBody>
      <dsp:txXfrm>
        <a:off x="0" y="39687"/>
        <a:ext cx="3286125" cy="1971675"/>
      </dsp:txXfrm>
    </dsp:sp>
    <dsp:sp modelId="{CB15750E-8FA9-484F-84A9-6B52B195006D}">
      <dsp:nvSpPr>
        <dsp:cNvPr id="0" name=""/>
        <dsp:cNvSpPr/>
      </dsp:nvSpPr>
      <dsp:spPr>
        <a:xfrm>
          <a:off x="3614737" y="39687"/>
          <a:ext cx="3286125" cy="1971675"/>
        </a:xfrm>
        <a:prstGeom prst="rect">
          <a:avLst/>
        </a:prstGeom>
        <a:solidFill>
          <a:srgbClr val="154C7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baseline="0" dirty="0"/>
            <a:t>Focus Attention on Issues of </a:t>
          </a:r>
          <a:r>
            <a:rPr lang="en-US" sz="2500" b="0" i="0" u="sng" kern="1200" baseline="0" dirty="0"/>
            <a:t>Representation</a:t>
          </a:r>
          <a:r>
            <a:rPr lang="en-US" sz="2500" b="0" i="0" kern="1200" baseline="0" dirty="0"/>
            <a:t> and </a:t>
          </a:r>
          <a:r>
            <a:rPr lang="en-US" sz="2500" b="0" i="0" u="sng" kern="1200" baseline="0" dirty="0"/>
            <a:t>Representativeness</a:t>
          </a:r>
          <a:endParaRPr lang="en-US" sz="2500" kern="1200" dirty="0"/>
        </a:p>
      </dsp:txBody>
      <dsp:txXfrm>
        <a:off x="3614737" y="39687"/>
        <a:ext cx="3286125" cy="1971675"/>
      </dsp:txXfrm>
    </dsp:sp>
    <dsp:sp modelId="{F0ADF2FC-3823-024C-B001-A8E8F81B9EEB}">
      <dsp:nvSpPr>
        <dsp:cNvPr id="0" name=""/>
        <dsp:cNvSpPr/>
      </dsp:nvSpPr>
      <dsp:spPr>
        <a:xfrm>
          <a:off x="7229475" y="39687"/>
          <a:ext cx="3286125" cy="1971675"/>
        </a:xfrm>
        <a:prstGeom prst="rect">
          <a:avLst/>
        </a:prstGeom>
        <a:solidFill>
          <a:srgbClr val="154C7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baseline="0"/>
            <a:t>Address </a:t>
          </a:r>
          <a:r>
            <a:rPr lang="en-US" sz="2500" b="0" i="0" u="sng" kern="1200" baseline="0"/>
            <a:t>Systems Issues</a:t>
          </a:r>
          <a:r>
            <a:rPr lang="en-US" sz="2500" b="0" i="0" kern="1200" baseline="0"/>
            <a:t> and Unintended Consequences</a:t>
          </a:r>
          <a:endParaRPr lang="en-US" sz="2500" kern="1200"/>
        </a:p>
      </dsp:txBody>
      <dsp:txXfrm>
        <a:off x="7229475" y="39687"/>
        <a:ext cx="3286125" cy="1971675"/>
      </dsp:txXfrm>
    </dsp:sp>
    <dsp:sp modelId="{AF17234B-6AB2-164B-BCAD-1228E57FEB92}">
      <dsp:nvSpPr>
        <dsp:cNvPr id="0" name=""/>
        <dsp:cNvSpPr/>
      </dsp:nvSpPr>
      <dsp:spPr>
        <a:xfrm>
          <a:off x="1807368" y="2339975"/>
          <a:ext cx="3286125" cy="1971675"/>
        </a:xfrm>
        <a:prstGeom prst="rect">
          <a:avLst/>
        </a:prstGeom>
        <a:solidFill>
          <a:srgbClr val="154C7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baseline="0" dirty="0"/>
            <a:t>Understand  Context and Guide Tailoring and </a:t>
          </a:r>
          <a:r>
            <a:rPr lang="en-US" sz="2500" b="0" i="0" u="sng" kern="1200" baseline="0" dirty="0"/>
            <a:t>Adaptation to Context</a:t>
          </a:r>
          <a:r>
            <a:rPr lang="en-US" sz="2500" b="0" i="0" kern="1200" baseline="0" dirty="0"/>
            <a:t> and Population</a:t>
          </a:r>
          <a:endParaRPr lang="en-US" sz="2500" kern="1200" dirty="0"/>
        </a:p>
      </dsp:txBody>
      <dsp:txXfrm>
        <a:off x="1807368" y="2339975"/>
        <a:ext cx="3286125" cy="1971675"/>
      </dsp:txXfrm>
    </dsp:sp>
    <dsp:sp modelId="{08F1E75F-D21B-B94E-80FA-4DEE62DBA8F2}">
      <dsp:nvSpPr>
        <dsp:cNvPr id="0" name=""/>
        <dsp:cNvSpPr/>
      </dsp:nvSpPr>
      <dsp:spPr>
        <a:xfrm>
          <a:off x="5422106" y="2339975"/>
          <a:ext cx="3286125" cy="1971675"/>
        </a:xfrm>
        <a:prstGeom prst="rect">
          <a:avLst/>
        </a:prstGeom>
        <a:solidFill>
          <a:srgbClr val="154C7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Develop practical, </a:t>
          </a:r>
          <a:r>
            <a:rPr lang="en-US" sz="2500" u="none" kern="1200" dirty="0"/>
            <a:t>contextually and </a:t>
          </a:r>
          <a:r>
            <a:rPr lang="en-US" sz="2500" u="sng" kern="1200" dirty="0"/>
            <a:t>population relevant </a:t>
          </a:r>
          <a:r>
            <a:rPr lang="en-US" sz="2500" kern="1200" dirty="0"/>
            <a:t>methods and </a:t>
          </a:r>
          <a:r>
            <a:rPr lang="en-US" sz="2500" u="sng" kern="1200" dirty="0"/>
            <a:t>resources</a:t>
          </a:r>
        </a:p>
      </dsp:txBody>
      <dsp:txXfrm>
        <a:off x="5422106" y="2339975"/>
        <a:ext cx="3286125" cy="1971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D7EBF-1B77-4C72-A7EC-6B28DB66A27A}">
      <dsp:nvSpPr>
        <dsp:cNvPr id="0" name=""/>
        <dsp:cNvSpPr/>
      </dsp:nvSpPr>
      <dsp:spPr>
        <a:xfrm>
          <a:off x="2788" y="89084"/>
          <a:ext cx="2719055" cy="71872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mj-lt"/>
            </a:rPr>
            <a:t>Key Findings</a:t>
          </a:r>
        </a:p>
      </dsp:txBody>
      <dsp:txXfrm>
        <a:off x="2788" y="89084"/>
        <a:ext cx="2719055" cy="718729"/>
      </dsp:txXfrm>
    </dsp:sp>
    <dsp:sp modelId="{07BDDAD1-F4C1-41FB-85B0-50E4E9DBBF79}">
      <dsp:nvSpPr>
        <dsp:cNvPr id="0" name=""/>
        <dsp:cNvSpPr/>
      </dsp:nvSpPr>
      <dsp:spPr>
        <a:xfrm>
          <a:off x="2788" y="807813"/>
          <a:ext cx="2719055" cy="439903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mj-lt"/>
            </a:rPr>
            <a:t>Feasible and applicable across different projects, content areas and teams</a:t>
          </a:r>
        </a:p>
        <a:p>
          <a:pPr marL="228600" lvl="1" indent="-228600" algn="l" defTabSz="977900">
            <a:lnSpc>
              <a:spcPct val="90000"/>
            </a:lnSpc>
            <a:spcBef>
              <a:spcPct val="0"/>
            </a:spcBef>
            <a:spcAft>
              <a:spcPct val="15000"/>
            </a:spcAft>
            <a:buChar char="•"/>
          </a:pPr>
          <a:endParaRPr lang="en-US" sz="2200" kern="1200" dirty="0">
            <a:latin typeface="+mj-lt"/>
          </a:endParaRPr>
        </a:p>
        <a:p>
          <a:pPr marL="228600" lvl="1" indent="-228600" algn="l" defTabSz="977900">
            <a:lnSpc>
              <a:spcPct val="90000"/>
            </a:lnSpc>
            <a:spcBef>
              <a:spcPct val="0"/>
            </a:spcBef>
            <a:spcAft>
              <a:spcPct val="15000"/>
            </a:spcAft>
            <a:buChar char="•"/>
          </a:pPr>
          <a:r>
            <a:rPr lang="en-US" sz="2200" kern="1200" dirty="0">
              <a:latin typeface="+mj-lt"/>
            </a:rPr>
            <a:t>Method works to </a:t>
          </a:r>
          <a:r>
            <a:rPr lang="en-US" sz="2200" b="1" i="1" kern="1200" dirty="0">
              <a:latin typeface="+mj-lt"/>
            </a:rPr>
            <a:t>promote team discussion, reflection </a:t>
          </a:r>
          <a:r>
            <a:rPr lang="en-US" sz="2200" kern="1200" dirty="0">
              <a:latin typeface="+mj-lt"/>
            </a:rPr>
            <a:t>and action planning</a:t>
          </a:r>
        </a:p>
      </dsp:txBody>
      <dsp:txXfrm>
        <a:off x="2788" y="807813"/>
        <a:ext cx="2719055" cy="4399034"/>
      </dsp:txXfrm>
    </dsp:sp>
    <dsp:sp modelId="{2ECD98E8-8CB1-4F5A-A268-858C5948EEAF}">
      <dsp:nvSpPr>
        <dsp:cNvPr id="0" name=""/>
        <dsp:cNvSpPr/>
      </dsp:nvSpPr>
      <dsp:spPr>
        <a:xfrm>
          <a:off x="3102512" y="89084"/>
          <a:ext cx="2719055" cy="71872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mj-lt"/>
            </a:rPr>
            <a:t>Challenges</a:t>
          </a:r>
        </a:p>
      </dsp:txBody>
      <dsp:txXfrm>
        <a:off x="3102512" y="89084"/>
        <a:ext cx="2719055" cy="718729"/>
      </dsp:txXfrm>
    </dsp:sp>
    <dsp:sp modelId="{6F02D88D-4A2A-4D94-965D-5CB936D629B7}">
      <dsp:nvSpPr>
        <dsp:cNvPr id="0" name=""/>
        <dsp:cNvSpPr/>
      </dsp:nvSpPr>
      <dsp:spPr>
        <a:xfrm>
          <a:off x="3102512" y="807813"/>
          <a:ext cx="2719055" cy="439903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mj-lt"/>
            </a:rPr>
            <a:t>Limited by </a:t>
          </a:r>
          <a:r>
            <a:rPr lang="en-US" sz="2200" b="1" i="1" kern="1200" dirty="0">
              <a:latin typeface="+mj-lt"/>
            </a:rPr>
            <a:t>frequency and quality of data, </a:t>
          </a:r>
          <a:r>
            <a:rPr lang="en-US" sz="2200" kern="1200" dirty="0">
              <a:latin typeface="+mj-lt"/>
            </a:rPr>
            <a:t>especially when few or no ‘objective data’</a:t>
          </a:r>
        </a:p>
        <a:p>
          <a:pPr marL="228600" lvl="1" indent="-228600" algn="l" defTabSz="977900">
            <a:lnSpc>
              <a:spcPct val="90000"/>
            </a:lnSpc>
            <a:spcBef>
              <a:spcPct val="0"/>
            </a:spcBef>
            <a:spcAft>
              <a:spcPct val="15000"/>
            </a:spcAft>
            <a:buChar char="•"/>
          </a:pPr>
          <a:r>
            <a:rPr lang="en-US" sz="2200" kern="1200" dirty="0">
              <a:latin typeface="+mj-lt"/>
            </a:rPr>
            <a:t>Exploring number of iterative sessions and level of facilitation needed</a:t>
          </a:r>
        </a:p>
        <a:p>
          <a:pPr marL="228600" lvl="1" indent="-228600" algn="l" defTabSz="977900">
            <a:lnSpc>
              <a:spcPct val="90000"/>
            </a:lnSpc>
            <a:spcBef>
              <a:spcPct val="0"/>
            </a:spcBef>
            <a:spcAft>
              <a:spcPct val="15000"/>
            </a:spcAft>
            <a:buChar char="•"/>
          </a:pPr>
          <a:r>
            <a:rPr lang="en-US" sz="2200" b="0" kern="1200" dirty="0">
              <a:latin typeface="+mj-lt"/>
            </a:rPr>
            <a:t>Finding a way to integrate PRISM issues</a:t>
          </a:r>
        </a:p>
      </dsp:txBody>
      <dsp:txXfrm>
        <a:off x="3102512" y="807813"/>
        <a:ext cx="2719055" cy="4399034"/>
      </dsp:txXfrm>
    </dsp:sp>
    <dsp:sp modelId="{F6E3D048-B49E-4002-BD6F-6F9247317C65}">
      <dsp:nvSpPr>
        <dsp:cNvPr id="0" name=""/>
        <dsp:cNvSpPr/>
      </dsp:nvSpPr>
      <dsp:spPr>
        <a:xfrm>
          <a:off x="6202236" y="89084"/>
          <a:ext cx="2719055" cy="71872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mj-lt"/>
            </a:rPr>
            <a:t>Next</a:t>
          </a:r>
          <a:r>
            <a:rPr lang="en-US" sz="3200" kern="1200" dirty="0">
              <a:latin typeface="+mj-lt"/>
            </a:rPr>
            <a:t> </a:t>
          </a:r>
          <a:r>
            <a:rPr lang="en-US" sz="3200" b="1" kern="1200" dirty="0">
              <a:latin typeface="+mj-lt"/>
            </a:rPr>
            <a:t>Steps</a:t>
          </a:r>
        </a:p>
      </dsp:txBody>
      <dsp:txXfrm>
        <a:off x="6202236" y="89084"/>
        <a:ext cx="2719055" cy="718729"/>
      </dsp:txXfrm>
    </dsp:sp>
    <dsp:sp modelId="{2E4E0076-5D3E-4238-B040-BE891ED3F585}">
      <dsp:nvSpPr>
        <dsp:cNvPr id="0" name=""/>
        <dsp:cNvSpPr/>
      </dsp:nvSpPr>
      <dsp:spPr>
        <a:xfrm>
          <a:off x="6202236" y="807813"/>
          <a:ext cx="2719055" cy="439903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mj-lt"/>
            </a:rPr>
            <a:t>Applying in 1) global health hypertension and 2) hospital lung ultrasound projects</a:t>
          </a:r>
        </a:p>
        <a:p>
          <a:pPr marL="228600" lvl="1" indent="-228600" algn="l" defTabSz="977900">
            <a:lnSpc>
              <a:spcPct val="90000"/>
            </a:lnSpc>
            <a:spcBef>
              <a:spcPct val="0"/>
            </a:spcBef>
            <a:spcAft>
              <a:spcPct val="15000"/>
            </a:spcAft>
            <a:buChar char="•"/>
          </a:pPr>
          <a:r>
            <a:rPr lang="en-US" sz="2200" kern="1200" dirty="0">
              <a:latin typeface="+mj-lt"/>
            </a:rPr>
            <a:t>Use </a:t>
          </a:r>
          <a:r>
            <a:rPr lang="en-US" sz="2200" b="1" i="1" kern="1200" dirty="0">
              <a:latin typeface="+mj-lt"/>
            </a:rPr>
            <a:t>real-time EHR data and biweekly meetings for rap</a:t>
          </a:r>
          <a:r>
            <a:rPr lang="en-US" sz="2200" kern="1200" dirty="0">
              <a:latin typeface="+mj-lt"/>
            </a:rPr>
            <a:t>id iterations</a:t>
          </a:r>
        </a:p>
        <a:p>
          <a:pPr marL="228600" lvl="1" indent="-228600" algn="l" defTabSz="977900">
            <a:lnSpc>
              <a:spcPct val="90000"/>
            </a:lnSpc>
            <a:spcBef>
              <a:spcPct val="0"/>
            </a:spcBef>
            <a:spcAft>
              <a:spcPct val="15000"/>
            </a:spcAft>
            <a:buChar char="•"/>
          </a:pPr>
          <a:r>
            <a:rPr lang="en-US" sz="2200" b="1" kern="1200" dirty="0">
              <a:latin typeface="+mj-lt"/>
            </a:rPr>
            <a:t>Developed web-based version (using PRISM)</a:t>
          </a:r>
        </a:p>
      </dsp:txBody>
      <dsp:txXfrm>
        <a:off x="6202236" y="807813"/>
        <a:ext cx="2719055" cy="4399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DCAF9-D8C7-7849-A294-20427BAE22D6}">
      <dsp:nvSpPr>
        <dsp:cNvPr id="0" name=""/>
        <dsp:cNvSpPr/>
      </dsp:nvSpPr>
      <dsp:spPr>
        <a:xfrm>
          <a:off x="0" y="706668"/>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Among the most widely used TMFs.</a:t>
          </a:r>
        </a:p>
      </dsp:txBody>
      <dsp:txXfrm>
        <a:off x="0" y="706668"/>
        <a:ext cx="2238412" cy="1343047"/>
      </dsp:txXfrm>
    </dsp:sp>
    <dsp:sp modelId="{8E68E0E8-E978-D743-ADF0-FA78E0AC7531}">
      <dsp:nvSpPr>
        <dsp:cNvPr id="0" name=""/>
        <dsp:cNvSpPr/>
      </dsp:nvSpPr>
      <dsp:spPr>
        <a:xfrm>
          <a:off x="2462253" y="706668"/>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Often recommended by funders.</a:t>
          </a:r>
        </a:p>
      </dsp:txBody>
      <dsp:txXfrm>
        <a:off x="2462253" y="706668"/>
        <a:ext cx="2238412" cy="1343047"/>
      </dsp:txXfrm>
    </dsp:sp>
    <dsp:sp modelId="{D35BEFED-F911-6B44-8830-6DD59E2E945F}">
      <dsp:nvSpPr>
        <dsp:cNvPr id="0" name=""/>
        <dsp:cNvSpPr/>
      </dsp:nvSpPr>
      <dsp:spPr>
        <a:xfrm>
          <a:off x="4924507" y="706668"/>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Expanded the original model to focus on adaptions and sustainability.</a:t>
          </a:r>
        </a:p>
      </dsp:txBody>
      <dsp:txXfrm>
        <a:off x="4924507" y="706668"/>
        <a:ext cx="2238412" cy="1343047"/>
      </dsp:txXfrm>
    </dsp:sp>
    <dsp:sp modelId="{B5B1CCF5-001A-A448-B8A0-44588BE92A57}">
      <dsp:nvSpPr>
        <dsp:cNvPr id="0" name=""/>
        <dsp:cNvSpPr/>
      </dsp:nvSpPr>
      <dsp:spPr>
        <a:xfrm>
          <a:off x="0" y="2273557"/>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Emphasize qualitative methods to understand “how” and “why.”</a:t>
          </a:r>
        </a:p>
      </dsp:txBody>
      <dsp:txXfrm>
        <a:off x="0" y="2273557"/>
        <a:ext cx="2238412" cy="1343047"/>
      </dsp:txXfrm>
    </dsp:sp>
    <dsp:sp modelId="{F3A49869-C026-674D-92B8-2C74D27B2BEC}">
      <dsp:nvSpPr>
        <dsp:cNvPr id="0" name=""/>
        <dsp:cNvSpPr/>
      </dsp:nvSpPr>
      <dsp:spPr>
        <a:xfrm>
          <a:off x="2462253" y="2273557"/>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Capture costs.</a:t>
          </a:r>
        </a:p>
      </dsp:txBody>
      <dsp:txXfrm>
        <a:off x="2462253" y="2273557"/>
        <a:ext cx="2238412" cy="1343047"/>
      </dsp:txXfrm>
    </dsp:sp>
    <dsp:sp modelId="{2B1258B8-9B9E-2146-B638-9FF019325574}">
      <dsp:nvSpPr>
        <dsp:cNvPr id="0" name=""/>
        <dsp:cNvSpPr/>
      </dsp:nvSpPr>
      <dsp:spPr>
        <a:xfrm>
          <a:off x="4924507" y="2273557"/>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Understand and address health equity issues.</a:t>
          </a:r>
        </a:p>
      </dsp:txBody>
      <dsp:txXfrm>
        <a:off x="4924507" y="2273557"/>
        <a:ext cx="2238412" cy="1343047"/>
      </dsp:txXfrm>
    </dsp:sp>
    <dsp:sp modelId="{FFF3EB72-8A67-3949-96C8-38519DAC9C9B}">
      <dsp:nvSpPr>
        <dsp:cNvPr id="0" name=""/>
        <dsp:cNvSpPr/>
      </dsp:nvSpPr>
      <dsp:spPr>
        <a:xfrm>
          <a:off x="0" y="3840445"/>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Encourage pragmatic and iterative use.</a:t>
          </a:r>
        </a:p>
      </dsp:txBody>
      <dsp:txXfrm>
        <a:off x="0" y="3840445"/>
        <a:ext cx="2238412" cy="1343047"/>
      </dsp:txXfrm>
    </dsp:sp>
    <dsp:sp modelId="{11593C88-E453-8E41-AF07-18E06D077C13}">
      <dsp:nvSpPr>
        <dsp:cNvPr id="0" name=""/>
        <dsp:cNvSpPr/>
      </dsp:nvSpPr>
      <dsp:spPr>
        <a:xfrm>
          <a:off x="2462253" y="3840445"/>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Package for use by non-researchers.</a:t>
          </a:r>
        </a:p>
      </dsp:txBody>
      <dsp:txXfrm>
        <a:off x="2462253" y="3840445"/>
        <a:ext cx="2238412" cy="1343047"/>
      </dsp:txXfrm>
    </dsp:sp>
    <dsp:sp modelId="{CC05018D-44B9-224C-8572-D30FEE165869}">
      <dsp:nvSpPr>
        <dsp:cNvPr id="0" name=""/>
        <dsp:cNvSpPr/>
      </dsp:nvSpPr>
      <dsp:spPr>
        <a:xfrm>
          <a:off x="4924507" y="3840446"/>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Integrate with other models.</a:t>
          </a:r>
        </a:p>
      </dsp:txBody>
      <dsp:txXfrm>
        <a:off x="4924507" y="3840446"/>
        <a:ext cx="2238412" cy="134304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84DBC-CDF6-4504-B976-558509FBE318}" type="datetimeFigureOut">
              <a:rPr lang="en-US" smtClean="0"/>
              <a:t>3/26/24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A50EB3-791A-4D65-90F8-C9D10A3EB847}" type="slidenum">
              <a:rPr lang="en-US" smtClean="0"/>
              <a:t>‹#›</a:t>
            </a:fld>
            <a:endParaRPr lang="en-US"/>
          </a:p>
        </p:txBody>
      </p:sp>
    </p:spTree>
    <p:extLst>
      <p:ext uri="{BB962C8B-B14F-4D97-AF65-F5344CB8AC3E}">
        <p14:creationId xmlns:p14="http://schemas.microsoft.com/office/powerpoint/2010/main" val="3250639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change the front slide as needed. I was not sure what to write on this and perhaps we want something less La Jolla like or we can add all the different locations we are all from????</a:t>
            </a:r>
          </a:p>
        </p:txBody>
      </p:sp>
      <p:sp>
        <p:nvSpPr>
          <p:cNvPr id="4" name="Slide Number Placeholder 3"/>
          <p:cNvSpPr>
            <a:spLocks noGrp="1"/>
          </p:cNvSpPr>
          <p:nvPr>
            <p:ph type="sldNum" sz="quarter" idx="5"/>
          </p:nvPr>
        </p:nvSpPr>
        <p:spPr/>
        <p:txBody>
          <a:bodyPr/>
          <a:lstStyle/>
          <a:p>
            <a:fld id="{6A39F632-0407-4C0A-BE8F-CDAC807460C6}" type="slidenum">
              <a:rPr lang="en-US" smtClean="0"/>
              <a:t>1</a:t>
            </a:fld>
            <a:endParaRPr lang="en-US" dirty="0"/>
          </a:p>
        </p:txBody>
      </p:sp>
    </p:spTree>
    <p:extLst>
      <p:ext uri="{BB962C8B-B14F-4D97-AF65-F5344CB8AC3E}">
        <p14:creationId xmlns:p14="http://schemas.microsoft.com/office/powerpoint/2010/main" val="154204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A0AD8D90-33F2-4D14-9C4B-CCDB9615AF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8EEC389C-01E7-48AD-BE15-2B425B1596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Disconnect between those who would benefit from an evidence-based therapy and who do actually benefit from it</a:t>
            </a:r>
          </a:p>
          <a:p>
            <a:r>
              <a:rPr lang="en-US" altLang="en-US"/>
              <a:t>81% of smokers did not receive assistance</a:t>
            </a:r>
          </a:p>
          <a:p>
            <a:r>
              <a:rPr lang="en-US" altLang="en-US"/>
              <a:t>Percent of adults 65 years and over who received an influenza vaccination during the past 12 months</a:t>
            </a:r>
          </a:p>
          <a:p>
            <a:r>
              <a:rPr lang="en-US" altLang="en-US"/>
              <a:t>Also variation by geographical regions, rural/urban, comorbidity status, type of provider, race/ethnicity, gender, etc.</a:t>
            </a:r>
          </a:p>
          <a:p>
            <a:endParaRPr lang="en-US" altLang="en-US"/>
          </a:p>
          <a:p>
            <a:r>
              <a:rPr lang="en-US" altLang="en-US"/>
              <a:t>EVIDENCE ON WHAT???</a:t>
            </a:r>
          </a:p>
        </p:txBody>
      </p:sp>
      <p:sp>
        <p:nvSpPr>
          <p:cNvPr id="53251" name="Slide Number Placeholder 3">
            <a:extLst>
              <a:ext uri="{FF2B5EF4-FFF2-40B4-BE49-F238E27FC236}">
                <a16:creationId xmlns:a16="http://schemas.microsoft.com/office/drawing/2014/main" id="{D289C47D-5144-43E7-896B-94393E8868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CA26F9F8-EC29-47A1-BF21-130C6D3D5CB8}" type="slidenum">
              <a:rPr lang="en-US" altLang="en-US" sz="1200"/>
              <a:pPr/>
              <a:t>12</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6ABCE-047F-47BD-8967-25219019F0F4}" type="slidenum">
              <a:rPr lang="en-US" smtClean="0"/>
              <a:t>15</a:t>
            </a:fld>
            <a:endParaRPr lang="en-US"/>
          </a:p>
        </p:txBody>
      </p:sp>
    </p:spTree>
    <p:extLst>
      <p:ext uri="{BB962C8B-B14F-4D97-AF65-F5344CB8AC3E}">
        <p14:creationId xmlns:p14="http://schemas.microsoft.com/office/powerpoint/2010/main" val="207695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p>
        </p:txBody>
      </p:sp>
      <p:sp>
        <p:nvSpPr>
          <p:cNvPr id="4" name="Slide Number Placeholder 3"/>
          <p:cNvSpPr>
            <a:spLocks noGrp="1"/>
          </p:cNvSpPr>
          <p:nvPr>
            <p:ph type="sldNum" sz="quarter" idx="5"/>
          </p:nvPr>
        </p:nvSpPr>
        <p:spPr/>
        <p:txBody>
          <a:bodyPr/>
          <a:lstStyle/>
          <a:p>
            <a:fld id="{02A50EB3-791A-4D65-90F8-C9D10A3EB847}" type="slidenum">
              <a:rPr lang="en-US" smtClean="0"/>
              <a:t>17</a:t>
            </a:fld>
            <a:endParaRPr lang="en-US"/>
          </a:p>
        </p:txBody>
      </p:sp>
    </p:spTree>
    <p:extLst>
      <p:ext uri="{BB962C8B-B14F-4D97-AF65-F5344CB8AC3E}">
        <p14:creationId xmlns:p14="http://schemas.microsoft.com/office/powerpoint/2010/main" val="105971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4045A-2933-646B-655B-5BC2015FA4BC}"/>
            </a:ext>
          </a:extLst>
        </p:cNvPr>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B52F9315-547C-7510-3A09-DA204CDCF2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0EBDCEB5-B19C-F0E7-BFD5-64CECE9DA9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3731" name="Slide Number Placeholder 3">
            <a:extLst>
              <a:ext uri="{FF2B5EF4-FFF2-40B4-BE49-F238E27FC236}">
                <a16:creationId xmlns:a16="http://schemas.microsoft.com/office/drawing/2014/main" id="{1E1AF497-9D1D-159B-2C4F-E442B4065B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01EF52CB-BD32-3143-8C38-29298885B2BE}" type="slidenum">
              <a:rPr lang="en-US" altLang="en-US" sz="1200"/>
              <a:pPr/>
              <a:t>18</a:t>
            </a:fld>
            <a:endParaRPr lang="en-US" altLang="en-US" sz="1200"/>
          </a:p>
        </p:txBody>
      </p:sp>
    </p:spTree>
    <p:extLst>
      <p:ext uri="{BB962C8B-B14F-4D97-AF65-F5344CB8AC3E}">
        <p14:creationId xmlns:p14="http://schemas.microsoft.com/office/powerpoint/2010/main" val="27443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B8583-DEB8-2748-8202-61324D20BF72}"/>
            </a:ext>
          </a:extLst>
        </p:cNvPr>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A2D0EC30-15DC-CF4F-CFCA-BAA205D84C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6429CA9-7430-4CF3-EF8C-B265FD28EE97}"/>
              </a:ext>
            </a:extLst>
          </p:cNvPr>
          <p:cNvSpPr>
            <a:spLocks noGrp="1"/>
          </p:cNvSpPr>
          <p:nvPr>
            <p:ph type="body" idx="1"/>
          </p:nvPr>
        </p:nvSpPr>
        <p:spPr/>
        <p:txBody>
          <a:bodyPr/>
          <a:lstStyle/>
          <a:p>
            <a:pPr>
              <a:defRPr/>
            </a:pPr>
            <a:r>
              <a:rPr lang="en-US" dirty="0"/>
              <a:t>This slide illustrates background information about research on the impact of Walk Kansas.  </a:t>
            </a:r>
          </a:p>
          <a:p>
            <a:pPr marL="171450" indent="-171450">
              <a:buFont typeface="Arial" panose="020B0604020202020204" pitchFamily="34" charset="0"/>
              <a:buChar char="•"/>
              <a:defRPr/>
            </a:pPr>
            <a:r>
              <a:rPr lang="en-US" dirty="0"/>
              <a:t>The research design was a quasi-experimental trial in a statewide cooperative extension system.</a:t>
            </a:r>
          </a:p>
          <a:p>
            <a:pPr marL="171450" indent="-171450">
              <a:buFont typeface="Arial" panose="020B0604020202020204" pitchFamily="34" charset="0"/>
              <a:buChar char="•"/>
              <a:defRPr/>
            </a:pPr>
            <a:r>
              <a:rPr lang="en-US" dirty="0"/>
              <a:t>The target population was adults with no contraindications for engaging in moderate intensity physical activity.</a:t>
            </a:r>
          </a:p>
          <a:p>
            <a:pPr marL="171450" indent="-171450">
              <a:buFont typeface="Arial" panose="020B0604020202020204" pitchFamily="34" charset="0"/>
              <a:buChar char="•"/>
              <a:defRPr/>
            </a:pPr>
            <a:r>
              <a:rPr lang="en-US" dirty="0"/>
              <a:t>The intervention was an 8-week group dynamics program with group goals, self-monitoring, and feedback via 9 weekly newsletters.</a:t>
            </a:r>
          </a:p>
          <a:p>
            <a:pPr marL="171450" indent="-171450">
              <a:buFont typeface="Arial" panose="020B0604020202020204" pitchFamily="34" charset="0"/>
              <a:buChar char="•"/>
              <a:defRPr/>
            </a:pPr>
            <a:r>
              <a:rPr lang="en-US" dirty="0"/>
              <a:t>Finally, participants served as their own controls.</a:t>
            </a:r>
          </a:p>
        </p:txBody>
      </p:sp>
      <p:sp>
        <p:nvSpPr>
          <p:cNvPr id="75779" name="Slide Number Placeholder 3">
            <a:extLst>
              <a:ext uri="{FF2B5EF4-FFF2-40B4-BE49-F238E27FC236}">
                <a16:creationId xmlns:a16="http://schemas.microsoft.com/office/drawing/2014/main" id="{5696759B-055D-70DF-DA9B-23A850E7A2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420198D8-D176-814F-BF95-1A69E795023C}" type="slidenum">
              <a:rPr lang="en-US" altLang="en-US" sz="1200"/>
              <a:pPr/>
              <a:t>19</a:t>
            </a:fld>
            <a:endParaRPr lang="en-US" altLang="en-US" sz="1200"/>
          </a:p>
        </p:txBody>
      </p:sp>
    </p:spTree>
    <p:extLst>
      <p:ext uri="{BB962C8B-B14F-4D97-AF65-F5344CB8AC3E}">
        <p14:creationId xmlns:p14="http://schemas.microsoft.com/office/powerpoint/2010/main" val="791248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3D354-54D2-BDDB-2058-39252BA51C9A}"/>
            </a:ext>
          </a:extLst>
        </p:cNvPr>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607ADEF8-171E-7BB5-CC89-0E87BA35E2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A213B84B-B6C1-ACC5-35F4-F75C95B183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For each of the RE-AIM dimensions, there is a technically correct definition and a “who, what, where, how, and when” question to guide pragmatic use.</a:t>
            </a:r>
          </a:p>
          <a:p>
            <a:endParaRPr lang="en-US" altLang="en-US"/>
          </a:p>
          <a:p>
            <a:r>
              <a:rPr lang="en-US" altLang="en-US"/>
              <a:t>The first dimension is Reach which refers to the absolute number, proportion, and representativeness of individuals who are willing to participate in a given initiative, program, or intervention.  For reach, the key pragmatic priority to consider is </a:t>
            </a:r>
            <a:r>
              <a:rPr lang="en-US" altLang="en-US" i="1"/>
              <a:t>WHO is or was intended to benefit and actually participate or be exposed to the intervention? </a:t>
            </a:r>
          </a:p>
        </p:txBody>
      </p:sp>
      <p:sp>
        <p:nvSpPr>
          <p:cNvPr id="77827" name="Slide Number Placeholder 3">
            <a:extLst>
              <a:ext uri="{FF2B5EF4-FFF2-40B4-BE49-F238E27FC236}">
                <a16:creationId xmlns:a16="http://schemas.microsoft.com/office/drawing/2014/main" id="{38223EFE-B051-BBAC-94DC-11B2406484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AD6FA191-8966-C84C-9D7B-A0051A735D06}" type="slidenum">
              <a:rPr lang="en-US" altLang="en-US" sz="1200"/>
              <a:pPr/>
              <a:t>20</a:t>
            </a:fld>
            <a:endParaRPr lang="en-US" altLang="en-US" sz="1200"/>
          </a:p>
        </p:txBody>
      </p:sp>
    </p:spTree>
    <p:extLst>
      <p:ext uri="{BB962C8B-B14F-4D97-AF65-F5344CB8AC3E}">
        <p14:creationId xmlns:p14="http://schemas.microsoft.com/office/powerpoint/2010/main" val="2877486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77D5B-6083-1F13-02CB-9EF13AE3C9DE}"/>
            </a:ext>
          </a:extLst>
        </p:cNvPr>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969E67FF-303E-1415-9C9C-587B88E2D9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D59F679E-B005-045F-8521-44487DB8E1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Let’s start by looking at Reach.  To calculate reach, researchers divided the number of adults who participated in the program (which was 5911) with the total number of adults in participating counties (which was 590,372).  This calculation showed that the program reached 1% of the eligible population.  In addition, researchers described representativeness and found that participants were more likely to be women, older, and meeting physical activity recommendations compared to the general population.</a:t>
            </a:r>
          </a:p>
        </p:txBody>
      </p:sp>
      <p:sp>
        <p:nvSpPr>
          <p:cNvPr id="79875" name="Slide Number Placeholder 3">
            <a:extLst>
              <a:ext uri="{FF2B5EF4-FFF2-40B4-BE49-F238E27FC236}">
                <a16:creationId xmlns:a16="http://schemas.microsoft.com/office/drawing/2014/main" id="{410CEE57-ECC0-381E-DEAB-1F5480A9E5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291E5DDF-E4B9-7745-894E-090F15756667}" type="slidenum">
              <a:rPr lang="en-US" altLang="en-US" sz="1200"/>
              <a:pPr/>
              <a:t>21</a:t>
            </a:fld>
            <a:endParaRPr lang="en-US" altLang="en-US" sz="1200"/>
          </a:p>
        </p:txBody>
      </p:sp>
    </p:spTree>
    <p:extLst>
      <p:ext uri="{BB962C8B-B14F-4D97-AF65-F5344CB8AC3E}">
        <p14:creationId xmlns:p14="http://schemas.microsoft.com/office/powerpoint/2010/main" val="1634000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2CAF3-D622-595D-20DC-6B7EA0FA4FBB}"/>
            </a:ext>
          </a:extLst>
        </p:cNvPr>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874F4478-3F45-6ABA-CD51-DC524735B9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C7243CF9-A2D7-45F9-41A0-D9A07AC3AE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second dimension of RE-AIM is Effectiveness, which is the impact of an initiative, program, intervention, or policy on important outcomes, including potential negative effects, quality of life, and economic outcomes.  The key pragmatic consideration is </a:t>
            </a:r>
            <a:r>
              <a:rPr lang="en-US" altLang="en-US" i="1"/>
              <a:t>WHAT is or was the most important benefit you are trying to achieve and what is or was the likelihood of negative outcomes?</a:t>
            </a:r>
            <a:endParaRPr lang="en-US" altLang="en-US"/>
          </a:p>
        </p:txBody>
      </p:sp>
      <p:sp>
        <p:nvSpPr>
          <p:cNvPr id="81923" name="Slide Number Placeholder 3">
            <a:extLst>
              <a:ext uri="{FF2B5EF4-FFF2-40B4-BE49-F238E27FC236}">
                <a16:creationId xmlns:a16="http://schemas.microsoft.com/office/drawing/2014/main" id="{4BC40480-6B74-1485-7C43-A93DF1003B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9DD8CC0A-5EC4-E144-BFDC-BEC2714D2966}" type="slidenum">
              <a:rPr lang="en-US" altLang="en-US" sz="1200"/>
              <a:pPr/>
              <a:t>22</a:t>
            </a:fld>
            <a:endParaRPr lang="en-US" altLang="en-US" sz="1200"/>
          </a:p>
        </p:txBody>
      </p:sp>
    </p:spTree>
    <p:extLst>
      <p:ext uri="{BB962C8B-B14F-4D97-AF65-F5344CB8AC3E}">
        <p14:creationId xmlns:p14="http://schemas.microsoft.com/office/powerpoint/2010/main" val="2857640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B9EF6-F297-6D5C-DAA0-BDFF32BF2536}"/>
            </a:ext>
          </a:extLst>
        </p:cNvPr>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DA860E35-CC47-06A3-8D44-7FA828AAA5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61090029-EB24-D7EC-3E8E-92148D5A35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terms of effectiveness, researchers found that previously inactive participants increased their physical activity by 177 minutes per week—that’s an increase of nearly 3 hours per week.  In addition, insufficiently active participants increased their physical activity by 107 minutes per week.  </a:t>
            </a:r>
          </a:p>
        </p:txBody>
      </p:sp>
      <p:sp>
        <p:nvSpPr>
          <p:cNvPr id="83971" name="Slide Number Placeholder 3">
            <a:extLst>
              <a:ext uri="{FF2B5EF4-FFF2-40B4-BE49-F238E27FC236}">
                <a16:creationId xmlns:a16="http://schemas.microsoft.com/office/drawing/2014/main" id="{41560A6F-5180-473C-017E-528E0F8541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5D20C138-4254-9E4C-8F0B-BDC232A6C24D}" type="slidenum">
              <a:rPr lang="en-US" altLang="en-US" sz="1200"/>
              <a:pPr/>
              <a:t>23</a:t>
            </a:fld>
            <a:endParaRPr lang="en-US" altLang="en-US" sz="1200"/>
          </a:p>
        </p:txBody>
      </p:sp>
    </p:spTree>
    <p:extLst>
      <p:ext uri="{BB962C8B-B14F-4D97-AF65-F5344CB8AC3E}">
        <p14:creationId xmlns:p14="http://schemas.microsoft.com/office/powerpoint/2010/main" val="4217295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AD69A-5D4F-F927-7954-76C9562B63DC}"/>
            </a:ext>
          </a:extLst>
        </p:cNvPr>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F08C5B9D-3677-1715-B0C3-6F3DDFC28A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F9BE50DA-07B9-1B41-3558-F69FB71557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third dimension of RE-AIM is adoption which is defined as the absolute number, proportion, and representativeness of settings and intervention agents who are willing to initiate a program.  Pragmatically, the question for adoption is </a:t>
            </a:r>
            <a:r>
              <a:rPr lang="en-US" altLang="en-US" i="1"/>
              <a:t>Where is the program applied and who applied it?</a:t>
            </a:r>
            <a:endParaRPr lang="en-US" altLang="en-US"/>
          </a:p>
        </p:txBody>
      </p:sp>
      <p:sp>
        <p:nvSpPr>
          <p:cNvPr id="86019" name="Slide Number Placeholder 3">
            <a:extLst>
              <a:ext uri="{FF2B5EF4-FFF2-40B4-BE49-F238E27FC236}">
                <a16:creationId xmlns:a16="http://schemas.microsoft.com/office/drawing/2014/main" id="{7141881C-6CC5-82C3-C16D-A5B1F4EA79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FB0EDD35-BEFD-C54E-8E2D-13C7E36D1E50}" type="slidenum">
              <a:rPr lang="en-US" altLang="en-US" sz="1200"/>
              <a:pPr/>
              <a:t>24</a:t>
            </a:fld>
            <a:endParaRPr lang="en-US" altLang="en-US" sz="1200"/>
          </a:p>
        </p:txBody>
      </p:sp>
    </p:spTree>
    <p:extLst>
      <p:ext uri="{BB962C8B-B14F-4D97-AF65-F5344CB8AC3E}">
        <p14:creationId xmlns:p14="http://schemas.microsoft.com/office/powerpoint/2010/main" val="1755879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Helvetica" panose="020B0604020202020204" pitchFamily="34" charset="0"/>
              <a:ea typeface="Calibri" panose="020F050202020403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02A50EB3-791A-4D65-90F8-C9D10A3EB847}" type="slidenum">
              <a:rPr lang="en-US" smtClean="0"/>
              <a:t>3</a:t>
            </a:fld>
            <a:endParaRPr lang="en-US"/>
          </a:p>
        </p:txBody>
      </p:sp>
    </p:spTree>
    <p:extLst>
      <p:ext uri="{BB962C8B-B14F-4D97-AF65-F5344CB8AC3E}">
        <p14:creationId xmlns:p14="http://schemas.microsoft.com/office/powerpoint/2010/main" val="1530802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98F0B-12D8-EE56-C37B-700FDF2EEF8F}"/>
            </a:ext>
          </a:extLst>
        </p:cNvPr>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E9E615C8-8131-1B23-4D66-78F5AE0100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F538A011-479B-ECFF-CA32-31CDAAC71B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en-US"/>
              <a:t>For adoption, there were 105 counties that could have adopted the program.</a:t>
            </a:r>
          </a:p>
          <a:p>
            <a:pPr marL="171450" indent="-171450">
              <a:buFontTx/>
              <a:buChar char="•"/>
            </a:pPr>
            <a:r>
              <a:rPr lang="en-US" altLang="en-US"/>
              <a:t>In year 1, 48 counties adopted the program.</a:t>
            </a:r>
          </a:p>
          <a:p>
            <a:pPr marL="171450" indent="-171450">
              <a:buFontTx/>
              <a:buChar char="•"/>
            </a:pPr>
            <a:r>
              <a:rPr lang="en-US" altLang="en-US"/>
              <a:t>By year 5, an additional 41 counties adopted the program.</a:t>
            </a:r>
          </a:p>
          <a:p>
            <a:pPr marL="171450" indent="-171450">
              <a:buFontTx/>
              <a:buChar char="•"/>
            </a:pPr>
            <a:r>
              <a:rPr lang="en-US" altLang="en-US"/>
              <a:t>In the initial year, counties with extension agents who were not meeting PA recommendations were less likely to adopt the program.</a:t>
            </a:r>
          </a:p>
        </p:txBody>
      </p:sp>
      <p:sp>
        <p:nvSpPr>
          <p:cNvPr id="88067" name="Slide Number Placeholder 3">
            <a:extLst>
              <a:ext uri="{FF2B5EF4-FFF2-40B4-BE49-F238E27FC236}">
                <a16:creationId xmlns:a16="http://schemas.microsoft.com/office/drawing/2014/main" id="{A4CC9B03-338C-1659-D96E-5C25451517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88B16EAE-028E-1043-B590-230BD1D532B2}" type="slidenum">
              <a:rPr lang="en-US" altLang="en-US" sz="1200"/>
              <a:pPr/>
              <a:t>25</a:t>
            </a:fld>
            <a:endParaRPr lang="en-US" altLang="en-US" sz="1200"/>
          </a:p>
        </p:txBody>
      </p:sp>
    </p:spTree>
    <p:extLst>
      <p:ext uri="{BB962C8B-B14F-4D97-AF65-F5344CB8AC3E}">
        <p14:creationId xmlns:p14="http://schemas.microsoft.com/office/powerpoint/2010/main" val="2960523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954B3-8CD9-7586-4AA4-F5CD9815A5CB}"/>
            </a:ext>
          </a:extLst>
        </p:cNvPr>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A69F8832-EE01-E92C-3DC9-28100E7083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53ACD6EA-0528-405A-D6C2-FD8D727CCE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fourth dimension of RE-AIM is implementation.  At the setting level, implementation refers to the intervention agents’ fidelity to the various elements of an intervention’s protocol.  This includes consistency of delivery as intended, adaptations made, and the time and cost of the intervention.  The key pragmatic considerations are </a:t>
            </a:r>
            <a:r>
              <a:rPr lang="en-US" altLang="en-US" i="1"/>
              <a:t>How consistently is or was the program or policy delivered?  How will or was it be adapted?  How much will it cost?  And why did will or did the results come about?</a:t>
            </a:r>
            <a:endParaRPr lang="en-US" altLang="en-US"/>
          </a:p>
        </p:txBody>
      </p:sp>
      <p:sp>
        <p:nvSpPr>
          <p:cNvPr id="90115" name="Slide Number Placeholder 3">
            <a:extLst>
              <a:ext uri="{FF2B5EF4-FFF2-40B4-BE49-F238E27FC236}">
                <a16:creationId xmlns:a16="http://schemas.microsoft.com/office/drawing/2014/main" id="{7D176390-89E7-9738-D10D-72BBA7304C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C75D3A0C-EEBF-6B44-B9E5-8DBE835112EA}" type="slidenum">
              <a:rPr lang="en-US" altLang="en-US" sz="1200"/>
              <a:pPr/>
              <a:t>26</a:t>
            </a:fld>
            <a:endParaRPr lang="en-US" altLang="en-US" sz="1200"/>
          </a:p>
        </p:txBody>
      </p:sp>
    </p:spTree>
    <p:extLst>
      <p:ext uri="{BB962C8B-B14F-4D97-AF65-F5344CB8AC3E}">
        <p14:creationId xmlns:p14="http://schemas.microsoft.com/office/powerpoint/2010/main" val="3048397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0D81F-8BA3-AE6C-7594-926BBDC4A220}"/>
            </a:ext>
          </a:extLst>
        </p:cNvPr>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667EB712-A8B0-74C2-2BEB-8DD954524F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BCA9A9FF-2D8A-4285-D9AB-3BFE2C14B7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this study, researchers did not explicitly report implementation data.  In this study, implementation refers to consistent delivery across counties.</a:t>
            </a:r>
          </a:p>
        </p:txBody>
      </p:sp>
      <p:sp>
        <p:nvSpPr>
          <p:cNvPr id="92163" name="Slide Number Placeholder 3">
            <a:extLst>
              <a:ext uri="{FF2B5EF4-FFF2-40B4-BE49-F238E27FC236}">
                <a16:creationId xmlns:a16="http://schemas.microsoft.com/office/drawing/2014/main" id="{78495388-B9CB-4EBE-2B24-22AF1FE154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0EB664AA-D971-BC4C-BCF7-889F1C61C022}" type="slidenum">
              <a:rPr lang="en-US" altLang="en-US" sz="1200"/>
              <a:pPr/>
              <a:t>27</a:t>
            </a:fld>
            <a:endParaRPr lang="en-US" altLang="en-US" sz="1200"/>
          </a:p>
        </p:txBody>
      </p:sp>
    </p:spTree>
    <p:extLst>
      <p:ext uri="{BB962C8B-B14F-4D97-AF65-F5344CB8AC3E}">
        <p14:creationId xmlns:p14="http://schemas.microsoft.com/office/powerpoint/2010/main" val="2855856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6962E-3F54-774C-4001-34C36A846B3C}"/>
            </a:ext>
          </a:extLst>
        </p:cNvPr>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3518F2AF-9183-5AB0-9FE9-9A42364066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D19E3B88-7A61-DA4C-1631-D2470E1F50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last dimension of RE-AIM is maintenance which is defined as the extent to which a program or policy becomes institutionalized or part of the routine organizational practices and policies.  Maintenance in the RE-AIM framework also has referents at the individual level based on sustained changes and long-term outcomes.  The key pragmatic consideration for maintenance is </a:t>
            </a:r>
            <a:r>
              <a:rPr lang="en-US" altLang="en-US" i="1"/>
              <a:t>When will (or did) the initiative become operational and how long are the results sustained at the setting level and individual level?</a:t>
            </a:r>
            <a:endParaRPr lang="en-US" altLang="en-US"/>
          </a:p>
        </p:txBody>
      </p:sp>
      <p:sp>
        <p:nvSpPr>
          <p:cNvPr id="94211" name="Slide Number Placeholder 3">
            <a:extLst>
              <a:ext uri="{FF2B5EF4-FFF2-40B4-BE49-F238E27FC236}">
                <a16:creationId xmlns:a16="http://schemas.microsoft.com/office/drawing/2014/main" id="{BB449D09-C871-7520-1305-5B05D76104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0089412D-187C-D941-A2F4-A375FEA0AAF2}" type="slidenum">
              <a:rPr lang="en-US" altLang="en-US" sz="1200"/>
              <a:pPr/>
              <a:t>28</a:t>
            </a:fld>
            <a:endParaRPr lang="en-US" altLang="en-US" sz="1200"/>
          </a:p>
        </p:txBody>
      </p:sp>
    </p:spTree>
    <p:extLst>
      <p:ext uri="{BB962C8B-B14F-4D97-AF65-F5344CB8AC3E}">
        <p14:creationId xmlns:p14="http://schemas.microsoft.com/office/powerpoint/2010/main" val="677469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DCA4E-12A8-7643-21CC-A41500300600}"/>
            </a:ext>
          </a:extLst>
        </p:cNvPr>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9D7EECF0-D190-420B-BBB0-D43A32413C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5525CD1-DAA5-E86B-28AD-72A2C5A6C15C}"/>
              </a:ext>
            </a:extLst>
          </p:cNvPr>
          <p:cNvSpPr>
            <a:spLocks noGrp="1"/>
          </p:cNvSpPr>
          <p:nvPr>
            <p:ph type="body" idx="1"/>
          </p:nvPr>
        </p:nvSpPr>
        <p:spPr/>
        <p:txBody>
          <a:bodyPr wrap="square" numCol="1" anchor="t" anchorCtr="0" compatLnSpc="1">
            <a:prstTxWarp prst="textNoShape">
              <a:avLst/>
            </a:prstTxWarp>
          </a:bodyPr>
          <a:lstStyle/>
          <a:p>
            <a:r>
              <a:rPr lang="en-US" altLang="en-US"/>
              <a:t>Researchers measured maintenance at the individual level and the setting level.  </a:t>
            </a:r>
          </a:p>
          <a:p>
            <a:pPr eaLnBrk="1" hangingPunct="1">
              <a:spcBef>
                <a:spcPct val="0"/>
              </a:spcBef>
              <a:buFontTx/>
              <a:buChar char="•"/>
            </a:pPr>
            <a:r>
              <a:rPr lang="en-US" altLang="en-US"/>
              <a:t>At the individual level, researchers found that previously </a:t>
            </a:r>
            <a:r>
              <a:rPr lang="en-US" altLang="en-US">
                <a:cs typeface="Calibri" panose="020F0502020204030204" pitchFamily="34" charset="0"/>
              </a:rPr>
              <a:t>inactive and insufficiently active participants sustained an increase of moderate physical activity of 134 and 101 minutes per week 6 months after the program was completed, respectively.</a:t>
            </a:r>
          </a:p>
          <a:p>
            <a:pPr eaLnBrk="1" hangingPunct="1">
              <a:spcBef>
                <a:spcPct val="0"/>
              </a:spcBef>
              <a:buFontTx/>
              <a:buChar char="•"/>
            </a:pPr>
            <a:r>
              <a:rPr lang="en-US" altLang="en-US">
                <a:cs typeface="Calibri" panose="020F0502020204030204" pitchFamily="34" charset="0"/>
              </a:rPr>
              <a:t>At the setting level, researchers found that all counties that adopted the program in the initial year sustained delivery for the subsequent 4 years.  Each county that adopted the program in years 2-4 also delivered the program in subsequent years,</a:t>
            </a:r>
          </a:p>
          <a:p>
            <a:pPr>
              <a:buFontTx/>
              <a:buChar char="•"/>
            </a:pPr>
            <a:endParaRPr lang="en-US" altLang="en-US"/>
          </a:p>
        </p:txBody>
      </p:sp>
      <p:sp>
        <p:nvSpPr>
          <p:cNvPr id="96259" name="Slide Number Placeholder 3">
            <a:extLst>
              <a:ext uri="{FF2B5EF4-FFF2-40B4-BE49-F238E27FC236}">
                <a16:creationId xmlns:a16="http://schemas.microsoft.com/office/drawing/2014/main" id="{BF3E3ADC-5668-2E29-8CD5-72E261FCB4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5A456F6C-4C0C-944F-92E1-9549F1FBBC43}" type="slidenum">
              <a:rPr lang="en-US" altLang="en-US" sz="1200"/>
              <a:pPr/>
              <a:t>29</a:t>
            </a:fld>
            <a:endParaRPr lang="en-US" altLang="en-US" sz="1200"/>
          </a:p>
        </p:txBody>
      </p:sp>
    </p:spTree>
    <p:extLst>
      <p:ext uri="{BB962C8B-B14F-4D97-AF65-F5344CB8AC3E}">
        <p14:creationId xmlns:p14="http://schemas.microsoft.com/office/powerpoint/2010/main" val="2349866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82F09-BC74-9B28-E8C0-F69FAC84B8D5}"/>
            </a:ext>
          </a:extLst>
        </p:cNvPr>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9E927BA7-6E39-8283-8559-F6E58CE50A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C9243FC-6AC0-51C9-4EC2-910F8A894189}"/>
              </a:ext>
            </a:extLst>
          </p:cNvPr>
          <p:cNvSpPr>
            <a:spLocks noGrp="1"/>
          </p:cNvSpPr>
          <p:nvPr>
            <p:ph type="body" idx="1"/>
          </p:nvPr>
        </p:nvSpPr>
        <p:spPr/>
        <p:txBody>
          <a:bodyPr/>
          <a:lstStyle/>
          <a:p>
            <a:pPr>
              <a:defRPr/>
            </a:pPr>
            <a:r>
              <a:rPr lang="en-US" dirty="0"/>
              <a:t>The goals of RE-AIM intervention and implementation is to develop and translate programs that can:</a:t>
            </a:r>
          </a:p>
          <a:p>
            <a:pPr marL="228600" indent="-228600">
              <a:buFontTx/>
              <a:buAutoNum type="arabicPeriod"/>
              <a:defRPr/>
            </a:pPr>
            <a:r>
              <a:rPr lang="en-US" dirty="0"/>
              <a:t>Be adopted, adapted, and delivered broadly.</a:t>
            </a:r>
          </a:p>
          <a:p>
            <a:pPr marL="228600" indent="-228600">
              <a:buFontTx/>
              <a:buAutoNum type="arabicPeriod"/>
              <a:defRPr/>
            </a:pPr>
            <a:r>
              <a:rPr lang="en-US" dirty="0"/>
              <a:t>Have the ability for sustained and consistent implementation at reasonable cost.</a:t>
            </a:r>
          </a:p>
          <a:p>
            <a:pPr marL="228600" indent="-228600">
              <a:buFontTx/>
              <a:buAutoNum type="arabicPeriod"/>
              <a:defRPr/>
            </a:pPr>
            <a:r>
              <a:rPr lang="en-US" dirty="0"/>
              <a:t>Reach large numbers of people, especially those who can most benefit.</a:t>
            </a:r>
          </a:p>
          <a:p>
            <a:pPr marL="228600" indent="-228600">
              <a:buFontTx/>
              <a:buAutoNum type="arabicPeriod"/>
              <a:defRPr/>
            </a:pPr>
            <a:r>
              <a:rPr lang="en-US" dirty="0"/>
              <a:t>Produce replicable and long-lasting change, including implementation outcomes and population outcomes.</a:t>
            </a:r>
          </a:p>
          <a:p>
            <a:pPr>
              <a:defRPr/>
            </a:pPr>
            <a:r>
              <a:rPr lang="en-US" dirty="0"/>
              <a:t>Now that we’ve reviewed the purpose and goals of RE-AIM, we’ll look at each dimension.</a:t>
            </a:r>
          </a:p>
        </p:txBody>
      </p:sp>
      <p:sp>
        <p:nvSpPr>
          <p:cNvPr id="98307" name="Slide Number Placeholder 3">
            <a:extLst>
              <a:ext uri="{FF2B5EF4-FFF2-40B4-BE49-F238E27FC236}">
                <a16:creationId xmlns:a16="http://schemas.microsoft.com/office/drawing/2014/main" id="{6B39302A-934D-2307-E632-83FAE20E3D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7D88C6AA-42A5-5C45-B529-8466070F4598}" type="slidenum">
              <a:rPr lang="en-US" altLang="en-US" sz="1200"/>
              <a:pPr/>
              <a:t>32</a:t>
            </a:fld>
            <a:endParaRPr lang="en-US" altLang="en-US" sz="1200"/>
          </a:p>
        </p:txBody>
      </p:sp>
    </p:spTree>
    <p:extLst>
      <p:ext uri="{BB962C8B-B14F-4D97-AF65-F5344CB8AC3E}">
        <p14:creationId xmlns:p14="http://schemas.microsoft.com/office/powerpoint/2010/main" val="712309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2A2EA-E695-8EAA-EC29-21C7D1461197}"/>
            </a:ext>
          </a:extLst>
        </p:cNvPr>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DAE26F15-891E-1B0A-C4EA-CF16972A1B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4A825657-6764-36FA-7234-9224168B29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For each of the RE-AIM dimensions, there is a technically correct definition and a “who, what, where, how, and when” question to guide pragmatic use.</a:t>
            </a:r>
          </a:p>
          <a:p>
            <a:endParaRPr lang="en-US" altLang="en-US"/>
          </a:p>
          <a:p>
            <a:r>
              <a:rPr lang="en-US" altLang="en-US"/>
              <a:t>The first dimension is Reach which refers to the absolute number, proportion, and representativeness of individuals who are willing to participate in a given initiative, program, or intervention.  For reach, the key pragmatic priority to consider is </a:t>
            </a:r>
            <a:r>
              <a:rPr lang="en-US" altLang="en-US" i="1"/>
              <a:t>WHO is or was intended to benefit and actually participate or be exposed to the intervention? </a:t>
            </a:r>
          </a:p>
        </p:txBody>
      </p:sp>
      <p:sp>
        <p:nvSpPr>
          <p:cNvPr id="77827" name="Slide Number Placeholder 3">
            <a:extLst>
              <a:ext uri="{FF2B5EF4-FFF2-40B4-BE49-F238E27FC236}">
                <a16:creationId xmlns:a16="http://schemas.microsoft.com/office/drawing/2014/main" id="{302865C4-0FF2-F414-2B86-CE8B39EB34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AD6FA191-8966-C84C-9D7B-A0051A735D06}" type="slidenum">
              <a:rPr lang="en-US" altLang="en-US" sz="1200"/>
              <a:pPr/>
              <a:t>33</a:t>
            </a:fld>
            <a:endParaRPr lang="en-US" altLang="en-US" sz="1200"/>
          </a:p>
        </p:txBody>
      </p:sp>
    </p:spTree>
    <p:extLst>
      <p:ext uri="{BB962C8B-B14F-4D97-AF65-F5344CB8AC3E}">
        <p14:creationId xmlns:p14="http://schemas.microsoft.com/office/powerpoint/2010/main" val="388944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p>
        </p:txBody>
      </p:sp>
      <p:sp>
        <p:nvSpPr>
          <p:cNvPr id="4" name="Slide Number Placeholder 3"/>
          <p:cNvSpPr>
            <a:spLocks noGrp="1"/>
          </p:cNvSpPr>
          <p:nvPr>
            <p:ph type="sldNum" sz="quarter" idx="10"/>
          </p:nvPr>
        </p:nvSpPr>
        <p:spPr/>
        <p:txBody>
          <a:bodyPr/>
          <a:lstStyle/>
          <a:p>
            <a:fld id="{EF96ABCE-047F-47BD-8967-25219019F0F4}" type="slidenum">
              <a:rPr lang="en-US" smtClean="0"/>
              <a:t>34</a:t>
            </a:fld>
            <a:endParaRPr lang="en-US"/>
          </a:p>
        </p:txBody>
      </p:sp>
    </p:spTree>
    <p:extLst>
      <p:ext uri="{BB962C8B-B14F-4D97-AF65-F5344CB8AC3E}">
        <p14:creationId xmlns:p14="http://schemas.microsoft.com/office/powerpoint/2010/main" val="1893771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5EC415-B94E-4F4A-B8F2-DB6487355CA9}" type="slidenum">
              <a:rPr lang="en-US" smtClean="0"/>
              <a:t>36</a:t>
            </a:fld>
            <a:endParaRPr lang="en-US"/>
          </a:p>
        </p:txBody>
      </p:sp>
    </p:spTree>
    <p:extLst>
      <p:ext uri="{BB962C8B-B14F-4D97-AF65-F5344CB8AC3E}">
        <p14:creationId xmlns:p14="http://schemas.microsoft.com/office/powerpoint/2010/main" val="3722177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FAF56-0B9B-4DED-BB72-2ACEA97D6773}" type="slidenum">
              <a:rPr lang="en-US" smtClean="0"/>
              <a:t>37</a:t>
            </a:fld>
            <a:endParaRPr lang="en-US"/>
          </a:p>
        </p:txBody>
      </p:sp>
    </p:spTree>
    <p:extLst>
      <p:ext uri="{BB962C8B-B14F-4D97-AF65-F5344CB8AC3E}">
        <p14:creationId xmlns:p14="http://schemas.microsoft.com/office/powerpoint/2010/main" val="3806265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a:t>Could remove</a:t>
            </a:r>
          </a:p>
        </p:txBody>
      </p:sp>
      <p:sp>
        <p:nvSpPr>
          <p:cNvPr id="214020" name="Slide Number Placeholder 3"/>
          <p:cNvSpPr>
            <a:spLocks noGrp="1"/>
          </p:cNvSpPr>
          <p:nvPr>
            <p:ph type="sldNum" sz="quarter" idx="5"/>
          </p:nvPr>
        </p:nvSpPr>
        <p:spPr bwMode="auto">
          <a:noFill/>
          <a:ln>
            <a:miter lim="800000"/>
            <a:headEnd/>
            <a:tailEnd/>
          </a:ln>
        </p:spPr>
        <p:txBody>
          <a:bodyPr/>
          <a:lstStyle/>
          <a:p>
            <a:fld id="{032D5BD7-C232-E748-A039-A2270E4B3D98}" type="slidenum">
              <a:rPr lang="en-US"/>
              <a:pPr/>
              <a:t>4</a:t>
            </a:fld>
            <a:endParaRPr lang="en-US"/>
          </a:p>
        </p:txBody>
      </p:sp>
    </p:spTree>
    <p:extLst>
      <p:ext uri="{BB962C8B-B14F-4D97-AF65-F5344CB8AC3E}">
        <p14:creationId xmlns:p14="http://schemas.microsoft.com/office/powerpoint/2010/main" val="3226328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847D3-9F71-3234-0026-08D772B11B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152DA-C0E2-D426-D448-CCBFAE6577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9D3C2-4BDD-77B8-9E59-72A5A91879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D51BCD-9FE7-7646-D964-2CA0E1C64818}"/>
              </a:ext>
            </a:extLst>
          </p:cNvPr>
          <p:cNvSpPr>
            <a:spLocks noGrp="1"/>
          </p:cNvSpPr>
          <p:nvPr>
            <p:ph type="sldNum" sz="quarter" idx="5"/>
          </p:nvPr>
        </p:nvSpPr>
        <p:spPr/>
        <p:txBody>
          <a:bodyPr/>
          <a:lstStyle/>
          <a:p>
            <a:fld id="{B00FAF56-0B9B-4DED-BB72-2ACEA97D6773}" type="slidenum">
              <a:rPr lang="en-US" smtClean="0"/>
              <a:t>38</a:t>
            </a:fld>
            <a:endParaRPr lang="en-US"/>
          </a:p>
        </p:txBody>
      </p:sp>
    </p:spTree>
    <p:extLst>
      <p:ext uri="{BB962C8B-B14F-4D97-AF65-F5344CB8AC3E}">
        <p14:creationId xmlns:p14="http://schemas.microsoft.com/office/powerpoint/2010/main" val="289624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Bef>
                <a:spcPts val="1800"/>
              </a:spcBef>
              <a:buFont typeface="+mj-lt"/>
              <a:buAutoNum type="arabicPeriod"/>
            </a:pPr>
            <a:r>
              <a:rPr lang="en-US" sz="2400" dirty="0">
                <a:latin typeface="Helvetica" panose="020B0604020202020204" pitchFamily="34" charset="0"/>
                <a:cs typeface="Helvetica" panose="020B0604020202020204" pitchFamily="34" charset="0"/>
              </a:rPr>
              <a:t>PRISM has been primarily used in </a:t>
            </a:r>
            <a:r>
              <a:rPr lang="en-US" sz="2400" b="1" dirty="0">
                <a:latin typeface="Helvetica" panose="020B0604020202020204" pitchFamily="34" charset="0"/>
                <a:cs typeface="Helvetica" panose="020B0604020202020204" pitchFamily="34" charset="0"/>
              </a:rPr>
              <a:t>outpatient clinical settings </a:t>
            </a:r>
            <a:r>
              <a:rPr lang="en-US" sz="2400" dirty="0">
                <a:latin typeface="Helvetica" panose="020B0604020202020204" pitchFamily="34" charset="0"/>
                <a:cs typeface="Helvetica" panose="020B0604020202020204" pitchFamily="34" charset="0"/>
              </a:rPr>
              <a:t>and in the </a:t>
            </a:r>
            <a:r>
              <a:rPr lang="en-US" sz="2400" b="1" dirty="0">
                <a:latin typeface="Helvetica" panose="020B0604020202020204" pitchFamily="34" charset="0"/>
                <a:cs typeface="Helvetica" panose="020B0604020202020204" pitchFamily="34" charset="0"/>
              </a:rPr>
              <a:t>US</a:t>
            </a:r>
          </a:p>
          <a:p>
            <a:pPr marL="457200" indent="-457200">
              <a:spcBef>
                <a:spcPts val="1800"/>
              </a:spcBef>
              <a:buFont typeface="+mj-lt"/>
              <a:buAutoNum type="arabicPeriod"/>
            </a:pPr>
            <a:r>
              <a:rPr lang="en-US" sz="2400" dirty="0">
                <a:latin typeface="Helvetica" panose="020B0604020202020204" pitchFamily="34" charset="0"/>
                <a:cs typeface="Helvetica" panose="020B0604020202020204" pitchFamily="34" charset="0"/>
              </a:rPr>
              <a:t>It has been used to study a </a:t>
            </a:r>
            <a:r>
              <a:rPr lang="en-US" sz="2400" b="1" dirty="0">
                <a:latin typeface="Helvetica" panose="020B0604020202020204" pitchFamily="34" charset="0"/>
                <a:cs typeface="Helvetica" panose="020B0604020202020204" pitchFamily="34" charset="0"/>
              </a:rPr>
              <a:t>variety of issues and conditions </a:t>
            </a:r>
            <a:r>
              <a:rPr lang="en-US" sz="2400" dirty="0">
                <a:latin typeface="Helvetica" panose="020B0604020202020204" pitchFamily="34" charset="0"/>
                <a:cs typeface="Helvetica" panose="020B0604020202020204" pitchFamily="34" charset="0"/>
              </a:rPr>
              <a:t>using a wide range of </a:t>
            </a:r>
            <a:r>
              <a:rPr lang="en-US" sz="2400" b="1" dirty="0">
                <a:latin typeface="Helvetica" panose="020B0604020202020204" pitchFamily="34" charset="0"/>
                <a:cs typeface="Helvetica" panose="020B0604020202020204" pitchFamily="34" charset="0"/>
              </a:rPr>
              <a:t>experimental designs </a:t>
            </a:r>
            <a:r>
              <a:rPr lang="en-US" sz="2400" dirty="0">
                <a:latin typeface="Helvetica" panose="020B0604020202020204" pitchFamily="34" charset="0"/>
                <a:cs typeface="Helvetica" panose="020B0604020202020204" pitchFamily="34" charset="0"/>
              </a:rPr>
              <a:t>and often using </a:t>
            </a:r>
            <a:r>
              <a:rPr lang="en-US" sz="2400" b="1" dirty="0">
                <a:latin typeface="Helvetica" panose="020B0604020202020204" pitchFamily="34" charset="0"/>
                <a:cs typeface="Helvetica" panose="020B0604020202020204" pitchFamily="34" charset="0"/>
              </a:rPr>
              <a:t>mixed methods</a:t>
            </a:r>
          </a:p>
          <a:p>
            <a:pPr marL="457200" indent="-457200">
              <a:spcBef>
                <a:spcPts val="1800"/>
              </a:spcBef>
              <a:buFont typeface="+mj-lt"/>
              <a:buAutoNum type="arabicPeriod"/>
            </a:pPr>
            <a:r>
              <a:rPr lang="en-US" sz="2400" dirty="0">
                <a:latin typeface="Helvetica" panose="020B0604020202020204" pitchFamily="34" charset="0"/>
                <a:cs typeface="Helvetica" panose="020B0604020202020204" pitchFamily="34" charset="0"/>
              </a:rPr>
              <a:t>Most studies have reported on </a:t>
            </a:r>
            <a:r>
              <a:rPr lang="en-US" sz="2400" b="1" dirty="0">
                <a:latin typeface="Helvetica" panose="020B0604020202020204" pitchFamily="34" charset="0"/>
                <a:cs typeface="Helvetica" panose="020B0604020202020204" pitchFamily="34" charset="0"/>
              </a:rPr>
              <a:t>half or more of the PRISM domains </a:t>
            </a:r>
            <a:r>
              <a:rPr lang="en-US" sz="2400" dirty="0">
                <a:latin typeface="Helvetica" panose="020B0604020202020204" pitchFamily="34" charset="0"/>
                <a:cs typeface="Helvetica" panose="020B0604020202020204" pitchFamily="34" charset="0"/>
              </a:rPr>
              <a:t>and over half of the studies reported on at least 5 of the 6 domains</a:t>
            </a:r>
          </a:p>
          <a:p>
            <a:pPr marL="457200" indent="-457200">
              <a:spcBef>
                <a:spcPts val="1800"/>
              </a:spcBef>
              <a:buFont typeface="+mj-lt"/>
              <a:buAutoNum type="arabicPeriod"/>
            </a:pPr>
            <a:r>
              <a:rPr lang="en-US" dirty="0">
                <a:latin typeface="Helvetica" panose="020B0604020202020204" pitchFamily="34" charset="0"/>
                <a:cs typeface="Helvetica" panose="020B0604020202020204" pitchFamily="34" charset="0"/>
              </a:rPr>
              <a:t>Most frequently assessed were </a:t>
            </a:r>
            <a:r>
              <a:rPr lang="en-US" b="1" dirty="0">
                <a:latin typeface="Helvetica" panose="020B0604020202020204" pitchFamily="34" charset="0"/>
                <a:cs typeface="Helvetica" panose="020B0604020202020204" pitchFamily="34" charset="0"/>
              </a:rPr>
              <a:t>Organizational perspectives </a:t>
            </a:r>
            <a:r>
              <a:rPr lang="en-US" dirty="0">
                <a:latin typeface="Helvetica" panose="020B0604020202020204" pitchFamily="34" charset="0"/>
                <a:cs typeface="Helvetica" panose="020B0604020202020204" pitchFamily="34" charset="0"/>
              </a:rPr>
              <a:t>on the Program/Intervention, and </a:t>
            </a:r>
            <a:r>
              <a:rPr lang="en-US" b="1" dirty="0">
                <a:latin typeface="Helvetica" panose="020B0604020202020204" pitchFamily="34" charset="0"/>
                <a:cs typeface="Helvetica" panose="020B0604020202020204" pitchFamily="34" charset="0"/>
              </a:rPr>
              <a:t>Implementation and Sustainability Infrastructure</a:t>
            </a:r>
          </a:p>
          <a:p>
            <a:pPr marL="457200" indent="-457200">
              <a:spcBef>
                <a:spcPts val="1800"/>
              </a:spcBef>
              <a:buFont typeface="+mj-lt"/>
              <a:buAutoNum type="arabicPeriod"/>
            </a:pPr>
            <a:r>
              <a:rPr lang="en-US" sz="2400" dirty="0">
                <a:latin typeface="Helvetica" panose="020B0604020202020204" pitchFamily="34" charset="0"/>
                <a:cs typeface="Helvetica" panose="020B0604020202020204" pitchFamily="34" charset="0"/>
              </a:rPr>
              <a:t>PRISM contextual components were most frequently operationalized using </a:t>
            </a:r>
            <a:r>
              <a:rPr lang="en-US" sz="2400" b="1" dirty="0">
                <a:latin typeface="Helvetica" panose="020B0604020202020204" pitchFamily="34" charset="0"/>
                <a:cs typeface="Helvetica" panose="020B0604020202020204" pitchFamily="34" charset="0"/>
              </a:rPr>
              <a:t>qualitative methods</a:t>
            </a:r>
            <a:endParaRPr lang="en-US" sz="2400" dirty="0">
              <a:latin typeface="Helvetica" panose="020B0604020202020204" pitchFamily="34" charset="0"/>
              <a:cs typeface="Helvetica" panose="020B0604020202020204" pitchFamily="34" charset="0"/>
            </a:endParaRPr>
          </a:p>
          <a:p>
            <a:pPr marL="457200" indent="-457200">
              <a:spcBef>
                <a:spcPts val="1800"/>
              </a:spcBef>
              <a:buFont typeface="+mj-lt"/>
              <a:buAutoNum type="arabicPeriod"/>
            </a:pPr>
            <a:r>
              <a:rPr lang="en-US" sz="2400" b="1" dirty="0">
                <a:latin typeface="Helvetica" panose="020B0604020202020204" pitchFamily="34" charset="0"/>
                <a:cs typeface="Helvetica" panose="020B0604020202020204" pitchFamily="34" charset="0"/>
              </a:rPr>
              <a:t>Implementation </a:t>
            </a:r>
            <a:r>
              <a:rPr lang="en-US" sz="2400" dirty="0">
                <a:latin typeface="Helvetica" panose="020B0604020202020204" pitchFamily="34" charset="0"/>
                <a:cs typeface="Helvetica" panose="020B0604020202020204" pitchFamily="34" charset="0"/>
              </a:rPr>
              <a:t>and </a:t>
            </a:r>
            <a:r>
              <a:rPr lang="en-US" sz="2400" b="1" dirty="0">
                <a:latin typeface="Helvetica" panose="020B0604020202020204" pitchFamily="34" charset="0"/>
                <a:cs typeface="Helvetica" panose="020B0604020202020204" pitchFamily="34" charset="0"/>
              </a:rPr>
              <a:t>Maintenance</a:t>
            </a:r>
            <a:r>
              <a:rPr lang="en-US" sz="2400" dirty="0">
                <a:latin typeface="Helvetica" panose="020B0604020202020204" pitchFamily="34" charset="0"/>
                <a:cs typeface="Helvetica" panose="020B0604020202020204" pitchFamily="34" charset="0"/>
              </a:rPr>
              <a:t> were most reported RE-AIM outcomes</a:t>
            </a:r>
          </a:p>
          <a:p>
            <a:endParaRPr lang="en-US" dirty="0"/>
          </a:p>
        </p:txBody>
      </p:sp>
      <p:sp>
        <p:nvSpPr>
          <p:cNvPr id="4" name="Slide Number Placeholder 3"/>
          <p:cNvSpPr>
            <a:spLocks noGrp="1"/>
          </p:cNvSpPr>
          <p:nvPr>
            <p:ph type="sldNum" sz="quarter" idx="5"/>
          </p:nvPr>
        </p:nvSpPr>
        <p:spPr/>
        <p:txBody>
          <a:bodyPr/>
          <a:lstStyle/>
          <a:p>
            <a:fld id="{B00FAF56-0B9B-4DED-BB72-2ACEA97D6773}" type="slidenum">
              <a:rPr lang="en-US" smtClean="0"/>
              <a:t>39</a:t>
            </a:fld>
            <a:endParaRPr lang="en-US"/>
          </a:p>
        </p:txBody>
      </p:sp>
    </p:spTree>
    <p:extLst>
      <p:ext uri="{BB962C8B-B14F-4D97-AF65-F5344CB8AC3E}">
        <p14:creationId xmlns:p14="http://schemas.microsoft.com/office/powerpoint/2010/main" val="3711258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6ABCE-047F-47BD-8967-25219019F0F4}" type="slidenum">
              <a:rPr lang="en-US" smtClean="0"/>
              <a:t>41</a:t>
            </a:fld>
            <a:endParaRPr lang="en-US"/>
          </a:p>
        </p:txBody>
      </p:sp>
    </p:spTree>
    <p:extLst>
      <p:ext uri="{BB962C8B-B14F-4D97-AF65-F5344CB8AC3E}">
        <p14:creationId xmlns:p14="http://schemas.microsoft.com/office/powerpoint/2010/main" val="1691387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A50EB3-791A-4D65-90F8-C9D10A3EB847}" type="slidenum">
              <a:rPr lang="en-US" smtClean="0"/>
              <a:t>42</a:t>
            </a:fld>
            <a:endParaRPr lang="en-US"/>
          </a:p>
        </p:txBody>
      </p:sp>
    </p:spTree>
    <p:extLst>
      <p:ext uri="{BB962C8B-B14F-4D97-AF65-F5344CB8AC3E}">
        <p14:creationId xmlns:p14="http://schemas.microsoft.com/office/powerpoint/2010/main" val="3954862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x-none" sz="2600" dirty="0"/>
              <a:t>External Validity/Pragmatic Criteria, Often Ignored</a:t>
            </a:r>
            <a:endParaRPr lang="en-US" altLang="x-none" sz="2600" dirty="0">
              <a:ea typeface="MS PGothic" charset="-128"/>
            </a:endParaRPr>
          </a:p>
          <a:p>
            <a:pPr marL="800100" lvl="1" indent="-457200">
              <a:spcBef>
                <a:spcPts val="675"/>
              </a:spcBef>
              <a:buClr>
                <a:schemeClr val="tx1"/>
              </a:buClr>
              <a:buFont typeface="Arial" panose="020B0604020202020204" pitchFamily="34" charset="0"/>
              <a:buChar char="•"/>
              <a:defRPr/>
            </a:pPr>
            <a:r>
              <a:rPr lang="en-US" altLang="x-none" sz="2600" dirty="0">
                <a:ea typeface="MS PGothic" charset="-128"/>
              </a:rPr>
              <a:t>Participant </a:t>
            </a:r>
            <a:r>
              <a:rPr lang="en-US" altLang="x-none" sz="2600" b="1" dirty="0">
                <a:ea typeface="MS PGothic" charset="-128"/>
              </a:rPr>
              <a:t>representativeness</a:t>
            </a:r>
          </a:p>
          <a:p>
            <a:pPr marL="800100" lvl="1" indent="-457200">
              <a:spcBef>
                <a:spcPts val="675"/>
              </a:spcBef>
              <a:buClr>
                <a:schemeClr val="tx1"/>
              </a:buClr>
              <a:buFont typeface="Arial" panose="020B0604020202020204" pitchFamily="34" charset="0"/>
              <a:buChar char="•"/>
              <a:defRPr/>
            </a:pPr>
            <a:r>
              <a:rPr lang="en-US" altLang="x-none" sz="2600" b="1" dirty="0">
                <a:ea typeface="MS PGothic" charset="-128"/>
              </a:rPr>
              <a:t>Setting and staff </a:t>
            </a:r>
            <a:r>
              <a:rPr lang="en-US" altLang="x-none" sz="2600" dirty="0">
                <a:ea typeface="MS PGothic" charset="-128"/>
              </a:rPr>
              <a:t>representativeness</a:t>
            </a:r>
          </a:p>
          <a:p>
            <a:pPr marL="800100" lvl="1" indent="-457200">
              <a:spcBef>
                <a:spcPts val="675"/>
              </a:spcBef>
              <a:buClr>
                <a:schemeClr val="tx1"/>
              </a:buClr>
              <a:buFont typeface="Arial" panose="020B0604020202020204" pitchFamily="34" charset="0"/>
              <a:buChar char="•"/>
              <a:defRPr/>
            </a:pPr>
            <a:r>
              <a:rPr lang="en-US" altLang="x-none" sz="2600" b="1" dirty="0">
                <a:ea typeface="MS PGothic" charset="-128"/>
              </a:rPr>
              <a:t>Multi-level context</a:t>
            </a:r>
          </a:p>
          <a:p>
            <a:pPr marL="800100" lvl="1" indent="-457200">
              <a:spcBef>
                <a:spcPts val="675"/>
              </a:spcBef>
              <a:buClr>
                <a:schemeClr val="tx1"/>
              </a:buClr>
              <a:buFont typeface="Arial" panose="020B0604020202020204" pitchFamily="34" charset="0"/>
              <a:buChar char="•"/>
              <a:defRPr/>
            </a:pPr>
            <a:r>
              <a:rPr lang="en-US" altLang="x-none" sz="2600" b="1" dirty="0">
                <a:ea typeface="MS PGothic" charset="-128"/>
              </a:rPr>
              <a:t>Adaptation/change</a:t>
            </a:r>
            <a:r>
              <a:rPr lang="en-US" altLang="x-none" sz="2600" b="1" i="1" dirty="0">
                <a:solidFill>
                  <a:srgbClr val="FF0000"/>
                </a:solidFill>
                <a:ea typeface="MS PGothic" charset="-128"/>
              </a:rPr>
              <a:t> </a:t>
            </a:r>
            <a:r>
              <a:rPr lang="en-US" altLang="x-none" sz="2600" dirty="0">
                <a:ea typeface="MS PGothic" charset="-128"/>
              </a:rPr>
              <a:t>in intervention and implementation strategies</a:t>
            </a:r>
          </a:p>
          <a:p>
            <a:pPr marL="800100" lvl="1" indent="-457200">
              <a:spcBef>
                <a:spcPts val="675"/>
              </a:spcBef>
              <a:buClr>
                <a:schemeClr val="tx1"/>
              </a:buClr>
              <a:buFont typeface="Arial" panose="020B0604020202020204" pitchFamily="34" charset="0"/>
              <a:buChar char="•"/>
              <a:defRPr/>
            </a:pPr>
            <a:r>
              <a:rPr lang="en-US" altLang="x-none" sz="2600" dirty="0">
                <a:ea typeface="MS PGothic" charset="-128"/>
              </a:rPr>
              <a:t>What outcomes for whom over what time period</a:t>
            </a:r>
            <a:endParaRPr lang="en-US" altLang="x-none" sz="2600" dirty="0">
              <a:solidFill>
                <a:schemeClr val="accent2">
                  <a:lumMod val="75000"/>
                </a:schemeClr>
              </a:solidFill>
              <a:ea typeface="MS PGothic" charset="-128"/>
            </a:endParaRPr>
          </a:p>
          <a:p>
            <a:pPr marL="800100" lvl="1" indent="-457200">
              <a:spcBef>
                <a:spcPts val="675"/>
              </a:spcBef>
              <a:buClr>
                <a:schemeClr val="tx1"/>
              </a:buClr>
              <a:buFont typeface="Arial" panose="020B0604020202020204" pitchFamily="34" charset="0"/>
              <a:buChar char="•"/>
              <a:defRPr/>
            </a:pPr>
            <a:r>
              <a:rPr lang="en-US" altLang="x-none" sz="2600" b="1" dirty="0">
                <a:ea typeface="MS PGothic" charset="-128"/>
              </a:rPr>
              <a:t>Reasons for participation and drop out</a:t>
            </a:r>
          </a:p>
          <a:p>
            <a:pPr marL="342900" lvl="1">
              <a:spcBef>
                <a:spcPts val="675"/>
              </a:spcBef>
              <a:buClr>
                <a:schemeClr val="tx1"/>
              </a:buClr>
              <a:defRPr/>
            </a:pPr>
            <a:r>
              <a:rPr lang="en-US" altLang="x-none" sz="2600" b="1" dirty="0">
                <a:ea typeface="MS PGothic" charset="-128"/>
              </a:rPr>
              <a:t> </a:t>
            </a:r>
          </a:p>
          <a:p>
            <a:pPr marL="342900" lvl="1">
              <a:spcBef>
                <a:spcPts val="675"/>
              </a:spcBef>
              <a:buClr>
                <a:schemeClr val="tx1"/>
              </a:buClr>
              <a:defRPr/>
            </a:pPr>
            <a:r>
              <a:rPr lang="en-US" altLang="x-none" sz="2600" b="1" dirty="0">
                <a:ea typeface="MS PGothic" charset="-128"/>
              </a:rPr>
              <a:t>Bottom line: What works for whom, under what conditions, for what outcomes, how much does it cost</a:t>
            </a:r>
          </a:p>
          <a:p>
            <a:endParaRPr lang="en-US" dirty="0"/>
          </a:p>
        </p:txBody>
      </p:sp>
      <p:sp>
        <p:nvSpPr>
          <p:cNvPr id="4" name="Slide Number Placeholder 3"/>
          <p:cNvSpPr>
            <a:spLocks noGrp="1"/>
          </p:cNvSpPr>
          <p:nvPr>
            <p:ph type="sldNum" sz="quarter" idx="5"/>
          </p:nvPr>
        </p:nvSpPr>
        <p:spPr/>
        <p:txBody>
          <a:bodyPr/>
          <a:lstStyle/>
          <a:p>
            <a:fld id="{DF5EC415-B94E-4F4A-B8F2-DB6487355CA9}" type="slidenum">
              <a:rPr lang="en-US" smtClean="0"/>
              <a:t>43</a:t>
            </a:fld>
            <a:endParaRPr lang="en-US"/>
          </a:p>
        </p:txBody>
      </p:sp>
    </p:spTree>
    <p:extLst>
      <p:ext uri="{BB962C8B-B14F-4D97-AF65-F5344CB8AC3E}">
        <p14:creationId xmlns:p14="http://schemas.microsoft.com/office/powerpoint/2010/main" val="1212283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E68B3C-ECB0-7147-86E3-09A880181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50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61" indent="-163054">
              <a:spcBef>
                <a:spcPts val="361"/>
              </a:spcBef>
              <a:buFont typeface="Arial"/>
              <a:buChar char="•"/>
              <a:tabLst>
                <a:tab pos="174261" algn="l"/>
              </a:tabLst>
            </a:pPr>
            <a:r>
              <a:rPr lang="en-US" sz="2400" b="1" dirty="0">
                <a:latin typeface="Helvetica" panose="020B0604020202020204" pitchFamily="34" charset="0"/>
                <a:cs typeface="Helvetica" panose="020B0604020202020204" pitchFamily="34" charset="0"/>
              </a:rPr>
              <a:t>Simplify implementation science - using PRISM</a:t>
            </a:r>
          </a:p>
          <a:p>
            <a:pPr marL="500369" lvl="1" indent="-163054">
              <a:spcBef>
                <a:spcPts val="224"/>
              </a:spcBef>
              <a:buChar char="•"/>
              <a:tabLst>
                <a:tab pos="500369" algn="l"/>
              </a:tabLst>
            </a:pPr>
            <a:r>
              <a:rPr lang="en-US" sz="2400" dirty="0">
                <a:latin typeface="Helvetica" panose="020B0604020202020204" pitchFamily="34" charset="0"/>
                <a:cs typeface="Helvetica" panose="020B0604020202020204" pitchFamily="34" charset="0"/>
              </a:rPr>
              <a:t>For diverse researchers and implementation teams</a:t>
            </a:r>
          </a:p>
          <a:p>
            <a:pPr marL="500369" lvl="1" indent="-163054">
              <a:spcBef>
                <a:spcPts val="190"/>
              </a:spcBef>
              <a:buChar char="•"/>
              <a:tabLst>
                <a:tab pos="500369" algn="l"/>
              </a:tabLst>
            </a:pPr>
            <a:r>
              <a:rPr lang="en-US" sz="2400" dirty="0">
                <a:latin typeface="Helvetica" panose="020B0604020202020204" pitchFamily="34" charset="0"/>
                <a:cs typeface="Helvetica" panose="020B0604020202020204" pitchFamily="34" charset="0"/>
              </a:rPr>
              <a:t>Support rapid learning health systems</a:t>
            </a:r>
          </a:p>
          <a:p>
            <a:pPr marL="500369" lvl="1" indent="-163054">
              <a:spcBef>
                <a:spcPts val="190"/>
              </a:spcBef>
              <a:buChar char="•"/>
              <a:tabLst>
                <a:tab pos="500369" algn="l"/>
              </a:tabLst>
            </a:pPr>
            <a:endParaRPr lang="en-US" sz="2400" dirty="0">
              <a:latin typeface="Helvetica" panose="020B0604020202020204" pitchFamily="34" charset="0"/>
              <a:cs typeface="Helvetica" panose="020B0604020202020204" pitchFamily="34" charset="0"/>
            </a:endParaRPr>
          </a:p>
          <a:p>
            <a:pPr marL="500369" lvl="1" indent="-163054">
              <a:spcBef>
                <a:spcPts val="190"/>
              </a:spcBef>
              <a:buChar char="•"/>
              <a:tabLst>
                <a:tab pos="500369" algn="l"/>
              </a:tabLst>
            </a:pPr>
            <a:endParaRPr lang="en-US" sz="2400" dirty="0">
              <a:latin typeface="Helvetica" panose="020B0604020202020204" pitchFamily="34" charset="0"/>
              <a:cs typeface="Helvetica" panose="020B0604020202020204" pitchFamily="34" charset="0"/>
            </a:endParaRPr>
          </a:p>
          <a:p>
            <a:pPr marL="174261" indent="-163054">
              <a:spcBef>
                <a:spcPts val="361"/>
              </a:spcBef>
              <a:buFont typeface="Arial"/>
              <a:buChar char="•"/>
              <a:tabLst>
                <a:tab pos="174261" algn="l"/>
              </a:tabLst>
            </a:pPr>
            <a:r>
              <a:rPr lang="en-US" sz="2400" b="1" dirty="0">
                <a:latin typeface="Helvetica" panose="020B0604020202020204" pitchFamily="34" charset="0"/>
                <a:cs typeface="Helvetica" panose="020B0604020202020204" pitchFamily="34" charset="0"/>
              </a:rPr>
              <a:t>Guide and prompt users to iteratively</a:t>
            </a:r>
          </a:p>
          <a:p>
            <a:pPr marL="500369" lvl="1" indent="-163054">
              <a:spcBef>
                <a:spcPts val="224"/>
              </a:spcBef>
              <a:buChar char="•"/>
              <a:tabLst>
                <a:tab pos="500369" algn="l"/>
              </a:tabLst>
            </a:pPr>
            <a:r>
              <a:rPr lang="en-US" sz="2400" dirty="0">
                <a:latin typeface="Helvetica" panose="020B0604020202020204" pitchFamily="34" charset="0"/>
                <a:cs typeface="Helvetica" panose="020B0604020202020204" pitchFamily="34" charset="0"/>
              </a:rPr>
              <a:t>Assess context</a:t>
            </a:r>
          </a:p>
          <a:p>
            <a:pPr marL="500369" lvl="1" indent="-163054">
              <a:spcBef>
                <a:spcPts val="190"/>
              </a:spcBef>
              <a:buChar char="•"/>
              <a:tabLst>
                <a:tab pos="500369" algn="l"/>
              </a:tabLst>
            </a:pPr>
            <a:r>
              <a:rPr lang="en-US" sz="2400" dirty="0">
                <a:latin typeface="Helvetica" panose="020B0604020202020204" pitchFamily="34" charset="0"/>
                <a:cs typeface="Helvetica" panose="020B0604020202020204" pitchFamily="34" charset="0"/>
              </a:rPr>
              <a:t>Align project with context</a:t>
            </a:r>
          </a:p>
          <a:p>
            <a:pPr marL="500369" lvl="1" indent="-163054">
              <a:spcBef>
                <a:spcPts val="190"/>
              </a:spcBef>
              <a:buChar char="•"/>
              <a:tabLst>
                <a:tab pos="500369" algn="l"/>
              </a:tabLst>
            </a:pPr>
            <a:r>
              <a:rPr lang="en-US" sz="2400" dirty="0">
                <a:latin typeface="Helvetica" panose="020B0604020202020204" pitchFamily="34" charset="0"/>
                <a:cs typeface="Helvetica" panose="020B0604020202020204" pitchFamily="34" charset="0"/>
              </a:rPr>
              <a:t>Assess progress on key outcomes</a:t>
            </a:r>
          </a:p>
          <a:p>
            <a:pPr marL="500369" lvl="1" indent="-163054">
              <a:spcBef>
                <a:spcPts val="190"/>
              </a:spcBef>
              <a:buChar char="•"/>
              <a:tabLst>
                <a:tab pos="500369" algn="l"/>
              </a:tabLst>
            </a:pPr>
            <a:r>
              <a:rPr lang="en-US" sz="2400" dirty="0">
                <a:latin typeface="Helvetica" panose="020B0604020202020204" pitchFamily="34" charset="0"/>
                <a:cs typeface="Helvetica" panose="020B0604020202020204" pitchFamily="34" charset="0"/>
              </a:rPr>
              <a:t>Develop feasible and impactful strategies/adaptations</a:t>
            </a:r>
          </a:p>
          <a:p>
            <a:pPr marL="500369" lvl="1" indent="-163054">
              <a:spcBef>
                <a:spcPts val="128"/>
              </a:spcBef>
              <a:buChar char="•"/>
              <a:tabLst>
                <a:tab pos="500369" algn="l"/>
              </a:tabLst>
            </a:pPr>
            <a:r>
              <a:rPr lang="en-US" sz="2400" dirty="0">
                <a:latin typeface="Helvetica" panose="020B0604020202020204" pitchFamily="34" charset="0"/>
                <a:cs typeface="Helvetica" panose="020B0604020202020204" pitchFamily="34" charset="0"/>
              </a:rPr>
              <a:t>Create action plans</a:t>
            </a:r>
            <a:endParaRPr lang="en-US" dirty="0"/>
          </a:p>
        </p:txBody>
      </p:sp>
      <p:sp>
        <p:nvSpPr>
          <p:cNvPr id="4" name="Slide Number Placeholder 3"/>
          <p:cNvSpPr>
            <a:spLocks noGrp="1"/>
          </p:cNvSpPr>
          <p:nvPr>
            <p:ph type="sldNum" sz="quarter" idx="5"/>
          </p:nvPr>
        </p:nvSpPr>
        <p:spPr/>
        <p:txBody>
          <a:bodyPr/>
          <a:lstStyle/>
          <a:p>
            <a:fld id="{DF5EC415-B94E-4F4A-B8F2-DB6487355CA9}" type="slidenum">
              <a:rPr lang="en-US" smtClean="0"/>
              <a:t>53</a:t>
            </a:fld>
            <a:endParaRPr lang="en-US"/>
          </a:p>
        </p:txBody>
      </p:sp>
    </p:spTree>
    <p:extLst>
      <p:ext uri="{BB962C8B-B14F-4D97-AF65-F5344CB8AC3E}">
        <p14:creationId xmlns:p14="http://schemas.microsoft.com/office/powerpoint/2010/main" val="3939475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2A50EB3-791A-4D65-90F8-C9D10A3EB847}" type="slidenum">
              <a:rPr lang="en-US" smtClean="0"/>
              <a:t>54</a:t>
            </a:fld>
            <a:endParaRPr lang="en-US"/>
          </a:p>
        </p:txBody>
      </p:sp>
    </p:spTree>
    <p:extLst>
      <p:ext uri="{BB962C8B-B14F-4D97-AF65-F5344CB8AC3E}">
        <p14:creationId xmlns:p14="http://schemas.microsoft.com/office/powerpoint/2010/main" val="924399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A50EB3-791A-4D65-90F8-C9D10A3EB847}" type="slidenum">
              <a:rPr lang="en-US" smtClean="0"/>
              <a:t>55</a:t>
            </a:fld>
            <a:endParaRPr lang="en-US"/>
          </a:p>
        </p:txBody>
      </p:sp>
    </p:spTree>
    <p:extLst>
      <p:ext uri="{BB962C8B-B14F-4D97-AF65-F5344CB8AC3E}">
        <p14:creationId xmlns:p14="http://schemas.microsoft.com/office/powerpoint/2010/main" val="3806223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F5EC415-B94E-4F4A-B8F2-DB6487355CA9}" type="slidenum">
              <a:rPr lang="en-US" smtClean="0"/>
              <a:t>56</a:t>
            </a:fld>
            <a:endParaRPr lang="en-US"/>
          </a:p>
        </p:txBody>
      </p:sp>
    </p:spTree>
    <p:extLst>
      <p:ext uri="{BB962C8B-B14F-4D97-AF65-F5344CB8AC3E}">
        <p14:creationId xmlns:p14="http://schemas.microsoft.com/office/powerpoint/2010/main" val="584053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notes"/>
          <p:cNvSpPr>
            <a:spLocks noGrp="1" noRot="1" noChangeAspect="1"/>
          </p:cNvSpPr>
          <p:nvPr>
            <p:ph type="sldImg" idx="2"/>
          </p:nvPr>
        </p:nvSpPr>
        <p:spPr>
          <a:xfrm>
            <a:off x="3508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3" name="Google Shape;263;p2:notes"/>
          <p:cNvSpPr txBox="1">
            <a:spLocks noGrp="1"/>
          </p:cNvSpPr>
          <p:nvPr>
            <p:ph type="body" idx="1"/>
          </p:nvPr>
        </p:nvSpPr>
        <p:spPr>
          <a:xfrm>
            <a:off x="685800" y="4387850"/>
            <a:ext cx="5486400" cy="4156075"/>
          </a:xfrm>
          <a:prstGeom prst="rect">
            <a:avLst/>
          </a:prstGeom>
          <a:noFill/>
          <a:ln>
            <a:noFill/>
          </a:ln>
        </p:spPr>
        <p:txBody>
          <a:bodyPr spcFirstLastPara="1" wrap="square" lIns="91425" tIns="45700" rIns="91425" bIns="45700" anchor="t" anchorCtr="0">
            <a:normAutofit/>
          </a:bodyPr>
          <a:lstStyle/>
          <a:p>
            <a:pPr marL="1828800" lvl="4" indent="0" algn="l" rtl="0">
              <a:lnSpc>
                <a:spcPct val="80000"/>
              </a:lnSpc>
              <a:spcBef>
                <a:spcPts val="0"/>
              </a:spcBef>
              <a:spcAft>
                <a:spcPts val="0"/>
              </a:spcAft>
              <a:buNone/>
            </a:pPr>
            <a:r>
              <a:rPr lang="en-US" sz="1700" dirty="0"/>
              <a:t>Could remove</a:t>
            </a:r>
            <a:endParaRPr sz="1700" dirty="0"/>
          </a:p>
        </p:txBody>
      </p:sp>
      <p:sp>
        <p:nvSpPr>
          <p:cNvPr id="264" name="Google Shape;264;p2:notes"/>
          <p:cNvSpPr txBox="1">
            <a:spLocks noGrp="1"/>
          </p:cNvSpPr>
          <p:nvPr>
            <p:ph type="sldNum" idx="12"/>
          </p:nvPr>
        </p:nvSpPr>
        <p:spPr>
          <a:xfrm>
            <a:off x="3884613" y="8772525"/>
            <a:ext cx="2971800" cy="46196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rgbClr val="000000"/>
                </a:solidFill>
                <a:latin typeface="Gill Sans"/>
                <a:ea typeface="Gill Sans"/>
                <a:cs typeface="Gill Sans"/>
                <a:sym typeface="Gill Sans"/>
              </a:rPr>
              <a:t>5</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A50EB3-791A-4D65-90F8-C9D10A3EB847}" type="slidenum">
              <a:rPr lang="en-US" smtClean="0"/>
              <a:t>58</a:t>
            </a:fld>
            <a:endParaRPr lang="en-US"/>
          </a:p>
        </p:txBody>
      </p:sp>
    </p:spTree>
    <p:extLst>
      <p:ext uri="{BB962C8B-B14F-4D97-AF65-F5344CB8AC3E}">
        <p14:creationId xmlns:p14="http://schemas.microsoft.com/office/powerpoint/2010/main" val="4192661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F57FD6-FF0B-46BA-9814-B37670BBADCA}" type="slidenum">
              <a:rPr lang="en-US" smtClean="0"/>
              <a:t>59</a:t>
            </a:fld>
            <a:endParaRPr lang="en-US"/>
          </a:p>
        </p:txBody>
      </p:sp>
    </p:spTree>
    <p:extLst>
      <p:ext uri="{BB962C8B-B14F-4D97-AF65-F5344CB8AC3E}">
        <p14:creationId xmlns:p14="http://schemas.microsoft.com/office/powerpoint/2010/main" val="3880175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baseline="0" dirty="0"/>
          </a:p>
        </p:txBody>
      </p:sp>
      <p:sp>
        <p:nvSpPr>
          <p:cNvPr id="4" name="Slide Number Placeholder 3"/>
          <p:cNvSpPr>
            <a:spLocks noGrp="1"/>
          </p:cNvSpPr>
          <p:nvPr>
            <p:ph type="sldNum" sz="quarter" idx="10"/>
          </p:nvPr>
        </p:nvSpPr>
        <p:spPr/>
        <p:txBody>
          <a:bodyPr/>
          <a:lstStyle/>
          <a:p>
            <a:fld id="{DF5EC415-B94E-4F4A-B8F2-DB6487355CA9}" type="slidenum">
              <a:rPr lang="en-US" smtClean="0"/>
              <a:t>60</a:t>
            </a:fld>
            <a:endParaRPr lang="en-US"/>
          </a:p>
        </p:txBody>
      </p:sp>
    </p:spTree>
    <p:extLst>
      <p:ext uri="{BB962C8B-B14F-4D97-AF65-F5344CB8AC3E}">
        <p14:creationId xmlns:p14="http://schemas.microsoft.com/office/powerpoint/2010/main" val="98483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7F57FD6-FF0B-46BA-9814-B37670BBADCA}" type="slidenum">
              <a:rPr lang="en-US" smtClean="0"/>
              <a:t>61</a:t>
            </a:fld>
            <a:endParaRPr lang="en-US"/>
          </a:p>
        </p:txBody>
      </p:sp>
    </p:spTree>
    <p:extLst>
      <p:ext uri="{BB962C8B-B14F-4D97-AF65-F5344CB8AC3E}">
        <p14:creationId xmlns:p14="http://schemas.microsoft.com/office/powerpoint/2010/main" val="2940390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A50EB3-791A-4D65-90F8-C9D10A3EB847}" type="slidenum">
              <a:rPr lang="en-US" smtClean="0"/>
              <a:t>62</a:t>
            </a:fld>
            <a:endParaRPr lang="en-US"/>
          </a:p>
        </p:txBody>
      </p:sp>
    </p:spTree>
    <p:extLst>
      <p:ext uri="{BB962C8B-B14F-4D97-AF65-F5344CB8AC3E}">
        <p14:creationId xmlns:p14="http://schemas.microsoft.com/office/powerpoint/2010/main" val="987522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9F632-0407-4C0A-BE8F-CDAC807460C6}" type="slidenum">
              <a:rPr lang="en-US" smtClean="0"/>
              <a:t>66</a:t>
            </a:fld>
            <a:endParaRPr lang="en-US" dirty="0"/>
          </a:p>
        </p:txBody>
      </p:sp>
    </p:spTree>
    <p:extLst>
      <p:ext uri="{BB962C8B-B14F-4D97-AF65-F5344CB8AC3E}">
        <p14:creationId xmlns:p14="http://schemas.microsoft.com/office/powerpoint/2010/main" val="3193163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Could remove</a:t>
            </a:r>
          </a:p>
          <a:p>
            <a:endParaRPr lang="en-US" dirty="0"/>
          </a:p>
        </p:txBody>
      </p:sp>
      <p:sp>
        <p:nvSpPr>
          <p:cNvPr id="4" name="Slide Number Placeholder 3"/>
          <p:cNvSpPr>
            <a:spLocks noGrp="1"/>
          </p:cNvSpPr>
          <p:nvPr>
            <p:ph type="sldNum" sz="quarter" idx="5"/>
          </p:nvPr>
        </p:nvSpPr>
        <p:spPr/>
        <p:txBody>
          <a:bodyPr/>
          <a:lstStyle/>
          <a:p>
            <a:fld id="{9AE046E7-9CE1-4868-807B-F2F315A8CB59}" type="slidenum">
              <a:rPr lang="en-US" smtClean="0"/>
              <a:t>6</a:t>
            </a:fld>
            <a:endParaRPr lang="en-US"/>
          </a:p>
        </p:txBody>
      </p:sp>
    </p:spTree>
    <p:extLst>
      <p:ext uri="{BB962C8B-B14F-4D97-AF65-F5344CB8AC3E}">
        <p14:creationId xmlns:p14="http://schemas.microsoft.com/office/powerpoint/2010/main" val="1033773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32EA3E6F-F5E3-D824-BD90-8F86E892D9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a:extLst>
              <a:ext uri="{FF2B5EF4-FFF2-40B4-BE49-F238E27FC236}">
                <a16:creationId xmlns:a16="http://schemas.microsoft.com/office/drawing/2014/main" id="{C3FFCE8E-18C5-2BA5-9C60-0BE21210FF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Could remove</a:t>
            </a:r>
          </a:p>
          <a:p>
            <a:endParaRPr lang="en-US" altLang="en-US" dirty="0"/>
          </a:p>
        </p:txBody>
      </p:sp>
      <p:sp>
        <p:nvSpPr>
          <p:cNvPr id="100355" name="Slide Number Placeholder 3">
            <a:extLst>
              <a:ext uri="{FF2B5EF4-FFF2-40B4-BE49-F238E27FC236}">
                <a16:creationId xmlns:a16="http://schemas.microsoft.com/office/drawing/2014/main" id="{28E88060-50B4-10D0-1E70-F2E2A6500D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4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AFD9DE92-1A26-DD4C-AD68-10727C9299EE}" type="slidenum">
              <a:rPr lang="en-US" altLang="en-US" sz="1200"/>
              <a:pPr/>
              <a:t>7</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Could remove</a:t>
            </a:r>
          </a:p>
          <a:p>
            <a:endParaRPr lang="en-US" dirty="0"/>
          </a:p>
        </p:txBody>
      </p:sp>
      <p:sp>
        <p:nvSpPr>
          <p:cNvPr id="4" name="Slide Number Placeholder 3"/>
          <p:cNvSpPr>
            <a:spLocks noGrp="1"/>
          </p:cNvSpPr>
          <p:nvPr>
            <p:ph type="sldNum" sz="quarter" idx="5"/>
          </p:nvPr>
        </p:nvSpPr>
        <p:spPr/>
        <p:txBody>
          <a:bodyPr/>
          <a:lstStyle/>
          <a:p>
            <a:fld id="{9AE046E7-9CE1-4868-807B-F2F315A8CB59}" type="slidenum">
              <a:rPr lang="en-US" smtClean="0"/>
              <a:t>8</a:t>
            </a:fld>
            <a:endParaRPr lang="en-US"/>
          </a:p>
        </p:txBody>
      </p:sp>
    </p:spTree>
    <p:extLst>
      <p:ext uri="{BB962C8B-B14F-4D97-AF65-F5344CB8AC3E}">
        <p14:creationId xmlns:p14="http://schemas.microsoft.com/office/powerpoint/2010/main" val="4293922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Could remove or add at the end?</a:t>
            </a:r>
          </a:p>
        </p:txBody>
      </p:sp>
      <p:sp>
        <p:nvSpPr>
          <p:cNvPr id="4" name="Slide Number Placeholder 3"/>
          <p:cNvSpPr>
            <a:spLocks noGrp="1"/>
          </p:cNvSpPr>
          <p:nvPr>
            <p:ph type="sldNum" sz="quarter" idx="5"/>
          </p:nvPr>
        </p:nvSpPr>
        <p:spPr/>
        <p:txBody>
          <a:bodyPr/>
          <a:lstStyle/>
          <a:p>
            <a:fld id="{9AE046E7-9CE1-4868-807B-F2F315A8CB59}" type="slidenum">
              <a:rPr lang="en-US" smtClean="0"/>
              <a:t>9</a:t>
            </a:fld>
            <a:endParaRPr lang="en-US"/>
          </a:p>
        </p:txBody>
      </p:sp>
    </p:spTree>
    <p:extLst>
      <p:ext uri="{BB962C8B-B14F-4D97-AF65-F5344CB8AC3E}">
        <p14:creationId xmlns:p14="http://schemas.microsoft.com/office/powerpoint/2010/main" val="371064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here????</a:t>
            </a:r>
          </a:p>
        </p:txBody>
      </p:sp>
      <p:sp>
        <p:nvSpPr>
          <p:cNvPr id="4" name="Slide Number Placeholder 3"/>
          <p:cNvSpPr>
            <a:spLocks noGrp="1"/>
          </p:cNvSpPr>
          <p:nvPr>
            <p:ph type="sldNum" sz="quarter" idx="5"/>
          </p:nvPr>
        </p:nvSpPr>
        <p:spPr/>
        <p:txBody>
          <a:bodyPr/>
          <a:lstStyle/>
          <a:p>
            <a:fld id="{02A50EB3-791A-4D65-90F8-C9D10A3EB847}" type="slidenum">
              <a:rPr lang="en-US" smtClean="0"/>
              <a:t>10</a:t>
            </a:fld>
            <a:endParaRPr lang="en-US"/>
          </a:p>
        </p:txBody>
      </p:sp>
    </p:spTree>
    <p:extLst>
      <p:ext uri="{BB962C8B-B14F-4D97-AF65-F5344CB8AC3E}">
        <p14:creationId xmlns:p14="http://schemas.microsoft.com/office/powerpoint/2010/main" val="973681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CD54-06A3-4960-A22A-B66472184C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EF6248-A5F7-4A53-AE2A-ACF305DA24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428EC1-384F-4C86-8DC7-A90F38BDCD13}"/>
              </a:ext>
            </a:extLst>
          </p:cNvPr>
          <p:cNvSpPr>
            <a:spLocks noGrp="1"/>
          </p:cNvSpPr>
          <p:nvPr>
            <p:ph type="dt" sz="half" idx="10"/>
          </p:nvPr>
        </p:nvSpPr>
        <p:spPr/>
        <p:txBody>
          <a:bodyPr/>
          <a:lstStyle/>
          <a:p>
            <a:fld id="{29FDED5D-B239-44D2-9974-CC9E5E12F0E3}" type="datetimeFigureOut">
              <a:rPr lang="en-US" smtClean="0"/>
              <a:t>3/26/24</a:t>
            </a:fld>
            <a:endParaRPr lang="en-US"/>
          </a:p>
        </p:txBody>
      </p:sp>
      <p:sp>
        <p:nvSpPr>
          <p:cNvPr id="5" name="Footer Placeholder 4">
            <a:extLst>
              <a:ext uri="{FF2B5EF4-FFF2-40B4-BE49-F238E27FC236}">
                <a16:creationId xmlns:a16="http://schemas.microsoft.com/office/drawing/2014/main" id="{C519EF3F-9165-44AF-9746-6C8A911F2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225EA-E541-4C37-A525-DDCF3BAE0933}"/>
              </a:ext>
            </a:extLst>
          </p:cNvPr>
          <p:cNvSpPr>
            <a:spLocks noGrp="1"/>
          </p:cNvSpPr>
          <p:nvPr>
            <p:ph type="sldNum" sz="quarter" idx="12"/>
          </p:nvPr>
        </p:nvSpPr>
        <p:spPr/>
        <p:txBody>
          <a:bodyPr/>
          <a:lstStyle/>
          <a:p>
            <a:fld id="{6B2750CE-1273-4685-89E2-5E4B8A7CC8C7}" type="slidenum">
              <a:rPr lang="en-US" smtClean="0"/>
              <a:t>‹#›</a:t>
            </a:fld>
            <a:endParaRPr lang="en-US"/>
          </a:p>
        </p:txBody>
      </p:sp>
    </p:spTree>
    <p:extLst>
      <p:ext uri="{BB962C8B-B14F-4D97-AF65-F5344CB8AC3E}">
        <p14:creationId xmlns:p14="http://schemas.microsoft.com/office/powerpoint/2010/main" val="417342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0D781-F334-4AF2-8965-040C29B75E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CDB046-3114-40F9-9F8F-0F7BE150D5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96E57-8126-442B-97E4-9D1ED0E02270}"/>
              </a:ext>
            </a:extLst>
          </p:cNvPr>
          <p:cNvSpPr>
            <a:spLocks noGrp="1"/>
          </p:cNvSpPr>
          <p:nvPr>
            <p:ph type="dt" sz="half" idx="10"/>
          </p:nvPr>
        </p:nvSpPr>
        <p:spPr/>
        <p:txBody>
          <a:bodyPr/>
          <a:lstStyle/>
          <a:p>
            <a:fld id="{29FDED5D-B239-44D2-9974-CC9E5E12F0E3}" type="datetimeFigureOut">
              <a:rPr lang="en-US" smtClean="0"/>
              <a:t>3/26/24</a:t>
            </a:fld>
            <a:endParaRPr lang="en-US"/>
          </a:p>
        </p:txBody>
      </p:sp>
      <p:sp>
        <p:nvSpPr>
          <p:cNvPr id="5" name="Footer Placeholder 4">
            <a:extLst>
              <a:ext uri="{FF2B5EF4-FFF2-40B4-BE49-F238E27FC236}">
                <a16:creationId xmlns:a16="http://schemas.microsoft.com/office/drawing/2014/main" id="{F96CF357-2CA4-4B79-8C37-7716A59573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CA9FD-2499-45C3-A837-09219D329C52}"/>
              </a:ext>
            </a:extLst>
          </p:cNvPr>
          <p:cNvSpPr>
            <a:spLocks noGrp="1"/>
          </p:cNvSpPr>
          <p:nvPr>
            <p:ph type="sldNum" sz="quarter" idx="12"/>
          </p:nvPr>
        </p:nvSpPr>
        <p:spPr/>
        <p:txBody>
          <a:bodyPr/>
          <a:lstStyle/>
          <a:p>
            <a:fld id="{6B2750CE-1273-4685-89E2-5E4B8A7CC8C7}" type="slidenum">
              <a:rPr lang="en-US" smtClean="0"/>
              <a:t>‹#›</a:t>
            </a:fld>
            <a:endParaRPr lang="en-US"/>
          </a:p>
        </p:txBody>
      </p:sp>
    </p:spTree>
    <p:extLst>
      <p:ext uri="{BB962C8B-B14F-4D97-AF65-F5344CB8AC3E}">
        <p14:creationId xmlns:p14="http://schemas.microsoft.com/office/powerpoint/2010/main" val="3401247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DCF7B8-F941-496A-A933-1EAC6196CC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3A872-90F3-4B35-96D2-4DA8C1398A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EC7C63-A212-4B9C-9B9A-BF15D9166064}"/>
              </a:ext>
            </a:extLst>
          </p:cNvPr>
          <p:cNvSpPr>
            <a:spLocks noGrp="1"/>
          </p:cNvSpPr>
          <p:nvPr>
            <p:ph type="dt" sz="half" idx="10"/>
          </p:nvPr>
        </p:nvSpPr>
        <p:spPr/>
        <p:txBody>
          <a:bodyPr/>
          <a:lstStyle/>
          <a:p>
            <a:fld id="{29FDED5D-B239-44D2-9974-CC9E5E12F0E3}" type="datetimeFigureOut">
              <a:rPr lang="en-US" smtClean="0"/>
              <a:t>3/26/24</a:t>
            </a:fld>
            <a:endParaRPr lang="en-US"/>
          </a:p>
        </p:txBody>
      </p:sp>
      <p:sp>
        <p:nvSpPr>
          <p:cNvPr id="5" name="Footer Placeholder 4">
            <a:extLst>
              <a:ext uri="{FF2B5EF4-FFF2-40B4-BE49-F238E27FC236}">
                <a16:creationId xmlns:a16="http://schemas.microsoft.com/office/drawing/2014/main" id="{441351CE-F09E-4866-A845-463619750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182ED1-39C7-41BC-9FCB-662E6E563FC2}"/>
              </a:ext>
            </a:extLst>
          </p:cNvPr>
          <p:cNvSpPr>
            <a:spLocks noGrp="1"/>
          </p:cNvSpPr>
          <p:nvPr>
            <p:ph type="sldNum" sz="quarter" idx="12"/>
          </p:nvPr>
        </p:nvSpPr>
        <p:spPr/>
        <p:txBody>
          <a:bodyPr/>
          <a:lstStyle/>
          <a:p>
            <a:fld id="{6B2750CE-1273-4685-89E2-5E4B8A7CC8C7}" type="slidenum">
              <a:rPr lang="en-US" smtClean="0"/>
              <a:t>‹#›</a:t>
            </a:fld>
            <a:endParaRPr lang="en-US"/>
          </a:p>
        </p:txBody>
      </p:sp>
    </p:spTree>
    <p:extLst>
      <p:ext uri="{BB962C8B-B14F-4D97-AF65-F5344CB8AC3E}">
        <p14:creationId xmlns:p14="http://schemas.microsoft.com/office/powerpoint/2010/main" val="3832308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258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810699"/>
            <a:ext cx="10363200" cy="4056707"/>
          </a:xfrm>
        </p:spPr>
        <p:txBody>
          <a:bodyPr/>
          <a:lstStyle>
            <a:lvl1pPr marL="258391" indent="-258391">
              <a:lnSpc>
                <a:spcPct val="100000"/>
              </a:lnSpc>
              <a:spcBef>
                <a:spcPts val="75"/>
              </a:spcBef>
              <a:spcAft>
                <a:spcPts val="450"/>
              </a:spcAft>
              <a:defRPr lang="en-US" sz="1801" dirty="0" smtClean="0">
                <a:solidFill>
                  <a:schemeClr val="tx1"/>
                </a:solidFill>
                <a:latin typeface="+mn-lt"/>
                <a:ea typeface="+mn-ea"/>
                <a:cs typeface="+mn-cs"/>
              </a:defRPr>
            </a:lvl1pPr>
            <a:lvl2pPr marL="597752" indent="-251246">
              <a:lnSpc>
                <a:spcPct val="100000"/>
              </a:lnSpc>
              <a:spcBef>
                <a:spcPts val="450"/>
              </a:spcBef>
              <a:defRPr lang="en-US" sz="1650" dirty="0" smtClean="0">
                <a:solidFill>
                  <a:schemeClr val="tx1"/>
                </a:solidFill>
                <a:latin typeface="+mn-lt"/>
              </a:defRPr>
            </a:lvl2pPr>
            <a:lvl3pPr marL="814465" indent="-216715">
              <a:lnSpc>
                <a:spcPct val="100000"/>
              </a:lnSpc>
              <a:spcBef>
                <a:spcPts val="450"/>
              </a:spcBef>
              <a:defRPr lang="en-US" sz="1500" dirty="0" smtClean="0">
                <a:solidFill>
                  <a:schemeClr val="tx1"/>
                </a:solidFill>
                <a:latin typeface="+mn-lt"/>
              </a:defRPr>
            </a:lvl3pPr>
            <a:lvl4pPr marL="1113341" indent="-169085">
              <a:lnSpc>
                <a:spcPct val="100000"/>
              </a:lnSpc>
              <a:spcBef>
                <a:spcPts val="450"/>
              </a:spcBef>
              <a:defRPr lang="en-US" sz="1350" dirty="0">
                <a:solidFill>
                  <a:schemeClr val="tx1"/>
                </a:solidFill>
                <a:latin typeface="+mn-lt"/>
              </a:defRPr>
            </a:lvl4pPr>
            <a:lvl5pPr>
              <a:defRPr sz="1200">
                <a:latin typeface="+mn-lt"/>
              </a:defRPr>
            </a:lvl5pPr>
          </a:lstStyle>
          <a:p>
            <a:pPr marL="258391" lvl="0" indent="-258391" algn="l" rtl="0" eaLnBrk="1" fontAlgn="base" hangingPunct="1">
              <a:lnSpc>
                <a:spcPts val="1950"/>
              </a:lnSpc>
              <a:spcBef>
                <a:spcPts val="225"/>
              </a:spcBef>
              <a:spcAft>
                <a:spcPts val="225"/>
              </a:spcAft>
              <a:buClr>
                <a:srgbClr val="003464"/>
              </a:buClr>
              <a:buSzPct val="80000"/>
              <a:buFont typeface="Wingdings" pitchFamily="2" charset="2"/>
              <a:buChar char="n"/>
            </a:pPr>
            <a:r>
              <a:rPr lang="en-US" dirty="0"/>
              <a:t>Click to edit Master text styles</a:t>
            </a:r>
          </a:p>
          <a:p>
            <a:pPr marL="597752" lvl="1" indent="-251246" algn="l" rtl="0" eaLnBrk="1" fontAlgn="base" hangingPunct="1">
              <a:lnSpc>
                <a:spcPts val="1801"/>
              </a:lnSpc>
              <a:spcBef>
                <a:spcPts val="225"/>
              </a:spcBef>
              <a:spcAft>
                <a:spcPts val="225"/>
              </a:spcAft>
              <a:buClr>
                <a:srgbClr val="003464"/>
              </a:buClr>
              <a:buSzPct val="80000"/>
              <a:buFont typeface="Wingdings" pitchFamily="2" charset="2"/>
              <a:buChar char="l"/>
            </a:pPr>
            <a:r>
              <a:rPr lang="en-US" dirty="0"/>
              <a:t>Second level</a:t>
            </a:r>
          </a:p>
          <a:p>
            <a:pPr marL="814465" lvl="2" indent="-216715" algn="l" rtl="0" eaLnBrk="1" fontAlgn="base" hangingPunct="1">
              <a:lnSpc>
                <a:spcPts val="1650"/>
              </a:lnSpc>
              <a:spcBef>
                <a:spcPts val="225"/>
              </a:spcBef>
              <a:spcAft>
                <a:spcPts val="225"/>
              </a:spcAft>
              <a:buClr>
                <a:srgbClr val="003464"/>
              </a:buClr>
              <a:buSzPct val="70000"/>
              <a:buFont typeface="Wingdings" pitchFamily="2" charset="2"/>
              <a:buChar char="u"/>
            </a:pPr>
            <a:r>
              <a:rPr lang="en-US" dirty="0"/>
              <a:t>Third level</a:t>
            </a:r>
          </a:p>
          <a:p>
            <a:pPr marL="1113341" lvl="3" indent="-169085" algn="l" rtl="0" eaLnBrk="1" fontAlgn="base" hangingPunct="1">
              <a:lnSpc>
                <a:spcPts val="1500"/>
              </a:lnSpc>
              <a:spcBef>
                <a:spcPts val="225"/>
              </a:spcBef>
              <a:spcAft>
                <a:spcPts val="225"/>
              </a:spcAft>
              <a:buClr>
                <a:srgbClr val="003464"/>
              </a:buClr>
              <a:buFont typeface="Wingdings" pitchFamily="2" charset="2"/>
              <a:buChar char="§"/>
            </a:pPr>
            <a:r>
              <a:rPr lang="en-US" dirty="0"/>
              <a:t>Fourth level</a:t>
            </a:r>
          </a:p>
        </p:txBody>
      </p:sp>
      <p:sp>
        <p:nvSpPr>
          <p:cNvPr id="5" name="Slide Number Placeholder 4"/>
          <p:cNvSpPr>
            <a:spLocks noGrp="1"/>
          </p:cNvSpPr>
          <p:nvPr>
            <p:ph type="sldNum" sz="quarter" idx="11"/>
          </p:nvPr>
        </p:nvSpPr>
        <p:spPr/>
        <p:txBody>
          <a:bodyPr/>
          <a:lstStyle>
            <a:lvl1pPr>
              <a:defRPr/>
            </a:lvl1pPr>
          </a:lstStyle>
          <a:p>
            <a:fld id="{7062881A-4179-4A58-9444-1DBE8148B0D0}" type="slidenum">
              <a:rPr lang="en-US" smtClean="0"/>
              <a:t>‹#›</a:t>
            </a:fld>
            <a:endParaRPr lang="en-US" dirty="0"/>
          </a:p>
        </p:txBody>
      </p:sp>
      <p:sp>
        <p:nvSpPr>
          <p:cNvPr id="6" name="Title 5">
            <a:extLst>
              <a:ext uri="{FF2B5EF4-FFF2-40B4-BE49-F238E27FC236}">
                <a16:creationId xmlns:a16="http://schemas.microsoft.com/office/drawing/2014/main" id="{6A0A4F08-B27C-4205-AEBA-1C3780AD3EB6}"/>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72742923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F7CC-C050-4C60-B058-4C7B3D4B30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0BED1D-D080-4E41-A5F7-31DB325945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94FA6-E91C-4DF7-B84C-6999E4DD56E1}"/>
              </a:ext>
            </a:extLst>
          </p:cNvPr>
          <p:cNvSpPr>
            <a:spLocks noGrp="1"/>
          </p:cNvSpPr>
          <p:nvPr>
            <p:ph type="dt" sz="half" idx="10"/>
          </p:nvPr>
        </p:nvSpPr>
        <p:spPr/>
        <p:txBody>
          <a:bodyPr/>
          <a:lstStyle/>
          <a:p>
            <a:fld id="{29FDED5D-B239-44D2-9974-CC9E5E12F0E3}" type="datetimeFigureOut">
              <a:rPr lang="en-US" smtClean="0"/>
              <a:t>3/26/24</a:t>
            </a:fld>
            <a:endParaRPr lang="en-US"/>
          </a:p>
        </p:txBody>
      </p:sp>
      <p:sp>
        <p:nvSpPr>
          <p:cNvPr id="5" name="Footer Placeholder 4">
            <a:extLst>
              <a:ext uri="{FF2B5EF4-FFF2-40B4-BE49-F238E27FC236}">
                <a16:creationId xmlns:a16="http://schemas.microsoft.com/office/drawing/2014/main" id="{E87B18E2-D048-4A5D-A533-C628F1249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4C3DB-54DE-4C4E-818D-9F446BB53E3B}"/>
              </a:ext>
            </a:extLst>
          </p:cNvPr>
          <p:cNvSpPr>
            <a:spLocks noGrp="1"/>
          </p:cNvSpPr>
          <p:nvPr>
            <p:ph type="sldNum" sz="quarter" idx="12"/>
          </p:nvPr>
        </p:nvSpPr>
        <p:spPr/>
        <p:txBody>
          <a:bodyPr/>
          <a:lstStyle/>
          <a:p>
            <a:fld id="{6B2750CE-1273-4685-89E2-5E4B8A7CC8C7}" type="slidenum">
              <a:rPr lang="en-US" smtClean="0"/>
              <a:t>‹#›</a:t>
            </a:fld>
            <a:endParaRPr lang="en-US"/>
          </a:p>
        </p:txBody>
      </p:sp>
    </p:spTree>
    <p:extLst>
      <p:ext uri="{BB962C8B-B14F-4D97-AF65-F5344CB8AC3E}">
        <p14:creationId xmlns:p14="http://schemas.microsoft.com/office/powerpoint/2010/main" val="3110193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3604-BC80-4F5F-BFA0-979B6A59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172643-E235-4124-A8B1-0CA665E3C7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F778C2-20A8-4E35-9F54-64862D30FB32}"/>
              </a:ext>
            </a:extLst>
          </p:cNvPr>
          <p:cNvSpPr>
            <a:spLocks noGrp="1"/>
          </p:cNvSpPr>
          <p:nvPr>
            <p:ph type="dt" sz="half" idx="10"/>
          </p:nvPr>
        </p:nvSpPr>
        <p:spPr/>
        <p:txBody>
          <a:bodyPr/>
          <a:lstStyle/>
          <a:p>
            <a:fld id="{29FDED5D-B239-44D2-9974-CC9E5E12F0E3}" type="datetimeFigureOut">
              <a:rPr lang="en-US" smtClean="0"/>
              <a:t>3/26/24</a:t>
            </a:fld>
            <a:endParaRPr lang="en-US"/>
          </a:p>
        </p:txBody>
      </p:sp>
      <p:sp>
        <p:nvSpPr>
          <p:cNvPr id="5" name="Footer Placeholder 4">
            <a:extLst>
              <a:ext uri="{FF2B5EF4-FFF2-40B4-BE49-F238E27FC236}">
                <a16:creationId xmlns:a16="http://schemas.microsoft.com/office/drawing/2014/main" id="{858E0964-B3BE-46C3-B696-B933053F5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5D3A6-2637-4C3F-951F-7F1780CE0F74}"/>
              </a:ext>
            </a:extLst>
          </p:cNvPr>
          <p:cNvSpPr>
            <a:spLocks noGrp="1"/>
          </p:cNvSpPr>
          <p:nvPr>
            <p:ph type="sldNum" sz="quarter" idx="12"/>
          </p:nvPr>
        </p:nvSpPr>
        <p:spPr/>
        <p:txBody>
          <a:bodyPr/>
          <a:lstStyle/>
          <a:p>
            <a:fld id="{6B2750CE-1273-4685-89E2-5E4B8A7CC8C7}" type="slidenum">
              <a:rPr lang="en-US" smtClean="0"/>
              <a:t>‹#›</a:t>
            </a:fld>
            <a:endParaRPr lang="en-US"/>
          </a:p>
        </p:txBody>
      </p:sp>
    </p:spTree>
    <p:extLst>
      <p:ext uri="{BB962C8B-B14F-4D97-AF65-F5344CB8AC3E}">
        <p14:creationId xmlns:p14="http://schemas.microsoft.com/office/powerpoint/2010/main" val="4078601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BAEF9-B65F-4315-945D-18C0756A0D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504024-35D9-4D66-90F9-6DEF497C56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B35B30-525D-49A8-AEA3-BFCB064E9F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96892B-B2D8-40BA-9D38-B6F6A57AF6FC}"/>
              </a:ext>
            </a:extLst>
          </p:cNvPr>
          <p:cNvSpPr>
            <a:spLocks noGrp="1"/>
          </p:cNvSpPr>
          <p:nvPr>
            <p:ph type="dt" sz="half" idx="10"/>
          </p:nvPr>
        </p:nvSpPr>
        <p:spPr/>
        <p:txBody>
          <a:bodyPr/>
          <a:lstStyle/>
          <a:p>
            <a:fld id="{29FDED5D-B239-44D2-9974-CC9E5E12F0E3}" type="datetimeFigureOut">
              <a:rPr lang="en-US" smtClean="0"/>
              <a:t>3/26/24</a:t>
            </a:fld>
            <a:endParaRPr lang="en-US"/>
          </a:p>
        </p:txBody>
      </p:sp>
      <p:sp>
        <p:nvSpPr>
          <p:cNvPr id="6" name="Footer Placeholder 5">
            <a:extLst>
              <a:ext uri="{FF2B5EF4-FFF2-40B4-BE49-F238E27FC236}">
                <a16:creationId xmlns:a16="http://schemas.microsoft.com/office/drawing/2014/main" id="{DB48900E-D0B6-4975-AADE-C314D7F370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B2C76E-6735-45B7-B125-7B3D979A0DDD}"/>
              </a:ext>
            </a:extLst>
          </p:cNvPr>
          <p:cNvSpPr>
            <a:spLocks noGrp="1"/>
          </p:cNvSpPr>
          <p:nvPr>
            <p:ph type="sldNum" sz="quarter" idx="12"/>
          </p:nvPr>
        </p:nvSpPr>
        <p:spPr/>
        <p:txBody>
          <a:bodyPr/>
          <a:lstStyle/>
          <a:p>
            <a:fld id="{6B2750CE-1273-4685-89E2-5E4B8A7CC8C7}" type="slidenum">
              <a:rPr lang="en-US" smtClean="0"/>
              <a:t>‹#›</a:t>
            </a:fld>
            <a:endParaRPr lang="en-US"/>
          </a:p>
        </p:txBody>
      </p:sp>
    </p:spTree>
    <p:extLst>
      <p:ext uri="{BB962C8B-B14F-4D97-AF65-F5344CB8AC3E}">
        <p14:creationId xmlns:p14="http://schemas.microsoft.com/office/powerpoint/2010/main" val="1234101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CAB6-BC93-422B-ADD8-559E6C7899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8F51CB-B721-4085-8619-658FE3032D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CB236C-DCFC-468F-AD57-EE60A521E3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07E707-01BC-4B49-A775-15C78D9D37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184D52-B59B-4B51-B42B-A2670002C5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371233-2E7E-40E5-B55B-0EEDB2E57130}"/>
              </a:ext>
            </a:extLst>
          </p:cNvPr>
          <p:cNvSpPr>
            <a:spLocks noGrp="1"/>
          </p:cNvSpPr>
          <p:nvPr>
            <p:ph type="dt" sz="half" idx="10"/>
          </p:nvPr>
        </p:nvSpPr>
        <p:spPr/>
        <p:txBody>
          <a:bodyPr/>
          <a:lstStyle/>
          <a:p>
            <a:fld id="{29FDED5D-B239-44D2-9974-CC9E5E12F0E3}" type="datetimeFigureOut">
              <a:rPr lang="en-US" smtClean="0"/>
              <a:t>3/26/24</a:t>
            </a:fld>
            <a:endParaRPr lang="en-US"/>
          </a:p>
        </p:txBody>
      </p:sp>
      <p:sp>
        <p:nvSpPr>
          <p:cNvPr id="8" name="Footer Placeholder 7">
            <a:extLst>
              <a:ext uri="{FF2B5EF4-FFF2-40B4-BE49-F238E27FC236}">
                <a16:creationId xmlns:a16="http://schemas.microsoft.com/office/drawing/2014/main" id="{0CD6FD1C-BFA9-4E67-96BA-8FFD482D2C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25380A-6896-473B-BF05-A858CC017D52}"/>
              </a:ext>
            </a:extLst>
          </p:cNvPr>
          <p:cNvSpPr>
            <a:spLocks noGrp="1"/>
          </p:cNvSpPr>
          <p:nvPr>
            <p:ph type="sldNum" sz="quarter" idx="12"/>
          </p:nvPr>
        </p:nvSpPr>
        <p:spPr/>
        <p:txBody>
          <a:bodyPr/>
          <a:lstStyle/>
          <a:p>
            <a:fld id="{6B2750CE-1273-4685-89E2-5E4B8A7CC8C7}" type="slidenum">
              <a:rPr lang="en-US" smtClean="0"/>
              <a:t>‹#›</a:t>
            </a:fld>
            <a:endParaRPr lang="en-US"/>
          </a:p>
        </p:txBody>
      </p:sp>
    </p:spTree>
    <p:extLst>
      <p:ext uri="{BB962C8B-B14F-4D97-AF65-F5344CB8AC3E}">
        <p14:creationId xmlns:p14="http://schemas.microsoft.com/office/powerpoint/2010/main" val="582576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7C41-FC6B-4E42-A3D3-C0D0555197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A62E24-9C7E-4CDD-8127-64A4E6D0CC41}"/>
              </a:ext>
            </a:extLst>
          </p:cNvPr>
          <p:cNvSpPr>
            <a:spLocks noGrp="1"/>
          </p:cNvSpPr>
          <p:nvPr>
            <p:ph type="dt" sz="half" idx="10"/>
          </p:nvPr>
        </p:nvSpPr>
        <p:spPr/>
        <p:txBody>
          <a:bodyPr/>
          <a:lstStyle/>
          <a:p>
            <a:fld id="{29FDED5D-B239-44D2-9974-CC9E5E12F0E3}" type="datetimeFigureOut">
              <a:rPr lang="en-US" smtClean="0"/>
              <a:t>3/26/24</a:t>
            </a:fld>
            <a:endParaRPr lang="en-US"/>
          </a:p>
        </p:txBody>
      </p:sp>
      <p:sp>
        <p:nvSpPr>
          <p:cNvPr id="4" name="Footer Placeholder 3">
            <a:extLst>
              <a:ext uri="{FF2B5EF4-FFF2-40B4-BE49-F238E27FC236}">
                <a16:creationId xmlns:a16="http://schemas.microsoft.com/office/drawing/2014/main" id="{2B60B101-59C7-4C6B-B655-203795E2C8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34D954-CFFD-4B27-A9C0-D84BA2DECF1E}"/>
              </a:ext>
            </a:extLst>
          </p:cNvPr>
          <p:cNvSpPr>
            <a:spLocks noGrp="1"/>
          </p:cNvSpPr>
          <p:nvPr>
            <p:ph type="sldNum" sz="quarter" idx="12"/>
          </p:nvPr>
        </p:nvSpPr>
        <p:spPr/>
        <p:txBody>
          <a:bodyPr/>
          <a:lstStyle/>
          <a:p>
            <a:fld id="{6B2750CE-1273-4685-89E2-5E4B8A7CC8C7}" type="slidenum">
              <a:rPr lang="en-US" smtClean="0"/>
              <a:t>‹#›</a:t>
            </a:fld>
            <a:endParaRPr lang="en-US"/>
          </a:p>
        </p:txBody>
      </p:sp>
    </p:spTree>
    <p:extLst>
      <p:ext uri="{BB962C8B-B14F-4D97-AF65-F5344CB8AC3E}">
        <p14:creationId xmlns:p14="http://schemas.microsoft.com/office/powerpoint/2010/main" val="3018113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DC0628-533C-42D2-A7F2-9F3D7DE329DE}"/>
              </a:ext>
            </a:extLst>
          </p:cNvPr>
          <p:cNvSpPr>
            <a:spLocks noGrp="1"/>
          </p:cNvSpPr>
          <p:nvPr>
            <p:ph type="dt" sz="half" idx="10"/>
          </p:nvPr>
        </p:nvSpPr>
        <p:spPr/>
        <p:txBody>
          <a:bodyPr/>
          <a:lstStyle/>
          <a:p>
            <a:fld id="{29FDED5D-B239-44D2-9974-CC9E5E12F0E3}" type="datetimeFigureOut">
              <a:rPr lang="en-US" smtClean="0"/>
              <a:t>3/26/24</a:t>
            </a:fld>
            <a:endParaRPr lang="en-US"/>
          </a:p>
        </p:txBody>
      </p:sp>
      <p:sp>
        <p:nvSpPr>
          <p:cNvPr id="3" name="Footer Placeholder 2">
            <a:extLst>
              <a:ext uri="{FF2B5EF4-FFF2-40B4-BE49-F238E27FC236}">
                <a16:creationId xmlns:a16="http://schemas.microsoft.com/office/drawing/2014/main" id="{7B72E9F3-8E3E-4614-A8D0-79471A0F66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883021-786C-4690-9122-00CC80EE3344}"/>
              </a:ext>
            </a:extLst>
          </p:cNvPr>
          <p:cNvSpPr>
            <a:spLocks noGrp="1"/>
          </p:cNvSpPr>
          <p:nvPr>
            <p:ph type="sldNum" sz="quarter" idx="12"/>
          </p:nvPr>
        </p:nvSpPr>
        <p:spPr/>
        <p:txBody>
          <a:bodyPr/>
          <a:lstStyle/>
          <a:p>
            <a:fld id="{6B2750CE-1273-4685-89E2-5E4B8A7CC8C7}" type="slidenum">
              <a:rPr lang="en-US" smtClean="0"/>
              <a:t>‹#›</a:t>
            </a:fld>
            <a:endParaRPr lang="en-US"/>
          </a:p>
        </p:txBody>
      </p:sp>
    </p:spTree>
    <p:extLst>
      <p:ext uri="{BB962C8B-B14F-4D97-AF65-F5344CB8AC3E}">
        <p14:creationId xmlns:p14="http://schemas.microsoft.com/office/powerpoint/2010/main" val="682552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57B92-75F6-49F2-9AFB-325094D6B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82B6FA-CE4A-4EEF-A8D5-ACECC8DE0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3F764D-3E0C-455D-9084-3BC71069AF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560478-6EA8-46C5-BFAD-028F42C5F709}"/>
              </a:ext>
            </a:extLst>
          </p:cNvPr>
          <p:cNvSpPr>
            <a:spLocks noGrp="1"/>
          </p:cNvSpPr>
          <p:nvPr>
            <p:ph type="dt" sz="half" idx="10"/>
          </p:nvPr>
        </p:nvSpPr>
        <p:spPr/>
        <p:txBody>
          <a:bodyPr/>
          <a:lstStyle/>
          <a:p>
            <a:fld id="{29FDED5D-B239-44D2-9974-CC9E5E12F0E3}" type="datetimeFigureOut">
              <a:rPr lang="en-US" smtClean="0"/>
              <a:t>3/26/24</a:t>
            </a:fld>
            <a:endParaRPr lang="en-US"/>
          </a:p>
        </p:txBody>
      </p:sp>
      <p:sp>
        <p:nvSpPr>
          <p:cNvPr id="6" name="Footer Placeholder 5">
            <a:extLst>
              <a:ext uri="{FF2B5EF4-FFF2-40B4-BE49-F238E27FC236}">
                <a16:creationId xmlns:a16="http://schemas.microsoft.com/office/drawing/2014/main" id="{FFB3931D-64EC-413D-BD59-CD95817AC8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1170F8-2873-46F7-8D0E-2029D959652C}"/>
              </a:ext>
            </a:extLst>
          </p:cNvPr>
          <p:cNvSpPr>
            <a:spLocks noGrp="1"/>
          </p:cNvSpPr>
          <p:nvPr>
            <p:ph type="sldNum" sz="quarter" idx="12"/>
          </p:nvPr>
        </p:nvSpPr>
        <p:spPr/>
        <p:txBody>
          <a:bodyPr/>
          <a:lstStyle/>
          <a:p>
            <a:fld id="{6B2750CE-1273-4685-89E2-5E4B8A7CC8C7}" type="slidenum">
              <a:rPr lang="en-US" smtClean="0"/>
              <a:t>‹#›</a:t>
            </a:fld>
            <a:endParaRPr lang="en-US"/>
          </a:p>
        </p:txBody>
      </p:sp>
    </p:spTree>
    <p:extLst>
      <p:ext uri="{BB962C8B-B14F-4D97-AF65-F5344CB8AC3E}">
        <p14:creationId xmlns:p14="http://schemas.microsoft.com/office/powerpoint/2010/main" val="76361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97DD8-2E8E-4DAB-8E46-1606F2AB00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1B0D0D-1220-4D58-BB4C-FE4BF6A776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DB1F9D-0899-4A5E-961C-2056EB9DDE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10130-20E8-4556-B5D1-A964FA71EBAF}"/>
              </a:ext>
            </a:extLst>
          </p:cNvPr>
          <p:cNvSpPr>
            <a:spLocks noGrp="1"/>
          </p:cNvSpPr>
          <p:nvPr>
            <p:ph type="dt" sz="half" idx="10"/>
          </p:nvPr>
        </p:nvSpPr>
        <p:spPr/>
        <p:txBody>
          <a:bodyPr/>
          <a:lstStyle/>
          <a:p>
            <a:fld id="{29FDED5D-B239-44D2-9974-CC9E5E12F0E3}" type="datetimeFigureOut">
              <a:rPr lang="en-US" smtClean="0"/>
              <a:t>3/26/24</a:t>
            </a:fld>
            <a:endParaRPr lang="en-US"/>
          </a:p>
        </p:txBody>
      </p:sp>
      <p:sp>
        <p:nvSpPr>
          <p:cNvPr id="6" name="Footer Placeholder 5">
            <a:extLst>
              <a:ext uri="{FF2B5EF4-FFF2-40B4-BE49-F238E27FC236}">
                <a16:creationId xmlns:a16="http://schemas.microsoft.com/office/drawing/2014/main" id="{39F7886B-37DF-4B22-A82C-920DE8ED6D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F5D8D7-4128-413F-9512-C159A1135615}"/>
              </a:ext>
            </a:extLst>
          </p:cNvPr>
          <p:cNvSpPr>
            <a:spLocks noGrp="1"/>
          </p:cNvSpPr>
          <p:nvPr>
            <p:ph type="sldNum" sz="quarter" idx="12"/>
          </p:nvPr>
        </p:nvSpPr>
        <p:spPr/>
        <p:txBody>
          <a:bodyPr/>
          <a:lstStyle/>
          <a:p>
            <a:fld id="{6B2750CE-1273-4685-89E2-5E4B8A7CC8C7}" type="slidenum">
              <a:rPr lang="en-US" smtClean="0"/>
              <a:t>‹#›</a:t>
            </a:fld>
            <a:endParaRPr lang="en-US"/>
          </a:p>
        </p:txBody>
      </p:sp>
    </p:spTree>
    <p:extLst>
      <p:ext uri="{BB962C8B-B14F-4D97-AF65-F5344CB8AC3E}">
        <p14:creationId xmlns:p14="http://schemas.microsoft.com/office/powerpoint/2010/main" val="981709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21F80D-4BF4-4EF5-B835-0A96BBB2FE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031380-C854-4A89-B1B7-9161F64A91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408C2-AE19-4727-998D-4EBC2629B6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DED5D-B239-44D2-9974-CC9E5E12F0E3}" type="datetimeFigureOut">
              <a:rPr lang="en-US" smtClean="0"/>
              <a:t>3/26/24</a:t>
            </a:fld>
            <a:endParaRPr lang="en-US"/>
          </a:p>
        </p:txBody>
      </p:sp>
      <p:sp>
        <p:nvSpPr>
          <p:cNvPr id="5" name="Footer Placeholder 4">
            <a:extLst>
              <a:ext uri="{FF2B5EF4-FFF2-40B4-BE49-F238E27FC236}">
                <a16:creationId xmlns:a16="http://schemas.microsoft.com/office/drawing/2014/main" id="{16C02265-0642-4814-8866-70ACD16A7F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A964FE-A83C-42CA-96AD-10DC72D6FA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750CE-1273-4685-89E2-5E4B8A7CC8C7}" type="slidenum">
              <a:rPr lang="en-US" smtClean="0"/>
              <a:t>‹#›</a:t>
            </a:fld>
            <a:endParaRPr lang="en-US"/>
          </a:p>
        </p:txBody>
      </p:sp>
    </p:spTree>
    <p:extLst>
      <p:ext uri="{BB962C8B-B14F-4D97-AF65-F5344CB8AC3E}">
        <p14:creationId xmlns:p14="http://schemas.microsoft.com/office/powerpoint/2010/main" val="598148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bit.ly/2BnJzuk"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re-aim.org/"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re-aim.org/"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re-aim.org/" TargetMode="Externa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37.tif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8.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51.sv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hyperlink" Target="https://doi.org/10.1186/s43058-023-00494-4"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71.png"/><Relationship Id="rId7" Type="http://schemas.openxmlformats.org/officeDocument/2006/relationships/diagramQuickStyle" Target="../diagrams/quickStyle7.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72.svg"/><Relationship Id="rId9" Type="http://schemas.microsoft.com/office/2007/relationships/diagramDrawing" Target="../diagrams/drawing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tiff"/><Relationship Id="rId5" Type="http://schemas.openxmlformats.org/officeDocument/2006/relationships/image" Target="../media/image19.jpeg"/><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issemination-implementation.org/index.aspx"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55;p1">
            <a:extLst>
              <a:ext uri="{FF2B5EF4-FFF2-40B4-BE49-F238E27FC236}">
                <a16:creationId xmlns:a16="http://schemas.microsoft.com/office/drawing/2014/main" id="{AC19513B-30CF-F1F1-1A2C-30575FD40E2C}"/>
              </a:ext>
            </a:extLst>
          </p:cNvPr>
          <p:cNvPicPr preferRelativeResize="0"/>
          <p:nvPr/>
        </p:nvPicPr>
        <p:blipFill rotWithShape="1">
          <a:blip r:embed="rId3">
            <a:alphaModFix amt="53000"/>
          </a:blip>
          <a:srcRect/>
          <a:stretch/>
        </p:blipFill>
        <p:spPr>
          <a:xfrm>
            <a:off x="-1" y="0"/>
            <a:ext cx="12191997" cy="6858000"/>
          </a:xfrm>
          <a:prstGeom prst="rect">
            <a:avLst/>
          </a:prstGeom>
          <a:noFill/>
          <a:ln>
            <a:noFill/>
          </a:ln>
        </p:spPr>
      </p:pic>
      <p:sp>
        <p:nvSpPr>
          <p:cNvPr id="14" name="Rectangle 13">
            <a:extLst>
              <a:ext uri="{FF2B5EF4-FFF2-40B4-BE49-F238E27FC236}">
                <a16:creationId xmlns:a16="http://schemas.microsoft.com/office/drawing/2014/main" id="{65F7BDD8-8641-8841-9B92-E853C2D4F027}"/>
              </a:ext>
            </a:extLst>
          </p:cNvPr>
          <p:cNvSpPr/>
          <p:nvPr/>
        </p:nvSpPr>
        <p:spPr>
          <a:xfrm>
            <a:off x="2" y="507076"/>
            <a:ext cx="12191994" cy="1584561"/>
          </a:xfrm>
          <a:prstGeom prst="rect">
            <a:avLst/>
          </a:prstGeom>
          <a:solidFill>
            <a:schemeClr val="accent2">
              <a:alpha val="8509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2B4D204A-4FCA-0344-A580-1895CAC5DF14}"/>
              </a:ext>
            </a:extLst>
          </p:cNvPr>
          <p:cNvSpPr txBox="1">
            <a:spLocks/>
          </p:cNvSpPr>
          <p:nvPr/>
        </p:nvSpPr>
        <p:spPr>
          <a:xfrm>
            <a:off x="0" y="440577"/>
            <a:ext cx="12191994" cy="1529540"/>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Helvetica" pitchFamily="2" charset="0"/>
              </a:rPr>
              <a:t>Using RE-AIM and PRISM to advance implementation science: recent developments and applications</a:t>
            </a:r>
          </a:p>
        </p:txBody>
      </p:sp>
      <p:sp>
        <p:nvSpPr>
          <p:cNvPr id="6" name="Title 1">
            <a:extLst>
              <a:ext uri="{FF2B5EF4-FFF2-40B4-BE49-F238E27FC236}">
                <a16:creationId xmlns:a16="http://schemas.microsoft.com/office/drawing/2014/main" id="{A3C19C29-F206-A74F-A2B5-7A04A5F61F07}"/>
              </a:ext>
            </a:extLst>
          </p:cNvPr>
          <p:cNvSpPr txBox="1">
            <a:spLocks/>
          </p:cNvSpPr>
          <p:nvPr/>
        </p:nvSpPr>
        <p:spPr>
          <a:xfrm>
            <a:off x="0" y="2410694"/>
            <a:ext cx="12056165" cy="4247689"/>
          </a:xfrm>
          <a:prstGeom prst="rect">
            <a:avLst/>
          </a:prstGeom>
          <a:effectLst/>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2800" b="1" dirty="0">
                <a:solidFill>
                  <a:schemeClr val="tx1">
                    <a:lumMod val="75000"/>
                    <a:lumOff val="25000"/>
                  </a:schemeClr>
                </a:solidFill>
                <a:latin typeface="Helvetica" panose="020B0604020202020204" pitchFamily="34" charset="0"/>
                <a:cs typeface="Helvetica" panose="020B0604020202020204" pitchFamily="34" charset="0"/>
              </a:rPr>
              <a:t>Borsika Rabin, PhD, MPH, PharmD</a:t>
            </a:r>
          </a:p>
          <a:p>
            <a:pPr algn="r"/>
            <a:endParaRPr lang="en-US" sz="2400" dirty="0">
              <a:solidFill>
                <a:schemeClr val="tx1">
                  <a:lumMod val="75000"/>
                  <a:lumOff val="25000"/>
                </a:schemeClr>
              </a:solidFill>
              <a:latin typeface="Helvetica" panose="020B0604020202020204" pitchFamily="34" charset="0"/>
              <a:cs typeface="Helvetica" panose="020B0604020202020204" pitchFamily="34" charset="0"/>
            </a:endParaRPr>
          </a:p>
          <a:p>
            <a:pPr algn="r"/>
            <a:r>
              <a:rPr lang="en-US" sz="2400" dirty="0">
                <a:solidFill>
                  <a:schemeClr val="tx1">
                    <a:lumMod val="75000"/>
                    <a:lumOff val="25000"/>
                  </a:schemeClr>
                </a:solidFill>
                <a:latin typeface="Helvetica" panose="020B0604020202020204" pitchFamily="34" charset="0"/>
                <a:cs typeface="Helvetica" panose="020B0604020202020204" pitchFamily="34" charset="0"/>
              </a:rPr>
              <a:t>Associate Professor, Herbert Wertheim School of Public Health and Human Longevity Sciences</a:t>
            </a:r>
          </a:p>
          <a:p>
            <a:pPr algn="r"/>
            <a:endParaRPr lang="en-US" sz="2400" dirty="0">
              <a:solidFill>
                <a:schemeClr val="tx1">
                  <a:lumMod val="75000"/>
                  <a:lumOff val="25000"/>
                </a:schemeClr>
              </a:solidFill>
              <a:latin typeface="Helvetica" panose="020B0604020202020204" pitchFamily="34" charset="0"/>
              <a:cs typeface="Helvetica" panose="020B0604020202020204" pitchFamily="34" charset="0"/>
            </a:endParaRPr>
          </a:p>
          <a:p>
            <a:pPr algn="r"/>
            <a:r>
              <a:rPr lang="en-US" sz="2400" dirty="0">
                <a:solidFill>
                  <a:schemeClr val="tx1">
                    <a:lumMod val="75000"/>
                    <a:lumOff val="25000"/>
                  </a:schemeClr>
                </a:solidFill>
                <a:latin typeface="Helvetica" panose="020B0604020202020204" pitchFamily="34" charset="0"/>
                <a:cs typeface="Helvetica" panose="020B0604020202020204" pitchFamily="34" charset="0"/>
              </a:rPr>
              <a:t>Co-Director, UCSD ACTRI Dissemination and Implementation Science Center</a:t>
            </a:r>
          </a:p>
          <a:p>
            <a:pPr algn="r"/>
            <a:endParaRPr lang="en-US" sz="2400" dirty="0">
              <a:solidFill>
                <a:schemeClr val="tx1">
                  <a:lumMod val="75000"/>
                  <a:lumOff val="25000"/>
                </a:schemeClr>
              </a:solidFill>
              <a:latin typeface="Helvetica" panose="020B0604020202020204" pitchFamily="34" charset="0"/>
              <a:cs typeface="Helvetica" panose="020B0604020202020204" pitchFamily="34" charset="0"/>
            </a:endParaRPr>
          </a:p>
          <a:p>
            <a:pPr algn="r"/>
            <a:r>
              <a:rPr lang="en-US" sz="2400" dirty="0">
                <a:solidFill>
                  <a:schemeClr val="tx1">
                    <a:lumMod val="75000"/>
                    <a:lumOff val="25000"/>
                  </a:schemeClr>
                </a:solidFill>
                <a:latin typeface="Helvetica" panose="020B0604020202020204" pitchFamily="34" charset="0"/>
                <a:cs typeface="Helvetica" panose="020B0604020202020204" pitchFamily="34" charset="0"/>
              </a:rPr>
              <a:t>Co-Director, San Diego CFAR Implementation Science Hub</a:t>
            </a:r>
          </a:p>
          <a:p>
            <a:pPr algn="r"/>
            <a:endParaRPr lang="en-US" sz="2400" dirty="0">
              <a:solidFill>
                <a:schemeClr val="tx1">
                  <a:lumMod val="75000"/>
                  <a:lumOff val="25000"/>
                </a:schemeClr>
              </a:solidFill>
              <a:latin typeface="Helvetica" panose="020B0604020202020204" pitchFamily="34" charset="0"/>
              <a:cs typeface="Helvetica" panose="020B0604020202020204" pitchFamily="34" charset="0"/>
            </a:endParaRPr>
          </a:p>
          <a:p>
            <a:pPr algn="r"/>
            <a:r>
              <a:rPr lang="en-US" sz="2400" dirty="0">
                <a:solidFill>
                  <a:schemeClr val="tx1">
                    <a:lumMod val="75000"/>
                    <a:lumOff val="25000"/>
                  </a:schemeClr>
                </a:solidFill>
                <a:latin typeface="Helvetica" panose="020B0604020202020204" pitchFamily="34" charset="0"/>
                <a:cs typeface="Helvetica" panose="020B0604020202020204" pitchFamily="34" charset="0"/>
              </a:rPr>
              <a:t>University of California San Diego  </a:t>
            </a:r>
          </a:p>
          <a:p>
            <a:pPr algn="r"/>
            <a:endParaRPr lang="en-US" sz="2400" dirty="0">
              <a:solidFill>
                <a:schemeClr val="tx1">
                  <a:lumMod val="75000"/>
                  <a:lumOff val="25000"/>
                </a:schemeClr>
              </a:solidFill>
              <a:latin typeface="Helvetica" panose="020B0604020202020204" pitchFamily="34" charset="0"/>
              <a:cs typeface="Helvetica" panose="020B0604020202020204" pitchFamily="34" charset="0"/>
            </a:endParaRPr>
          </a:p>
          <a:p>
            <a:pPr algn="r"/>
            <a:r>
              <a:rPr lang="en-US" sz="2400" dirty="0">
                <a:solidFill>
                  <a:schemeClr val="tx1">
                    <a:lumMod val="75000"/>
                    <a:lumOff val="25000"/>
                  </a:schemeClr>
                </a:solidFill>
                <a:latin typeface="Helvetica" panose="020B0604020202020204" pitchFamily="34" charset="0"/>
                <a:cs typeface="Helvetica" panose="020B0604020202020204" pitchFamily="34" charset="0"/>
              </a:rPr>
              <a:t>Co-Director, ACCORDS Dissemination and Implementation Science Graduate Certificate Program </a:t>
            </a:r>
          </a:p>
          <a:p>
            <a:pPr algn="r"/>
            <a:r>
              <a:rPr lang="en-US" sz="2400" dirty="0">
                <a:solidFill>
                  <a:schemeClr val="tx1">
                    <a:lumMod val="75000"/>
                    <a:lumOff val="25000"/>
                  </a:schemeClr>
                </a:solidFill>
                <a:latin typeface="Helvetica" panose="020B0604020202020204" pitchFamily="34" charset="0"/>
                <a:cs typeface="Helvetica" panose="020B0604020202020204" pitchFamily="34" charset="0"/>
              </a:rPr>
              <a:t>University of Colorado School of Medicine</a:t>
            </a:r>
          </a:p>
          <a:p>
            <a:pPr algn="r"/>
            <a:r>
              <a:rPr lang="en-US" sz="2800" b="0" i="0" dirty="0">
                <a:solidFill>
                  <a:srgbClr val="0563C1"/>
                </a:solidFill>
                <a:effectLst/>
                <a:latin typeface="Times New Roman" panose="02020603050405020304" pitchFamily="18" charset="0"/>
                <a:hlinkClick r:id="rId4" tooltip="https://bit.ly/2BnJzuk">
                  <a:extLst>
                    <a:ext uri="{A12FA001-AC4F-418D-AE19-62706E023703}">
                      <ahyp:hlinkClr xmlns:ahyp="http://schemas.microsoft.com/office/drawing/2018/hyperlinkcolor" val="tx"/>
                    </a:ext>
                  </a:extLst>
                </a:hlinkClick>
              </a:rPr>
              <a:t> </a:t>
            </a:r>
            <a:endParaRPr lang="en-US" sz="2800" u="sng" dirty="0">
              <a:solidFill>
                <a:schemeClr val="tx1">
                  <a:lumMod val="75000"/>
                  <a:lumOff val="25000"/>
                </a:schemeClr>
              </a:solidFill>
              <a:latin typeface="Helvetica" panose="020B0604020202020204" pitchFamily="34" charset="0"/>
              <a:cs typeface="Helvetica" panose="020B0604020202020204" pitchFamily="34" charset="0"/>
            </a:endParaRPr>
          </a:p>
          <a:p>
            <a:pPr algn="r"/>
            <a:endParaRPr lang="en-US" sz="2800" i="1" dirty="0">
              <a:solidFill>
                <a:schemeClr val="tx1">
                  <a:lumMod val="75000"/>
                  <a:lumOff val="25000"/>
                </a:schemeClr>
              </a:solidFill>
              <a:latin typeface="Helvetica" panose="020B0604020202020204" pitchFamily="34" charset="0"/>
              <a:cs typeface="Helvetica" panose="020B0604020202020204" pitchFamily="34" charset="0"/>
            </a:endParaRPr>
          </a:p>
          <a:p>
            <a:pPr algn="r"/>
            <a:r>
              <a:rPr lang="en-US" sz="2400" dirty="0">
                <a:solidFill>
                  <a:schemeClr val="tx1">
                    <a:lumMod val="75000"/>
                    <a:lumOff val="25000"/>
                  </a:schemeClr>
                </a:solidFill>
                <a:latin typeface="Helvetica" panose="020B0604020202020204" pitchFamily="34" charset="0"/>
                <a:cs typeface="Helvetica" panose="020B0604020202020204" pitchFamily="34" charset="0"/>
              </a:rPr>
              <a:t>March 14, 2024</a:t>
            </a:r>
          </a:p>
          <a:p>
            <a:pPr algn="r"/>
            <a:endParaRPr lang="en-US" sz="2400" dirty="0">
              <a:solidFill>
                <a:schemeClr val="tx1">
                  <a:lumMod val="75000"/>
                  <a:lumOff val="25000"/>
                </a:schemeClr>
              </a:solidFill>
              <a:latin typeface="Helvetica" panose="020B0604020202020204" pitchFamily="34" charset="0"/>
              <a:cs typeface="Helvetica" panose="020B0604020202020204" pitchFamily="34" charset="0"/>
            </a:endParaRPr>
          </a:p>
          <a:p>
            <a:pPr algn="r"/>
            <a:r>
              <a:rPr lang="en-US" sz="1800" i="1" dirty="0">
                <a:solidFill>
                  <a:schemeClr val="tx1">
                    <a:lumMod val="75000"/>
                    <a:lumOff val="25000"/>
                  </a:schemeClr>
                </a:solidFill>
                <a:latin typeface="Helvetica" panose="020B0604020202020204" pitchFamily="34" charset="0"/>
                <a:cs typeface="Helvetica" panose="020B0604020202020204" pitchFamily="34" charset="0"/>
              </a:rPr>
              <a:t>Acknowledgments: </a:t>
            </a:r>
          </a:p>
          <a:p>
            <a:pPr algn="r"/>
            <a:r>
              <a:rPr lang="en-US" sz="1800" b="1" dirty="0">
                <a:solidFill>
                  <a:schemeClr val="tx1">
                    <a:lumMod val="75000"/>
                    <a:lumOff val="25000"/>
                  </a:schemeClr>
                </a:solidFill>
                <a:latin typeface="Helvetica" panose="020B0604020202020204" pitchFamily="34" charset="0"/>
                <a:cs typeface="Helvetica" panose="020B0604020202020204" pitchFamily="34" charset="0"/>
              </a:rPr>
              <a:t> </a:t>
            </a:r>
          </a:p>
          <a:p>
            <a:pPr algn="r"/>
            <a:r>
              <a:rPr lang="en-US" sz="1800" b="1" dirty="0">
                <a:solidFill>
                  <a:schemeClr val="tx1">
                    <a:lumMod val="75000"/>
                    <a:lumOff val="25000"/>
                  </a:schemeClr>
                </a:solidFill>
                <a:latin typeface="Helvetica" panose="020B0604020202020204" pitchFamily="34" charset="0"/>
                <a:cs typeface="Helvetica" panose="020B0604020202020204" pitchFamily="34" charset="0"/>
              </a:rPr>
              <a:t>Russ Glasgow</a:t>
            </a:r>
            <a:r>
              <a:rPr lang="en-US" sz="1800" dirty="0">
                <a:solidFill>
                  <a:schemeClr val="tx1">
                    <a:lumMod val="75000"/>
                    <a:lumOff val="25000"/>
                  </a:schemeClr>
                </a:solidFill>
                <a:latin typeface="Helvetica" panose="020B0604020202020204" pitchFamily="34" charset="0"/>
                <a:cs typeface="Helvetica" panose="020B0604020202020204" pitchFamily="34" charset="0"/>
              </a:rPr>
              <a:t>, Katy Trinkley, Meredith Fort, Paul </a:t>
            </a:r>
            <a:r>
              <a:rPr lang="en-US" sz="1800" dirty="0" err="1">
                <a:solidFill>
                  <a:schemeClr val="tx1">
                    <a:lumMod val="75000"/>
                    <a:lumOff val="25000"/>
                  </a:schemeClr>
                </a:solidFill>
                <a:latin typeface="Helvetica" panose="020B0604020202020204" pitchFamily="34" charset="0"/>
                <a:cs typeface="Helvetica" panose="020B0604020202020204" pitchFamily="34" charset="0"/>
              </a:rPr>
              <a:t>Estabrooks</a:t>
            </a:r>
            <a:r>
              <a:rPr lang="en-US" sz="1800" dirty="0">
                <a:solidFill>
                  <a:schemeClr val="tx1">
                    <a:lumMod val="75000"/>
                    <a:lumOff val="25000"/>
                  </a:schemeClr>
                </a:solidFill>
                <a:latin typeface="Helvetica" panose="020B0604020202020204" pitchFamily="34" charset="0"/>
                <a:cs typeface="Helvetica" panose="020B0604020202020204" pitchFamily="34" charset="0"/>
              </a:rPr>
              <a:t>, James Pittman, Rebecca Guerin, Julie </a:t>
            </a:r>
            <a:r>
              <a:rPr lang="en-US" sz="1800" dirty="0" err="1">
                <a:solidFill>
                  <a:schemeClr val="tx1">
                    <a:lumMod val="75000"/>
                    <a:lumOff val="25000"/>
                  </a:schemeClr>
                </a:solidFill>
                <a:latin typeface="Helvetica" panose="020B0604020202020204" pitchFamily="34" charset="0"/>
                <a:cs typeface="Helvetica" panose="020B0604020202020204" pitchFamily="34" charset="0"/>
              </a:rPr>
              <a:t>Cakici</a:t>
            </a:r>
            <a:r>
              <a:rPr lang="en-US" sz="1800" dirty="0">
                <a:solidFill>
                  <a:schemeClr val="tx1">
                    <a:lumMod val="75000"/>
                    <a:lumOff val="25000"/>
                  </a:schemeClr>
                </a:solidFill>
                <a:latin typeface="Helvetica" panose="020B0604020202020204" pitchFamily="34" charset="0"/>
                <a:cs typeface="Helvetica" panose="020B0604020202020204" pitchFamily="34" charset="0"/>
              </a:rPr>
              <a:t>, Bryan Ford, and the members of the National RE-AIM Consortium and other great researchers cited throughout this talk</a:t>
            </a:r>
          </a:p>
        </p:txBody>
      </p:sp>
    </p:spTree>
    <p:extLst>
      <p:ext uri="{BB962C8B-B14F-4D97-AF65-F5344CB8AC3E}">
        <p14:creationId xmlns:p14="http://schemas.microsoft.com/office/powerpoint/2010/main" val="1267912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a:xfrm>
            <a:off x="530087" y="2"/>
            <a:ext cx="10515600" cy="1325563"/>
          </a:xfrm>
        </p:spPr>
        <p:txBody>
          <a:bodyPr>
            <a:normAutofit/>
          </a:bodyPr>
          <a:lstStyle/>
          <a:p>
            <a:r>
              <a:rPr lang="en-US" sz="4000" dirty="0">
                <a:latin typeface="Helvetica" panose="020B0604020202020204" pitchFamily="34" charset="0"/>
                <a:cs typeface="Helvetica" panose="020B0604020202020204" pitchFamily="34" charset="0"/>
              </a:rPr>
              <a:t>Public Health Need </a:t>
            </a:r>
            <a:r>
              <a:rPr lang="en-US" sz="4000" b="1" dirty="0">
                <a:latin typeface="Helvetica" panose="020B0604020202020204" pitchFamily="34" charset="0"/>
                <a:cs typeface="Helvetica" panose="020B0604020202020204" pitchFamily="34" charset="0"/>
              </a:rPr>
              <a:t>Thought Exercise</a:t>
            </a:r>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a:solidFill>
            <a:schemeClr val="accent2"/>
          </a:solidFill>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bject 2">
            <a:extLst>
              <a:ext uri="{FF2B5EF4-FFF2-40B4-BE49-F238E27FC236}">
                <a16:creationId xmlns:a16="http://schemas.microsoft.com/office/drawing/2014/main" id="{F9449331-9D56-47C4-BB20-1008F8BF6EDF}"/>
              </a:ext>
            </a:extLst>
          </p:cNvPr>
          <p:cNvSpPr txBox="1">
            <a:spLocks/>
          </p:cNvSpPr>
          <p:nvPr/>
        </p:nvSpPr>
        <p:spPr>
          <a:xfrm>
            <a:off x="653143" y="1319153"/>
            <a:ext cx="11008770" cy="8874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a:lnSpc>
                <a:spcPct val="100000"/>
              </a:lnSpc>
              <a:spcBef>
                <a:spcPts val="100"/>
              </a:spcBef>
            </a:pPr>
            <a:r>
              <a:rPr lang="en-US" sz="2800" spc="-5" dirty="0">
                <a:latin typeface="Helvetica" panose="020B0604020202020204" pitchFamily="34" charset="0"/>
                <a:cs typeface="Helvetica" panose="020B0604020202020204" pitchFamily="34" charset="0"/>
              </a:rPr>
              <a:t>Implementing an </a:t>
            </a:r>
            <a:r>
              <a:rPr lang="en-US" sz="2800" i="1" dirty="0">
                <a:latin typeface="Helvetica" panose="020B0604020202020204" pitchFamily="34" charset="0"/>
                <a:cs typeface="Helvetica" panose="020B0604020202020204" pitchFamily="34" charset="0"/>
              </a:rPr>
              <a:t>evidence-based </a:t>
            </a:r>
            <a:r>
              <a:rPr lang="en-US" sz="2800" i="1" spc="-5" dirty="0">
                <a:latin typeface="Helvetica" panose="020B0604020202020204" pitchFamily="34" charset="0"/>
                <a:cs typeface="Helvetica" panose="020B0604020202020204" pitchFamily="34" charset="0"/>
              </a:rPr>
              <a:t>weight management program  </a:t>
            </a:r>
          </a:p>
          <a:p>
            <a:pPr marL="12700" marR="5080">
              <a:lnSpc>
                <a:spcPct val="100000"/>
              </a:lnSpc>
              <a:spcBef>
                <a:spcPts val="100"/>
              </a:spcBef>
            </a:pPr>
            <a:r>
              <a:rPr lang="en-US" sz="2800" spc="-5" dirty="0">
                <a:latin typeface="Helvetica" panose="020B0604020202020204" pitchFamily="34" charset="0"/>
                <a:cs typeface="Helvetica" panose="020B0604020202020204" pitchFamily="34" charset="0"/>
              </a:rPr>
              <a:t>(or health inequity reduction program or COVID-19 vaccine) story</a:t>
            </a:r>
          </a:p>
        </p:txBody>
      </p:sp>
      <p:sp>
        <p:nvSpPr>
          <p:cNvPr id="14" name="object 2">
            <a:extLst>
              <a:ext uri="{FF2B5EF4-FFF2-40B4-BE49-F238E27FC236}">
                <a16:creationId xmlns:a16="http://schemas.microsoft.com/office/drawing/2014/main" id="{798EA538-99F7-4270-9F9E-0BA721E7D2AD}"/>
              </a:ext>
            </a:extLst>
          </p:cNvPr>
          <p:cNvSpPr txBox="1">
            <a:spLocks/>
          </p:cNvSpPr>
          <p:nvPr/>
        </p:nvSpPr>
        <p:spPr>
          <a:xfrm>
            <a:off x="653143" y="2413712"/>
            <a:ext cx="10093414" cy="3733843"/>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a:spcBef>
                <a:spcPts val="95"/>
              </a:spcBef>
            </a:pPr>
            <a:r>
              <a:rPr lang="en-US" sz="2800" b="1" i="1" u="sng" spc="-5" dirty="0">
                <a:latin typeface="+mn-lt"/>
                <a:cs typeface="Arial"/>
              </a:rPr>
              <a:t>Even if 100% effective</a:t>
            </a:r>
            <a:r>
              <a:rPr lang="en-US" sz="2800" b="1" i="1" spc="-5" dirty="0">
                <a:latin typeface="+mn-lt"/>
                <a:cs typeface="Arial"/>
              </a:rPr>
              <a:t> </a:t>
            </a:r>
            <a:r>
              <a:rPr lang="en-US" sz="2800" spc="-5" dirty="0">
                <a:latin typeface="+mn-lt"/>
                <a:cs typeface="Arial"/>
              </a:rPr>
              <a:t>... is only </a:t>
            </a:r>
            <a:r>
              <a:rPr lang="en-US" sz="2800" dirty="0">
                <a:latin typeface="+mn-lt"/>
                <a:cs typeface="Arial"/>
              </a:rPr>
              <a:t>so good as </a:t>
            </a:r>
            <a:r>
              <a:rPr lang="en-US" sz="2800" spc="-5" dirty="0">
                <a:latin typeface="+mn-lt"/>
                <a:cs typeface="Arial"/>
              </a:rPr>
              <a:t>how and whether:</a:t>
            </a:r>
            <a:endParaRPr lang="en-US" sz="2800" dirty="0">
              <a:latin typeface="+mn-lt"/>
              <a:cs typeface="Arial"/>
            </a:endParaRPr>
          </a:p>
          <a:p>
            <a:pPr marL="759460" indent="-342900">
              <a:spcBef>
                <a:spcPts val="645"/>
              </a:spcBef>
              <a:buClr>
                <a:schemeClr val="tx1"/>
              </a:buClr>
              <a:buFont typeface="Arial" panose="020B0604020202020204" pitchFamily="34" charset="0"/>
              <a:buChar char="•"/>
              <a:tabLst>
                <a:tab pos="895350" algn="l"/>
                <a:tab pos="895985" algn="l"/>
              </a:tabLst>
            </a:pPr>
            <a:r>
              <a:rPr lang="en-US" sz="2800" dirty="0">
                <a:latin typeface="+mn-lt"/>
                <a:cs typeface="Arial"/>
              </a:rPr>
              <a:t>It </a:t>
            </a:r>
            <a:r>
              <a:rPr lang="en-US" sz="2800" spc="-5" dirty="0">
                <a:latin typeface="+mn-lt"/>
                <a:cs typeface="Arial"/>
              </a:rPr>
              <a:t>is</a:t>
            </a:r>
            <a:r>
              <a:rPr lang="en-US" sz="2800" spc="-15" dirty="0">
                <a:latin typeface="+mn-lt"/>
                <a:cs typeface="Arial"/>
              </a:rPr>
              <a:t> </a:t>
            </a:r>
            <a:r>
              <a:rPr lang="en-US" sz="2800" b="1" spc="-5" dirty="0">
                <a:latin typeface="+mn-lt"/>
                <a:cs typeface="Arial"/>
              </a:rPr>
              <a:t>adopted</a:t>
            </a:r>
            <a:r>
              <a:rPr lang="en-US" sz="2800" spc="-5" dirty="0">
                <a:latin typeface="+mn-lt"/>
                <a:cs typeface="Arial"/>
              </a:rPr>
              <a:t> widely, including in low resource settings</a:t>
            </a:r>
            <a:endParaRPr lang="en-US" sz="2800" dirty="0">
              <a:latin typeface="+mn-lt"/>
              <a:cs typeface="Arial"/>
            </a:endParaRPr>
          </a:p>
          <a:p>
            <a:pPr marL="759460" indent="-342900">
              <a:buClr>
                <a:schemeClr val="tx1"/>
              </a:buClr>
              <a:buFont typeface="Arial" panose="020B0604020202020204" pitchFamily="34" charset="0"/>
              <a:buChar char="•"/>
              <a:tabLst>
                <a:tab pos="895350" algn="l"/>
                <a:tab pos="895985" algn="l"/>
              </a:tabLst>
            </a:pPr>
            <a:r>
              <a:rPr lang="en-US" sz="2800" spc="-5" dirty="0">
                <a:latin typeface="+mn-lt"/>
                <a:cs typeface="Arial"/>
              </a:rPr>
              <a:t>Local implementation staff choose </a:t>
            </a:r>
            <a:r>
              <a:rPr lang="en-US" sz="2800" dirty="0">
                <a:latin typeface="+mn-lt"/>
                <a:cs typeface="Arial"/>
              </a:rPr>
              <a:t>to </a:t>
            </a:r>
            <a:r>
              <a:rPr lang="en-US" sz="2800" spc="-5" dirty="0">
                <a:latin typeface="+mn-lt"/>
                <a:cs typeface="Arial"/>
              </a:rPr>
              <a:t>deliver</a:t>
            </a:r>
            <a:r>
              <a:rPr lang="en-US" sz="2800" spc="70" dirty="0">
                <a:latin typeface="+mn-lt"/>
                <a:cs typeface="Arial"/>
              </a:rPr>
              <a:t> </a:t>
            </a:r>
            <a:r>
              <a:rPr lang="en-US" sz="2800" dirty="0">
                <a:latin typeface="+mn-lt"/>
                <a:cs typeface="Arial"/>
              </a:rPr>
              <a:t>it</a:t>
            </a:r>
          </a:p>
          <a:p>
            <a:pPr marL="759460" indent="-342900">
              <a:buClr>
                <a:schemeClr val="tx1"/>
              </a:buClr>
              <a:buFont typeface="Arial" panose="020B0604020202020204" pitchFamily="34" charset="0"/>
              <a:buChar char="•"/>
              <a:tabLst>
                <a:tab pos="895350" algn="l"/>
                <a:tab pos="895985" algn="l"/>
              </a:tabLst>
            </a:pPr>
            <a:r>
              <a:rPr lang="en-US" sz="2800" dirty="0">
                <a:latin typeface="+mn-lt"/>
                <a:cs typeface="Arial"/>
              </a:rPr>
              <a:t>It can be </a:t>
            </a:r>
            <a:r>
              <a:rPr lang="en-US" sz="2800" b="1" dirty="0">
                <a:latin typeface="+mn-lt"/>
                <a:cs typeface="Arial"/>
              </a:rPr>
              <a:t>implemented</a:t>
            </a:r>
            <a:r>
              <a:rPr lang="en-US" sz="2800" dirty="0">
                <a:latin typeface="+mn-lt"/>
                <a:cs typeface="Arial"/>
              </a:rPr>
              <a:t> consistently with quality</a:t>
            </a:r>
          </a:p>
          <a:p>
            <a:pPr marL="759460" indent="-342900">
              <a:buClr>
                <a:schemeClr val="tx1"/>
              </a:buClr>
              <a:buFont typeface="Arial" panose="020B0604020202020204" pitchFamily="34" charset="0"/>
              <a:buChar char="•"/>
              <a:tabLst>
                <a:tab pos="895350" algn="l"/>
                <a:tab pos="895985" algn="l"/>
              </a:tabLst>
            </a:pPr>
            <a:r>
              <a:rPr lang="en-US" sz="2800" spc="-5" dirty="0">
                <a:latin typeface="+mn-lt"/>
                <a:cs typeface="Arial"/>
              </a:rPr>
              <a:t>It </a:t>
            </a:r>
            <a:r>
              <a:rPr lang="en-US" sz="2800" b="1" spc="-5" dirty="0">
                <a:latin typeface="+mn-lt"/>
                <a:cs typeface="Arial"/>
              </a:rPr>
              <a:t>reaches</a:t>
            </a:r>
            <a:r>
              <a:rPr lang="en-US" sz="2800" spc="-5" dirty="0">
                <a:latin typeface="+mn-lt"/>
                <a:cs typeface="Arial"/>
              </a:rPr>
              <a:t> intended recipients, including those at the highest risk/the most need receive</a:t>
            </a:r>
            <a:r>
              <a:rPr lang="en-US" sz="2800" spc="100" dirty="0">
                <a:latin typeface="+mn-lt"/>
                <a:cs typeface="Arial"/>
              </a:rPr>
              <a:t> </a:t>
            </a:r>
            <a:r>
              <a:rPr lang="en-US" sz="2800" dirty="0">
                <a:latin typeface="+mn-lt"/>
                <a:cs typeface="Arial"/>
              </a:rPr>
              <a:t>it</a:t>
            </a:r>
          </a:p>
          <a:p>
            <a:pPr marL="759460" indent="-342900">
              <a:buClr>
                <a:schemeClr val="tx1"/>
              </a:buClr>
              <a:buFont typeface="Arial" panose="020B0604020202020204" pitchFamily="34" charset="0"/>
              <a:buChar char="•"/>
              <a:tabLst>
                <a:tab pos="895350" algn="l"/>
                <a:tab pos="895985" algn="l"/>
              </a:tabLst>
            </a:pPr>
            <a:r>
              <a:rPr lang="en-US" sz="2800" dirty="0">
                <a:latin typeface="+mn-lt"/>
                <a:cs typeface="Arial"/>
              </a:rPr>
              <a:t>It </a:t>
            </a:r>
            <a:r>
              <a:rPr lang="en-US" sz="2800" spc="-5" dirty="0">
                <a:latin typeface="+mn-lt"/>
                <a:cs typeface="Arial"/>
              </a:rPr>
              <a:t>can be</a:t>
            </a:r>
            <a:r>
              <a:rPr lang="en-US" sz="2800" dirty="0">
                <a:latin typeface="+mn-lt"/>
                <a:cs typeface="Arial"/>
              </a:rPr>
              <a:t> </a:t>
            </a:r>
            <a:r>
              <a:rPr lang="en-US" sz="2800" b="1" dirty="0">
                <a:latin typeface="+mn-lt"/>
                <a:cs typeface="Arial"/>
              </a:rPr>
              <a:t>maintained</a:t>
            </a:r>
            <a:r>
              <a:rPr lang="en-US" sz="2800" dirty="0">
                <a:latin typeface="+mn-lt"/>
                <a:cs typeface="Arial"/>
              </a:rPr>
              <a:t> and/or </a:t>
            </a:r>
            <a:r>
              <a:rPr lang="en-US" sz="2800" spc="-5" dirty="0">
                <a:latin typeface="+mn-lt"/>
                <a:cs typeface="Arial"/>
              </a:rPr>
              <a:t>sustained</a:t>
            </a:r>
          </a:p>
          <a:p>
            <a:pPr marL="416560">
              <a:buClr>
                <a:schemeClr val="tx1"/>
              </a:buClr>
              <a:tabLst>
                <a:tab pos="895350" algn="l"/>
                <a:tab pos="895985" algn="l"/>
              </a:tabLst>
            </a:pPr>
            <a:endParaRPr lang="en-US" sz="2800" dirty="0">
              <a:cs typeface="Arial"/>
            </a:endParaRPr>
          </a:p>
          <a:p>
            <a:pPr marL="12700">
              <a:spcBef>
                <a:spcPts val="1200"/>
              </a:spcBef>
            </a:pPr>
            <a:r>
              <a:rPr lang="en-US" sz="2800" i="1" dirty="0">
                <a:latin typeface="+mn-lt"/>
                <a:cs typeface="Arial"/>
              </a:rPr>
              <a:t>If </a:t>
            </a:r>
            <a:r>
              <a:rPr lang="en-US" sz="2800" i="1" spc="-5" dirty="0">
                <a:latin typeface="+mn-lt"/>
                <a:cs typeface="Arial"/>
              </a:rPr>
              <a:t>we assume 70% success </a:t>
            </a:r>
            <a:r>
              <a:rPr lang="en-US" sz="2800" dirty="0">
                <a:latin typeface="+mn-lt"/>
                <a:cs typeface="Arial"/>
              </a:rPr>
              <a:t>for </a:t>
            </a:r>
            <a:r>
              <a:rPr lang="en-US" sz="2800" spc="-5" dirty="0">
                <a:latin typeface="+mn-lt"/>
                <a:cs typeface="Arial"/>
              </a:rPr>
              <a:t>each</a:t>
            </a:r>
            <a:r>
              <a:rPr lang="en-US" sz="2800" spc="-10" dirty="0">
                <a:latin typeface="+mn-lt"/>
                <a:cs typeface="Arial"/>
              </a:rPr>
              <a:t> </a:t>
            </a:r>
            <a:r>
              <a:rPr lang="en-US" sz="2800" dirty="0">
                <a:latin typeface="+mn-lt"/>
                <a:cs typeface="Arial"/>
              </a:rPr>
              <a:t>step above…</a:t>
            </a:r>
          </a:p>
        </p:txBody>
      </p:sp>
      <p:sp>
        <p:nvSpPr>
          <p:cNvPr id="15" name="Rectangle 14">
            <a:extLst>
              <a:ext uri="{FF2B5EF4-FFF2-40B4-BE49-F238E27FC236}">
                <a16:creationId xmlns:a16="http://schemas.microsoft.com/office/drawing/2014/main" id="{6D61D4E7-66F9-4B4D-A39D-5B1D281AFC77}"/>
              </a:ext>
            </a:extLst>
          </p:cNvPr>
          <p:cNvSpPr/>
          <p:nvPr/>
        </p:nvSpPr>
        <p:spPr>
          <a:xfrm>
            <a:off x="410817" y="6224248"/>
            <a:ext cx="8491033" cy="523220"/>
          </a:xfrm>
          <a:prstGeom prst="rect">
            <a:avLst/>
          </a:prstGeom>
        </p:spPr>
        <p:txBody>
          <a:bodyPr wrap="square">
            <a:spAutoFit/>
          </a:bodyPr>
          <a:lstStyle/>
          <a:p>
            <a:r>
              <a:rPr lang="en-US" sz="1400" spc="-5" dirty="0">
                <a:latin typeface="Helvetica" panose="020B0604020202020204" pitchFamily="34" charset="0"/>
                <a:cs typeface="Helvetica" panose="020B0604020202020204" pitchFamily="34" charset="0"/>
              </a:rPr>
              <a:t>Glasgow </a:t>
            </a:r>
            <a:r>
              <a:rPr lang="en-US" sz="1400" dirty="0">
                <a:latin typeface="Helvetica" panose="020B0604020202020204" pitchFamily="34" charset="0"/>
                <a:cs typeface="Helvetica" panose="020B0604020202020204" pitchFamily="34" charset="0"/>
              </a:rPr>
              <a:t>RE, </a:t>
            </a:r>
            <a:r>
              <a:rPr lang="en-US" sz="1400" spc="-5" dirty="0">
                <a:latin typeface="Helvetica" panose="020B0604020202020204" pitchFamily="34" charset="0"/>
                <a:cs typeface="Helvetica" panose="020B0604020202020204" pitchFamily="34" charset="0"/>
              </a:rPr>
              <a:t>Vogt </a:t>
            </a:r>
            <a:r>
              <a:rPr lang="en-US" sz="1400" dirty="0">
                <a:latin typeface="Helvetica" panose="020B0604020202020204" pitchFamily="34" charset="0"/>
                <a:cs typeface="Helvetica" panose="020B0604020202020204" pitchFamily="34" charset="0"/>
              </a:rPr>
              <a:t>TM, </a:t>
            </a:r>
            <a:r>
              <a:rPr lang="en-US" sz="1400" spc="-5" dirty="0">
                <a:latin typeface="Helvetica" panose="020B0604020202020204" pitchFamily="34" charset="0"/>
                <a:cs typeface="Helvetica" panose="020B0604020202020204" pitchFamily="34" charset="0"/>
              </a:rPr>
              <a:t>Boles SM. </a:t>
            </a:r>
            <a:r>
              <a:rPr lang="en-US" sz="1400" i="1" dirty="0">
                <a:latin typeface="Helvetica" panose="020B0604020202020204" pitchFamily="34" charset="0"/>
                <a:cs typeface="Helvetica" panose="020B0604020202020204" pitchFamily="34" charset="0"/>
              </a:rPr>
              <a:t>Am J Public Health.</a:t>
            </a:r>
            <a:r>
              <a:rPr lang="en-US" sz="1400" i="1" spc="-75" dirty="0">
                <a:latin typeface="Helvetica" panose="020B0604020202020204" pitchFamily="34" charset="0"/>
                <a:cs typeface="Helvetica" panose="020B0604020202020204" pitchFamily="34" charset="0"/>
              </a:rPr>
              <a:t> </a:t>
            </a:r>
            <a:r>
              <a:rPr lang="en-US" sz="1400" spc="-5" dirty="0">
                <a:latin typeface="Helvetica" panose="020B0604020202020204" pitchFamily="34" charset="0"/>
                <a:cs typeface="Helvetica" panose="020B0604020202020204" pitchFamily="34" charset="0"/>
              </a:rPr>
              <a:t>1999;89(9):1322</a:t>
            </a:r>
            <a:r>
              <a:rPr lang="en-US" sz="1400" b="1" spc="-5" dirty="0">
                <a:latin typeface="Helvetica" panose="020B0604020202020204" pitchFamily="34" charset="0"/>
                <a:cs typeface="Helvetica" panose="020B0604020202020204" pitchFamily="34" charset="0"/>
              </a:rPr>
              <a:t>.</a:t>
            </a:r>
          </a:p>
          <a:p>
            <a:r>
              <a:rPr lang="en-US" sz="1400" spc="-5" dirty="0">
                <a:latin typeface="Helvetica" panose="020B0604020202020204" pitchFamily="34" charset="0"/>
                <a:cs typeface="Helvetica" panose="020B0604020202020204" pitchFamily="34" charset="0"/>
              </a:rPr>
              <a:t>Glasgow RE, et al. </a:t>
            </a:r>
            <a:r>
              <a:rPr lang="en-US" sz="1400" i="1" spc="-5" dirty="0">
                <a:latin typeface="Helvetica" panose="020B0604020202020204" pitchFamily="34" charset="0"/>
                <a:cs typeface="Helvetica" panose="020B0604020202020204" pitchFamily="34" charset="0"/>
              </a:rPr>
              <a:t>Frontiers Public Health </a:t>
            </a:r>
            <a:r>
              <a:rPr lang="en-US" sz="1400" spc="-5" dirty="0">
                <a:latin typeface="Helvetica" panose="020B0604020202020204" pitchFamily="34" charset="0"/>
                <a:cs typeface="Helvetica" panose="020B0604020202020204" pitchFamily="34" charset="0"/>
              </a:rPr>
              <a:t>2019 </a:t>
            </a:r>
            <a:r>
              <a:rPr lang="en-US" sz="1400" dirty="0">
                <a:latin typeface="Helvetica" panose="020B0604020202020204" pitchFamily="34" charset="0"/>
                <a:cs typeface="Helvetica" panose="020B0604020202020204" pitchFamily="34" charset="0"/>
              </a:rPr>
              <a:t>7:64. </a:t>
            </a:r>
            <a:r>
              <a:rPr lang="en-US" sz="1400" dirty="0" err="1">
                <a:latin typeface="Helvetica" panose="020B0604020202020204" pitchFamily="34" charset="0"/>
                <a:cs typeface="Helvetica" panose="020B0604020202020204" pitchFamily="34" charset="0"/>
              </a:rPr>
              <a:t>doi</a:t>
            </a:r>
            <a:r>
              <a:rPr lang="en-US" sz="1400" dirty="0">
                <a:latin typeface="Helvetica" panose="020B0604020202020204" pitchFamily="34" charset="0"/>
                <a:cs typeface="Helvetica" panose="020B0604020202020204" pitchFamily="34" charset="0"/>
              </a:rPr>
              <a:t>: 10.3389/fpubh.2019.00064</a:t>
            </a:r>
          </a:p>
        </p:txBody>
      </p:sp>
      <p:sp>
        <p:nvSpPr>
          <p:cNvPr id="16" name="Rectangle 15">
            <a:extLst>
              <a:ext uri="{FF2B5EF4-FFF2-40B4-BE49-F238E27FC236}">
                <a16:creationId xmlns:a16="http://schemas.microsoft.com/office/drawing/2014/main" id="{8EBBECFE-068D-4DE3-8870-C718C3C2CF3C}"/>
              </a:ext>
            </a:extLst>
          </p:cNvPr>
          <p:cNvSpPr/>
          <p:nvPr/>
        </p:nvSpPr>
        <p:spPr>
          <a:xfrm>
            <a:off x="9191501" y="6172200"/>
            <a:ext cx="2185060" cy="400110"/>
          </a:xfrm>
          <a:prstGeom prst="rect">
            <a:avLst/>
          </a:prstGeom>
        </p:spPr>
        <p:txBody>
          <a:bodyPr wrap="square">
            <a:spAutoFit/>
          </a:bodyPr>
          <a:lstStyle/>
          <a:p>
            <a:r>
              <a:rPr lang="en-US" sz="2000" b="1" u="sng" spc="-5" dirty="0">
                <a:uFill>
                  <a:solidFill>
                    <a:srgbClr val="006FC0"/>
                  </a:solidFill>
                </a:uFill>
                <a:latin typeface="Arial" panose="020B0604020202020204" pitchFamily="34" charset="0"/>
                <a:cs typeface="Arial" panose="020B0604020202020204" pitchFamily="34" charset="0"/>
                <a:hlinkClick r:id="rId3"/>
              </a:rPr>
              <a:t>www.re-aim.org</a:t>
            </a:r>
            <a:endParaRPr lang="en-US" sz="2000" dirty="0"/>
          </a:p>
        </p:txBody>
      </p:sp>
    </p:spTree>
    <p:extLst>
      <p:ext uri="{BB962C8B-B14F-4D97-AF65-F5344CB8AC3E}">
        <p14:creationId xmlns:p14="http://schemas.microsoft.com/office/powerpoint/2010/main" val="4220821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524001" y="1284701"/>
            <a:ext cx="8749943" cy="5103006"/>
            <a:chOff x="0" y="1284701"/>
            <a:chExt cx="8749943" cy="5103006"/>
          </a:xfrm>
        </p:grpSpPr>
        <p:sp>
          <p:nvSpPr>
            <p:cNvPr id="8" name="Bent Arrow 7"/>
            <p:cNvSpPr/>
            <p:nvPr/>
          </p:nvSpPr>
          <p:spPr>
            <a:xfrm rot="5400000">
              <a:off x="2315251" y="-549270"/>
              <a:ext cx="3751498" cy="8382000"/>
            </a:xfrm>
            <a:prstGeom prst="bentArrow">
              <a:avLst>
                <a:gd name="adj1" fmla="val 27238"/>
                <a:gd name="adj2" fmla="val 25000"/>
                <a:gd name="adj3" fmla="val 25000"/>
                <a:gd name="adj4" fmla="val 4375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178943" y="5556710"/>
              <a:ext cx="8571000" cy="830997"/>
            </a:xfrm>
            <a:prstGeom prst="rect">
              <a:avLst/>
            </a:prstGeom>
          </p:spPr>
          <p:txBody>
            <a:bodyPr wrap="square">
              <a:spAutoFit/>
            </a:bodyPr>
            <a:lstStyle/>
            <a:p>
              <a:pPr marL="12700">
                <a:tabLst>
                  <a:tab pos="1179195" algn="l"/>
                  <a:tab pos="1754505" algn="l"/>
                  <a:tab pos="2329180" algn="l"/>
                  <a:tab pos="2903855" algn="l"/>
                  <a:tab pos="3562350" algn="l"/>
                  <a:tab pos="3985895" algn="l"/>
                  <a:tab pos="4331970" algn="l"/>
                </a:tabLst>
              </a:pPr>
              <a:r>
                <a:rPr lang="en-US" sz="2600" b="1" spc="-5" dirty="0">
                  <a:cs typeface="Arial"/>
                </a:rPr>
                <a:t>Overall population benefit to target population =   </a:t>
              </a:r>
              <a:r>
                <a:rPr lang="en-US" sz="4800" b="1" spc="-5" dirty="0">
                  <a:cs typeface="Arial"/>
                </a:rPr>
                <a:t>17%</a:t>
              </a:r>
            </a:p>
          </p:txBody>
        </p:sp>
        <p:sp>
          <p:nvSpPr>
            <p:cNvPr id="7" name="Oval 6"/>
            <p:cNvSpPr/>
            <p:nvPr/>
          </p:nvSpPr>
          <p:spPr>
            <a:xfrm>
              <a:off x="585642" y="2032496"/>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 name="Oval 9"/>
            <p:cNvSpPr/>
            <p:nvPr/>
          </p:nvSpPr>
          <p:spPr>
            <a:xfrm>
              <a:off x="1852467" y="2032496"/>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119292" y="2038716"/>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373093" y="2021610"/>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630393" y="2038716"/>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46121" y="2895968"/>
              <a:ext cx="1669889" cy="461665"/>
            </a:xfrm>
            <a:prstGeom prst="rect">
              <a:avLst/>
            </a:prstGeom>
            <a:noFill/>
          </p:spPr>
          <p:txBody>
            <a:bodyPr wrap="square" rtlCol="0">
              <a:spAutoFit/>
            </a:bodyPr>
            <a:lstStyle/>
            <a:p>
              <a:pPr algn="ctr"/>
              <a:r>
                <a:rPr lang="en-US" sz="2400" dirty="0"/>
                <a:t>Delivered</a:t>
              </a:r>
            </a:p>
          </p:txBody>
        </p:sp>
        <p:sp>
          <p:nvSpPr>
            <p:cNvPr id="15" name="TextBox 14"/>
            <p:cNvSpPr txBox="1"/>
            <p:nvPr/>
          </p:nvSpPr>
          <p:spPr>
            <a:xfrm>
              <a:off x="152400" y="1286466"/>
              <a:ext cx="1324315" cy="461665"/>
            </a:xfrm>
            <a:prstGeom prst="rect">
              <a:avLst/>
            </a:prstGeom>
            <a:noFill/>
          </p:spPr>
          <p:txBody>
            <a:bodyPr wrap="square" rtlCol="0">
              <a:spAutoFit/>
            </a:bodyPr>
            <a:lstStyle/>
            <a:p>
              <a:pPr algn="ctr"/>
              <a:r>
                <a:rPr lang="en-US" sz="2400" dirty="0"/>
                <a:t>Adopted</a:t>
              </a:r>
            </a:p>
          </p:txBody>
        </p:sp>
        <p:sp>
          <p:nvSpPr>
            <p:cNvPr id="16" name="TextBox 15"/>
            <p:cNvSpPr txBox="1"/>
            <p:nvPr/>
          </p:nvSpPr>
          <p:spPr>
            <a:xfrm>
              <a:off x="2332249" y="1287374"/>
              <a:ext cx="2031283" cy="461665"/>
            </a:xfrm>
            <a:prstGeom prst="rect">
              <a:avLst/>
            </a:prstGeom>
            <a:noFill/>
          </p:spPr>
          <p:txBody>
            <a:bodyPr wrap="square" rtlCol="0">
              <a:spAutoFit/>
            </a:bodyPr>
            <a:lstStyle/>
            <a:p>
              <a:pPr algn="ctr"/>
              <a:r>
                <a:rPr lang="en-US" sz="2400" dirty="0"/>
                <a:t>Implemented</a:t>
              </a:r>
            </a:p>
          </p:txBody>
        </p:sp>
        <p:sp>
          <p:nvSpPr>
            <p:cNvPr id="17" name="TextBox 16"/>
            <p:cNvSpPr txBox="1"/>
            <p:nvPr/>
          </p:nvSpPr>
          <p:spPr>
            <a:xfrm>
              <a:off x="3586051" y="2895968"/>
              <a:ext cx="2031283" cy="461665"/>
            </a:xfrm>
            <a:prstGeom prst="rect">
              <a:avLst/>
            </a:prstGeom>
            <a:noFill/>
          </p:spPr>
          <p:txBody>
            <a:bodyPr wrap="square" rtlCol="0">
              <a:spAutoFit/>
            </a:bodyPr>
            <a:lstStyle/>
            <a:p>
              <a:pPr algn="ctr"/>
              <a:r>
                <a:rPr lang="en-US" sz="2400" dirty="0"/>
                <a:t>Reached</a:t>
              </a:r>
            </a:p>
          </p:txBody>
        </p:sp>
        <p:sp>
          <p:nvSpPr>
            <p:cNvPr id="18" name="TextBox 17"/>
            <p:cNvSpPr txBox="1"/>
            <p:nvPr/>
          </p:nvSpPr>
          <p:spPr>
            <a:xfrm>
              <a:off x="4843350" y="1284701"/>
              <a:ext cx="3202700" cy="461665"/>
            </a:xfrm>
            <a:prstGeom prst="rect">
              <a:avLst/>
            </a:prstGeom>
            <a:noFill/>
          </p:spPr>
          <p:txBody>
            <a:bodyPr wrap="square" rtlCol="0">
              <a:spAutoFit/>
            </a:bodyPr>
            <a:lstStyle/>
            <a:p>
              <a:pPr algn="ctr"/>
              <a:r>
                <a:rPr lang="en-US" sz="2400" dirty="0"/>
                <a:t>Maintained/Sustained</a:t>
              </a:r>
            </a:p>
          </p:txBody>
        </p:sp>
        <p:sp>
          <p:nvSpPr>
            <p:cNvPr id="19" name="TextBox 18"/>
            <p:cNvSpPr txBox="1"/>
            <p:nvPr/>
          </p:nvSpPr>
          <p:spPr>
            <a:xfrm>
              <a:off x="503221" y="1999486"/>
              <a:ext cx="622041" cy="523220"/>
            </a:xfrm>
            <a:prstGeom prst="rect">
              <a:avLst/>
            </a:prstGeom>
            <a:noFill/>
          </p:spPr>
          <p:txBody>
            <a:bodyPr wrap="square" rtlCol="0">
              <a:spAutoFit/>
            </a:bodyPr>
            <a:lstStyle/>
            <a:p>
              <a:pPr algn="ctr"/>
              <a:r>
                <a:rPr lang="en-US" sz="2800" dirty="0"/>
                <a:t>.7</a:t>
              </a:r>
            </a:p>
          </p:txBody>
        </p:sp>
        <p:sp>
          <p:nvSpPr>
            <p:cNvPr id="20" name="TextBox 19"/>
            <p:cNvSpPr txBox="1"/>
            <p:nvPr/>
          </p:nvSpPr>
          <p:spPr>
            <a:xfrm>
              <a:off x="1770046" y="2001041"/>
              <a:ext cx="622041" cy="523220"/>
            </a:xfrm>
            <a:prstGeom prst="rect">
              <a:avLst/>
            </a:prstGeom>
            <a:noFill/>
          </p:spPr>
          <p:txBody>
            <a:bodyPr wrap="square" rtlCol="0">
              <a:spAutoFit/>
            </a:bodyPr>
            <a:lstStyle/>
            <a:p>
              <a:pPr algn="ctr"/>
              <a:r>
                <a:rPr lang="en-US" sz="2800" dirty="0"/>
                <a:t>.7</a:t>
              </a:r>
            </a:p>
          </p:txBody>
        </p:sp>
        <p:sp>
          <p:nvSpPr>
            <p:cNvPr id="21" name="TextBox 20"/>
            <p:cNvSpPr txBox="1"/>
            <p:nvPr/>
          </p:nvSpPr>
          <p:spPr>
            <a:xfrm>
              <a:off x="3036871" y="1999486"/>
              <a:ext cx="622041" cy="523220"/>
            </a:xfrm>
            <a:prstGeom prst="rect">
              <a:avLst/>
            </a:prstGeom>
            <a:noFill/>
          </p:spPr>
          <p:txBody>
            <a:bodyPr wrap="square" rtlCol="0">
              <a:spAutoFit/>
            </a:bodyPr>
            <a:lstStyle/>
            <a:p>
              <a:pPr algn="ctr"/>
              <a:r>
                <a:rPr lang="en-US" sz="2800" dirty="0"/>
                <a:t>.7</a:t>
              </a:r>
            </a:p>
          </p:txBody>
        </p:sp>
        <p:sp>
          <p:nvSpPr>
            <p:cNvPr id="22" name="TextBox 21"/>
            <p:cNvSpPr txBox="1"/>
            <p:nvPr/>
          </p:nvSpPr>
          <p:spPr>
            <a:xfrm>
              <a:off x="4291693" y="1999486"/>
              <a:ext cx="622041" cy="523220"/>
            </a:xfrm>
            <a:prstGeom prst="rect">
              <a:avLst/>
            </a:prstGeom>
            <a:noFill/>
          </p:spPr>
          <p:txBody>
            <a:bodyPr wrap="square" rtlCol="0">
              <a:spAutoFit/>
            </a:bodyPr>
            <a:lstStyle/>
            <a:p>
              <a:pPr algn="ctr"/>
              <a:r>
                <a:rPr lang="en-US" sz="2800" dirty="0"/>
                <a:t>.7</a:t>
              </a:r>
            </a:p>
          </p:txBody>
        </p:sp>
        <p:sp>
          <p:nvSpPr>
            <p:cNvPr id="23" name="TextBox 22"/>
            <p:cNvSpPr txBox="1"/>
            <p:nvPr/>
          </p:nvSpPr>
          <p:spPr>
            <a:xfrm>
              <a:off x="5547972" y="1999486"/>
              <a:ext cx="622041" cy="523220"/>
            </a:xfrm>
            <a:prstGeom prst="rect">
              <a:avLst/>
            </a:prstGeom>
            <a:noFill/>
          </p:spPr>
          <p:txBody>
            <a:bodyPr wrap="square" rtlCol="0">
              <a:spAutoFit/>
            </a:bodyPr>
            <a:lstStyle/>
            <a:p>
              <a:pPr algn="ctr"/>
              <a:r>
                <a:rPr lang="en-US" sz="2800" dirty="0"/>
                <a:t>.7</a:t>
              </a:r>
            </a:p>
          </p:txBody>
        </p:sp>
        <p:sp>
          <p:nvSpPr>
            <p:cNvPr id="27" name="TextBox 26"/>
            <p:cNvSpPr txBox="1"/>
            <p:nvPr/>
          </p:nvSpPr>
          <p:spPr>
            <a:xfrm>
              <a:off x="1097948" y="1988600"/>
              <a:ext cx="622041" cy="523220"/>
            </a:xfrm>
            <a:prstGeom prst="rect">
              <a:avLst/>
            </a:prstGeom>
            <a:noFill/>
          </p:spPr>
          <p:txBody>
            <a:bodyPr wrap="square" rtlCol="0">
              <a:spAutoFit/>
            </a:bodyPr>
            <a:lstStyle/>
            <a:p>
              <a:pPr algn="ctr"/>
              <a:r>
                <a:rPr lang="en-US" sz="2800" dirty="0"/>
                <a:t>X</a:t>
              </a:r>
            </a:p>
          </p:txBody>
        </p:sp>
        <p:sp>
          <p:nvSpPr>
            <p:cNvPr id="28" name="TextBox 27"/>
            <p:cNvSpPr txBox="1"/>
            <p:nvPr/>
          </p:nvSpPr>
          <p:spPr>
            <a:xfrm>
              <a:off x="2390046" y="2010788"/>
              <a:ext cx="622041" cy="523220"/>
            </a:xfrm>
            <a:prstGeom prst="rect">
              <a:avLst/>
            </a:prstGeom>
            <a:noFill/>
          </p:spPr>
          <p:txBody>
            <a:bodyPr wrap="square" rtlCol="0">
              <a:spAutoFit/>
            </a:bodyPr>
            <a:lstStyle/>
            <a:p>
              <a:pPr algn="ctr"/>
              <a:r>
                <a:rPr lang="en-US" sz="2800" dirty="0"/>
                <a:t>X</a:t>
              </a:r>
            </a:p>
          </p:txBody>
        </p:sp>
        <p:sp>
          <p:nvSpPr>
            <p:cNvPr id="29" name="TextBox 28"/>
            <p:cNvSpPr txBox="1"/>
            <p:nvPr/>
          </p:nvSpPr>
          <p:spPr>
            <a:xfrm>
              <a:off x="3691568" y="2001041"/>
              <a:ext cx="622041" cy="523220"/>
            </a:xfrm>
            <a:prstGeom prst="rect">
              <a:avLst/>
            </a:prstGeom>
            <a:noFill/>
          </p:spPr>
          <p:txBody>
            <a:bodyPr wrap="square" rtlCol="0">
              <a:spAutoFit/>
            </a:bodyPr>
            <a:lstStyle/>
            <a:p>
              <a:pPr algn="ctr"/>
              <a:r>
                <a:rPr lang="en-US" sz="2800" dirty="0"/>
                <a:t>X</a:t>
              </a:r>
            </a:p>
          </p:txBody>
        </p:sp>
        <p:sp>
          <p:nvSpPr>
            <p:cNvPr id="30" name="TextBox 29"/>
            <p:cNvSpPr txBox="1"/>
            <p:nvPr/>
          </p:nvSpPr>
          <p:spPr>
            <a:xfrm>
              <a:off x="4911693" y="1996793"/>
              <a:ext cx="622041" cy="523220"/>
            </a:xfrm>
            <a:prstGeom prst="rect">
              <a:avLst/>
            </a:prstGeom>
            <a:noFill/>
          </p:spPr>
          <p:txBody>
            <a:bodyPr wrap="square" rtlCol="0">
              <a:spAutoFit/>
            </a:bodyPr>
            <a:lstStyle/>
            <a:p>
              <a:pPr algn="ctr"/>
              <a:r>
                <a:rPr lang="en-US" sz="2800" dirty="0"/>
                <a:t>X</a:t>
              </a:r>
            </a:p>
          </p:txBody>
        </p:sp>
      </p:grpSp>
      <p:sp>
        <p:nvSpPr>
          <p:cNvPr id="31" name="object 2"/>
          <p:cNvSpPr txBox="1">
            <a:spLocks noGrp="1"/>
          </p:cNvSpPr>
          <p:nvPr>
            <p:ph type="title"/>
          </p:nvPr>
        </p:nvSpPr>
        <p:spPr>
          <a:xfrm>
            <a:off x="1837207" y="381001"/>
            <a:ext cx="8571000" cy="505267"/>
          </a:xfrm>
          <a:prstGeom prst="rect">
            <a:avLst/>
          </a:prstGeom>
        </p:spPr>
        <p:txBody>
          <a:bodyPr vert="horz" wrap="square" lIns="0" tIns="12700" rIns="0" bIns="0" rtlCol="0" anchor="ctr">
            <a:spAutoFit/>
          </a:bodyPr>
          <a:lstStyle/>
          <a:p>
            <a:pPr marL="12700" marR="5080">
              <a:lnSpc>
                <a:spcPct val="100000"/>
              </a:lnSpc>
              <a:spcBef>
                <a:spcPts val="100"/>
              </a:spcBef>
            </a:pPr>
            <a:r>
              <a:rPr lang="en-US" sz="3200" b="1" spc="-5" dirty="0">
                <a:latin typeface="+mn-lt"/>
              </a:rPr>
              <a:t>Impact</a:t>
            </a:r>
            <a:endParaRPr sz="3200" b="1" spc="-5" dirty="0">
              <a:latin typeface="+mn-lt"/>
            </a:endParaRPr>
          </a:p>
        </p:txBody>
      </p:sp>
      <p:sp>
        <p:nvSpPr>
          <p:cNvPr id="25" name="Rectangle 24">
            <a:extLst>
              <a:ext uri="{FF2B5EF4-FFF2-40B4-BE49-F238E27FC236}">
                <a16:creationId xmlns:a16="http://schemas.microsoft.com/office/drawing/2014/main" id="{2F3FD514-0ED6-47E9-BEC9-BAA0DF3A4528}"/>
              </a:ext>
            </a:extLst>
          </p:cNvPr>
          <p:cNvSpPr/>
          <p:nvPr/>
        </p:nvSpPr>
        <p:spPr>
          <a:xfrm>
            <a:off x="12494"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35594B5-A0F3-667E-B77B-1AA271131BDB}"/>
              </a:ext>
            </a:extLst>
          </p:cNvPr>
          <p:cNvSpPr txBox="1"/>
          <p:nvPr/>
        </p:nvSpPr>
        <p:spPr>
          <a:xfrm>
            <a:off x="406105" y="4377415"/>
            <a:ext cx="5700156" cy="523220"/>
          </a:xfrm>
          <a:prstGeom prst="rect">
            <a:avLst/>
          </a:prstGeom>
          <a:noFill/>
        </p:spPr>
        <p:txBody>
          <a:bodyPr wrap="square" rtlCol="0">
            <a:spAutoFit/>
          </a:bodyPr>
          <a:lstStyle/>
          <a:p>
            <a:r>
              <a:rPr lang="en-US" sz="2800" b="1" dirty="0"/>
              <a:t>What is the moral of this story?</a:t>
            </a:r>
          </a:p>
        </p:txBody>
      </p:sp>
    </p:spTree>
    <p:extLst>
      <p:ext uri="{BB962C8B-B14F-4D97-AF65-F5344CB8AC3E}">
        <p14:creationId xmlns:p14="http://schemas.microsoft.com/office/powerpoint/2010/main" val="3952221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690A82F5-231A-48A9-BFCE-8680F29E21F6}"/>
              </a:ext>
            </a:extLst>
          </p:cNvPr>
          <p:cNvSpPr>
            <a:spLocks noGrp="1" noChangeArrowheads="1"/>
          </p:cNvSpPr>
          <p:nvPr>
            <p:ph type="title"/>
          </p:nvPr>
        </p:nvSpPr>
        <p:spPr>
          <a:xfrm>
            <a:off x="304800" y="0"/>
            <a:ext cx="11734799" cy="1393031"/>
          </a:xfrm>
        </p:spPr>
        <p:txBody>
          <a:bodyPr>
            <a:normAutofit/>
          </a:bodyPr>
          <a:lstStyle/>
          <a:p>
            <a:pPr eaLnBrk="1" hangingPunct="1"/>
            <a:r>
              <a:rPr lang="en-US" altLang="en-US" sz="4000" b="1" dirty="0">
                <a:latin typeface="+mn-lt"/>
              </a:rPr>
              <a:t>Ultimate Impact of an Insurance-sponsored Weight Management Program in West Virginia</a:t>
            </a:r>
            <a:endParaRPr lang="en-US" altLang="en-US" sz="4000" b="1" dirty="0">
              <a:latin typeface="+mn-lt"/>
              <a:ea typeface="ヒラギノ角ゴ ProN W6" charset="-128"/>
            </a:endParaRPr>
          </a:p>
        </p:txBody>
      </p:sp>
      <p:graphicFrame>
        <p:nvGraphicFramePr>
          <p:cNvPr id="4" name="Group 59">
            <a:extLst>
              <a:ext uri="{FF2B5EF4-FFF2-40B4-BE49-F238E27FC236}">
                <a16:creationId xmlns:a16="http://schemas.microsoft.com/office/drawing/2014/main" id="{9388B4B2-3A48-F942-B6CB-D6D046CCAF02}"/>
              </a:ext>
            </a:extLst>
          </p:cNvPr>
          <p:cNvGraphicFramePr>
            <a:graphicFrameLocks/>
          </p:cNvGraphicFramePr>
          <p:nvPr/>
        </p:nvGraphicFramePr>
        <p:xfrm>
          <a:off x="367734" y="1393031"/>
          <a:ext cx="11334408" cy="4966885"/>
        </p:xfrm>
        <a:graphic>
          <a:graphicData uri="http://schemas.openxmlformats.org/drawingml/2006/table">
            <a:tbl>
              <a:tblPr/>
              <a:tblGrid>
                <a:gridCol w="3778136">
                  <a:extLst>
                    <a:ext uri="{9D8B030D-6E8A-4147-A177-3AD203B41FA5}">
                      <a16:colId xmlns:a16="http://schemas.microsoft.com/office/drawing/2014/main" val="20000"/>
                    </a:ext>
                  </a:extLst>
                </a:gridCol>
                <a:gridCol w="3778136">
                  <a:extLst>
                    <a:ext uri="{9D8B030D-6E8A-4147-A177-3AD203B41FA5}">
                      <a16:colId xmlns:a16="http://schemas.microsoft.com/office/drawing/2014/main" val="20001"/>
                    </a:ext>
                  </a:extLst>
                </a:gridCol>
                <a:gridCol w="3778136">
                  <a:extLst>
                    <a:ext uri="{9D8B030D-6E8A-4147-A177-3AD203B41FA5}">
                      <a16:colId xmlns:a16="http://schemas.microsoft.com/office/drawing/2014/main" val="20002"/>
                    </a:ext>
                  </a:extLst>
                </a:gridCol>
              </a:tblGrid>
              <a:tr h="851721">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mn-lt"/>
                        </a:rPr>
                        <a:t>Dissemination step</a:t>
                      </a:r>
                    </a:p>
                  </a:txBody>
                  <a:tcPr marL="91437" marR="91437" marT="45712" marB="45712" horzOverflow="overflow">
                    <a:lnL cap="flat">
                      <a:noFill/>
                    </a:lnL>
                    <a:lnR>
                      <a:noFill/>
                    </a:lnR>
                    <a:lnT cap="fla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mn-lt"/>
                        </a:rPr>
                        <a:t>Concept</a:t>
                      </a:r>
                    </a:p>
                  </a:txBody>
                  <a:tcPr marL="91437" marR="91437" marT="45712" marB="45712" horzOverflow="overflow">
                    <a:lnL cap="flat">
                      <a:noFill/>
                    </a:lnL>
                    <a:lnR>
                      <a:noFill/>
                    </a:lnR>
                    <a:lnT cap="fla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mn-lt"/>
                        </a:rPr>
                        <a:t>% Impacted</a:t>
                      </a:r>
                    </a:p>
                  </a:txBody>
                  <a:tcPr marL="91437" marR="91437" marT="45712" marB="45712" horzOverflow="overflow">
                    <a:lnL>
                      <a:noFill/>
                    </a:lnL>
                    <a:lnR cap="flat">
                      <a:noFill/>
                    </a:lnR>
                    <a:lnT cap="flat">
                      <a:noFill/>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275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700" kern="1200" dirty="0">
                          <a:solidFill>
                            <a:schemeClr val="tx1"/>
                          </a:solidFill>
                          <a:latin typeface="+mn-lt"/>
                          <a:ea typeface="+mn-ea"/>
                          <a:cs typeface="+mn-cs"/>
                        </a:rPr>
                        <a:t>8.8% of Weight Management sites participated</a:t>
                      </a:r>
                      <a:endParaRPr kumimoji="0" lang="en-US" sz="1700" b="1" i="0" u="none" strike="noStrike" cap="none" normalizeH="0" baseline="0" dirty="0">
                        <a:ln>
                          <a:noFill/>
                        </a:ln>
                        <a:solidFill>
                          <a:schemeClr val="tx1"/>
                        </a:solidFill>
                        <a:effectLst/>
                        <a:latin typeface="+mj-lt"/>
                      </a:endParaRPr>
                    </a:p>
                  </a:txBody>
                  <a:tcPr marL="91437" marR="91437" marT="45712" marB="45712" horzOverflow="overflow">
                    <a:lnL cap="flat">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solidFill>
                          <a:effectLst/>
                          <a:latin typeface="+mj-lt"/>
                        </a:rPr>
                        <a:t>Adoption</a:t>
                      </a:r>
                    </a:p>
                  </a:txBody>
                  <a:tcPr marL="91437" marR="91437" marT="45712" marB="45712" horzOverflow="overflow">
                    <a:lnL cap="flat">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700" b="1" i="0" u="none" strike="noStrike" kern="1200" cap="none" normalizeH="0" baseline="0" dirty="0">
                          <a:ln>
                            <a:noFill/>
                          </a:ln>
                          <a:solidFill>
                            <a:schemeClr val="tx1"/>
                          </a:solidFill>
                          <a:effectLst/>
                          <a:latin typeface="+mn-lt"/>
                          <a:ea typeface="+mn-ea"/>
                          <a:cs typeface="+mn-cs"/>
                        </a:rPr>
                        <a:t>8.80%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1" i="0" u="none" strike="noStrike" cap="none" normalizeH="0" baseline="0" dirty="0">
                        <a:ln>
                          <a:noFill/>
                        </a:ln>
                        <a:solidFill>
                          <a:schemeClr val="tx1"/>
                        </a:solidFill>
                        <a:effectLst/>
                        <a:latin typeface="+mj-lt"/>
                      </a:endParaRPr>
                    </a:p>
                  </a:txBody>
                  <a:tcPr marL="91437" marR="91437" marT="45712" marB="45712" horzOverflow="overflow">
                    <a:lnL>
                      <a:noFill/>
                    </a:lnL>
                    <a:lnR cap="flat">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62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700" kern="1200" dirty="0">
                          <a:solidFill>
                            <a:schemeClr val="tx1"/>
                          </a:solidFill>
                          <a:latin typeface="+mn-lt"/>
                          <a:ea typeface="+mn-ea"/>
                          <a:cs typeface="+mn-cs"/>
                        </a:rPr>
                        <a:t>5.9% of members participated</a:t>
                      </a:r>
                      <a:endParaRPr kumimoji="0" lang="en-US" sz="1700" b="1" i="0" u="none" strike="noStrike" cap="none" normalizeH="0" baseline="0" dirty="0">
                        <a:ln>
                          <a:noFill/>
                        </a:ln>
                        <a:solidFill>
                          <a:schemeClr val="tx1"/>
                        </a:solidFill>
                        <a:effectLst/>
                        <a:latin typeface="+mj-lt"/>
                      </a:endParaRPr>
                    </a:p>
                  </a:txBody>
                  <a:tcPr marL="91437" marR="91437" marT="45712" marB="45712" horzOverflow="overflow">
                    <a:lnL cap="flat">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solidFill>
                          <a:effectLst/>
                          <a:latin typeface="+mj-lt"/>
                        </a:rPr>
                        <a:t>Reach</a:t>
                      </a:r>
                    </a:p>
                  </a:txBody>
                  <a:tcPr marL="91437" marR="91437" marT="45712" marB="45712" horzOverflow="overflow">
                    <a:lnL cap="flat">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700" b="1" i="0" u="none" strike="noStrike" kern="1200" cap="none" normalizeH="0" baseline="0" dirty="0">
                          <a:ln>
                            <a:noFill/>
                          </a:ln>
                          <a:solidFill>
                            <a:schemeClr val="tx1"/>
                          </a:solidFill>
                          <a:effectLst/>
                          <a:latin typeface="+mn-lt"/>
                          <a:ea typeface="+mn-ea"/>
                          <a:cs typeface="+mn-cs"/>
                        </a:rPr>
                        <a:t>0.52%</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1" i="0" u="none" strike="noStrike" cap="none" normalizeH="0" baseline="0" dirty="0">
                        <a:ln>
                          <a:noFill/>
                        </a:ln>
                        <a:solidFill>
                          <a:schemeClr val="tx1"/>
                        </a:solidFill>
                        <a:effectLst/>
                        <a:latin typeface="+mj-lt"/>
                      </a:endParaRPr>
                    </a:p>
                  </a:txBody>
                  <a:tcPr marL="91437" marR="91437" marT="45712" marB="45712" horzOverflow="overflow">
                    <a:lnL>
                      <a:noFill/>
                    </a:lnL>
                    <a:lnR cap="flat">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509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700" kern="1200" dirty="0">
                          <a:solidFill>
                            <a:schemeClr val="tx1"/>
                          </a:solidFill>
                          <a:latin typeface="+mn-lt"/>
                          <a:ea typeface="+mn-ea"/>
                          <a:cs typeface="+mn-cs"/>
                        </a:rPr>
                        <a:t>91.4% program components implemented</a:t>
                      </a:r>
                      <a:endParaRPr kumimoji="0" lang="en-US" sz="1700" b="1" i="0" u="none" strike="noStrike" cap="none" normalizeH="0" baseline="0" dirty="0">
                        <a:ln>
                          <a:noFill/>
                        </a:ln>
                        <a:solidFill>
                          <a:schemeClr val="tx1"/>
                        </a:solidFill>
                        <a:effectLst/>
                        <a:latin typeface="+mj-lt"/>
                      </a:endParaRPr>
                    </a:p>
                  </a:txBody>
                  <a:tcPr marL="91437" marR="91437" marT="45712" marB="45712" horzOverflow="overflow">
                    <a:lnL cap="flat">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solidFill>
                          <a:effectLst/>
                          <a:latin typeface="+mj-lt"/>
                        </a:rPr>
                        <a:t>Implementation</a:t>
                      </a:r>
                    </a:p>
                  </a:txBody>
                  <a:tcPr marL="91437" marR="91437" marT="45712" marB="45712" horzOverflow="overflow">
                    <a:lnL cap="flat">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solidFill>
                          <a:effectLst/>
                          <a:latin typeface="+mj-lt"/>
                        </a:rPr>
                        <a:t>0.47%</a:t>
                      </a:r>
                    </a:p>
                  </a:txBody>
                  <a:tcPr marL="91437" marR="91437" marT="45712" marB="45712" horzOverflow="overflow">
                    <a:lnL>
                      <a:noFill/>
                    </a:lnL>
                    <a:lnR cap="flat">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509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700" b="1" kern="1200" dirty="0">
                          <a:solidFill>
                            <a:srgbClr val="FF0000"/>
                          </a:solidFill>
                          <a:latin typeface="+mn-lt"/>
                          <a:ea typeface="+mn-ea"/>
                          <a:cs typeface="+mn-cs"/>
                        </a:rPr>
                        <a:t>43.8% of participants showed weight loss</a:t>
                      </a:r>
                      <a:endParaRPr kumimoji="0" lang="en-US" sz="1700" b="1" i="0" u="none" strike="noStrike" cap="none" normalizeH="0" baseline="0" dirty="0">
                        <a:ln>
                          <a:noFill/>
                        </a:ln>
                        <a:solidFill>
                          <a:srgbClr val="FF0000"/>
                        </a:solidFill>
                        <a:effectLst/>
                        <a:latin typeface="+mj-lt"/>
                      </a:endParaRPr>
                    </a:p>
                  </a:txBody>
                  <a:tcPr marL="91437" marR="91437" marT="45712" marB="45712" horzOverflow="overflow">
                    <a:lnL cap="flat">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rgbClr val="FF0000"/>
                          </a:solidFill>
                          <a:effectLst/>
                          <a:latin typeface="+mj-lt"/>
                        </a:rPr>
                        <a:t>Effectiveness</a:t>
                      </a:r>
                    </a:p>
                  </a:txBody>
                  <a:tcPr marL="91437" marR="91437" marT="45712" marB="45712" horzOverflow="overflow">
                    <a:lnL cap="flat">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rgbClr val="FF0000"/>
                          </a:solidFill>
                          <a:effectLst/>
                          <a:latin typeface="+mj-lt"/>
                        </a:rPr>
                        <a:t>0.21%</a:t>
                      </a:r>
                    </a:p>
                  </a:txBody>
                  <a:tcPr marL="91437" marR="91437" marT="45712" marB="45712" horzOverflow="overflow">
                    <a:lnL>
                      <a:noFill/>
                    </a:lnL>
                    <a:lnR cap="flat">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275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700" b="1" kern="1200" dirty="0">
                          <a:solidFill>
                            <a:schemeClr val="tx1"/>
                          </a:solidFill>
                          <a:latin typeface="+mn-lt"/>
                          <a:ea typeface="+mn-ea"/>
                          <a:cs typeface="+mn-cs"/>
                        </a:rPr>
                        <a:t>21.2% individuals maintained benefit (individual)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0" i="0" u="none" strike="noStrike" kern="1200" cap="none" normalizeH="0" baseline="0" dirty="0">
                          <a:ln>
                            <a:noFill/>
                          </a:ln>
                          <a:solidFill>
                            <a:schemeClr val="tx1"/>
                          </a:solidFill>
                          <a:effectLst/>
                          <a:latin typeface="+mn-lt"/>
                          <a:ea typeface="+mn-ea"/>
                          <a:cs typeface="+mn-cs"/>
                        </a:rPr>
                        <a:t>??% of Weight Management sites continued delivering the program</a:t>
                      </a:r>
                      <a:endParaRPr kumimoji="0" lang="en-US" sz="1700" b="0" i="0" u="none" strike="noStrike" cap="none" normalizeH="0" baseline="0" dirty="0">
                        <a:ln>
                          <a:noFill/>
                        </a:ln>
                        <a:solidFill>
                          <a:schemeClr val="tx1"/>
                        </a:solidFill>
                        <a:effectLst/>
                        <a:latin typeface="+mj-lt"/>
                      </a:endParaRPr>
                    </a:p>
                  </a:txBody>
                  <a:tcPr marL="91437" marR="91437" marT="45712" marB="45712" horzOverflow="overflow">
                    <a:lnL cap="flat">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solidFill>
                          <a:effectLst/>
                          <a:latin typeface="+mj-lt"/>
                        </a:rPr>
                        <a:t>Maintenance</a:t>
                      </a:r>
                    </a:p>
                  </a:txBody>
                  <a:tcPr marL="91437" marR="91437" marT="45712" marB="45712" horzOverflow="overflow">
                    <a:lnL cap="flat">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solidFill>
                          <a:effectLst/>
                          <a:latin typeface="+mj-lt"/>
                        </a:rPr>
                        <a:t>0.04%</a:t>
                      </a:r>
                    </a:p>
                  </a:txBody>
                  <a:tcPr marL="91437" marR="91437" marT="45712" marB="45712" horzOverflow="overflow">
                    <a:lnL>
                      <a:noFill/>
                    </a:lnL>
                    <a:lnR cap="flat">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 name="Rectangle 5">
            <a:extLst>
              <a:ext uri="{FF2B5EF4-FFF2-40B4-BE49-F238E27FC236}">
                <a16:creationId xmlns:a16="http://schemas.microsoft.com/office/drawing/2014/main" id="{6AF14C58-C56C-B64B-AB2D-88F7443A019E}"/>
              </a:ext>
            </a:extLst>
          </p:cNvPr>
          <p:cNvSpPr/>
          <p:nvPr/>
        </p:nvSpPr>
        <p:spPr>
          <a:xfrm>
            <a:off x="304800" y="6359916"/>
            <a:ext cx="11647714" cy="481927"/>
          </a:xfrm>
          <a:prstGeom prst="rect">
            <a:avLst/>
          </a:prstGeom>
        </p:spPr>
        <p:txBody>
          <a:bodyPr wrap="square">
            <a:spAutoFit/>
          </a:bodyPr>
          <a:lstStyle/>
          <a:p>
            <a:pPr>
              <a:defRPr/>
            </a:pPr>
            <a:r>
              <a:rPr lang="en-US" sz="1266" baseline="30000" dirty="0">
                <a:latin typeface="+mj-lt"/>
                <a:sym typeface="Gill Sans" charset="0"/>
              </a:rPr>
              <a:t>1</a:t>
            </a:r>
            <a:r>
              <a:rPr lang="en-US" sz="1266" dirty="0">
                <a:latin typeface="+mj-lt"/>
                <a:sym typeface="Gill Sans" charset="0"/>
              </a:rPr>
              <a:t>Abildso CG, </a:t>
            </a:r>
            <a:r>
              <a:rPr lang="en-US" sz="1266" dirty="0" err="1">
                <a:latin typeface="+mj-lt"/>
                <a:sym typeface="Gill Sans" charset="0"/>
              </a:rPr>
              <a:t>Zizzi</a:t>
            </a:r>
            <a:r>
              <a:rPr lang="en-US" sz="1266" dirty="0">
                <a:latin typeface="+mj-lt"/>
                <a:sym typeface="Gill Sans" charset="0"/>
              </a:rPr>
              <a:t> SJ, </a:t>
            </a:r>
            <a:r>
              <a:rPr lang="en-US" sz="1266" dirty="0" err="1">
                <a:latin typeface="+mj-lt"/>
                <a:sym typeface="Gill Sans" charset="0"/>
              </a:rPr>
              <a:t>Reger</a:t>
            </a:r>
            <a:r>
              <a:rPr lang="en-US" sz="1266" dirty="0">
                <a:latin typeface="+mj-lt"/>
                <a:sym typeface="Gill Sans" charset="0"/>
              </a:rPr>
              <a:t>-Nash B. Evaluating an Insurance-Sponsored Weight Management Program With the RE-AIM Model, West Virginia, 2004-2008. Preventing Chronic Disease Public Health </a:t>
            </a:r>
            <a:r>
              <a:rPr lang="en-US" sz="1266" dirty="0" err="1">
                <a:latin typeface="+mj-lt"/>
                <a:sym typeface="Gill Sans" charset="0"/>
              </a:rPr>
              <a:t>Research,Practice</a:t>
            </a:r>
            <a:r>
              <a:rPr lang="en-US" sz="1266" dirty="0">
                <a:latin typeface="+mj-lt"/>
                <a:sym typeface="Gill Sans" charset="0"/>
              </a:rPr>
              <a:t>, and Policy. 2010. 7(3).</a:t>
            </a:r>
          </a:p>
        </p:txBody>
      </p:sp>
      <p:pic>
        <p:nvPicPr>
          <p:cNvPr id="52252" name="Picture 6">
            <a:extLst>
              <a:ext uri="{FF2B5EF4-FFF2-40B4-BE49-F238E27FC236}">
                <a16:creationId xmlns:a16="http://schemas.microsoft.com/office/drawing/2014/main" id="{0EEF1A9A-140F-4EC2-9EC8-FA7E399BD6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07763" y="2808811"/>
            <a:ext cx="1357313" cy="59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a:extLst>
              <a:ext uri="{FF2B5EF4-FFF2-40B4-BE49-F238E27FC236}">
                <a16:creationId xmlns:a16="http://schemas.microsoft.com/office/drawing/2014/main" id="{41FD2C29-0DE9-4DB6-BFD8-797D3DEBB3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229" y="-1"/>
            <a:ext cx="11364685" cy="709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91567" y="273842"/>
            <a:ext cx="8304090" cy="741760"/>
          </a:xfrm>
        </p:spPr>
        <p:txBody>
          <a:bodyPr>
            <a:normAutofit/>
          </a:bodyPr>
          <a:lstStyle/>
          <a:p>
            <a:pPr algn="l" eaLnBrk="1" hangingPunct="1"/>
            <a:r>
              <a:rPr lang="en-US" altLang="en-US" sz="3000" b="1" dirty="0">
                <a:latin typeface="+mn-lt"/>
                <a:ea typeface="ＭＳ Ｐゴシック" charset="-128"/>
              </a:rPr>
              <a:t>RE-AIM Intervention(s) Goal with equity ‘baked in’:</a:t>
            </a:r>
          </a:p>
        </p:txBody>
      </p:sp>
      <p:sp>
        <p:nvSpPr>
          <p:cNvPr id="5" name="Content Placeholder 2"/>
          <p:cNvSpPr txBox="1">
            <a:spLocks/>
          </p:cNvSpPr>
          <p:nvPr/>
        </p:nvSpPr>
        <p:spPr bwMode="auto">
          <a:xfrm>
            <a:off x="308388" y="1219200"/>
            <a:ext cx="11567926" cy="3999200"/>
          </a:xfrm>
          <a:prstGeom prst="rect">
            <a:avLst/>
          </a:prstGeom>
          <a:noFill/>
          <a:ln w="9525">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400">
                <a:solidFill>
                  <a:schemeClr val="tx1"/>
                </a:solidFill>
                <a:latin typeface="Calibri" charset="0"/>
                <a:ea typeface="ＭＳ Ｐゴシック" charset="-128"/>
              </a:defRPr>
            </a:lvl1pPr>
            <a:lvl2pPr marL="460375"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lvl="1">
              <a:lnSpc>
                <a:spcPct val="90000"/>
              </a:lnSpc>
              <a:spcBef>
                <a:spcPct val="50000"/>
              </a:spcBef>
              <a:buClr>
                <a:srgbClr val="FFFF00"/>
              </a:buClr>
              <a:buSzPct val="80000"/>
              <a:buFont typeface="Times" charset="0"/>
              <a:buNone/>
            </a:pPr>
            <a:r>
              <a:rPr lang="en-US" altLang="en-US" sz="3000" dirty="0"/>
              <a:t>Develop and translate research and practice-based interventions that can:</a:t>
            </a:r>
          </a:p>
          <a:p>
            <a:pPr lvl="1">
              <a:lnSpc>
                <a:spcPct val="90000"/>
              </a:lnSpc>
              <a:spcBef>
                <a:spcPct val="50000"/>
              </a:spcBef>
              <a:buClr>
                <a:srgbClr val="FFFF00"/>
              </a:buClr>
              <a:buSzPct val="80000"/>
              <a:buFont typeface="Times" charset="0"/>
              <a:buNone/>
            </a:pPr>
            <a:r>
              <a:rPr lang="en-US" altLang="en-US" sz="3000" dirty="0"/>
              <a:t>be </a:t>
            </a:r>
            <a:r>
              <a:rPr lang="en-US" altLang="en-US" sz="3000" i="1" dirty="0">
                <a:solidFill>
                  <a:srgbClr val="FF0000"/>
                </a:solidFill>
              </a:rPr>
              <a:t>adopted</a:t>
            </a:r>
            <a:r>
              <a:rPr lang="en-US" altLang="en-US" sz="3000" dirty="0">
                <a:solidFill>
                  <a:srgbClr val="FF0000"/>
                </a:solidFill>
              </a:rPr>
              <a:t> </a:t>
            </a:r>
            <a:r>
              <a:rPr lang="en-US" altLang="en-US" sz="3000" dirty="0"/>
              <a:t>and delivered broadly </a:t>
            </a:r>
            <a:r>
              <a:rPr lang="en-US" altLang="en-US" sz="3000" u="sng" dirty="0"/>
              <a:t>including in lower resource settings</a:t>
            </a:r>
            <a:r>
              <a:rPr lang="en-US" altLang="en-US" sz="3000" dirty="0"/>
              <a:t>,</a:t>
            </a:r>
          </a:p>
          <a:p>
            <a:pPr lvl="1">
              <a:lnSpc>
                <a:spcPct val="90000"/>
              </a:lnSpc>
              <a:spcBef>
                <a:spcPct val="50000"/>
              </a:spcBef>
              <a:buClr>
                <a:srgbClr val="FFFF00"/>
              </a:buClr>
              <a:buSzPct val="80000"/>
              <a:buFont typeface="Times" charset="0"/>
              <a:buNone/>
            </a:pPr>
            <a:r>
              <a:rPr lang="en-US" altLang="en-US" sz="3000" dirty="0"/>
              <a:t>have the ability for </a:t>
            </a:r>
            <a:r>
              <a:rPr lang="en-US" altLang="en-US" sz="3000" i="1" dirty="0">
                <a:solidFill>
                  <a:srgbClr val="FF0000"/>
                </a:solidFill>
              </a:rPr>
              <a:t>sustained</a:t>
            </a:r>
            <a:r>
              <a:rPr lang="en-US" altLang="en-US" sz="3000" dirty="0">
                <a:solidFill>
                  <a:srgbClr val="FF0000"/>
                </a:solidFill>
              </a:rPr>
              <a:t> </a:t>
            </a:r>
            <a:r>
              <a:rPr lang="en-US" altLang="en-US" sz="3000" dirty="0"/>
              <a:t>and consistent </a:t>
            </a:r>
            <a:r>
              <a:rPr lang="en-US" altLang="en-US" sz="3000" i="1" dirty="0">
                <a:solidFill>
                  <a:srgbClr val="FF0000"/>
                </a:solidFill>
              </a:rPr>
              <a:t>implementation</a:t>
            </a:r>
            <a:r>
              <a:rPr lang="en-US" altLang="en-US" sz="3000" dirty="0">
                <a:solidFill>
                  <a:srgbClr val="FF0000"/>
                </a:solidFill>
              </a:rPr>
              <a:t> </a:t>
            </a:r>
            <a:r>
              <a:rPr lang="en-US" altLang="en-US" sz="3000" dirty="0"/>
              <a:t>at a reasonable cost </a:t>
            </a:r>
            <a:r>
              <a:rPr lang="en-US" altLang="en-US" sz="3000" u="sng" dirty="0"/>
              <a:t>including in lower resource settings</a:t>
            </a:r>
            <a:r>
              <a:rPr lang="en-US" altLang="en-US" sz="3000" dirty="0"/>
              <a:t>,</a:t>
            </a:r>
          </a:p>
          <a:p>
            <a:pPr lvl="1">
              <a:lnSpc>
                <a:spcPct val="90000"/>
              </a:lnSpc>
              <a:spcBef>
                <a:spcPct val="50000"/>
              </a:spcBef>
              <a:buClr>
                <a:srgbClr val="FFFF00"/>
              </a:buClr>
              <a:buSzPct val="80000"/>
              <a:buFont typeface="Times" charset="0"/>
              <a:buNone/>
            </a:pPr>
            <a:r>
              <a:rPr lang="en-US" altLang="en-US" sz="3000" i="1" dirty="0">
                <a:solidFill>
                  <a:srgbClr val="FF0000"/>
                </a:solidFill>
              </a:rPr>
              <a:t>reach</a:t>
            </a:r>
            <a:r>
              <a:rPr lang="en-US" altLang="en-US" sz="3000" dirty="0">
                <a:solidFill>
                  <a:srgbClr val="FF0000"/>
                </a:solidFill>
              </a:rPr>
              <a:t> </a:t>
            </a:r>
            <a:r>
              <a:rPr lang="en-US" altLang="en-US" sz="3000" dirty="0"/>
              <a:t>large numbers of people </a:t>
            </a:r>
            <a:r>
              <a:rPr lang="en-US" altLang="en-US" sz="3000" u="sng" dirty="0"/>
              <a:t>especially those who can most benefit</a:t>
            </a:r>
            <a:r>
              <a:rPr lang="en-US" altLang="en-US" sz="3000" dirty="0"/>
              <a:t>, </a:t>
            </a:r>
          </a:p>
          <a:p>
            <a:pPr lvl="1">
              <a:lnSpc>
                <a:spcPct val="90000"/>
              </a:lnSpc>
              <a:spcBef>
                <a:spcPct val="50000"/>
              </a:spcBef>
              <a:buClr>
                <a:srgbClr val="FFFF00"/>
              </a:buClr>
              <a:buSzPct val="80000"/>
              <a:buFont typeface="Times" charset="0"/>
              <a:buNone/>
            </a:pPr>
            <a:r>
              <a:rPr lang="en-US" altLang="en-US" sz="3000" dirty="0"/>
              <a:t>produce </a:t>
            </a:r>
            <a:r>
              <a:rPr lang="en-US" altLang="en-US" sz="3000" i="1" dirty="0">
                <a:solidFill>
                  <a:srgbClr val="FF0000"/>
                </a:solidFill>
              </a:rPr>
              <a:t>replicable</a:t>
            </a:r>
            <a:r>
              <a:rPr lang="en-US" altLang="en-US" sz="3000" dirty="0">
                <a:solidFill>
                  <a:srgbClr val="FF0000"/>
                </a:solidFill>
              </a:rPr>
              <a:t> </a:t>
            </a:r>
            <a:r>
              <a:rPr lang="en-US" altLang="en-US" sz="3000" dirty="0"/>
              <a:t>and </a:t>
            </a:r>
            <a:r>
              <a:rPr lang="en-US" altLang="en-US" sz="3000" i="1" dirty="0">
                <a:solidFill>
                  <a:srgbClr val="FF0000"/>
                </a:solidFill>
              </a:rPr>
              <a:t>long-lasting</a:t>
            </a:r>
            <a:r>
              <a:rPr lang="en-US" altLang="en-US" sz="3000" dirty="0">
                <a:solidFill>
                  <a:srgbClr val="FF0000"/>
                </a:solidFill>
              </a:rPr>
              <a:t> </a:t>
            </a:r>
            <a:r>
              <a:rPr lang="en-US" altLang="en-US" sz="3000" dirty="0"/>
              <a:t>behavior changes </a:t>
            </a:r>
            <a:r>
              <a:rPr lang="en-US" altLang="en-US" sz="3000" u="sng" dirty="0"/>
              <a:t>for all and especially for those with highest need.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9250"/>
            <a:ext cx="1409700" cy="1428750"/>
          </a:xfrm>
          <a:prstGeom prst="rect">
            <a:avLst/>
          </a:prstGeom>
        </p:spPr>
      </p:pic>
      <p:sp>
        <p:nvSpPr>
          <p:cNvPr id="2" name="TextBox 1"/>
          <p:cNvSpPr txBox="1"/>
          <p:nvPr/>
        </p:nvSpPr>
        <p:spPr>
          <a:xfrm>
            <a:off x="1816725" y="6208568"/>
            <a:ext cx="2563957" cy="438582"/>
          </a:xfrm>
          <a:prstGeom prst="rect">
            <a:avLst/>
          </a:prstGeom>
          <a:noFill/>
        </p:spPr>
        <p:txBody>
          <a:bodyPr wrap="square" rtlCol="0">
            <a:spAutoFit/>
          </a:bodyPr>
          <a:lstStyle/>
          <a:p>
            <a:r>
              <a:rPr lang="en-US" sz="2250" dirty="0" err="1"/>
              <a:t>www.RE-AIM.org</a:t>
            </a:r>
            <a:endParaRPr lang="en-US" sz="2250" dirty="0"/>
          </a:p>
        </p:txBody>
      </p:sp>
    </p:spTree>
    <p:custDataLst>
      <p:tags r:id="rId1"/>
    </p:custDataLst>
    <p:extLst>
      <p:ext uri="{BB962C8B-B14F-4D97-AF65-F5344CB8AC3E}">
        <p14:creationId xmlns:p14="http://schemas.microsoft.com/office/powerpoint/2010/main" val="2172144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55;p1">
            <a:extLst>
              <a:ext uri="{FF2B5EF4-FFF2-40B4-BE49-F238E27FC236}">
                <a16:creationId xmlns:a16="http://schemas.microsoft.com/office/drawing/2014/main" id="{8CAE389F-EB75-1D11-A665-F53B06304CCD}"/>
              </a:ext>
            </a:extLst>
          </p:cNvPr>
          <p:cNvPicPr preferRelativeResize="0"/>
          <p:nvPr/>
        </p:nvPicPr>
        <p:blipFill rotWithShape="1">
          <a:blip r:embed="rId3">
            <a:alphaModFix amt="68000"/>
          </a:blip>
          <a:srcRect/>
          <a:stretch/>
        </p:blipFill>
        <p:spPr>
          <a:xfrm>
            <a:off x="-1" y="0"/>
            <a:ext cx="12191997" cy="6858000"/>
          </a:xfrm>
          <a:prstGeom prst="rect">
            <a:avLst/>
          </a:prstGeom>
          <a:noFill/>
          <a:ln>
            <a:noFill/>
          </a:ln>
        </p:spPr>
      </p:pic>
      <p:sp>
        <p:nvSpPr>
          <p:cNvPr id="16" name="Rectangle 15">
            <a:extLst>
              <a:ext uri="{FF2B5EF4-FFF2-40B4-BE49-F238E27FC236}">
                <a16:creationId xmlns:a16="http://schemas.microsoft.com/office/drawing/2014/main" id="{5CEF5DC0-6F3A-4785-A3F7-B189904EC2DC}"/>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E634BA0-6996-4A32-8047-68D1EBA54F30}"/>
              </a:ext>
            </a:extLst>
          </p:cNvPr>
          <p:cNvSpPr txBox="1"/>
          <p:nvPr/>
        </p:nvSpPr>
        <p:spPr>
          <a:xfrm>
            <a:off x="530087" y="751913"/>
            <a:ext cx="11317356" cy="954107"/>
          </a:xfrm>
          <a:prstGeom prst="rect">
            <a:avLst/>
          </a:prstGeom>
          <a:noFill/>
        </p:spPr>
        <p:txBody>
          <a:bodyPr wrap="square" rtlCol="0">
            <a:spAutoFit/>
          </a:bodyPr>
          <a:lstStyle/>
          <a:p>
            <a:r>
              <a:rPr lang="en-US" sz="2800" dirty="0">
                <a:effectLst>
                  <a:glow rad="101600">
                    <a:schemeClr val="bg2">
                      <a:lumMod val="50000"/>
                      <a:alpha val="60000"/>
                    </a:schemeClr>
                  </a:glow>
                </a:effectLst>
                <a:latin typeface="Helvetica" panose="020B0604020202020204" pitchFamily="34" charset="0"/>
                <a:cs typeface="Helvetica" panose="020B0604020202020204" pitchFamily="34" charset="0"/>
              </a:rPr>
              <a:t>Addressing These Issues of Population Health was Initial Purpose of RE-AIM Framework and Outcomes</a:t>
            </a:r>
          </a:p>
        </p:txBody>
      </p:sp>
      <p:sp>
        <p:nvSpPr>
          <p:cNvPr id="11" name="Title 7">
            <a:extLst>
              <a:ext uri="{FF2B5EF4-FFF2-40B4-BE49-F238E27FC236}">
                <a16:creationId xmlns:a16="http://schemas.microsoft.com/office/drawing/2014/main" id="{6ADDDEAD-E4DD-41C2-9A0F-2899068785C4}"/>
              </a:ext>
            </a:extLst>
          </p:cNvPr>
          <p:cNvSpPr txBox="1">
            <a:spLocks/>
          </p:cNvSpPr>
          <p:nvPr/>
        </p:nvSpPr>
        <p:spPr>
          <a:xfrm>
            <a:off x="530087" y="2"/>
            <a:ext cx="113173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effectLst>
                  <a:glow rad="101600">
                    <a:schemeClr val="bg2">
                      <a:lumMod val="50000"/>
                      <a:alpha val="60000"/>
                    </a:schemeClr>
                  </a:glow>
                </a:effectLst>
                <a:latin typeface="Helvetica" panose="020B0604020202020204" pitchFamily="34" charset="0"/>
                <a:cs typeface="Helvetica" panose="020B0604020202020204" pitchFamily="34" charset="0"/>
              </a:rPr>
              <a:t>Overview and Evolution of RE-AIM</a:t>
            </a:r>
          </a:p>
        </p:txBody>
      </p:sp>
      <p:sp>
        <p:nvSpPr>
          <p:cNvPr id="23" name="Rectangle 22">
            <a:extLst>
              <a:ext uri="{FF2B5EF4-FFF2-40B4-BE49-F238E27FC236}">
                <a16:creationId xmlns:a16="http://schemas.microsoft.com/office/drawing/2014/main" id="{5FC7BBBC-8287-40E9-8806-AB1ADFE5A6C9}"/>
              </a:ext>
            </a:extLst>
          </p:cNvPr>
          <p:cNvSpPr/>
          <p:nvPr/>
        </p:nvSpPr>
        <p:spPr>
          <a:xfrm>
            <a:off x="119270" y="1"/>
            <a:ext cx="291547" cy="13255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7D10490-8B86-4567-AB38-44BF99E074DB}"/>
              </a:ext>
            </a:extLst>
          </p:cNvPr>
          <p:cNvSpPr txBox="1"/>
          <p:nvPr/>
        </p:nvSpPr>
        <p:spPr>
          <a:xfrm>
            <a:off x="874640" y="6396333"/>
            <a:ext cx="11317356" cy="461665"/>
          </a:xfrm>
          <a:prstGeom prst="rect">
            <a:avLst/>
          </a:prstGeom>
          <a:noFill/>
        </p:spPr>
        <p:txBody>
          <a:bodyPr wrap="square" rtlCol="0">
            <a:spAutoFit/>
          </a:bodyPr>
          <a:lstStyle/>
          <a:p>
            <a:r>
              <a:rPr lang="en-US" sz="2400" dirty="0">
                <a:effectLst>
                  <a:glow rad="101600">
                    <a:schemeClr val="bg2">
                      <a:lumMod val="50000"/>
                      <a:alpha val="60000"/>
                    </a:schemeClr>
                  </a:glow>
                </a:effectLst>
                <a:latin typeface="Helvetica" panose="020B0604020202020204" pitchFamily="34" charset="0"/>
                <a:cs typeface="Helvetica" panose="020B0604020202020204" pitchFamily="34" charset="0"/>
              </a:rPr>
              <a:t>Developed in 1999 - before implementation science was recognized as a field</a:t>
            </a:r>
          </a:p>
        </p:txBody>
      </p:sp>
      <p:pic>
        <p:nvPicPr>
          <p:cNvPr id="13" name="Content Placeholder 3" descr="C:\Users\Barb\Documents\Glasgow\Presentations\RE-AIM Materials\RE-AIM logos\RE-AIM Circle Logo.tif">
            <a:extLst>
              <a:ext uri="{FF2B5EF4-FFF2-40B4-BE49-F238E27FC236}">
                <a16:creationId xmlns:a16="http://schemas.microsoft.com/office/drawing/2014/main" id="{BF4A9371-B954-4100-9204-274E2ECA6BB9}"/>
              </a:ext>
            </a:extLst>
          </p:cNvPr>
          <p:cNvPicPr>
            <a:picLocks noGrp="1" noChangeAspect="1" noChangeArrowheads="1"/>
          </p:cNvPicPr>
          <p:nvPr>
            <p:ph idx="1"/>
          </p:nvPr>
        </p:nvPicPr>
        <p:blipFill>
          <a:blip r:embed="rId4" cstate="email">
            <a:grayscl/>
            <a:extLst>
              <a:ext uri="{28A0092B-C50C-407E-A947-70E740481C1C}">
                <a14:useLocalDpi xmlns:a14="http://schemas.microsoft.com/office/drawing/2010/main"/>
              </a:ext>
            </a:extLst>
          </a:blip>
          <a:srcRect/>
          <a:stretch>
            <a:fillRect/>
          </a:stretch>
        </p:blipFill>
        <p:spPr>
          <a:xfrm>
            <a:off x="3810000" y="1650124"/>
            <a:ext cx="4571999" cy="4455963"/>
          </a:xfrm>
        </p:spPr>
      </p:pic>
      <p:sp>
        <p:nvSpPr>
          <p:cNvPr id="14" name="Rectangle 13">
            <a:extLst>
              <a:ext uri="{FF2B5EF4-FFF2-40B4-BE49-F238E27FC236}">
                <a16:creationId xmlns:a16="http://schemas.microsoft.com/office/drawing/2014/main" id="{F8F427CA-E0A2-4E20-9841-339A63415854}"/>
              </a:ext>
            </a:extLst>
          </p:cNvPr>
          <p:cNvSpPr/>
          <p:nvPr/>
        </p:nvSpPr>
        <p:spPr>
          <a:xfrm>
            <a:off x="9874417" y="5851100"/>
            <a:ext cx="2185060" cy="400110"/>
          </a:xfrm>
          <a:prstGeom prst="rect">
            <a:avLst/>
          </a:prstGeom>
        </p:spPr>
        <p:txBody>
          <a:bodyPr wrap="square">
            <a:spAutoFit/>
          </a:bodyPr>
          <a:lstStyle/>
          <a:p>
            <a:r>
              <a:rPr lang="en-US" sz="2000" b="1" u="sng" spc="-5" dirty="0">
                <a:uFill>
                  <a:solidFill>
                    <a:srgbClr val="006FC0"/>
                  </a:solidFill>
                </a:uFill>
                <a:latin typeface="Arial" panose="020B0604020202020204" pitchFamily="34" charset="0"/>
                <a:cs typeface="Arial" panose="020B0604020202020204" pitchFamily="34" charset="0"/>
                <a:hlinkClick r:id="rId5"/>
              </a:rPr>
              <a:t>www.re-aim.org</a:t>
            </a:r>
            <a:endParaRPr lang="en-US" sz="2000" dirty="0"/>
          </a:p>
        </p:txBody>
      </p:sp>
    </p:spTree>
    <p:extLst>
      <p:ext uri="{BB962C8B-B14F-4D97-AF65-F5344CB8AC3E}">
        <p14:creationId xmlns:p14="http://schemas.microsoft.com/office/powerpoint/2010/main" val="2202624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C281C-995F-F7B0-1A31-A648827F01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27E0537-E559-B640-950B-3B89B93B7CE3}"/>
              </a:ext>
            </a:extLst>
          </p:cNvPr>
          <p:cNvSpPr>
            <a:spLocks noGrp="1"/>
          </p:cNvSpPr>
          <p:nvPr>
            <p:ph type="title"/>
          </p:nvPr>
        </p:nvSpPr>
        <p:spPr>
          <a:xfrm>
            <a:off x="293914" y="0"/>
            <a:ext cx="11550593" cy="1325563"/>
          </a:xfrm>
        </p:spPr>
        <p:txBody>
          <a:bodyPr>
            <a:normAutofit/>
          </a:bodyPr>
          <a:lstStyle/>
          <a:p>
            <a:r>
              <a:rPr kumimoji="0" lang="en-US" sz="40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Purpose and History of the RE-AIM Framework </a:t>
            </a:r>
            <a:endParaRPr lang="en-US" sz="4800" b="1" dirty="0">
              <a:latin typeface="Helvetica" panose="020B0604020202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04359C6A-859A-AEB5-5826-BB679FDD4C46}"/>
              </a:ext>
            </a:extLst>
          </p:cNvPr>
          <p:cNvSpPr/>
          <p:nvPr/>
        </p:nvSpPr>
        <p:spPr>
          <a:xfrm>
            <a:off x="0" y="9939"/>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EDE487-06CC-1836-9EE1-D9ECB1AFEC32}"/>
              </a:ext>
            </a:extLst>
          </p:cNvPr>
          <p:cNvSpPr txBox="1"/>
          <p:nvPr/>
        </p:nvSpPr>
        <p:spPr>
          <a:xfrm>
            <a:off x="347493" y="1215187"/>
            <a:ext cx="9370049" cy="4832092"/>
          </a:xfrm>
          <a:prstGeom prst="rect">
            <a:avLst/>
          </a:prstGeom>
          <a:noFill/>
        </p:spPr>
        <p:txBody>
          <a:bodyPr wrap="square" rtlCol="0">
            <a:spAutoFit/>
          </a:bodyPr>
          <a:lstStyle/>
          <a:p>
            <a:pPr marL="756047" indent="-457200">
              <a:buFont typeface="Arial" panose="020B0604020202020204" pitchFamily="34" charset="0"/>
              <a:buChar char="•"/>
              <a:defRPr/>
            </a:pPr>
            <a:r>
              <a:rPr lang="en-US" altLang="en-US" sz="2800" dirty="0">
                <a:cs typeface="Arial" panose="020B0604020202020204" pitchFamily="34" charset="0"/>
              </a:rPr>
              <a:t>Commentary published in 1999</a:t>
            </a:r>
          </a:p>
          <a:p>
            <a:pPr marL="756047" indent="-457200">
              <a:buFont typeface="Arial" panose="020B0604020202020204" pitchFamily="34" charset="0"/>
              <a:buChar char="•"/>
              <a:defRPr/>
            </a:pPr>
            <a:r>
              <a:rPr lang="en-US" altLang="en-US" sz="2800" dirty="0">
                <a:latin typeface="Calibri" panose="020F0502020204030204" pitchFamily="34" charset="0"/>
                <a:cs typeface="Calibri" panose="020F0502020204030204" pitchFamily="34" charset="0"/>
              </a:rPr>
              <a:t>First used to </a:t>
            </a:r>
            <a:r>
              <a:rPr lang="en-US" altLang="en-US" sz="2800" b="1" dirty="0">
                <a:latin typeface="Calibri" panose="020F0502020204030204" pitchFamily="34" charset="0"/>
                <a:cs typeface="Calibri" panose="020F0502020204030204" pitchFamily="34" charset="0"/>
              </a:rPr>
              <a:t>evaluate prevention and health behavior change programs</a:t>
            </a:r>
            <a:endParaRPr lang="en-US" altLang="en-US" sz="2800" b="1" dirty="0">
              <a:cs typeface="Arial" panose="020B0604020202020204" pitchFamily="34" charset="0"/>
            </a:endParaRPr>
          </a:p>
          <a:p>
            <a:pPr marL="756047" indent="-457200">
              <a:buFont typeface="Arial" panose="020B0604020202020204" pitchFamily="34" charset="0"/>
              <a:buChar char="•"/>
              <a:defRPr/>
            </a:pPr>
            <a:r>
              <a:rPr lang="en-US" altLang="en-US" sz="2800" dirty="0">
                <a:cs typeface="Arial" panose="020B0604020202020204" pitchFamily="34" charset="0"/>
              </a:rPr>
              <a:t>Intended to facilitate translation of research to practice, policy, and real-world application</a:t>
            </a:r>
          </a:p>
          <a:p>
            <a:pPr marL="756047" indent="-457200">
              <a:buFont typeface="Arial" panose="020B0604020202020204" pitchFamily="34" charset="0"/>
              <a:buChar char="•"/>
              <a:defRPr/>
            </a:pPr>
            <a:r>
              <a:rPr lang="en-US" altLang="en-US" sz="2800" b="1" dirty="0">
                <a:cs typeface="Arial" panose="020B0604020202020204" pitchFamily="34" charset="0"/>
              </a:rPr>
              <a:t>Balance internal and external validity, and emphasizes representativeness and equity</a:t>
            </a:r>
          </a:p>
          <a:p>
            <a:pPr marL="756047" indent="-457200">
              <a:buFont typeface="Arial" panose="020B0604020202020204" pitchFamily="34" charset="0"/>
              <a:buChar char="•"/>
              <a:defRPr/>
            </a:pPr>
            <a:r>
              <a:rPr lang="en-US" altLang="en-US" sz="2800" dirty="0">
                <a:cs typeface="Arial" panose="020B0604020202020204" pitchFamily="34" charset="0"/>
              </a:rPr>
              <a:t>Individual (RE) and Multi-level setting (AIM) factors - community, organization, staff</a:t>
            </a:r>
          </a:p>
          <a:p>
            <a:pPr marL="756047" indent="-457200">
              <a:buFont typeface="Arial" panose="020B0604020202020204" pitchFamily="34" charset="0"/>
              <a:buChar char="•"/>
              <a:defRPr/>
            </a:pPr>
            <a:r>
              <a:rPr lang="en-US" altLang="en-US" sz="2800" b="1" dirty="0">
                <a:cs typeface="Arial" panose="020B0604020202020204" pitchFamily="34" charset="0"/>
              </a:rPr>
              <a:t>Ultimate Impact depends on all elements </a:t>
            </a:r>
            <a:r>
              <a:rPr lang="en-US" altLang="en-US" sz="2800" dirty="0">
                <a:cs typeface="Arial" panose="020B0604020202020204" pitchFamily="34" charset="0"/>
              </a:rPr>
              <a:t>(reach x effectiveness, etc.)</a:t>
            </a:r>
          </a:p>
        </p:txBody>
      </p:sp>
      <p:sp>
        <p:nvSpPr>
          <p:cNvPr id="15" name="TextBox 14">
            <a:extLst>
              <a:ext uri="{FF2B5EF4-FFF2-40B4-BE49-F238E27FC236}">
                <a16:creationId xmlns:a16="http://schemas.microsoft.com/office/drawing/2014/main" id="{0A268015-EDD9-4B88-72B7-60A7743B71CB}"/>
              </a:ext>
            </a:extLst>
          </p:cNvPr>
          <p:cNvSpPr txBox="1"/>
          <p:nvPr/>
        </p:nvSpPr>
        <p:spPr>
          <a:xfrm>
            <a:off x="522678" y="6162694"/>
            <a:ext cx="11661914" cy="646331"/>
          </a:xfrm>
          <a:prstGeom prst="rect">
            <a:avLst/>
          </a:prstGeom>
          <a:noFill/>
        </p:spPr>
        <p:txBody>
          <a:bodyPr wrap="square">
            <a:spAutoFit/>
          </a:bodyPr>
          <a:lstStyle/>
          <a:p>
            <a:pPr defTabSz="914400">
              <a:defRPr/>
            </a:pPr>
            <a:r>
              <a:rPr lang="en-US" sz="1800" kern="0" dirty="0">
                <a:solidFill>
                  <a:sysClr val="windowText" lastClr="000000"/>
                </a:solidFill>
                <a:latin typeface="Helvetica" panose="020B0604020202020204" pitchFamily="34" charset="0"/>
                <a:ea typeface="Calibri" panose="020F0502020204030204" pitchFamily="34" charset="0"/>
                <a:cs typeface="Helvetica" panose="020B0604020202020204" pitchFamily="34" charset="0"/>
              </a:rPr>
              <a:t>Glasgow RE et al. RE-AIM at 20. Frontiers Public Health. 2019: 7: 64</a:t>
            </a:r>
          </a:p>
          <a:p>
            <a:pPr defTabSz="914400">
              <a:defRPr/>
            </a:pPr>
            <a:r>
              <a:rPr lang="en-US" sz="1800" kern="0" dirty="0">
                <a:solidFill>
                  <a:sysClr val="windowText" lastClr="000000"/>
                </a:solidFill>
                <a:latin typeface="Helvetica" panose="020B0604020202020204" pitchFamily="34" charset="0"/>
                <a:ea typeface="Calibri" panose="020F0502020204030204" pitchFamily="34" charset="0"/>
                <a:cs typeface="Helvetica" panose="020B0604020202020204" pitchFamily="34" charset="0"/>
              </a:rPr>
              <a:t>Glasgow et al. Amer J Public Health. 1999; 89: 1322-1327</a:t>
            </a:r>
            <a:endParaRPr lang="en-US" sz="1800" dirty="0">
              <a:latin typeface="Helvetica" panose="020B0604020202020204" pitchFamily="34" charset="0"/>
              <a:cs typeface="Helvetica" panose="020B0604020202020204" pitchFamily="34" charset="0"/>
            </a:endParaRPr>
          </a:p>
        </p:txBody>
      </p:sp>
      <p:sp>
        <p:nvSpPr>
          <p:cNvPr id="8" name="Rectangle 7">
            <a:extLst>
              <a:ext uri="{FF2B5EF4-FFF2-40B4-BE49-F238E27FC236}">
                <a16:creationId xmlns:a16="http://schemas.microsoft.com/office/drawing/2014/main" id="{D2E32C45-6952-2051-1874-88246C7B720A}"/>
              </a:ext>
            </a:extLst>
          </p:cNvPr>
          <p:cNvSpPr/>
          <p:nvPr/>
        </p:nvSpPr>
        <p:spPr>
          <a:xfrm>
            <a:off x="9740803" y="6162694"/>
            <a:ext cx="2185060" cy="400110"/>
          </a:xfrm>
          <a:prstGeom prst="rect">
            <a:avLst/>
          </a:prstGeom>
        </p:spPr>
        <p:txBody>
          <a:bodyPr wrap="square">
            <a:spAutoFit/>
          </a:bodyPr>
          <a:lstStyle/>
          <a:p>
            <a:r>
              <a:rPr lang="en-US" sz="2000" b="1" u="sng" spc="-5" dirty="0">
                <a:uFill>
                  <a:solidFill>
                    <a:srgbClr val="006FC0"/>
                  </a:solidFill>
                </a:uFill>
                <a:latin typeface="Arial" panose="020B0604020202020204" pitchFamily="34" charset="0"/>
                <a:cs typeface="Arial" panose="020B0604020202020204" pitchFamily="34" charset="0"/>
                <a:hlinkClick r:id="rId2"/>
              </a:rPr>
              <a:t>www.re-aim.org</a:t>
            </a:r>
            <a:endParaRPr lang="en-US" sz="2000" dirty="0"/>
          </a:p>
        </p:txBody>
      </p:sp>
      <p:pic>
        <p:nvPicPr>
          <p:cNvPr id="2" name="Picture 1">
            <a:extLst>
              <a:ext uri="{FF2B5EF4-FFF2-40B4-BE49-F238E27FC236}">
                <a16:creationId xmlns:a16="http://schemas.microsoft.com/office/drawing/2014/main" id="{6917B0BD-577A-CF9F-5A1A-CBBA061FA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7541" y="1240578"/>
            <a:ext cx="2467051" cy="1818308"/>
          </a:xfrm>
          <a:prstGeom prst="rect">
            <a:avLst/>
          </a:prstGeom>
        </p:spPr>
      </p:pic>
      <p:pic>
        <p:nvPicPr>
          <p:cNvPr id="3" name="Picture 2">
            <a:extLst>
              <a:ext uri="{FF2B5EF4-FFF2-40B4-BE49-F238E27FC236}">
                <a16:creationId xmlns:a16="http://schemas.microsoft.com/office/drawing/2014/main" id="{C81DE5AF-54F3-E167-DF29-E9327EA7F786}"/>
              </a:ext>
            </a:extLst>
          </p:cNvPr>
          <p:cNvPicPr>
            <a:picLocks noChangeAspect="1"/>
          </p:cNvPicPr>
          <p:nvPr/>
        </p:nvPicPr>
        <p:blipFill>
          <a:blip r:embed="rId4"/>
          <a:stretch>
            <a:fillRect/>
          </a:stretch>
        </p:blipFill>
        <p:spPr>
          <a:xfrm>
            <a:off x="9067800" y="3847324"/>
            <a:ext cx="3124200" cy="904280"/>
          </a:xfrm>
          <a:prstGeom prst="rect">
            <a:avLst/>
          </a:prstGeom>
        </p:spPr>
      </p:pic>
    </p:spTree>
    <p:extLst>
      <p:ext uri="{BB962C8B-B14F-4D97-AF65-F5344CB8AC3E}">
        <p14:creationId xmlns:p14="http://schemas.microsoft.com/office/powerpoint/2010/main" val="321936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750292-3B6D-4482-8D28-F3A373216133}"/>
              </a:ext>
            </a:extLst>
          </p:cNvPr>
          <p:cNvSpPr>
            <a:spLocks noGrp="1"/>
          </p:cNvSpPr>
          <p:nvPr>
            <p:ph type="title"/>
          </p:nvPr>
        </p:nvSpPr>
        <p:spPr>
          <a:xfrm>
            <a:off x="530086" y="0"/>
            <a:ext cx="11314421" cy="1325563"/>
          </a:xfrm>
        </p:spPr>
        <p:txBody>
          <a:bodyPr>
            <a:normAutofit/>
          </a:bodyPr>
          <a:lstStyle/>
          <a:p>
            <a:r>
              <a:rPr kumimoji="0" lang="en-US" sz="40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Pragmatic Use of RE-AIM - What is Feasible?</a:t>
            </a:r>
            <a:endParaRPr lang="en-US" sz="4800" b="1" dirty="0">
              <a:latin typeface="Helvetica" panose="020B0604020202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EC47C2F-2CD6-4214-BC45-52E6483D9A50}"/>
              </a:ext>
            </a:extLst>
          </p:cNvPr>
          <p:cNvSpPr txBox="1"/>
          <p:nvPr/>
        </p:nvSpPr>
        <p:spPr>
          <a:xfrm>
            <a:off x="530086" y="6550223"/>
            <a:ext cx="11661914" cy="307777"/>
          </a:xfrm>
          <a:prstGeom prst="rect">
            <a:avLst/>
          </a:prstGeom>
          <a:noFill/>
        </p:spPr>
        <p:txBody>
          <a:bodyPr wrap="square">
            <a:spAutoFit/>
          </a:bodyPr>
          <a:lstStyle/>
          <a:p>
            <a:pPr defTabSz="914400">
              <a:defRPr/>
            </a:pPr>
            <a:r>
              <a:rPr lang="en-US" sz="1400" kern="0" dirty="0">
                <a:solidFill>
                  <a:sysClr val="windowText" lastClr="000000"/>
                </a:solidFill>
                <a:latin typeface="Helvetica" panose="020B0604020202020204" pitchFamily="34" charset="0"/>
                <a:ea typeface="Calibri" panose="020F0502020204030204" pitchFamily="34" charset="0"/>
                <a:cs typeface="Helvetica" panose="020B0604020202020204" pitchFamily="34" charset="0"/>
              </a:rPr>
              <a:t>Glasgow RE &amp; Estabrooks, P. Preventing Chronic Disease, 2018; 15: E02</a:t>
            </a:r>
          </a:p>
        </p:txBody>
      </p:sp>
      <p:graphicFrame>
        <p:nvGraphicFramePr>
          <p:cNvPr id="7" name="Table 6">
            <a:extLst>
              <a:ext uri="{FF2B5EF4-FFF2-40B4-BE49-F238E27FC236}">
                <a16:creationId xmlns:a16="http://schemas.microsoft.com/office/drawing/2014/main" id="{B56600B0-52A0-45E6-966C-16360D155A7D}"/>
              </a:ext>
            </a:extLst>
          </p:cNvPr>
          <p:cNvGraphicFramePr>
            <a:graphicFrameLocks noGrp="1"/>
          </p:cNvGraphicFramePr>
          <p:nvPr>
            <p:extLst>
              <p:ext uri="{D42A27DB-BD31-4B8C-83A1-F6EECF244321}">
                <p14:modId xmlns:p14="http://schemas.microsoft.com/office/powerpoint/2010/main" val="3798059660"/>
              </p:ext>
            </p:extLst>
          </p:nvPr>
        </p:nvGraphicFramePr>
        <p:xfrm>
          <a:off x="530085" y="1049044"/>
          <a:ext cx="11314421" cy="5338517"/>
        </p:xfrm>
        <a:graphic>
          <a:graphicData uri="http://schemas.openxmlformats.org/drawingml/2006/table">
            <a:tbl>
              <a:tblPr firstRow="1" firstCol="1" bandRow="1">
                <a:tableStyleId>{F5AB1C69-6EDB-4FF4-983F-18BD219EF322}</a:tableStyleId>
              </a:tblPr>
              <a:tblGrid>
                <a:gridCol w="3085900">
                  <a:extLst>
                    <a:ext uri="{9D8B030D-6E8A-4147-A177-3AD203B41FA5}">
                      <a16:colId xmlns:a16="http://schemas.microsoft.com/office/drawing/2014/main" val="20000"/>
                    </a:ext>
                  </a:extLst>
                </a:gridCol>
                <a:gridCol w="8228521">
                  <a:extLst>
                    <a:ext uri="{9D8B030D-6E8A-4147-A177-3AD203B41FA5}">
                      <a16:colId xmlns:a16="http://schemas.microsoft.com/office/drawing/2014/main" val="20001"/>
                    </a:ext>
                  </a:extLst>
                </a:gridCol>
              </a:tblGrid>
              <a:tr h="526484">
                <a:tc>
                  <a:txBody>
                    <a:bodyPr/>
                    <a:lstStyle>
                      <a:lvl1pPr marL="171450">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171450" marR="0" lvl="0" indent="0" algn="l" defTabSz="914400" rtl="0" eaLnBrk="1" fontAlgn="base" latinLnBrk="0" hangingPunct="1">
                        <a:lnSpc>
                          <a:spcPct val="100000"/>
                        </a:lnSpc>
                        <a:spcBef>
                          <a:spcPct val="0"/>
                        </a:spcBef>
                        <a:spcAft>
                          <a:spcPct val="0"/>
                        </a:spcAft>
                        <a:buClrTx/>
                        <a:buSzTx/>
                        <a:buFontTx/>
                        <a:buNone/>
                        <a:tabLst/>
                      </a:pPr>
                      <a:r>
                        <a:rPr kumimoji="0" lang="en-US" altLang="en-US" sz="1700" u="none" strike="noStrike" cap="none" normalizeH="0" baseline="0" dirty="0">
                          <a:ln>
                            <a:noFill/>
                          </a:ln>
                          <a:effectLst/>
                          <a:latin typeface="Helvetica" panose="020B0604020202020204" pitchFamily="34" charset="0"/>
                          <a:cs typeface="Helvetica" panose="020B0604020202020204" pitchFamily="34" charset="0"/>
                        </a:rPr>
                        <a:t>RE-AIM Dimension</a:t>
                      </a:r>
                      <a:endParaRPr kumimoji="0" lang="en-US" altLang="en-US" sz="1700" b="1" i="0" u="none" strike="noStrike" cap="none" normalizeH="0" baseline="0" dirty="0">
                        <a:ln>
                          <a:noFill/>
                        </a:ln>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51433" marR="51433" marT="0" marB="0" anchor="ctr" horzOverflow="overflow"/>
                </a:tc>
                <a:tc>
                  <a:txBody>
                    <a:bodyPr/>
                    <a:lstStyle>
                      <a:lvl1pPr>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u="none" strike="noStrike" cap="none" normalizeH="0" baseline="0" dirty="0">
                          <a:ln>
                            <a:noFill/>
                          </a:ln>
                          <a:effectLst/>
                          <a:latin typeface="Helvetica" panose="020B0604020202020204" pitchFamily="34" charset="0"/>
                          <a:cs typeface="Helvetica" panose="020B0604020202020204" pitchFamily="34" charset="0"/>
                        </a:rPr>
                        <a:t>Key Pragmatic Priorities to Consider and Answer</a:t>
                      </a:r>
                      <a:endParaRPr kumimoji="0" lang="en-US" altLang="en-US" sz="1700" b="1" i="0" u="none" strike="noStrike" cap="none" normalizeH="0" baseline="0" dirty="0">
                        <a:ln>
                          <a:noFill/>
                        </a:ln>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51433" marR="51433" marT="0" marB="0" anchor="ctr" horzOverflow="overflow"/>
                </a:tc>
                <a:extLst>
                  <a:ext uri="{0D108BD9-81ED-4DB2-BD59-A6C34878D82A}">
                    <a16:rowId xmlns:a16="http://schemas.microsoft.com/office/drawing/2014/main" val="10000"/>
                  </a:ext>
                </a:extLst>
              </a:tr>
              <a:tr h="818838">
                <a:tc>
                  <a:txBody>
                    <a:bodyPr/>
                    <a:lstStyle>
                      <a:lvl1pPr marL="171450">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17145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b="1" u="none" strike="noStrike" kern="1200" cap="none" normalizeH="0" baseline="0" dirty="0">
                          <a:ln>
                            <a:noFill/>
                          </a:ln>
                          <a:solidFill>
                            <a:schemeClr val="tx1">
                              <a:lumMod val="75000"/>
                              <a:lumOff val="25000"/>
                            </a:schemeClr>
                          </a:solidFill>
                          <a:effectLst/>
                          <a:latin typeface="Helvetica" panose="020B0604020202020204" pitchFamily="34" charset="0"/>
                          <a:ea typeface="+mn-ea"/>
                          <a:cs typeface="Helvetica" panose="020B0604020202020204" pitchFamily="34" charset="0"/>
                        </a:rPr>
                        <a:t>Reach</a:t>
                      </a:r>
                    </a:p>
                    <a:p>
                      <a:pPr marL="17145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b="0" u="none" strike="noStrike" kern="1200" cap="none" normalizeH="0" baseline="0" dirty="0">
                          <a:ln>
                            <a:noFill/>
                          </a:ln>
                          <a:solidFill>
                            <a:schemeClr val="tx1">
                              <a:lumMod val="75000"/>
                              <a:lumOff val="25000"/>
                            </a:schemeClr>
                          </a:solidFill>
                          <a:effectLst/>
                          <a:latin typeface="Helvetica" panose="020B0604020202020204" pitchFamily="34" charset="0"/>
                          <a:ea typeface="+mn-ea"/>
                          <a:cs typeface="Helvetica" panose="020B0604020202020204" pitchFamily="34" charset="0"/>
                        </a:rPr>
                        <a:t>(Individual Level)</a:t>
                      </a:r>
                    </a:p>
                  </a:txBody>
                  <a:tcPr marL="51433" marR="51433" marT="0" marB="0" anchor="ctr" horzOverflow="overflow"/>
                </a:tc>
                <a:tc>
                  <a:txBody>
                    <a:bodyPr/>
                    <a:lstStyle>
                      <a:lvl1pPr>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u="none" strike="noStrike" cap="none" normalizeH="0" baseline="0" dirty="0">
                          <a:ln>
                            <a:noFill/>
                          </a:ln>
                          <a:effectLst/>
                          <a:latin typeface="Helvetica" panose="020B0604020202020204" pitchFamily="34" charset="0"/>
                          <a:cs typeface="Helvetica" panose="020B0604020202020204" pitchFamily="34" charset="0"/>
                        </a:rPr>
                        <a:t>WHO is (was) intended to benefit and who actually participates or is exposed to the ‘program’ or policy?</a:t>
                      </a:r>
                      <a:endParaRPr kumimoji="0" lang="en-US" altLang="en-US" sz="1700" b="0" i="0" u="none" strike="noStrike" cap="none" normalizeH="0" baseline="0" dirty="0">
                        <a:ln>
                          <a:noFill/>
                        </a:ln>
                        <a:solidFill>
                          <a:schemeClr val="tx1"/>
                        </a:solidFill>
                        <a:effectLst/>
                        <a:latin typeface="Helvetica" panose="020B0604020202020204" pitchFamily="34" charset="0"/>
                        <a:ea typeface="Calibri" panose="020F0502020204030204" pitchFamily="34" charset="0"/>
                        <a:cs typeface="Helvetica" panose="020B0604020202020204" pitchFamily="34" charset="0"/>
                      </a:endParaRPr>
                    </a:p>
                  </a:txBody>
                  <a:tcPr marL="51433" marR="51433" marT="0" marB="0" anchor="ctr" horzOverflow="overflow"/>
                </a:tc>
                <a:extLst>
                  <a:ext uri="{0D108BD9-81ED-4DB2-BD59-A6C34878D82A}">
                    <a16:rowId xmlns:a16="http://schemas.microsoft.com/office/drawing/2014/main" val="10001"/>
                  </a:ext>
                </a:extLst>
              </a:tr>
              <a:tr h="857880">
                <a:tc>
                  <a:txBody>
                    <a:bodyPr/>
                    <a:lstStyle>
                      <a:lvl1pPr marL="171450">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17145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b="1" u="none" strike="noStrike" kern="1200" cap="none" normalizeH="0" baseline="0" dirty="0">
                          <a:ln>
                            <a:noFill/>
                          </a:ln>
                          <a:solidFill>
                            <a:schemeClr val="tx1">
                              <a:lumMod val="75000"/>
                              <a:lumOff val="25000"/>
                            </a:schemeClr>
                          </a:solidFill>
                          <a:effectLst/>
                          <a:latin typeface="Helvetica" panose="020B0604020202020204" pitchFamily="34" charset="0"/>
                          <a:ea typeface="+mn-ea"/>
                          <a:cs typeface="Helvetica" panose="020B0604020202020204" pitchFamily="34" charset="0"/>
                        </a:rPr>
                        <a:t>Effectiveness</a:t>
                      </a:r>
                    </a:p>
                    <a:p>
                      <a:pPr marL="17145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b="0" u="none" strike="noStrike" kern="1200" cap="none" normalizeH="0" baseline="0" dirty="0">
                          <a:ln>
                            <a:noFill/>
                          </a:ln>
                          <a:solidFill>
                            <a:schemeClr val="tx1">
                              <a:lumMod val="75000"/>
                              <a:lumOff val="25000"/>
                            </a:schemeClr>
                          </a:solidFill>
                          <a:effectLst/>
                          <a:latin typeface="Helvetica" panose="020B0604020202020204" pitchFamily="34" charset="0"/>
                          <a:ea typeface="+mn-ea"/>
                          <a:cs typeface="Helvetica" panose="020B0604020202020204" pitchFamily="34" charset="0"/>
                        </a:rPr>
                        <a:t>(Individual Level)</a:t>
                      </a:r>
                    </a:p>
                  </a:txBody>
                  <a:tcPr marL="51433" marR="51433" marT="0" marB="0" anchor="ctr" horzOverflow="overflow"/>
                </a:tc>
                <a:tc>
                  <a:txBody>
                    <a:bodyPr/>
                    <a:lstStyle>
                      <a:lvl1pPr>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u="none" strike="noStrike" cap="none" normalizeH="0" baseline="0" dirty="0">
                          <a:ln>
                            <a:noFill/>
                          </a:ln>
                          <a:effectLst/>
                          <a:latin typeface="Helvetica" panose="020B0604020202020204" pitchFamily="34" charset="0"/>
                          <a:cs typeface="Helvetica" panose="020B0604020202020204" pitchFamily="34" charset="0"/>
                        </a:rPr>
                        <a:t>WHAT is (was) the most important benefit you are trying to achieve and what is (was) the likelihood of negative outcomes?</a:t>
                      </a:r>
                      <a:endParaRPr kumimoji="0" lang="en-US" altLang="en-US" sz="17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endParaRPr>
                    </a:p>
                  </a:txBody>
                  <a:tcPr marL="51433" marR="51433" marT="0" marB="0" anchor="ctr" horzOverflow="overflow"/>
                </a:tc>
                <a:extLst>
                  <a:ext uri="{0D108BD9-81ED-4DB2-BD59-A6C34878D82A}">
                    <a16:rowId xmlns:a16="http://schemas.microsoft.com/office/drawing/2014/main" val="10002"/>
                  </a:ext>
                </a:extLst>
              </a:tr>
              <a:tr h="806357">
                <a:tc>
                  <a:txBody>
                    <a:bodyPr/>
                    <a:lstStyle/>
                    <a:p>
                      <a:pPr marL="17145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b="1" u="none" strike="noStrike" kern="1200" cap="none" normalizeH="0" baseline="0" dirty="0">
                          <a:ln>
                            <a:noFill/>
                          </a:ln>
                          <a:solidFill>
                            <a:schemeClr val="tx1">
                              <a:lumMod val="75000"/>
                              <a:lumOff val="25000"/>
                            </a:schemeClr>
                          </a:solidFill>
                          <a:effectLst/>
                          <a:latin typeface="Helvetica" panose="020B0604020202020204" pitchFamily="34" charset="0"/>
                          <a:ea typeface="+mn-ea"/>
                          <a:cs typeface="Helvetica" panose="020B0604020202020204" pitchFamily="34" charset="0"/>
                        </a:rPr>
                        <a:t>Adoption</a:t>
                      </a:r>
                    </a:p>
                    <a:p>
                      <a:pPr marL="17145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b="0" u="none" strike="noStrike" kern="1200" cap="none" normalizeH="0" baseline="0" dirty="0">
                          <a:ln>
                            <a:noFill/>
                          </a:ln>
                          <a:solidFill>
                            <a:schemeClr val="tx1">
                              <a:lumMod val="75000"/>
                              <a:lumOff val="25000"/>
                            </a:schemeClr>
                          </a:solidFill>
                          <a:effectLst/>
                          <a:latin typeface="Helvetica" panose="020B0604020202020204" pitchFamily="34" charset="0"/>
                          <a:ea typeface="+mn-ea"/>
                          <a:cs typeface="Helvetica" panose="020B0604020202020204" pitchFamily="34" charset="0"/>
                        </a:rPr>
                        <a:t>(Setting Levels)</a:t>
                      </a:r>
                    </a:p>
                  </a:txBody>
                  <a:tcPr marL="51433" marR="51433" marT="0" marB="0"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1700" u="none" strike="noStrike" cap="none" normalizeH="0" baseline="0" dirty="0">
                          <a:ln>
                            <a:noFill/>
                          </a:ln>
                          <a:effectLst/>
                          <a:latin typeface="Helvetica" panose="020B0604020202020204" pitchFamily="34" charset="0"/>
                          <a:cs typeface="Helvetica" panose="020B0604020202020204" pitchFamily="34" charset="0"/>
                        </a:rPr>
                        <a:t>WHERE is (was) the program or policy applied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1700" u="none" strike="noStrike" cap="none" normalizeH="0" baseline="0" dirty="0">
                          <a:ln>
                            <a:noFill/>
                          </a:ln>
                          <a:effectLst/>
                          <a:latin typeface="Helvetica" panose="020B0604020202020204" pitchFamily="34" charset="0"/>
                          <a:cs typeface="Helvetica" panose="020B0604020202020204" pitchFamily="34" charset="0"/>
                        </a:rPr>
                        <a:t>WHO applied it?</a:t>
                      </a:r>
                      <a:endParaRPr kumimoji="0" lang="en-US" altLang="en-US" sz="1700" b="0" i="0" u="none" strike="noStrike" cap="none" normalizeH="0" baseline="0" dirty="0">
                        <a:ln>
                          <a:noFill/>
                        </a:ln>
                        <a:solidFill>
                          <a:schemeClr val="tx1"/>
                        </a:solidFill>
                        <a:effectLst/>
                        <a:latin typeface="Helvetica" panose="020B0604020202020204" pitchFamily="34" charset="0"/>
                        <a:ea typeface="Calibri" panose="020F0502020204030204" pitchFamily="34" charset="0"/>
                        <a:cs typeface="Helvetica" panose="020B0604020202020204" pitchFamily="34" charset="0"/>
                      </a:endParaRPr>
                    </a:p>
                  </a:txBody>
                  <a:tcPr marL="51433" marR="51433" marT="0" marB="0" anchor="ctr" horzOverflow="overflow"/>
                </a:tc>
                <a:extLst>
                  <a:ext uri="{0D108BD9-81ED-4DB2-BD59-A6C34878D82A}">
                    <a16:rowId xmlns:a16="http://schemas.microsoft.com/office/drawing/2014/main" val="10003"/>
                  </a:ext>
                </a:extLst>
              </a:tr>
              <a:tr h="1276968">
                <a:tc>
                  <a:txBody>
                    <a:bodyPr/>
                    <a:lstStyle>
                      <a:lvl1pPr marL="171450">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17145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b="1" u="none" strike="noStrike" kern="1200" cap="none" normalizeH="0" baseline="0" dirty="0">
                          <a:ln>
                            <a:noFill/>
                          </a:ln>
                          <a:solidFill>
                            <a:schemeClr val="tx1">
                              <a:lumMod val="75000"/>
                              <a:lumOff val="25000"/>
                            </a:schemeClr>
                          </a:solidFill>
                          <a:effectLst/>
                          <a:latin typeface="Helvetica" panose="020B0604020202020204" pitchFamily="34" charset="0"/>
                          <a:ea typeface="+mn-ea"/>
                          <a:cs typeface="Helvetica" panose="020B0604020202020204" pitchFamily="34" charset="0"/>
                        </a:rPr>
                        <a:t>Implementation</a:t>
                      </a:r>
                    </a:p>
                    <a:p>
                      <a:pPr marL="17145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b="0" u="none" strike="noStrike" kern="1200" cap="none" normalizeH="0" baseline="0" dirty="0">
                          <a:ln>
                            <a:noFill/>
                          </a:ln>
                          <a:solidFill>
                            <a:schemeClr val="tx1">
                              <a:lumMod val="75000"/>
                              <a:lumOff val="25000"/>
                            </a:schemeClr>
                          </a:solidFill>
                          <a:effectLst/>
                          <a:latin typeface="Helvetica" panose="020B0604020202020204" pitchFamily="34" charset="0"/>
                          <a:ea typeface="+mn-ea"/>
                          <a:cs typeface="Helvetica" panose="020B0604020202020204" pitchFamily="34" charset="0"/>
                        </a:rPr>
                        <a:t>(Setting Levels)</a:t>
                      </a:r>
                    </a:p>
                  </a:txBody>
                  <a:tcPr marL="51433" marR="51433" marT="0" marB="0" anchor="ctr" horzOverflow="overflow"/>
                </a:tc>
                <a:tc>
                  <a:txBody>
                    <a:bodyPr/>
                    <a:lstStyle>
                      <a:lvl1pPr>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altLang="en-US" sz="1700" u="none" strike="noStrike" cap="none" normalizeH="0" baseline="0" dirty="0">
                          <a:ln>
                            <a:noFill/>
                          </a:ln>
                          <a:effectLst/>
                          <a:latin typeface="Helvetica" panose="020B0604020202020204" pitchFamily="34" charset="0"/>
                          <a:cs typeface="Helvetica" panose="020B0604020202020204" pitchFamily="34" charset="0"/>
                        </a:rPr>
                        <a:t>HOW consistently is (was) the program or policy </a:t>
                      </a:r>
                      <a:r>
                        <a:rPr kumimoji="0" lang="en-US" altLang="en-US" sz="1700" b="1" u="sng" strike="noStrike" cap="none" normalizeH="0" baseline="0" dirty="0">
                          <a:ln>
                            <a:noFill/>
                          </a:ln>
                          <a:effectLst/>
                          <a:latin typeface="Helvetica" panose="020B0604020202020204" pitchFamily="34" charset="0"/>
                          <a:cs typeface="Helvetica" panose="020B0604020202020204" pitchFamily="34" charset="0"/>
                        </a:rPr>
                        <a:t>delivered?</a:t>
                      </a:r>
                    </a:p>
                    <a:p>
                      <a:pPr marL="0" marR="0" lvl="0" indent="0" algn="l" defTabSz="914400" rtl="0" eaLnBrk="1" fontAlgn="base" latinLnBrk="0" hangingPunct="1">
                        <a:lnSpc>
                          <a:spcPct val="100000"/>
                        </a:lnSpc>
                        <a:spcBef>
                          <a:spcPct val="0"/>
                        </a:spcBef>
                        <a:spcAft>
                          <a:spcPts val="0"/>
                        </a:spcAft>
                        <a:buClrTx/>
                        <a:buSzTx/>
                        <a:buFontTx/>
                        <a:buNone/>
                        <a:tabLst/>
                      </a:pPr>
                      <a:r>
                        <a:rPr kumimoji="0" lang="en-US" altLang="en-US" sz="1700" b="1" u="none" strike="noStrike" cap="none" normalizeH="0" baseline="0" dirty="0">
                          <a:ln>
                            <a:noFill/>
                          </a:ln>
                          <a:effectLst/>
                          <a:latin typeface="Helvetica" panose="020B0604020202020204" pitchFamily="34" charset="0"/>
                          <a:cs typeface="Helvetica" panose="020B0604020202020204" pitchFamily="34" charset="0"/>
                        </a:rPr>
                        <a:t>HOW will (was) it be </a:t>
                      </a:r>
                      <a:r>
                        <a:rPr kumimoji="0" lang="en-US" altLang="en-US" sz="1700" b="1" u="sng" strike="noStrike" cap="none" normalizeH="0" baseline="0" dirty="0">
                          <a:ln>
                            <a:noFill/>
                          </a:ln>
                          <a:effectLst/>
                          <a:latin typeface="Helvetica" panose="020B0604020202020204" pitchFamily="34" charset="0"/>
                          <a:cs typeface="Helvetica" panose="020B0604020202020204" pitchFamily="34" charset="0"/>
                        </a:rPr>
                        <a:t>adapted</a:t>
                      </a:r>
                      <a:r>
                        <a:rPr kumimoji="0" lang="en-US" altLang="en-US" sz="1700" b="1" u="none" strike="noStrike" cap="none" normalizeH="0" baseline="0" dirty="0">
                          <a:ln>
                            <a:noFill/>
                          </a:ln>
                          <a:effectLst/>
                          <a:latin typeface="Helvetica" panose="020B0604020202020204" pitchFamily="34" charset="0"/>
                          <a:cs typeface="Helvetica" panose="020B0604020202020204" pitchFamily="34" charset="0"/>
                        </a:rPr>
                        <a:t>?</a:t>
                      </a:r>
                    </a:p>
                    <a:p>
                      <a:pPr marL="0" marR="0" lvl="0" indent="0" algn="l" defTabSz="914400" rtl="0" eaLnBrk="1" fontAlgn="base" latinLnBrk="0" hangingPunct="1">
                        <a:lnSpc>
                          <a:spcPct val="100000"/>
                        </a:lnSpc>
                        <a:spcBef>
                          <a:spcPct val="0"/>
                        </a:spcBef>
                        <a:spcAft>
                          <a:spcPts val="0"/>
                        </a:spcAft>
                        <a:buClrTx/>
                        <a:buSzTx/>
                        <a:buFontTx/>
                        <a:buNone/>
                        <a:tabLst/>
                      </a:pPr>
                      <a:r>
                        <a:rPr kumimoji="0" lang="en-US" altLang="en-US" sz="1700" b="1" u="none" strike="noStrike" cap="none" normalizeH="0" baseline="0" dirty="0">
                          <a:ln>
                            <a:noFill/>
                          </a:ln>
                          <a:effectLst/>
                          <a:latin typeface="Helvetica" panose="020B0604020202020204" pitchFamily="34" charset="0"/>
                          <a:cs typeface="Helvetica" panose="020B0604020202020204" pitchFamily="34" charset="0"/>
                        </a:rPr>
                        <a:t>HOW much will (did) it </a:t>
                      </a:r>
                      <a:r>
                        <a:rPr kumimoji="0" lang="en-US" altLang="en-US" sz="1700" b="1" u="sng" strike="noStrike" cap="none" normalizeH="0" baseline="0" dirty="0">
                          <a:ln>
                            <a:noFill/>
                          </a:ln>
                          <a:effectLst/>
                          <a:latin typeface="Helvetica" panose="020B0604020202020204" pitchFamily="34" charset="0"/>
                          <a:cs typeface="Helvetica" panose="020B0604020202020204" pitchFamily="34" charset="0"/>
                        </a:rPr>
                        <a:t>cost</a:t>
                      </a:r>
                      <a:r>
                        <a:rPr kumimoji="0" lang="en-US" altLang="en-US" sz="1700" b="1" u="none" strike="noStrike" cap="none" normalizeH="0" baseline="0" dirty="0">
                          <a:ln>
                            <a:noFill/>
                          </a:ln>
                          <a:effectLst/>
                          <a:latin typeface="Helvetica" panose="020B0604020202020204" pitchFamily="34" charset="0"/>
                          <a:cs typeface="Helvetica" panose="020B0604020202020204" pitchFamily="34" charset="0"/>
                        </a:rPr>
                        <a:t>?</a:t>
                      </a:r>
                    </a:p>
                    <a:p>
                      <a:pPr marL="0" marR="0" lvl="0" indent="0" algn="l" defTabSz="914400" rtl="0" eaLnBrk="1" fontAlgn="base" latinLnBrk="0" hangingPunct="1">
                        <a:lnSpc>
                          <a:spcPct val="100000"/>
                        </a:lnSpc>
                        <a:spcBef>
                          <a:spcPct val="0"/>
                        </a:spcBef>
                        <a:spcAft>
                          <a:spcPts val="0"/>
                        </a:spcAft>
                        <a:buClrTx/>
                        <a:buSzTx/>
                        <a:buFontTx/>
                        <a:buNone/>
                        <a:tabLst/>
                      </a:pPr>
                      <a:r>
                        <a:rPr kumimoji="0" lang="en-US" altLang="en-US" sz="1700" b="1" u="none" strike="noStrike" cap="none" normalizeH="0" baseline="0" dirty="0">
                          <a:ln>
                            <a:noFill/>
                          </a:ln>
                          <a:effectLst/>
                          <a:latin typeface="Helvetica" panose="020B0604020202020204" pitchFamily="34" charset="0"/>
                          <a:cs typeface="Helvetica" panose="020B0604020202020204" pitchFamily="34" charset="0"/>
                        </a:rPr>
                        <a:t>WHY will (did) the results come about?</a:t>
                      </a:r>
                      <a:endParaRPr kumimoji="0" lang="en-US" altLang="en-US" sz="1700" b="1" i="0" u="none" strike="noStrike" cap="none" normalizeH="0" baseline="0" dirty="0">
                        <a:ln>
                          <a:noFill/>
                        </a:ln>
                        <a:solidFill>
                          <a:schemeClr val="tx1"/>
                        </a:solidFill>
                        <a:effectLst/>
                        <a:latin typeface="Helvetica" panose="020B0604020202020204" pitchFamily="34" charset="0"/>
                        <a:ea typeface="Calibri" panose="020F0502020204030204" pitchFamily="34" charset="0"/>
                        <a:cs typeface="Helvetica" panose="020B0604020202020204" pitchFamily="34" charset="0"/>
                      </a:endParaRPr>
                    </a:p>
                  </a:txBody>
                  <a:tcPr marL="51433" marR="51433" marT="0" marB="0" anchor="ctr" horzOverflow="overflow"/>
                </a:tc>
                <a:extLst>
                  <a:ext uri="{0D108BD9-81ED-4DB2-BD59-A6C34878D82A}">
                    <a16:rowId xmlns:a16="http://schemas.microsoft.com/office/drawing/2014/main" val="10004"/>
                  </a:ext>
                </a:extLst>
              </a:tr>
              <a:tr h="1051990">
                <a:tc>
                  <a:txBody>
                    <a:bodyPr/>
                    <a:lstStyle>
                      <a:lvl1pPr marL="119063">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17145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b="1" u="none" strike="noStrike" kern="1200" cap="none" normalizeH="0" baseline="0" dirty="0">
                          <a:ln>
                            <a:noFill/>
                          </a:ln>
                          <a:solidFill>
                            <a:schemeClr val="tx1">
                              <a:lumMod val="75000"/>
                              <a:lumOff val="25000"/>
                            </a:schemeClr>
                          </a:solidFill>
                          <a:effectLst/>
                          <a:latin typeface="Helvetica" panose="020B0604020202020204" pitchFamily="34" charset="0"/>
                          <a:ea typeface="+mn-ea"/>
                          <a:cs typeface="Helvetica" panose="020B0604020202020204" pitchFamily="34" charset="0"/>
                        </a:rPr>
                        <a:t>Maintenance</a:t>
                      </a:r>
                    </a:p>
                    <a:p>
                      <a:pPr marL="17145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b="0" u="none" strike="noStrike" kern="1200" cap="none" normalizeH="0" baseline="0" dirty="0">
                          <a:ln>
                            <a:noFill/>
                          </a:ln>
                          <a:solidFill>
                            <a:schemeClr val="tx1">
                              <a:lumMod val="75000"/>
                              <a:lumOff val="25000"/>
                            </a:schemeClr>
                          </a:solidFill>
                          <a:effectLst/>
                          <a:latin typeface="Helvetica" panose="020B0604020202020204" pitchFamily="34" charset="0"/>
                          <a:ea typeface="+mn-ea"/>
                          <a:cs typeface="Helvetica" panose="020B0604020202020204" pitchFamily="34" charset="0"/>
                        </a:rPr>
                        <a:t>(Individual and Setting Levels)</a:t>
                      </a:r>
                    </a:p>
                  </a:txBody>
                  <a:tcPr marL="51433" marR="51433" marT="0" marB="0" anchor="ctr" horzOverflow="overflow"/>
                </a:tc>
                <a:tc>
                  <a:txBody>
                    <a:bodyPr/>
                    <a:lstStyle>
                      <a:lvl1pPr>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u="none" strike="noStrike" cap="none" normalizeH="0" baseline="0" dirty="0">
                          <a:ln>
                            <a:noFill/>
                          </a:ln>
                          <a:effectLst/>
                          <a:latin typeface="Helvetica" panose="020B0604020202020204" pitchFamily="34" charset="0"/>
                          <a:cs typeface="Helvetica" panose="020B0604020202020204" pitchFamily="34" charset="0"/>
                        </a:rPr>
                        <a:t>WHEN will (was) the program become operational; how long will (was) it be sustained (setting level); and how long are the results sustained (individual level)?</a:t>
                      </a:r>
                      <a:endParaRPr kumimoji="0" lang="en-US" altLang="en-US" sz="1700" b="0" i="0" u="none" strike="noStrike" cap="none" normalizeH="0" baseline="0" dirty="0">
                        <a:ln>
                          <a:noFill/>
                        </a:ln>
                        <a:solidFill>
                          <a:schemeClr val="tx1"/>
                        </a:solidFill>
                        <a:effectLst/>
                        <a:latin typeface="Helvetica" panose="020B0604020202020204" pitchFamily="34" charset="0"/>
                        <a:ea typeface="Calibri" panose="020F0502020204030204" pitchFamily="34" charset="0"/>
                        <a:cs typeface="Helvetica" panose="020B0604020202020204" pitchFamily="34" charset="0"/>
                      </a:endParaRPr>
                    </a:p>
                  </a:txBody>
                  <a:tcPr marL="51433" marR="51433" marT="0" marB="0"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97498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204F8-F2D9-BBAF-B80C-5A7C16AA68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315DD90-08BE-C8F5-D277-D29894C68F71}"/>
              </a:ext>
            </a:extLst>
          </p:cNvPr>
          <p:cNvSpPr txBox="1"/>
          <p:nvPr/>
        </p:nvSpPr>
        <p:spPr>
          <a:xfrm>
            <a:off x="6213670" y="834873"/>
            <a:ext cx="5510243" cy="3541184"/>
          </a:xfrm>
          <a:prstGeom prst="rect">
            <a:avLst/>
          </a:prstGeom>
        </p:spPr>
        <p:txBody>
          <a:bodyPr lIns="68580" tIns="34290" rIns="68580" bIns="34290" anchor="b">
            <a:normAutofit/>
          </a:bodyPr>
          <a:lstStyle/>
          <a:p>
            <a:pPr>
              <a:lnSpc>
                <a:spcPct val="90000"/>
              </a:lnSpc>
              <a:spcAft>
                <a:spcPts val="450"/>
              </a:spcAft>
              <a:defRPr/>
            </a:pPr>
            <a:r>
              <a:rPr lang="en-US" sz="4500" b="1" dirty="0">
                <a:latin typeface="+mj-lt"/>
                <a:ea typeface="+mj-ea"/>
                <a:cs typeface="+mj-cs"/>
              </a:rPr>
              <a:t>An example of using RE-AIM for evaluation</a:t>
            </a:r>
          </a:p>
        </p:txBody>
      </p:sp>
      <p:pic>
        <p:nvPicPr>
          <p:cNvPr id="2" name="Picture 1">
            <a:extLst>
              <a:ext uri="{FF2B5EF4-FFF2-40B4-BE49-F238E27FC236}">
                <a16:creationId xmlns:a16="http://schemas.microsoft.com/office/drawing/2014/main" id="{56E221EE-66E6-2F6E-DB22-38D8FA5770BF}"/>
              </a:ext>
            </a:extLst>
          </p:cNvPr>
          <p:cNvPicPr>
            <a:picLocks noChangeAspect="1"/>
          </p:cNvPicPr>
          <p:nvPr/>
        </p:nvPicPr>
        <p:blipFill rotWithShape="1">
          <a:blip r:embed="rId3"/>
          <a:srcRect t="2687" r="1" b="11648"/>
          <a:stretch/>
        </p:blipFill>
        <p:spPr>
          <a:xfrm>
            <a:off x="0" y="0"/>
            <a:ext cx="5889171" cy="6704345"/>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842508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591D7-DD78-9F78-4307-57D4DF06E716}"/>
            </a:ext>
          </a:extLst>
        </p:cNvPr>
        <p:cNvGrpSpPr/>
        <p:nvPr/>
      </p:nvGrpSpPr>
      <p:grpSpPr>
        <a:xfrm>
          <a:off x="0" y="0"/>
          <a:ext cx="0" cy="0"/>
          <a:chOff x="0" y="0"/>
          <a:chExt cx="0" cy="0"/>
        </a:xfrm>
      </p:grpSpPr>
      <p:pic>
        <p:nvPicPr>
          <p:cNvPr id="74753" name="Picture 5" descr="A picture containing drawing&#10;&#10;Description automatically generated">
            <a:extLst>
              <a:ext uri="{FF2B5EF4-FFF2-40B4-BE49-F238E27FC236}">
                <a16:creationId xmlns:a16="http://schemas.microsoft.com/office/drawing/2014/main" id="{E578D9DC-7BC5-457D-10B0-296737BBD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217" b="13602"/>
          <a:stretch>
            <a:fillRect/>
          </a:stretch>
        </p:blipFill>
        <p:spPr bwMode="auto">
          <a:xfrm>
            <a:off x="-1" y="109255"/>
            <a:ext cx="11996057" cy="674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8678065-E504-FAD4-42A8-E3603F2A86D6}"/>
              </a:ext>
            </a:extLst>
          </p:cNvPr>
          <p:cNvSpPr txBox="1"/>
          <p:nvPr/>
        </p:nvSpPr>
        <p:spPr>
          <a:xfrm>
            <a:off x="493130" y="2553975"/>
            <a:ext cx="11502926" cy="3416320"/>
          </a:xfrm>
          <a:prstGeom prst="rect">
            <a:avLst/>
          </a:prstGeom>
          <a:noFill/>
          <a:ln w="76200">
            <a:solidFill>
              <a:schemeClr val="tx1"/>
            </a:solidFill>
          </a:ln>
        </p:spPr>
        <p:txBody>
          <a:bodyPr wrap="square">
            <a:spAutoFit/>
          </a:bodyPr>
          <a:lstStyle/>
          <a:p>
            <a:pPr>
              <a:defRPr/>
            </a:pPr>
            <a:r>
              <a:rPr lang="en-US" sz="2700" b="1" dirty="0"/>
              <a:t>Design: </a:t>
            </a:r>
            <a:r>
              <a:rPr lang="en-US" sz="2700" dirty="0"/>
              <a:t>Quasi-experimental trial (n=5911) in cooperative extension system</a:t>
            </a:r>
          </a:p>
          <a:p>
            <a:pPr>
              <a:defRPr/>
            </a:pPr>
            <a:endParaRPr lang="en-US" sz="2700" dirty="0"/>
          </a:p>
          <a:p>
            <a:pPr>
              <a:defRPr/>
            </a:pPr>
            <a:r>
              <a:rPr lang="en-US" sz="2700" b="1" dirty="0"/>
              <a:t>Priority population: </a:t>
            </a:r>
            <a:r>
              <a:rPr lang="en-US" sz="2700" dirty="0"/>
              <a:t>Adults with no contraindications for moderate PA</a:t>
            </a:r>
          </a:p>
          <a:p>
            <a:pPr>
              <a:defRPr/>
            </a:pPr>
            <a:endParaRPr lang="en-US" sz="2700" dirty="0"/>
          </a:p>
          <a:p>
            <a:pPr>
              <a:defRPr/>
            </a:pPr>
            <a:r>
              <a:rPr lang="en-US" sz="2700" b="1" dirty="0"/>
              <a:t>Intervention:</a:t>
            </a:r>
            <a:r>
              <a:rPr lang="en-US" altLang="en-US" sz="2700" b="0" dirty="0">
                <a:latin typeface="Calibri" panose="020F0502020204030204" pitchFamily="34" charset="0"/>
                <a:ea typeface="ＭＳ Ｐゴシック" panose="020B0600070205080204" pitchFamily="34" charset="-128"/>
                <a:cs typeface="Calibri" panose="020F0502020204030204" pitchFamily="34" charset="0"/>
              </a:rPr>
              <a:t> 8-week group dynamics program with group goals, self-monitoring, and feedback via 9 weekly newsletters </a:t>
            </a:r>
            <a:endParaRPr lang="en-US" sz="2700" dirty="0"/>
          </a:p>
          <a:p>
            <a:pPr>
              <a:defRPr/>
            </a:pPr>
            <a:endParaRPr lang="en-US" sz="2700" dirty="0"/>
          </a:p>
          <a:p>
            <a:pPr>
              <a:defRPr/>
            </a:pPr>
            <a:r>
              <a:rPr lang="en-US" sz="2700" b="1" dirty="0"/>
              <a:t>Control: </a:t>
            </a:r>
            <a:r>
              <a:rPr lang="en-US" sz="2700" dirty="0"/>
              <a:t>Participants served as own control</a:t>
            </a:r>
          </a:p>
        </p:txBody>
      </p:sp>
      <p:sp>
        <p:nvSpPr>
          <p:cNvPr id="11" name="TextBox 4">
            <a:extLst>
              <a:ext uri="{FF2B5EF4-FFF2-40B4-BE49-F238E27FC236}">
                <a16:creationId xmlns:a16="http://schemas.microsoft.com/office/drawing/2014/main" id="{E32CEF3A-8829-A5B9-65EF-C8EA191592C7}"/>
              </a:ext>
            </a:extLst>
          </p:cNvPr>
          <p:cNvSpPr txBox="1">
            <a:spLocks noChangeArrowheads="1"/>
          </p:cNvSpPr>
          <p:nvPr/>
        </p:nvSpPr>
        <p:spPr bwMode="auto">
          <a:xfrm>
            <a:off x="6766843" y="5793135"/>
            <a:ext cx="42047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SzPct val="100000"/>
              <a:buFont typeface="Arial" panose="020B0604020202020204" pitchFamily="34" charset="0"/>
              <a:buChar char="•"/>
              <a:defRPr sz="2700" b="1">
                <a:solidFill>
                  <a:schemeClr val="tx1"/>
                </a:solidFill>
                <a:latin typeface="Arial Narrow" panose="020B0606020202030204" pitchFamily="34" charset="0"/>
                <a:ea typeface="ＭＳ Ｐゴシック" panose="020B0600070205080204" pitchFamily="34" charset="-128"/>
              </a:defRPr>
            </a:lvl1pPr>
            <a:lvl2pPr marL="742950" indent="-285750">
              <a:spcBef>
                <a:spcPct val="20000"/>
              </a:spcBef>
              <a:buClr>
                <a:srgbClr val="FF0000"/>
              </a:buClr>
              <a:buSzPct val="100000"/>
              <a:buFont typeface="Arial" panose="020B0604020202020204" pitchFamily="34" charset="0"/>
              <a:buChar char="•"/>
              <a:defRPr sz="2200" b="1">
                <a:solidFill>
                  <a:schemeClr val="tx2"/>
                </a:solidFill>
                <a:latin typeface="Arial Narrow" panose="020B0606020202030204" pitchFamily="34" charset="0"/>
                <a:ea typeface="ＭＳ Ｐゴシック" panose="020B0600070205080204" pitchFamily="34" charset="-128"/>
              </a:defRPr>
            </a:lvl2pPr>
            <a:lvl3pPr marL="1143000" indent="-228600">
              <a:spcBef>
                <a:spcPct val="20000"/>
              </a:spcBef>
              <a:buClr>
                <a:srgbClr val="FF0000"/>
              </a:buClr>
              <a:buSzPct val="100000"/>
              <a:buFont typeface="Arial" panose="020B0604020202020204" pitchFamily="34" charset="0"/>
              <a:buChar char="•"/>
              <a:defRPr sz="2000" b="1">
                <a:solidFill>
                  <a:schemeClr val="tx1"/>
                </a:solidFill>
                <a:latin typeface="Arial Narrow" panose="020B0606020202030204" pitchFamily="34" charset="0"/>
                <a:ea typeface="ヒラギノ角ゴ Pro W3" charset="-128"/>
              </a:defRPr>
            </a:lvl3pPr>
            <a:lvl4pPr marL="1600200" indent="-228600">
              <a:spcBef>
                <a:spcPct val="20000"/>
              </a:spcBef>
              <a:buClr>
                <a:srgbClr val="FF0000"/>
              </a:buClr>
              <a:buSzPct val="100000"/>
              <a:buFont typeface="Arial" panose="020B0604020202020204" pitchFamily="34" charset="0"/>
              <a:buChar char="•"/>
              <a:defRPr sz="2000" b="1">
                <a:solidFill>
                  <a:schemeClr val="tx2"/>
                </a:solidFill>
                <a:latin typeface="Arial Narrow" panose="020B0606020202030204" pitchFamily="34" charset="0"/>
                <a:ea typeface="ヒラギノ角ゴ Pro W3" charset="-128"/>
              </a:defRPr>
            </a:lvl4pPr>
            <a:lvl5pPr marL="2057400" indent="-228600">
              <a:spcBef>
                <a:spcPct val="20000"/>
              </a:spcBef>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5pPr>
            <a:lvl6pPr marL="25146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6pPr>
            <a:lvl7pPr marL="29718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7pPr>
            <a:lvl8pPr marL="34290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8pPr>
            <a:lvl9pPr marL="38862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9pPr>
          </a:lstStyle>
          <a:p>
            <a:pPr eaLnBrk="1" hangingPunct="1">
              <a:spcBef>
                <a:spcPct val="0"/>
              </a:spcBef>
              <a:buClrTx/>
              <a:buSzTx/>
              <a:buFontTx/>
              <a:buNone/>
              <a:defRPr/>
            </a:pPr>
            <a:r>
              <a:rPr lang="en-US" altLang="en-US" sz="900" b="0" dirty="0">
                <a:latin typeface="+mn-lt"/>
              </a:rPr>
              <a:t>Estabrooks et al. Determining the Impact of Walk Kansas. ABM, 2008, 36: 1-12</a:t>
            </a:r>
          </a:p>
        </p:txBody>
      </p:sp>
    </p:spTree>
    <p:extLst>
      <p:ext uri="{BB962C8B-B14F-4D97-AF65-F5344CB8AC3E}">
        <p14:creationId xmlns:p14="http://schemas.microsoft.com/office/powerpoint/2010/main" val="4272093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posing for a photo&#10;&#10;Description automatically generated">
            <a:extLst>
              <a:ext uri="{FF2B5EF4-FFF2-40B4-BE49-F238E27FC236}">
                <a16:creationId xmlns:a16="http://schemas.microsoft.com/office/drawing/2014/main" id="{2162DDB2-6BA8-5327-5206-E18100E28324}"/>
              </a:ext>
            </a:extLst>
          </p:cNvPr>
          <p:cNvPicPr>
            <a:picLocks noChangeAspect="1"/>
          </p:cNvPicPr>
          <p:nvPr/>
        </p:nvPicPr>
        <p:blipFill rotWithShape="1">
          <a:blip r:embed="rId2">
            <a:extLst>
              <a:ext uri="{28A0092B-C50C-407E-A947-70E740481C1C}">
                <a14:useLocalDpi xmlns:a14="http://schemas.microsoft.com/office/drawing/2010/main" val="0"/>
              </a:ext>
            </a:extLst>
          </a:blip>
          <a:srcRect t="38028"/>
          <a:stretch/>
        </p:blipFill>
        <p:spPr>
          <a:xfrm>
            <a:off x="20" y="1282"/>
            <a:ext cx="12191980" cy="6856718"/>
          </a:xfrm>
          <a:prstGeom prst="rect">
            <a:avLst/>
          </a:prstGeom>
        </p:spPr>
      </p:pic>
    </p:spTree>
    <p:extLst>
      <p:ext uri="{BB962C8B-B14F-4D97-AF65-F5344CB8AC3E}">
        <p14:creationId xmlns:p14="http://schemas.microsoft.com/office/powerpoint/2010/main" val="1925455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D4226-E3AD-7E37-56EF-634F500E243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14F649D-013D-53F8-2872-0063E90B11EC}"/>
              </a:ext>
            </a:extLst>
          </p:cNvPr>
          <p:cNvSpPr txBox="1"/>
          <p:nvPr/>
        </p:nvSpPr>
        <p:spPr>
          <a:xfrm>
            <a:off x="5318002" y="3168923"/>
            <a:ext cx="1555998" cy="400110"/>
          </a:xfrm>
          <a:prstGeom prst="rect">
            <a:avLst/>
          </a:prstGeom>
          <a:noFill/>
        </p:spPr>
        <p:txBody>
          <a:bodyPr>
            <a:spAutoFit/>
          </a:bodyPr>
          <a:lstStyle/>
          <a:p>
            <a:pPr algn="ctr">
              <a:defRPr/>
            </a:pPr>
            <a:r>
              <a:rPr lang="en-US" sz="2000" b="1" dirty="0">
                <a:solidFill>
                  <a:schemeClr val="bg1"/>
                </a:solidFill>
              </a:rPr>
              <a:t>REACH</a:t>
            </a:r>
          </a:p>
        </p:txBody>
      </p:sp>
      <p:sp>
        <p:nvSpPr>
          <p:cNvPr id="7" name="TextBox 6">
            <a:extLst>
              <a:ext uri="{FF2B5EF4-FFF2-40B4-BE49-F238E27FC236}">
                <a16:creationId xmlns:a16="http://schemas.microsoft.com/office/drawing/2014/main" id="{17B56F30-222C-FD51-E374-DDED64F6EB94}"/>
              </a:ext>
            </a:extLst>
          </p:cNvPr>
          <p:cNvSpPr txBox="1"/>
          <p:nvPr/>
        </p:nvSpPr>
        <p:spPr>
          <a:xfrm>
            <a:off x="8676213" y="6627168"/>
            <a:ext cx="4586511" cy="230832"/>
          </a:xfrm>
          <a:prstGeom prst="rect">
            <a:avLst/>
          </a:prstGeom>
          <a:noFill/>
        </p:spPr>
        <p:txBody>
          <a:bodyPr>
            <a:spAutoFit/>
          </a:bodyPr>
          <a:lstStyle/>
          <a:p>
            <a:pPr>
              <a:defRPr/>
            </a:pPr>
            <a:r>
              <a:rPr lang="en-US" sz="900" dirty="0"/>
              <a:t>Glasgow R and Estabrooks P, Preventing Chronic Disease, 2018</a:t>
            </a:r>
          </a:p>
        </p:txBody>
      </p:sp>
      <p:pic>
        <p:nvPicPr>
          <p:cNvPr id="76803" name="Picture 9">
            <a:extLst>
              <a:ext uri="{FF2B5EF4-FFF2-40B4-BE49-F238E27FC236}">
                <a16:creationId xmlns:a16="http://schemas.microsoft.com/office/drawing/2014/main" id="{D970ADDD-E41E-BC65-18E0-CE33E5FAB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10" y="428625"/>
            <a:ext cx="11787958" cy="387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953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4B777-1981-1DDB-3E03-59698313B9CC}"/>
            </a:ext>
          </a:extLst>
        </p:cNvPr>
        <p:cNvGrpSpPr/>
        <p:nvPr/>
      </p:nvGrpSpPr>
      <p:grpSpPr>
        <a:xfrm>
          <a:off x="0" y="0"/>
          <a:ext cx="0" cy="0"/>
          <a:chOff x="0" y="0"/>
          <a:chExt cx="0" cy="0"/>
        </a:xfrm>
      </p:grpSpPr>
      <p:pic>
        <p:nvPicPr>
          <p:cNvPr id="2" name="Picture 1" descr="A picture containing device, wheel, clock&#10;&#10;Description automatically generated">
            <a:extLst>
              <a:ext uri="{FF2B5EF4-FFF2-40B4-BE49-F238E27FC236}">
                <a16:creationId xmlns:a16="http://schemas.microsoft.com/office/drawing/2014/main" id="{ABDD8BF4-3510-070A-66AA-62CB5247465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5" t="9091" r="28166" b="-1"/>
          <a:stretch/>
        </p:blipFill>
        <p:spPr>
          <a:xfrm>
            <a:off x="4517564" y="612666"/>
            <a:ext cx="7715770" cy="6104240"/>
          </a:xfrm>
          <a:prstGeom prst="rect">
            <a:avLst/>
          </a:prstGeom>
          <a:noFill/>
          <a:effectLst>
            <a:outerShdw dist="50800" dir="5400000" algn="ctr" rotWithShape="0">
              <a:srgbClr val="000000">
                <a:alpha val="43137"/>
              </a:srgbClr>
            </a:outerShdw>
            <a:softEdge rad="0"/>
          </a:effectLst>
        </p:spPr>
      </p:pic>
      <p:grpSp>
        <p:nvGrpSpPr>
          <p:cNvPr id="78850" name="Group 9">
            <a:extLst>
              <a:ext uri="{FF2B5EF4-FFF2-40B4-BE49-F238E27FC236}">
                <a16:creationId xmlns:a16="http://schemas.microsoft.com/office/drawing/2014/main" id="{A1E32F52-6839-1AB5-92F5-BA21E7F5E993}"/>
              </a:ext>
            </a:extLst>
          </p:cNvPr>
          <p:cNvGrpSpPr>
            <a:grpSpLocks/>
          </p:cNvGrpSpPr>
          <p:nvPr/>
        </p:nvGrpSpPr>
        <p:grpSpPr bwMode="auto">
          <a:xfrm>
            <a:off x="347513" y="719757"/>
            <a:ext cx="6332243" cy="3166443"/>
            <a:chOff x="217045" y="294384"/>
            <a:chExt cx="5923349" cy="3017916"/>
          </a:xfrm>
        </p:grpSpPr>
        <p:sp>
          <p:nvSpPr>
            <p:cNvPr id="3" name="TextBox 2">
              <a:extLst>
                <a:ext uri="{FF2B5EF4-FFF2-40B4-BE49-F238E27FC236}">
                  <a16:creationId xmlns:a16="http://schemas.microsoft.com/office/drawing/2014/main" id="{71FDE770-89D0-DD74-2896-781E6C5A53AA}"/>
                </a:ext>
              </a:extLst>
            </p:cNvPr>
            <p:cNvSpPr txBox="1"/>
            <p:nvPr/>
          </p:nvSpPr>
          <p:spPr>
            <a:xfrm>
              <a:off x="234682" y="1410348"/>
              <a:ext cx="5756285" cy="827177"/>
            </a:xfrm>
            <a:prstGeom prst="rect">
              <a:avLst/>
            </a:prstGeom>
          </p:spPr>
          <p:txBody>
            <a:bodyPr lIns="68580" tIns="34290" rIns="68580" bIns="34290" anchor="b">
              <a:noAutofit/>
            </a:bodyPr>
            <a:lstStyle/>
            <a:p>
              <a:pPr algn="ctr">
                <a:lnSpc>
                  <a:spcPct val="90000"/>
                </a:lnSpc>
                <a:spcAft>
                  <a:spcPts val="450"/>
                </a:spcAft>
                <a:defRPr/>
              </a:pPr>
              <a:r>
                <a:rPr lang="en-US" sz="3000" dirty="0">
                  <a:latin typeface="+mj-lt"/>
                  <a:ea typeface="+mj-ea"/>
                  <a:cs typeface="+mj-cs"/>
                </a:rPr>
                <a:t>590,372 adults in participating counties</a:t>
              </a:r>
            </a:p>
          </p:txBody>
        </p:sp>
        <p:sp>
          <p:nvSpPr>
            <p:cNvPr id="4" name="Division Sign 3">
              <a:extLst>
                <a:ext uri="{FF2B5EF4-FFF2-40B4-BE49-F238E27FC236}">
                  <a16:creationId xmlns:a16="http://schemas.microsoft.com/office/drawing/2014/main" id="{C0B376CD-67D6-B378-410A-BA9013BAF30B}"/>
                </a:ext>
              </a:extLst>
            </p:cNvPr>
            <p:cNvSpPr/>
            <p:nvPr/>
          </p:nvSpPr>
          <p:spPr>
            <a:xfrm>
              <a:off x="2602600" y="875400"/>
              <a:ext cx="755996" cy="601043"/>
            </a:xfrm>
            <a:prstGeom prst="mathDivide">
              <a:avLst/>
            </a:prstGeom>
            <a:solidFill>
              <a:srgbClr val="DA5664"/>
            </a:solidFill>
            <a:ln>
              <a:solidFill>
                <a:srgbClr val="DA5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schemeClr val="tx1"/>
                </a:solidFill>
              </a:endParaRPr>
            </a:p>
          </p:txBody>
        </p:sp>
        <p:sp>
          <p:nvSpPr>
            <p:cNvPr id="5" name="TextBox 4">
              <a:extLst>
                <a:ext uri="{FF2B5EF4-FFF2-40B4-BE49-F238E27FC236}">
                  <a16:creationId xmlns:a16="http://schemas.microsoft.com/office/drawing/2014/main" id="{515E4028-312D-34DA-A070-2BC88BADDD7A}"/>
                </a:ext>
              </a:extLst>
            </p:cNvPr>
            <p:cNvSpPr txBox="1"/>
            <p:nvPr/>
          </p:nvSpPr>
          <p:spPr>
            <a:xfrm>
              <a:off x="382620" y="294384"/>
              <a:ext cx="5757774" cy="601043"/>
            </a:xfrm>
            <a:prstGeom prst="rect">
              <a:avLst/>
            </a:prstGeom>
          </p:spPr>
          <p:txBody>
            <a:bodyPr lIns="68580" tIns="34290" rIns="68580" bIns="34290" anchor="b">
              <a:noAutofit/>
            </a:bodyPr>
            <a:lstStyle/>
            <a:p>
              <a:pPr algn="ctr">
                <a:lnSpc>
                  <a:spcPct val="90000"/>
                </a:lnSpc>
                <a:spcAft>
                  <a:spcPts val="450"/>
                </a:spcAft>
                <a:defRPr/>
              </a:pPr>
              <a:r>
                <a:rPr lang="en-US" sz="3000" dirty="0">
                  <a:latin typeface="+mj-lt"/>
                  <a:ea typeface="+mj-ea"/>
                  <a:cs typeface="+mj-cs"/>
                </a:rPr>
                <a:t>5911 adults participated in Walk Kansas</a:t>
              </a:r>
            </a:p>
          </p:txBody>
        </p:sp>
        <p:sp>
          <p:nvSpPr>
            <p:cNvPr id="6" name="Equals 5">
              <a:extLst>
                <a:ext uri="{FF2B5EF4-FFF2-40B4-BE49-F238E27FC236}">
                  <a16:creationId xmlns:a16="http://schemas.microsoft.com/office/drawing/2014/main" id="{98B3570E-6F2C-970B-6858-2DEB3F16EE75}"/>
                </a:ext>
              </a:extLst>
            </p:cNvPr>
            <p:cNvSpPr/>
            <p:nvPr/>
          </p:nvSpPr>
          <p:spPr>
            <a:xfrm>
              <a:off x="2577301" y="2241135"/>
              <a:ext cx="858681" cy="456733"/>
            </a:xfrm>
            <a:prstGeom prst="mathEqual">
              <a:avLst/>
            </a:prstGeom>
            <a:solidFill>
              <a:srgbClr val="DA5664"/>
            </a:solidFill>
            <a:ln>
              <a:solidFill>
                <a:srgbClr val="DA5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schemeClr val="tx1"/>
                </a:solidFill>
              </a:endParaRPr>
            </a:p>
          </p:txBody>
        </p:sp>
        <p:sp>
          <p:nvSpPr>
            <p:cNvPr id="7" name="TextBox 6">
              <a:extLst>
                <a:ext uri="{FF2B5EF4-FFF2-40B4-BE49-F238E27FC236}">
                  <a16:creationId xmlns:a16="http://schemas.microsoft.com/office/drawing/2014/main" id="{D62679DB-6680-E69C-2081-3C7469B7BCC6}"/>
                </a:ext>
              </a:extLst>
            </p:cNvPr>
            <p:cNvSpPr txBox="1"/>
            <p:nvPr/>
          </p:nvSpPr>
          <p:spPr>
            <a:xfrm>
              <a:off x="217045" y="2711257"/>
              <a:ext cx="5757774" cy="601043"/>
            </a:xfrm>
            <a:prstGeom prst="rect">
              <a:avLst/>
            </a:prstGeom>
          </p:spPr>
          <p:txBody>
            <a:bodyPr lIns="68580" tIns="34290" rIns="68580" bIns="34290" anchor="b">
              <a:normAutofit/>
            </a:bodyPr>
            <a:lstStyle/>
            <a:p>
              <a:pPr algn="ctr">
                <a:lnSpc>
                  <a:spcPct val="90000"/>
                </a:lnSpc>
                <a:spcAft>
                  <a:spcPts val="450"/>
                </a:spcAft>
                <a:defRPr/>
              </a:pPr>
              <a:r>
                <a:rPr lang="en-US" sz="3000" dirty="0">
                  <a:latin typeface="+mj-lt"/>
                  <a:ea typeface="+mj-ea"/>
                  <a:cs typeface="+mj-cs"/>
                </a:rPr>
                <a:t>1% of eligible population</a:t>
              </a:r>
            </a:p>
          </p:txBody>
        </p:sp>
      </p:grpSp>
      <p:sp>
        <p:nvSpPr>
          <p:cNvPr id="8" name="TextBox 7">
            <a:extLst>
              <a:ext uri="{FF2B5EF4-FFF2-40B4-BE49-F238E27FC236}">
                <a16:creationId xmlns:a16="http://schemas.microsoft.com/office/drawing/2014/main" id="{FCC9E160-2450-F784-BD40-64EDD0E20CDB}"/>
              </a:ext>
            </a:extLst>
          </p:cNvPr>
          <p:cNvSpPr txBox="1"/>
          <p:nvPr/>
        </p:nvSpPr>
        <p:spPr>
          <a:xfrm>
            <a:off x="366367" y="5001879"/>
            <a:ext cx="4458146" cy="1323439"/>
          </a:xfrm>
          <a:prstGeom prst="rect">
            <a:avLst/>
          </a:prstGeom>
          <a:noFill/>
        </p:spPr>
        <p:txBody>
          <a:bodyPr>
            <a:spAutoFit/>
          </a:bodyPr>
          <a:lstStyle/>
          <a:p>
            <a:pPr>
              <a:defRPr/>
            </a:pPr>
            <a:r>
              <a:rPr lang="en-US" sz="2000" b="1" dirty="0"/>
              <a:t>Participants more likely to be:</a:t>
            </a:r>
          </a:p>
          <a:p>
            <a:pPr marL="214302" indent="-214302">
              <a:buFont typeface="Arial" panose="020B0604020202020204" pitchFamily="34" charset="0"/>
              <a:buChar char="•"/>
              <a:defRPr/>
            </a:pPr>
            <a:r>
              <a:rPr lang="en-US" sz="2000" b="1" dirty="0">
                <a:latin typeface="+mj-lt"/>
              </a:rPr>
              <a:t>Women</a:t>
            </a:r>
          </a:p>
          <a:p>
            <a:pPr marL="214302" indent="-214302">
              <a:buFont typeface="Arial" panose="020B0604020202020204" pitchFamily="34" charset="0"/>
              <a:buChar char="•"/>
              <a:defRPr/>
            </a:pPr>
            <a:r>
              <a:rPr lang="en-US" sz="2000" b="1" dirty="0">
                <a:latin typeface="+mj-lt"/>
              </a:rPr>
              <a:t>Older</a:t>
            </a:r>
          </a:p>
          <a:p>
            <a:pPr marL="214302" indent="-214302">
              <a:buFont typeface="Arial" panose="020B0604020202020204" pitchFamily="34" charset="0"/>
              <a:buChar char="•"/>
              <a:defRPr/>
            </a:pPr>
            <a:r>
              <a:rPr lang="en-US" sz="2000" b="1" dirty="0">
                <a:latin typeface="+mj-lt"/>
              </a:rPr>
              <a:t>Meeting PA recommendations</a:t>
            </a:r>
          </a:p>
        </p:txBody>
      </p:sp>
      <p:sp>
        <p:nvSpPr>
          <p:cNvPr id="9" name="Oval 8">
            <a:extLst>
              <a:ext uri="{FF2B5EF4-FFF2-40B4-BE49-F238E27FC236}">
                <a16:creationId xmlns:a16="http://schemas.microsoft.com/office/drawing/2014/main" id="{4B335287-5F85-3B9E-247D-352C200DAD3A}"/>
              </a:ext>
            </a:extLst>
          </p:cNvPr>
          <p:cNvSpPr/>
          <p:nvPr/>
        </p:nvSpPr>
        <p:spPr>
          <a:xfrm>
            <a:off x="8091227" y="1408923"/>
            <a:ext cx="1009230" cy="64628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 name="TextBox 4">
            <a:extLst>
              <a:ext uri="{FF2B5EF4-FFF2-40B4-BE49-F238E27FC236}">
                <a16:creationId xmlns:a16="http://schemas.microsoft.com/office/drawing/2014/main" id="{776DFA8A-78A8-79A8-A807-60262404FFB7}"/>
              </a:ext>
            </a:extLst>
          </p:cNvPr>
          <p:cNvSpPr txBox="1">
            <a:spLocks noChangeArrowheads="1"/>
          </p:cNvSpPr>
          <p:nvPr/>
        </p:nvSpPr>
        <p:spPr bwMode="auto">
          <a:xfrm>
            <a:off x="7367489" y="6325318"/>
            <a:ext cx="42047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SzPct val="100000"/>
              <a:buFont typeface="Arial" panose="020B0604020202020204" pitchFamily="34" charset="0"/>
              <a:buChar char="•"/>
              <a:defRPr sz="2700" b="1">
                <a:solidFill>
                  <a:schemeClr val="tx1"/>
                </a:solidFill>
                <a:latin typeface="Arial Narrow" panose="020B0606020202030204" pitchFamily="34" charset="0"/>
                <a:ea typeface="ＭＳ Ｐゴシック" panose="020B0600070205080204" pitchFamily="34" charset="-128"/>
              </a:defRPr>
            </a:lvl1pPr>
            <a:lvl2pPr marL="742950" indent="-285750">
              <a:spcBef>
                <a:spcPct val="20000"/>
              </a:spcBef>
              <a:buClr>
                <a:srgbClr val="FF0000"/>
              </a:buClr>
              <a:buSzPct val="100000"/>
              <a:buFont typeface="Arial" panose="020B0604020202020204" pitchFamily="34" charset="0"/>
              <a:buChar char="•"/>
              <a:defRPr sz="2200" b="1">
                <a:solidFill>
                  <a:schemeClr val="tx2"/>
                </a:solidFill>
                <a:latin typeface="Arial Narrow" panose="020B0606020202030204" pitchFamily="34" charset="0"/>
                <a:ea typeface="ＭＳ Ｐゴシック" panose="020B0600070205080204" pitchFamily="34" charset="-128"/>
              </a:defRPr>
            </a:lvl2pPr>
            <a:lvl3pPr marL="1143000" indent="-228600">
              <a:spcBef>
                <a:spcPct val="20000"/>
              </a:spcBef>
              <a:buClr>
                <a:srgbClr val="FF0000"/>
              </a:buClr>
              <a:buSzPct val="100000"/>
              <a:buFont typeface="Arial" panose="020B0604020202020204" pitchFamily="34" charset="0"/>
              <a:buChar char="•"/>
              <a:defRPr sz="2000" b="1">
                <a:solidFill>
                  <a:schemeClr val="tx1"/>
                </a:solidFill>
                <a:latin typeface="Arial Narrow" panose="020B0606020202030204" pitchFamily="34" charset="0"/>
                <a:ea typeface="ヒラギノ角ゴ Pro W3" charset="-128"/>
              </a:defRPr>
            </a:lvl3pPr>
            <a:lvl4pPr marL="1600200" indent="-228600">
              <a:spcBef>
                <a:spcPct val="20000"/>
              </a:spcBef>
              <a:buClr>
                <a:srgbClr val="FF0000"/>
              </a:buClr>
              <a:buSzPct val="100000"/>
              <a:buFont typeface="Arial" panose="020B0604020202020204" pitchFamily="34" charset="0"/>
              <a:buChar char="•"/>
              <a:defRPr sz="2000" b="1">
                <a:solidFill>
                  <a:schemeClr val="tx2"/>
                </a:solidFill>
                <a:latin typeface="Arial Narrow" panose="020B0606020202030204" pitchFamily="34" charset="0"/>
                <a:ea typeface="ヒラギノ角ゴ Pro W3" charset="-128"/>
              </a:defRPr>
            </a:lvl4pPr>
            <a:lvl5pPr marL="2057400" indent="-228600">
              <a:spcBef>
                <a:spcPct val="20000"/>
              </a:spcBef>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5pPr>
            <a:lvl6pPr marL="25146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6pPr>
            <a:lvl7pPr marL="29718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7pPr>
            <a:lvl8pPr marL="34290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8pPr>
            <a:lvl9pPr marL="38862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9pPr>
          </a:lstStyle>
          <a:p>
            <a:pPr eaLnBrk="1" hangingPunct="1">
              <a:spcBef>
                <a:spcPct val="0"/>
              </a:spcBef>
              <a:buClrTx/>
              <a:buSzTx/>
              <a:buFontTx/>
              <a:buNone/>
              <a:defRPr/>
            </a:pPr>
            <a:r>
              <a:rPr lang="en-US" altLang="en-US" sz="900" b="0" dirty="0">
                <a:solidFill>
                  <a:schemeClr val="accent1"/>
                </a:solidFill>
                <a:latin typeface="+mn-lt"/>
              </a:rPr>
              <a:t>Estabrooks et al. Determining the Impact of Walk Kansas. ABM, 2008, 36: 1-12</a:t>
            </a:r>
          </a:p>
        </p:txBody>
      </p:sp>
    </p:spTree>
    <p:extLst>
      <p:ext uri="{BB962C8B-B14F-4D97-AF65-F5344CB8AC3E}">
        <p14:creationId xmlns:p14="http://schemas.microsoft.com/office/powerpoint/2010/main" val="161696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92F0E-10C0-19D6-F778-EDEF21C526B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AF7E6A-2111-C7C7-1227-EBC03A2CD258}"/>
              </a:ext>
            </a:extLst>
          </p:cNvPr>
          <p:cNvSpPr txBox="1"/>
          <p:nvPr/>
        </p:nvSpPr>
        <p:spPr>
          <a:xfrm>
            <a:off x="4966395" y="3266033"/>
            <a:ext cx="2288232" cy="400110"/>
          </a:xfrm>
          <a:prstGeom prst="rect">
            <a:avLst/>
          </a:prstGeom>
          <a:noFill/>
        </p:spPr>
        <p:txBody>
          <a:bodyPr>
            <a:spAutoFit/>
          </a:bodyPr>
          <a:lstStyle/>
          <a:p>
            <a:pPr>
              <a:defRPr/>
            </a:pPr>
            <a:r>
              <a:rPr lang="en-US" sz="2000" b="1" dirty="0">
                <a:solidFill>
                  <a:schemeClr val="bg1"/>
                </a:solidFill>
              </a:rPr>
              <a:t>EFFECTIVENESS</a:t>
            </a:r>
          </a:p>
        </p:txBody>
      </p:sp>
      <p:sp>
        <p:nvSpPr>
          <p:cNvPr id="5" name="TextBox 4">
            <a:extLst>
              <a:ext uri="{FF2B5EF4-FFF2-40B4-BE49-F238E27FC236}">
                <a16:creationId xmlns:a16="http://schemas.microsoft.com/office/drawing/2014/main" id="{9E1E5FB2-1A89-A23C-4807-24AA448065F9}"/>
              </a:ext>
            </a:extLst>
          </p:cNvPr>
          <p:cNvSpPr txBox="1"/>
          <p:nvPr/>
        </p:nvSpPr>
        <p:spPr>
          <a:xfrm>
            <a:off x="1904628" y="2558356"/>
            <a:ext cx="3061766" cy="8217634"/>
          </a:xfrm>
          <a:prstGeom prst="rect">
            <a:avLst/>
          </a:prstGeom>
          <a:noFill/>
        </p:spPr>
        <p:txBody>
          <a:bodyPr>
            <a:spAutoFit/>
          </a:bodyPr>
          <a:lstStyle/>
          <a:p>
            <a:pPr>
              <a:defRPr/>
            </a:pPr>
            <a:r>
              <a:rPr lang="en-US" sz="2400" b="1" dirty="0">
                <a:solidFill>
                  <a:schemeClr val="bg1"/>
                </a:solidFill>
              </a:rPr>
              <a:t>Technical Definition</a:t>
            </a:r>
          </a:p>
          <a:p>
            <a:pPr>
              <a:defRPr/>
            </a:pPr>
            <a:r>
              <a:rPr lang="en-US" sz="4200" dirty="0">
                <a:solidFill>
                  <a:schemeClr val="bg1"/>
                </a:solidFill>
              </a:rPr>
              <a:t>The impact of an initiative on outcomes, including potential negative effects, quality of life, and economic outcomes.</a:t>
            </a:r>
          </a:p>
        </p:txBody>
      </p:sp>
      <p:sp>
        <p:nvSpPr>
          <p:cNvPr id="7" name="TextBox 6">
            <a:extLst>
              <a:ext uri="{FF2B5EF4-FFF2-40B4-BE49-F238E27FC236}">
                <a16:creationId xmlns:a16="http://schemas.microsoft.com/office/drawing/2014/main" id="{D9F8A7C4-AC03-41A3-6ACE-027FF33750CF}"/>
              </a:ext>
            </a:extLst>
          </p:cNvPr>
          <p:cNvSpPr txBox="1"/>
          <p:nvPr/>
        </p:nvSpPr>
        <p:spPr>
          <a:xfrm>
            <a:off x="8774184" y="6436341"/>
            <a:ext cx="4586511" cy="230832"/>
          </a:xfrm>
          <a:prstGeom prst="rect">
            <a:avLst/>
          </a:prstGeom>
          <a:noFill/>
        </p:spPr>
        <p:txBody>
          <a:bodyPr>
            <a:spAutoFit/>
          </a:bodyPr>
          <a:lstStyle/>
          <a:p>
            <a:pPr>
              <a:defRPr/>
            </a:pPr>
            <a:r>
              <a:rPr lang="en-US" sz="900" dirty="0"/>
              <a:t>Glasgow R and Estabrooks P, Preventing Chronic Disease, 2018</a:t>
            </a:r>
          </a:p>
        </p:txBody>
      </p:sp>
      <p:pic>
        <p:nvPicPr>
          <p:cNvPr id="80900" name="Picture 9">
            <a:extLst>
              <a:ext uri="{FF2B5EF4-FFF2-40B4-BE49-F238E27FC236}">
                <a16:creationId xmlns:a16="http://schemas.microsoft.com/office/drawing/2014/main" id="{91AC2152-3293-2584-27FE-629D09D40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663"/>
            <a:ext cx="12221158" cy="398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611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FC973-BE47-32D6-08BD-52CAF0D7714F}"/>
            </a:ext>
          </a:extLst>
        </p:cNvPr>
        <p:cNvGrpSpPr/>
        <p:nvPr/>
      </p:nvGrpSpPr>
      <p:grpSpPr>
        <a:xfrm>
          <a:off x="0" y="0"/>
          <a:ext cx="0" cy="0"/>
          <a:chOff x="0" y="0"/>
          <a:chExt cx="0" cy="0"/>
        </a:xfrm>
      </p:grpSpPr>
      <p:pic>
        <p:nvPicPr>
          <p:cNvPr id="2" name="Picture 1" descr="A picture containing device, wheel, clock&#10;&#10;Description automatically generated">
            <a:extLst>
              <a:ext uri="{FF2B5EF4-FFF2-40B4-BE49-F238E27FC236}">
                <a16:creationId xmlns:a16="http://schemas.microsoft.com/office/drawing/2014/main" id="{5AC941E2-628A-EFCE-7729-BBA42643110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5" t="9091" r="28166" b="-1"/>
          <a:stretch/>
        </p:blipFill>
        <p:spPr>
          <a:xfrm>
            <a:off x="4365172" y="1160931"/>
            <a:ext cx="7826828" cy="6192102"/>
          </a:xfrm>
          <a:prstGeom prst="rect">
            <a:avLst/>
          </a:prstGeom>
          <a:noFill/>
          <a:effectLst>
            <a:outerShdw dist="50800" dir="5400000" algn="ctr" rotWithShape="0">
              <a:srgbClr val="000000">
                <a:alpha val="43137"/>
              </a:srgbClr>
            </a:outerShdw>
            <a:softEdge rad="0"/>
          </a:effectLst>
        </p:spPr>
      </p:pic>
      <p:sp>
        <p:nvSpPr>
          <p:cNvPr id="9" name="Oval 8">
            <a:extLst>
              <a:ext uri="{FF2B5EF4-FFF2-40B4-BE49-F238E27FC236}">
                <a16:creationId xmlns:a16="http://schemas.microsoft.com/office/drawing/2014/main" id="{B36189F6-F54B-EA1B-AB03-17030FE1CD6A}"/>
              </a:ext>
            </a:extLst>
          </p:cNvPr>
          <p:cNvSpPr/>
          <p:nvPr/>
        </p:nvSpPr>
        <p:spPr>
          <a:xfrm>
            <a:off x="9935457" y="1795122"/>
            <a:ext cx="1668713" cy="865064"/>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 name="TextBox 4">
            <a:extLst>
              <a:ext uri="{FF2B5EF4-FFF2-40B4-BE49-F238E27FC236}">
                <a16:creationId xmlns:a16="http://schemas.microsoft.com/office/drawing/2014/main" id="{DDD0B1F4-8583-639D-B246-370642A33B53}"/>
              </a:ext>
            </a:extLst>
          </p:cNvPr>
          <p:cNvSpPr txBox="1">
            <a:spLocks noChangeArrowheads="1"/>
          </p:cNvSpPr>
          <p:nvPr/>
        </p:nvSpPr>
        <p:spPr bwMode="auto">
          <a:xfrm>
            <a:off x="6766843" y="5793135"/>
            <a:ext cx="42047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SzPct val="100000"/>
              <a:buFont typeface="Arial" panose="020B0604020202020204" pitchFamily="34" charset="0"/>
              <a:buChar char="•"/>
              <a:defRPr sz="2700" b="1">
                <a:solidFill>
                  <a:schemeClr val="tx1"/>
                </a:solidFill>
                <a:latin typeface="Arial Narrow" panose="020B0606020202030204" pitchFamily="34" charset="0"/>
                <a:ea typeface="ＭＳ Ｐゴシック" panose="020B0600070205080204" pitchFamily="34" charset="-128"/>
              </a:defRPr>
            </a:lvl1pPr>
            <a:lvl2pPr marL="742950" indent="-285750">
              <a:spcBef>
                <a:spcPct val="20000"/>
              </a:spcBef>
              <a:buClr>
                <a:srgbClr val="FF0000"/>
              </a:buClr>
              <a:buSzPct val="100000"/>
              <a:buFont typeface="Arial" panose="020B0604020202020204" pitchFamily="34" charset="0"/>
              <a:buChar char="•"/>
              <a:defRPr sz="2200" b="1">
                <a:solidFill>
                  <a:schemeClr val="tx2"/>
                </a:solidFill>
                <a:latin typeface="Arial Narrow" panose="020B0606020202030204" pitchFamily="34" charset="0"/>
                <a:ea typeface="ＭＳ Ｐゴシック" panose="020B0600070205080204" pitchFamily="34" charset="-128"/>
              </a:defRPr>
            </a:lvl2pPr>
            <a:lvl3pPr marL="1143000" indent="-228600">
              <a:spcBef>
                <a:spcPct val="20000"/>
              </a:spcBef>
              <a:buClr>
                <a:srgbClr val="FF0000"/>
              </a:buClr>
              <a:buSzPct val="100000"/>
              <a:buFont typeface="Arial" panose="020B0604020202020204" pitchFamily="34" charset="0"/>
              <a:buChar char="•"/>
              <a:defRPr sz="2000" b="1">
                <a:solidFill>
                  <a:schemeClr val="tx1"/>
                </a:solidFill>
                <a:latin typeface="Arial Narrow" panose="020B0606020202030204" pitchFamily="34" charset="0"/>
                <a:ea typeface="ヒラギノ角ゴ Pro W3" charset="-128"/>
              </a:defRPr>
            </a:lvl3pPr>
            <a:lvl4pPr marL="1600200" indent="-228600">
              <a:spcBef>
                <a:spcPct val="20000"/>
              </a:spcBef>
              <a:buClr>
                <a:srgbClr val="FF0000"/>
              </a:buClr>
              <a:buSzPct val="100000"/>
              <a:buFont typeface="Arial" panose="020B0604020202020204" pitchFamily="34" charset="0"/>
              <a:buChar char="•"/>
              <a:defRPr sz="2000" b="1">
                <a:solidFill>
                  <a:schemeClr val="tx2"/>
                </a:solidFill>
                <a:latin typeface="Arial Narrow" panose="020B0606020202030204" pitchFamily="34" charset="0"/>
                <a:ea typeface="ヒラギノ角ゴ Pro W3" charset="-128"/>
              </a:defRPr>
            </a:lvl4pPr>
            <a:lvl5pPr marL="2057400" indent="-228600">
              <a:spcBef>
                <a:spcPct val="20000"/>
              </a:spcBef>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5pPr>
            <a:lvl6pPr marL="25146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6pPr>
            <a:lvl7pPr marL="29718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7pPr>
            <a:lvl8pPr marL="34290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8pPr>
            <a:lvl9pPr marL="38862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9pPr>
          </a:lstStyle>
          <a:p>
            <a:pPr eaLnBrk="1" hangingPunct="1">
              <a:spcBef>
                <a:spcPct val="0"/>
              </a:spcBef>
              <a:buClrTx/>
              <a:buSzTx/>
              <a:buFontTx/>
              <a:buNone/>
              <a:defRPr/>
            </a:pPr>
            <a:r>
              <a:rPr lang="en-US" altLang="en-US" sz="900" b="0" dirty="0">
                <a:solidFill>
                  <a:schemeClr val="bg1"/>
                </a:solidFill>
                <a:latin typeface="+mn-lt"/>
              </a:rPr>
              <a:t>Estabrooks et al. Determining the Impact of Walk Kansas. ABM, 2008, 36: 1-12</a:t>
            </a:r>
          </a:p>
        </p:txBody>
      </p:sp>
      <p:sp>
        <p:nvSpPr>
          <p:cNvPr id="12" name="Arrow: Up 11">
            <a:extLst>
              <a:ext uri="{FF2B5EF4-FFF2-40B4-BE49-F238E27FC236}">
                <a16:creationId xmlns:a16="http://schemas.microsoft.com/office/drawing/2014/main" id="{5AD3F89A-0716-27E9-CE94-EC4C643DA2BB}"/>
              </a:ext>
            </a:extLst>
          </p:cNvPr>
          <p:cNvSpPr/>
          <p:nvPr/>
        </p:nvSpPr>
        <p:spPr>
          <a:xfrm>
            <a:off x="785069" y="427010"/>
            <a:ext cx="4529584" cy="5596957"/>
          </a:xfrm>
          <a:prstGeom prst="upArrow">
            <a:avLst/>
          </a:prstGeom>
          <a:solidFill>
            <a:srgbClr val="FFFF00"/>
          </a:solidFill>
          <a:ln>
            <a:solidFill>
              <a:srgbClr val="2B3D5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4" name="TextBox 13">
            <a:extLst>
              <a:ext uri="{FF2B5EF4-FFF2-40B4-BE49-F238E27FC236}">
                <a16:creationId xmlns:a16="http://schemas.microsoft.com/office/drawing/2014/main" id="{61077A4D-D790-44C6-867C-DF0B709AE779}"/>
              </a:ext>
            </a:extLst>
          </p:cNvPr>
          <p:cNvSpPr txBox="1"/>
          <p:nvPr/>
        </p:nvSpPr>
        <p:spPr>
          <a:xfrm>
            <a:off x="2294803" y="1950655"/>
            <a:ext cx="2070369" cy="553998"/>
          </a:xfrm>
          <a:prstGeom prst="rect">
            <a:avLst/>
          </a:prstGeom>
          <a:noFill/>
        </p:spPr>
        <p:txBody>
          <a:bodyPr wrap="square">
            <a:spAutoFit/>
          </a:bodyPr>
          <a:lstStyle/>
          <a:p>
            <a:pPr>
              <a:defRPr/>
            </a:pPr>
            <a:r>
              <a:rPr lang="en-US" sz="3000" b="1" dirty="0">
                <a:solidFill>
                  <a:srgbClr val="2B3D51"/>
                </a:solidFill>
              </a:rPr>
              <a:t>Per week</a:t>
            </a:r>
          </a:p>
        </p:txBody>
      </p:sp>
      <p:sp>
        <p:nvSpPr>
          <p:cNvPr id="15" name="TextBox 14">
            <a:extLst>
              <a:ext uri="{FF2B5EF4-FFF2-40B4-BE49-F238E27FC236}">
                <a16:creationId xmlns:a16="http://schemas.microsoft.com/office/drawing/2014/main" id="{F411A509-B203-16A0-E87D-B089D16F22BD}"/>
              </a:ext>
            </a:extLst>
          </p:cNvPr>
          <p:cNvSpPr txBox="1"/>
          <p:nvPr/>
        </p:nvSpPr>
        <p:spPr>
          <a:xfrm>
            <a:off x="1947135" y="2946264"/>
            <a:ext cx="2205451" cy="2677656"/>
          </a:xfrm>
          <a:prstGeom prst="rect">
            <a:avLst/>
          </a:prstGeom>
          <a:noFill/>
        </p:spPr>
        <p:txBody>
          <a:bodyPr wrap="square">
            <a:spAutoFit/>
          </a:bodyPr>
          <a:lstStyle/>
          <a:p>
            <a:pPr algn="ctr">
              <a:defRPr/>
            </a:pPr>
            <a:r>
              <a:rPr lang="en-US" sz="2800" b="1" dirty="0">
                <a:solidFill>
                  <a:srgbClr val="2B3D51"/>
                </a:solidFill>
              </a:rPr>
              <a:t>Inactive:</a:t>
            </a:r>
          </a:p>
          <a:p>
            <a:pPr algn="ctr">
              <a:defRPr/>
            </a:pPr>
            <a:r>
              <a:rPr lang="en-US" sz="2800" b="1" dirty="0">
                <a:solidFill>
                  <a:srgbClr val="2B3D51"/>
                </a:solidFill>
              </a:rPr>
              <a:t>+ 177 min</a:t>
            </a:r>
          </a:p>
          <a:p>
            <a:pPr algn="ctr">
              <a:defRPr/>
            </a:pPr>
            <a:endParaRPr lang="en-US" sz="2800" b="1" dirty="0">
              <a:solidFill>
                <a:srgbClr val="2B3D51"/>
              </a:solidFill>
            </a:endParaRPr>
          </a:p>
          <a:p>
            <a:pPr algn="ctr">
              <a:defRPr/>
            </a:pPr>
            <a:r>
              <a:rPr lang="en-US" sz="2800" b="1" dirty="0">
                <a:solidFill>
                  <a:srgbClr val="2B3D51"/>
                </a:solidFill>
              </a:rPr>
              <a:t>Insufficiently active:</a:t>
            </a:r>
          </a:p>
          <a:p>
            <a:pPr algn="ctr">
              <a:defRPr/>
            </a:pPr>
            <a:r>
              <a:rPr lang="en-US" sz="2800" b="1" dirty="0">
                <a:solidFill>
                  <a:srgbClr val="2B3D51"/>
                </a:solidFill>
              </a:rPr>
              <a:t>+ 107 min</a:t>
            </a:r>
          </a:p>
        </p:txBody>
      </p:sp>
    </p:spTree>
    <p:extLst>
      <p:ext uri="{BB962C8B-B14F-4D97-AF65-F5344CB8AC3E}">
        <p14:creationId xmlns:p14="http://schemas.microsoft.com/office/powerpoint/2010/main" val="1579547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7A341-34D3-1FDA-3145-8431BE63E0F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0DE4EF5-02B7-5472-3C7A-0E89C21B8A73}"/>
              </a:ext>
            </a:extLst>
          </p:cNvPr>
          <p:cNvSpPr txBox="1"/>
          <p:nvPr/>
        </p:nvSpPr>
        <p:spPr>
          <a:xfrm>
            <a:off x="1904629" y="2558356"/>
            <a:ext cx="3127623" cy="7571303"/>
          </a:xfrm>
          <a:prstGeom prst="rect">
            <a:avLst/>
          </a:prstGeom>
          <a:noFill/>
        </p:spPr>
        <p:txBody>
          <a:bodyPr>
            <a:spAutoFit/>
          </a:bodyPr>
          <a:lstStyle/>
          <a:p>
            <a:pPr>
              <a:defRPr/>
            </a:pPr>
            <a:r>
              <a:rPr lang="en-US" sz="2400" b="1" dirty="0">
                <a:solidFill>
                  <a:schemeClr val="bg1"/>
                </a:solidFill>
              </a:rPr>
              <a:t>Technical Definition</a:t>
            </a:r>
          </a:p>
          <a:p>
            <a:pPr>
              <a:defRPr/>
            </a:pPr>
            <a:r>
              <a:rPr lang="en-US" sz="4200" dirty="0">
                <a:solidFill>
                  <a:schemeClr val="bg1"/>
                </a:solidFill>
              </a:rPr>
              <a:t>The absolute number, proportion, and representativeness of settings and agents willing to initiate a program.</a:t>
            </a:r>
          </a:p>
        </p:txBody>
      </p:sp>
      <p:sp>
        <p:nvSpPr>
          <p:cNvPr id="7" name="TextBox 6">
            <a:extLst>
              <a:ext uri="{FF2B5EF4-FFF2-40B4-BE49-F238E27FC236}">
                <a16:creationId xmlns:a16="http://schemas.microsoft.com/office/drawing/2014/main" id="{07D52DC6-A505-CC82-53DD-DB167650A5FB}"/>
              </a:ext>
            </a:extLst>
          </p:cNvPr>
          <p:cNvSpPr txBox="1"/>
          <p:nvPr/>
        </p:nvSpPr>
        <p:spPr>
          <a:xfrm>
            <a:off x="9002784" y="6627168"/>
            <a:ext cx="4586511" cy="230832"/>
          </a:xfrm>
          <a:prstGeom prst="rect">
            <a:avLst/>
          </a:prstGeom>
          <a:noFill/>
        </p:spPr>
        <p:txBody>
          <a:bodyPr>
            <a:spAutoFit/>
          </a:bodyPr>
          <a:lstStyle/>
          <a:p>
            <a:pPr>
              <a:defRPr/>
            </a:pPr>
            <a:r>
              <a:rPr lang="en-US" sz="900" dirty="0"/>
              <a:t>Glasgow R and Estabrooks P, Preventing Chronic Disease, 2018</a:t>
            </a:r>
          </a:p>
        </p:txBody>
      </p:sp>
      <p:pic>
        <p:nvPicPr>
          <p:cNvPr id="84995" name="Picture 9">
            <a:extLst>
              <a:ext uri="{FF2B5EF4-FFF2-40B4-BE49-F238E27FC236}">
                <a16:creationId xmlns:a16="http://schemas.microsoft.com/office/drawing/2014/main" id="{AE7A2B3A-FC58-343C-E69A-0BAE2153D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5368"/>
            <a:ext cx="12192000" cy="395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344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DBFF3-C1D6-4B9E-208C-986A201F802C}"/>
            </a:ext>
          </a:extLst>
        </p:cNvPr>
        <p:cNvGrpSpPr/>
        <p:nvPr/>
      </p:nvGrpSpPr>
      <p:grpSpPr>
        <a:xfrm>
          <a:off x="0" y="0"/>
          <a:ext cx="0" cy="0"/>
          <a:chOff x="0" y="0"/>
          <a:chExt cx="0" cy="0"/>
        </a:xfrm>
      </p:grpSpPr>
      <p:pic>
        <p:nvPicPr>
          <p:cNvPr id="2" name="Picture 1" descr="A picture containing device, wheel, clock&#10;&#10;Description automatically generated">
            <a:extLst>
              <a:ext uri="{FF2B5EF4-FFF2-40B4-BE49-F238E27FC236}">
                <a16:creationId xmlns:a16="http://schemas.microsoft.com/office/drawing/2014/main" id="{597042FD-5914-3274-CE59-7F1CB0C4800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5" t="9091" r="28166" b="-1"/>
          <a:stretch/>
        </p:blipFill>
        <p:spPr>
          <a:xfrm>
            <a:off x="4441214" y="608684"/>
            <a:ext cx="7760481" cy="6139612"/>
          </a:xfrm>
          <a:prstGeom prst="rect">
            <a:avLst/>
          </a:prstGeom>
          <a:noFill/>
          <a:effectLst>
            <a:outerShdw dist="50800" dir="5400000" algn="ctr" rotWithShape="0">
              <a:srgbClr val="000000">
                <a:alpha val="43137"/>
              </a:srgbClr>
            </a:outerShdw>
            <a:softEdge rad="0"/>
          </a:effectLst>
        </p:spPr>
      </p:pic>
      <p:sp>
        <p:nvSpPr>
          <p:cNvPr id="9" name="Oval 8">
            <a:extLst>
              <a:ext uri="{FF2B5EF4-FFF2-40B4-BE49-F238E27FC236}">
                <a16:creationId xmlns:a16="http://schemas.microsoft.com/office/drawing/2014/main" id="{33CA7CF6-14FD-02CB-68DA-C27A885702D2}"/>
              </a:ext>
            </a:extLst>
          </p:cNvPr>
          <p:cNvSpPr/>
          <p:nvPr/>
        </p:nvSpPr>
        <p:spPr>
          <a:xfrm>
            <a:off x="10877666" y="3547862"/>
            <a:ext cx="1314333" cy="725537"/>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 name="TextBox 4">
            <a:extLst>
              <a:ext uri="{FF2B5EF4-FFF2-40B4-BE49-F238E27FC236}">
                <a16:creationId xmlns:a16="http://schemas.microsoft.com/office/drawing/2014/main" id="{7401C5AA-2865-EABE-B082-1B425017EDDB}"/>
              </a:ext>
            </a:extLst>
          </p:cNvPr>
          <p:cNvSpPr txBox="1">
            <a:spLocks noChangeArrowheads="1"/>
          </p:cNvSpPr>
          <p:nvPr/>
        </p:nvSpPr>
        <p:spPr bwMode="auto">
          <a:xfrm>
            <a:off x="7987233" y="6517464"/>
            <a:ext cx="42047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SzPct val="100000"/>
              <a:buFont typeface="Arial" panose="020B0604020202020204" pitchFamily="34" charset="0"/>
              <a:buChar char="•"/>
              <a:defRPr sz="2700" b="1">
                <a:solidFill>
                  <a:schemeClr val="tx1"/>
                </a:solidFill>
                <a:latin typeface="Arial Narrow" panose="020B0606020202030204" pitchFamily="34" charset="0"/>
                <a:ea typeface="ＭＳ Ｐゴシック" panose="020B0600070205080204" pitchFamily="34" charset="-128"/>
              </a:defRPr>
            </a:lvl1pPr>
            <a:lvl2pPr marL="742950" indent="-285750">
              <a:spcBef>
                <a:spcPct val="20000"/>
              </a:spcBef>
              <a:buClr>
                <a:srgbClr val="FF0000"/>
              </a:buClr>
              <a:buSzPct val="100000"/>
              <a:buFont typeface="Arial" panose="020B0604020202020204" pitchFamily="34" charset="0"/>
              <a:buChar char="•"/>
              <a:defRPr sz="2200" b="1">
                <a:solidFill>
                  <a:schemeClr val="tx2"/>
                </a:solidFill>
                <a:latin typeface="Arial Narrow" panose="020B0606020202030204" pitchFamily="34" charset="0"/>
                <a:ea typeface="ＭＳ Ｐゴシック" panose="020B0600070205080204" pitchFamily="34" charset="-128"/>
              </a:defRPr>
            </a:lvl2pPr>
            <a:lvl3pPr marL="1143000" indent="-228600">
              <a:spcBef>
                <a:spcPct val="20000"/>
              </a:spcBef>
              <a:buClr>
                <a:srgbClr val="FF0000"/>
              </a:buClr>
              <a:buSzPct val="100000"/>
              <a:buFont typeface="Arial" panose="020B0604020202020204" pitchFamily="34" charset="0"/>
              <a:buChar char="•"/>
              <a:defRPr sz="2000" b="1">
                <a:solidFill>
                  <a:schemeClr val="tx1"/>
                </a:solidFill>
                <a:latin typeface="Arial Narrow" panose="020B0606020202030204" pitchFamily="34" charset="0"/>
                <a:ea typeface="ヒラギノ角ゴ Pro W3" charset="-128"/>
              </a:defRPr>
            </a:lvl3pPr>
            <a:lvl4pPr marL="1600200" indent="-228600">
              <a:spcBef>
                <a:spcPct val="20000"/>
              </a:spcBef>
              <a:buClr>
                <a:srgbClr val="FF0000"/>
              </a:buClr>
              <a:buSzPct val="100000"/>
              <a:buFont typeface="Arial" panose="020B0604020202020204" pitchFamily="34" charset="0"/>
              <a:buChar char="•"/>
              <a:defRPr sz="2000" b="1">
                <a:solidFill>
                  <a:schemeClr val="tx2"/>
                </a:solidFill>
                <a:latin typeface="Arial Narrow" panose="020B0606020202030204" pitchFamily="34" charset="0"/>
                <a:ea typeface="ヒラギノ角ゴ Pro W3" charset="-128"/>
              </a:defRPr>
            </a:lvl4pPr>
            <a:lvl5pPr marL="2057400" indent="-228600">
              <a:spcBef>
                <a:spcPct val="20000"/>
              </a:spcBef>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5pPr>
            <a:lvl6pPr marL="25146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6pPr>
            <a:lvl7pPr marL="29718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7pPr>
            <a:lvl8pPr marL="34290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8pPr>
            <a:lvl9pPr marL="38862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9pPr>
          </a:lstStyle>
          <a:p>
            <a:pPr eaLnBrk="1" hangingPunct="1">
              <a:spcBef>
                <a:spcPct val="0"/>
              </a:spcBef>
              <a:buClrTx/>
              <a:buSzTx/>
              <a:buFontTx/>
              <a:buNone/>
              <a:defRPr/>
            </a:pPr>
            <a:r>
              <a:rPr lang="en-US" altLang="en-US" sz="900" b="0" dirty="0">
                <a:solidFill>
                  <a:schemeClr val="accent1"/>
                </a:solidFill>
                <a:latin typeface="+mn-lt"/>
              </a:rPr>
              <a:t>Estabrooks et al. Determining the Impact of Walk Kansas. ABM, 2008, 36: 1-12</a:t>
            </a:r>
          </a:p>
        </p:txBody>
      </p:sp>
      <p:sp>
        <p:nvSpPr>
          <p:cNvPr id="3" name="TextBox 2">
            <a:extLst>
              <a:ext uri="{FF2B5EF4-FFF2-40B4-BE49-F238E27FC236}">
                <a16:creationId xmlns:a16="http://schemas.microsoft.com/office/drawing/2014/main" id="{C78149B0-1C18-473D-E11C-8E05ACC9E2EC}"/>
              </a:ext>
            </a:extLst>
          </p:cNvPr>
          <p:cNvSpPr txBox="1"/>
          <p:nvPr/>
        </p:nvSpPr>
        <p:spPr>
          <a:xfrm>
            <a:off x="184759" y="944070"/>
            <a:ext cx="6161612" cy="4247317"/>
          </a:xfrm>
          <a:prstGeom prst="rect">
            <a:avLst/>
          </a:prstGeom>
          <a:noFill/>
        </p:spPr>
        <p:txBody>
          <a:bodyPr wrap="square">
            <a:spAutoFit/>
          </a:bodyPr>
          <a:lstStyle/>
          <a:p>
            <a:pPr marL="342882" indent="-342882">
              <a:buFont typeface="Arial" panose="020B0604020202020204" pitchFamily="34" charset="0"/>
              <a:buChar char="•"/>
              <a:defRPr/>
            </a:pPr>
            <a:r>
              <a:rPr lang="en-US" sz="3000" dirty="0">
                <a:latin typeface="+mj-lt"/>
              </a:rPr>
              <a:t>105 eligible counties.</a:t>
            </a:r>
          </a:p>
          <a:p>
            <a:pPr marL="342882" indent="-342882">
              <a:buFont typeface="Arial" panose="020B0604020202020204" pitchFamily="34" charset="0"/>
              <a:buChar char="•"/>
              <a:defRPr/>
            </a:pPr>
            <a:r>
              <a:rPr lang="en-US" sz="3000" b="1" dirty="0"/>
              <a:t>Year 1:  48 counties </a:t>
            </a:r>
            <a:r>
              <a:rPr lang="en-US" sz="3000" dirty="0">
                <a:latin typeface="+mj-lt"/>
              </a:rPr>
              <a:t>participated.</a:t>
            </a:r>
          </a:p>
          <a:p>
            <a:pPr>
              <a:defRPr/>
            </a:pPr>
            <a:endParaRPr lang="en-US" sz="3000" dirty="0">
              <a:latin typeface="+mj-lt"/>
            </a:endParaRPr>
          </a:p>
          <a:p>
            <a:pPr marL="342882" indent="-342882">
              <a:buFont typeface="Arial" panose="020B0604020202020204" pitchFamily="34" charset="0"/>
              <a:buChar char="•"/>
              <a:defRPr/>
            </a:pPr>
            <a:r>
              <a:rPr lang="en-US" sz="3000" b="1" dirty="0"/>
              <a:t>By year 5:  +41 counties</a:t>
            </a:r>
            <a:r>
              <a:rPr lang="en-US" sz="3000" dirty="0">
                <a:latin typeface="+mj-lt"/>
              </a:rPr>
              <a:t> participated.</a:t>
            </a:r>
          </a:p>
          <a:p>
            <a:pPr>
              <a:defRPr/>
            </a:pPr>
            <a:endParaRPr lang="en-US" sz="3000" dirty="0">
              <a:latin typeface="+mj-lt"/>
            </a:endParaRPr>
          </a:p>
          <a:p>
            <a:pPr marL="342882" indent="-342882">
              <a:buFont typeface="Arial" panose="020B0604020202020204" pitchFamily="34" charset="0"/>
              <a:buChar char="•"/>
              <a:defRPr/>
            </a:pPr>
            <a:r>
              <a:rPr lang="en-US" sz="3000" dirty="0">
                <a:latin typeface="+mj-lt"/>
              </a:rPr>
              <a:t>Initially, counties with </a:t>
            </a:r>
            <a:r>
              <a:rPr lang="en-US" sz="3000" b="1" dirty="0"/>
              <a:t>agents</a:t>
            </a:r>
            <a:r>
              <a:rPr lang="en-US" sz="3000" dirty="0">
                <a:latin typeface="+mj-lt"/>
              </a:rPr>
              <a:t> not meeting PA recommendations were less likely to adopt.</a:t>
            </a:r>
          </a:p>
        </p:txBody>
      </p:sp>
    </p:spTree>
    <p:extLst>
      <p:ext uri="{BB962C8B-B14F-4D97-AF65-F5344CB8AC3E}">
        <p14:creationId xmlns:p14="http://schemas.microsoft.com/office/powerpoint/2010/main" val="2394065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65A3C-5583-5544-5BBE-2DDF09FCDC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8DC558B-B922-4DF4-4F52-48573DB9B195}"/>
              </a:ext>
            </a:extLst>
          </p:cNvPr>
          <p:cNvSpPr txBox="1"/>
          <p:nvPr/>
        </p:nvSpPr>
        <p:spPr>
          <a:xfrm>
            <a:off x="1791891" y="2558356"/>
            <a:ext cx="3203525" cy="5632311"/>
          </a:xfrm>
          <a:prstGeom prst="rect">
            <a:avLst/>
          </a:prstGeom>
          <a:noFill/>
        </p:spPr>
        <p:txBody>
          <a:bodyPr>
            <a:spAutoFit/>
          </a:bodyPr>
          <a:lstStyle/>
          <a:p>
            <a:pPr>
              <a:defRPr/>
            </a:pPr>
            <a:r>
              <a:rPr lang="en-US" sz="2400" b="1" dirty="0">
                <a:solidFill>
                  <a:schemeClr val="bg1"/>
                </a:solidFill>
              </a:rPr>
              <a:t>Technical Definition</a:t>
            </a:r>
          </a:p>
          <a:p>
            <a:pPr>
              <a:defRPr/>
            </a:pPr>
            <a:r>
              <a:rPr lang="en-US" sz="4200" dirty="0">
                <a:solidFill>
                  <a:schemeClr val="bg1"/>
                </a:solidFill>
              </a:rPr>
              <a:t>Agents’ fidelity to the intervention protocol, including adaptations, time, and cost.</a:t>
            </a:r>
          </a:p>
        </p:txBody>
      </p:sp>
      <p:sp>
        <p:nvSpPr>
          <p:cNvPr id="7" name="TextBox 6">
            <a:extLst>
              <a:ext uri="{FF2B5EF4-FFF2-40B4-BE49-F238E27FC236}">
                <a16:creationId xmlns:a16="http://schemas.microsoft.com/office/drawing/2014/main" id="{D374633C-03D0-C7C2-15A8-10705F697FDB}"/>
              </a:ext>
            </a:extLst>
          </p:cNvPr>
          <p:cNvSpPr txBox="1"/>
          <p:nvPr/>
        </p:nvSpPr>
        <p:spPr>
          <a:xfrm>
            <a:off x="8577721" y="6511305"/>
            <a:ext cx="4586510" cy="230832"/>
          </a:xfrm>
          <a:prstGeom prst="rect">
            <a:avLst/>
          </a:prstGeom>
          <a:noFill/>
        </p:spPr>
        <p:txBody>
          <a:bodyPr>
            <a:spAutoFit/>
          </a:bodyPr>
          <a:lstStyle/>
          <a:p>
            <a:pPr>
              <a:defRPr/>
            </a:pPr>
            <a:r>
              <a:rPr lang="en-US" sz="900" dirty="0"/>
              <a:t>Glasgow R and Estabrooks P, Preventing Chronic Disease, 2018</a:t>
            </a:r>
          </a:p>
        </p:txBody>
      </p:sp>
      <p:pic>
        <p:nvPicPr>
          <p:cNvPr id="89091" name="Picture 9">
            <a:extLst>
              <a:ext uri="{FF2B5EF4-FFF2-40B4-BE49-F238E27FC236}">
                <a16:creationId xmlns:a16="http://schemas.microsoft.com/office/drawing/2014/main" id="{591115CF-93C4-CD49-3DE8-7E6FE2F16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31279"/>
            <a:ext cx="12189745" cy="393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291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D3353-8D11-EE5A-E027-5B041F83A785}"/>
            </a:ext>
          </a:extLst>
        </p:cNvPr>
        <p:cNvGrpSpPr/>
        <p:nvPr/>
      </p:nvGrpSpPr>
      <p:grpSpPr>
        <a:xfrm>
          <a:off x="0" y="0"/>
          <a:ext cx="0" cy="0"/>
          <a:chOff x="0" y="0"/>
          <a:chExt cx="0" cy="0"/>
        </a:xfrm>
      </p:grpSpPr>
      <p:pic>
        <p:nvPicPr>
          <p:cNvPr id="2" name="Picture 1" descr="A picture containing device, wheel, clock&#10;&#10;Description automatically generated">
            <a:extLst>
              <a:ext uri="{FF2B5EF4-FFF2-40B4-BE49-F238E27FC236}">
                <a16:creationId xmlns:a16="http://schemas.microsoft.com/office/drawing/2014/main" id="{B026ED00-E2D9-9FE5-2823-03F99A19CA2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5" t="9091" r="28166" b="-1"/>
          <a:stretch/>
        </p:blipFill>
        <p:spPr>
          <a:xfrm>
            <a:off x="4366204" y="654784"/>
            <a:ext cx="7825796" cy="6191286"/>
          </a:xfrm>
          <a:prstGeom prst="rect">
            <a:avLst/>
          </a:prstGeom>
          <a:noFill/>
          <a:effectLst>
            <a:outerShdw dist="50800" dir="5400000" algn="ctr" rotWithShape="0">
              <a:srgbClr val="000000">
                <a:alpha val="43137"/>
              </a:srgbClr>
            </a:outerShdw>
            <a:softEdge rad="0"/>
          </a:effectLst>
        </p:spPr>
      </p:pic>
      <p:sp>
        <p:nvSpPr>
          <p:cNvPr id="9" name="Oval 8">
            <a:extLst>
              <a:ext uri="{FF2B5EF4-FFF2-40B4-BE49-F238E27FC236}">
                <a16:creationId xmlns:a16="http://schemas.microsoft.com/office/drawing/2014/main" id="{4EA225E6-C6C4-9634-E686-5DD62D69D23B}"/>
              </a:ext>
            </a:extLst>
          </p:cNvPr>
          <p:cNvSpPr/>
          <p:nvPr/>
        </p:nvSpPr>
        <p:spPr>
          <a:xfrm>
            <a:off x="8583066" y="4811315"/>
            <a:ext cx="2095819" cy="109723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 name="TextBox 4">
            <a:extLst>
              <a:ext uri="{FF2B5EF4-FFF2-40B4-BE49-F238E27FC236}">
                <a16:creationId xmlns:a16="http://schemas.microsoft.com/office/drawing/2014/main" id="{E7631C2F-E78F-275B-B743-C7D8E1E03B50}"/>
              </a:ext>
            </a:extLst>
          </p:cNvPr>
          <p:cNvSpPr txBox="1">
            <a:spLocks noChangeArrowheads="1"/>
          </p:cNvSpPr>
          <p:nvPr/>
        </p:nvSpPr>
        <p:spPr bwMode="auto">
          <a:xfrm>
            <a:off x="8316882" y="6489821"/>
            <a:ext cx="42047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SzPct val="100000"/>
              <a:buFont typeface="Arial" panose="020B0604020202020204" pitchFamily="34" charset="0"/>
              <a:buChar char="•"/>
              <a:defRPr sz="2700" b="1">
                <a:solidFill>
                  <a:schemeClr val="tx1"/>
                </a:solidFill>
                <a:latin typeface="Arial Narrow" panose="020B0606020202030204" pitchFamily="34" charset="0"/>
                <a:ea typeface="ＭＳ Ｐゴシック" panose="020B0600070205080204" pitchFamily="34" charset="-128"/>
              </a:defRPr>
            </a:lvl1pPr>
            <a:lvl2pPr marL="742950" indent="-285750">
              <a:spcBef>
                <a:spcPct val="20000"/>
              </a:spcBef>
              <a:buClr>
                <a:srgbClr val="FF0000"/>
              </a:buClr>
              <a:buSzPct val="100000"/>
              <a:buFont typeface="Arial" panose="020B0604020202020204" pitchFamily="34" charset="0"/>
              <a:buChar char="•"/>
              <a:defRPr sz="2200" b="1">
                <a:solidFill>
                  <a:schemeClr val="tx2"/>
                </a:solidFill>
                <a:latin typeface="Arial Narrow" panose="020B0606020202030204" pitchFamily="34" charset="0"/>
                <a:ea typeface="ＭＳ Ｐゴシック" panose="020B0600070205080204" pitchFamily="34" charset="-128"/>
              </a:defRPr>
            </a:lvl2pPr>
            <a:lvl3pPr marL="1143000" indent="-228600">
              <a:spcBef>
                <a:spcPct val="20000"/>
              </a:spcBef>
              <a:buClr>
                <a:srgbClr val="FF0000"/>
              </a:buClr>
              <a:buSzPct val="100000"/>
              <a:buFont typeface="Arial" panose="020B0604020202020204" pitchFamily="34" charset="0"/>
              <a:buChar char="•"/>
              <a:defRPr sz="2000" b="1">
                <a:solidFill>
                  <a:schemeClr val="tx1"/>
                </a:solidFill>
                <a:latin typeface="Arial Narrow" panose="020B0606020202030204" pitchFamily="34" charset="0"/>
                <a:ea typeface="ヒラギノ角ゴ Pro W3" charset="-128"/>
              </a:defRPr>
            </a:lvl3pPr>
            <a:lvl4pPr marL="1600200" indent="-228600">
              <a:spcBef>
                <a:spcPct val="20000"/>
              </a:spcBef>
              <a:buClr>
                <a:srgbClr val="FF0000"/>
              </a:buClr>
              <a:buSzPct val="100000"/>
              <a:buFont typeface="Arial" panose="020B0604020202020204" pitchFamily="34" charset="0"/>
              <a:buChar char="•"/>
              <a:defRPr sz="2000" b="1">
                <a:solidFill>
                  <a:schemeClr val="tx2"/>
                </a:solidFill>
                <a:latin typeface="Arial Narrow" panose="020B0606020202030204" pitchFamily="34" charset="0"/>
                <a:ea typeface="ヒラギノ角ゴ Pro W3" charset="-128"/>
              </a:defRPr>
            </a:lvl4pPr>
            <a:lvl5pPr marL="2057400" indent="-228600">
              <a:spcBef>
                <a:spcPct val="20000"/>
              </a:spcBef>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5pPr>
            <a:lvl6pPr marL="25146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6pPr>
            <a:lvl7pPr marL="29718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7pPr>
            <a:lvl8pPr marL="34290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8pPr>
            <a:lvl9pPr marL="38862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9pPr>
          </a:lstStyle>
          <a:p>
            <a:pPr eaLnBrk="1" hangingPunct="1">
              <a:spcBef>
                <a:spcPct val="0"/>
              </a:spcBef>
              <a:buClrTx/>
              <a:buSzTx/>
              <a:buFontTx/>
              <a:buNone/>
              <a:defRPr/>
            </a:pPr>
            <a:r>
              <a:rPr lang="en-US" altLang="en-US" sz="900" dirty="0">
                <a:latin typeface="+mn-lt"/>
              </a:rPr>
              <a:t>Estabrooks et al. Determining the Impact of Walk Kansas. ABM, 2008, 36: 1-12</a:t>
            </a:r>
          </a:p>
        </p:txBody>
      </p:sp>
      <p:sp>
        <p:nvSpPr>
          <p:cNvPr id="4" name="TextBox 3">
            <a:extLst>
              <a:ext uri="{FF2B5EF4-FFF2-40B4-BE49-F238E27FC236}">
                <a16:creationId xmlns:a16="http://schemas.microsoft.com/office/drawing/2014/main" id="{96778AF7-FE4C-BE77-FECA-E1EAE4EEE17B}"/>
              </a:ext>
            </a:extLst>
          </p:cNvPr>
          <p:cNvSpPr txBox="1"/>
          <p:nvPr/>
        </p:nvSpPr>
        <p:spPr>
          <a:xfrm>
            <a:off x="283103" y="848566"/>
            <a:ext cx="5649611" cy="5170646"/>
          </a:xfrm>
          <a:prstGeom prst="rect">
            <a:avLst/>
          </a:prstGeom>
          <a:noFill/>
        </p:spPr>
        <p:txBody>
          <a:bodyPr wrap="square">
            <a:spAutoFit/>
          </a:bodyPr>
          <a:lstStyle/>
          <a:p>
            <a:pPr>
              <a:defRPr/>
            </a:pPr>
            <a:r>
              <a:rPr lang="en-US" sz="3300" dirty="0">
                <a:latin typeface="+mj-lt"/>
              </a:rPr>
              <a:t>No data reported but refers to </a:t>
            </a:r>
            <a:r>
              <a:rPr lang="en-US" sz="3300" b="1" dirty="0"/>
              <a:t>consistent delivery </a:t>
            </a:r>
            <a:r>
              <a:rPr lang="en-US" sz="3300" dirty="0">
                <a:latin typeface="+mj-lt"/>
              </a:rPr>
              <a:t>across counties.</a:t>
            </a:r>
          </a:p>
          <a:p>
            <a:pPr>
              <a:defRPr/>
            </a:pPr>
            <a:endParaRPr lang="en-US" sz="3300" dirty="0">
              <a:latin typeface="+mj-lt"/>
            </a:endParaRPr>
          </a:p>
          <a:p>
            <a:pPr>
              <a:defRPr/>
            </a:pPr>
            <a:r>
              <a:rPr lang="en-US" sz="3300" dirty="0">
                <a:latin typeface="+mj-lt"/>
              </a:rPr>
              <a:t>Could have reported:</a:t>
            </a:r>
          </a:p>
          <a:p>
            <a:pPr>
              <a:defRPr/>
            </a:pPr>
            <a:r>
              <a:rPr lang="en-US" sz="3300" dirty="0">
                <a:latin typeface="+mj-lt"/>
              </a:rPr>
              <a:t>- % of intervention materials /newsletters delivered/received</a:t>
            </a:r>
          </a:p>
          <a:p>
            <a:pPr>
              <a:defRPr/>
            </a:pPr>
            <a:r>
              <a:rPr lang="en-US" sz="3300" dirty="0">
                <a:latin typeface="+mj-lt"/>
              </a:rPr>
              <a:t>- % of classes completed</a:t>
            </a:r>
          </a:p>
          <a:p>
            <a:pPr>
              <a:defRPr/>
            </a:pPr>
            <a:r>
              <a:rPr lang="en-US" sz="3300" dirty="0">
                <a:latin typeface="+mj-lt"/>
              </a:rPr>
              <a:t>- Cost/resources needed</a:t>
            </a:r>
          </a:p>
          <a:p>
            <a:pPr>
              <a:defRPr/>
            </a:pPr>
            <a:r>
              <a:rPr lang="en-US" sz="3300" dirty="0">
                <a:latin typeface="+mj-lt"/>
              </a:rPr>
              <a:t>- Fidelity/adaptations</a:t>
            </a:r>
          </a:p>
        </p:txBody>
      </p:sp>
    </p:spTree>
    <p:extLst>
      <p:ext uri="{BB962C8B-B14F-4D97-AF65-F5344CB8AC3E}">
        <p14:creationId xmlns:p14="http://schemas.microsoft.com/office/powerpoint/2010/main" val="3299177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63A60-4636-ACAB-B905-037048092E9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C1AC828-C876-F686-881B-4ED385747190}"/>
              </a:ext>
            </a:extLst>
          </p:cNvPr>
          <p:cNvSpPr txBox="1"/>
          <p:nvPr/>
        </p:nvSpPr>
        <p:spPr>
          <a:xfrm>
            <a:off x="1938115" y="2558356"/>
            <a:ext cx="3243709" cy="7571303"/>
          </a:xfrm>
          <a:prstGeom prst="rect">
            <a:avLst/>
          </a:prstGeom>
          <a:noFill/>
        </p:spPr>
        <p:txBody>
          <a:bodyPr>
            <a:spAutoFit/>
          </a:bodyPr>
          <a:lstStyle/>
          <a:p>
            <a:pPr>
              <a:defRPr/>
            </a:pPr>
            <a:r>
              <a:rPr lang="en-US" sz="2400" b="1" dirty="0">
                <a:solidFill>
                  <a:schemeClr val="bg1"/>
                </a:solidFill>
              </a:rPr>
              <a:t>Technical Definition</a:t>
            </a:r>
          </a:p>
          <a:p>
            <a:pPr>
              <a:defRPr/>
            </a:pPr>
            <a:r>
              <a:rPr lang="en-US" sz="4200" dirty="0">
                <a:solidFill>
                  <a:schemeClr val="bg1"/>
                </a:solidFill>
              </a:rPr>
              <a:t>The extent to which a program becomes institutionalized at the setting level or sustained at an individual level.</a:t>
            </a:r>
          </a:p>
        </p:txBody>
      </p:sp>
      <p:sp>
        <p:nvSpPr>
          <p:cNvPr id="7" name="TextBox 6">
            <a:extLst>
              <a:ext uri="{FF2B5EF4-FFF2-40B4-BE49-F238E27FC236}">
                <a16:creationId xmlns:a16="http://schemas.microsoft.com/office/drawing/2014/main" id="{2CADC0FB-66CE-41A6-B91E-7479DA4C1180}"/>
              </a:ext>
            </a:extLst>
          </p:cNvPr>
          <p:cNvSpPr txBox="1"/>
          <p:nvPr/>
        </p:nvSpPr>
        <p:spPr>
          <a:xfrm>
            <a:off x="9053066" y="6627168"/>
            <a:ext cx="4586511" cy="230832"/>
          </a:xfrm>
          <a:prstGeom prst="rect">
            <a:avLst/>
          </a:prstGeom>
          <a:noFill/>
        </p:spPr>
        <p:txBody>
          <a:bodyPr>
            <a:spAutoFit/>
          </a:bodyPr>
          <a:lstStyle/>
          <a:p>
            <a:pPr>
              <a:defRPr/>
            </a:pPr>
            <a:r>
              <a:rPr lang="en-US" sz="900" dirty="0"/>
              <a:t>Glasgow R and Estabrooks P, Preventing Chronic Disease, 2018</a:t>
            </a:r>
          </a:p>
        </p:txBody>
      </p:sp>
      <p:pic>
        <p:nvPicPr>
          <p:cNvPr id="93187" name="Picture 9">
            <a:extLst>
              <a:ext uri="{FF2B5EF4-FFF2-40B4-BE49-F238E27FC236}">
                <a16:creationId xmlns:a16="http://schemas.microsoft.com/office/drawing/2014/main" id="{25501303-BCE9-9EC1-4DA8-44B7AFA10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62907" cy="406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885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D23B5-4460-C4F7-486F-4EF3FB966727}"/>
            </a:ext>
          </a:extLst>
        </p:cNvPr>
        <p:cNvGrpSpPr/>
        <p:nvPr/>
      </p:nvGrpSpPr>
      <p:grpSpPr>
        <a:xfrm>
          <a:off x="0" y="0"/>
          <a:ext cx="0" cy="0"/>
          <a:chOff x="0" y="0"/>
          <a:chExt cx="0" cy="0"/>
        </a:xfrm>
      </p:grpSpPr>
      <p:pic>
        <p:nvPicPr>
          <p:cNvPr id="2" name="Picture 1" descr="A picture containing device, wheel, clock&#10;&#10;Description automatically generated">
            <a:extLst>
              <a:ext uri="{FF2B5EF4-FFF2-40B4-BE49-F238E27FC236}">
                <a16:creationId xmlns:a16="http://schemas.microsoft.com/office/drawing/2014/main" id="{0A50E9AE-E647-E88A-2E5A-A075FFF6954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5" t="9091" r="28166" b="-1"/>
          <a:stretch/>
        </p:blipFill>
        <p:spPr>
          <a:xfrm>
            <a:off x="5027700" y="602621"/>
            <a:ext cx="7164299" cy="5667950"/>
          </a:xfrm>
          <a:prstGeom prst="rect">
            <a:avLst/>
          </a:prstGeom>
          <a:noFill/>
          <a:effectLst>
            <a:outerShdw dist="50800" dir="5400000" algn="ctr" rotWithShape="0">
              <a:srgbClr val="000000">
                <a:alpha val="43137"/>
              </a:srgbClr>
            </a:outerShdw>
            <a:softEdge rad="0"/>
          </a:effectLst>
        </p:spPr>
      </p:pic>
      <p:sp>
        <p:nvSpPr>
          <p:cNvPr id="9" name="Oval 8">
            <a:extLst>
              <a:ext uri="{FF2B5EF4-FFF2-40B4-BE49-F238E27FC236}">
                <a16:creationId xmlns:a16="http://schemas.microsoft.com/office/drawing/2014/main" id="{1A7A1FD2-35F4-4A18-9C21-3596251ED45D}"/>
              </a:ext>
            </a:extLst>
          </p:cNvPr>
          <p:cNvSpPr/>
          <p:nvPr/>
        </p:nvSpPr>
        <p:spPr>
          <a:xfrm>
            <a:off x="7472633" y="3146365"/>
            <a:ext cx="1385218" cy="884039"/>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 name="TextBox 4">
            <a:extLst>
              <a:ext uri="{FF2B5EF4-FFF2-40B4-BE49-F238E27FC236}">
                <a16:creationId xmlns:a16="http://schemas.microsoft.com/office/drawing/2014/main" id="{C8008EC3-FA86-389F-01B8-BFB54A6002B5}"/>
              </a:ext>
            </a:extLst>
          </p:cNvPr>
          <p:cNvSpPr txBox="1">
            <a:spLocks noChangeArrowheads="1"/>
          </p:cNvSpPr>
          <p:nvPr/>
        </p:nvSpPr>
        <p:spPr bwMode="auto">
          <a:xfrm>
            <a:off x="6766843" y="5793135"/>
            <a:ext cx="42047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SzPct val="100000"/>
              <a:buFont typeface="Arial" panose="020B0604020202020204" pitchFamily="34" charset="0"/>
              <a:buChar char="•"/>
              <a:defRPr sz="2700" b="1">
                <a:solidFill>
                  <a:schemeClr val="tx1"/>
                </a:solidFill>
                <a:latin typeface="Arial Narrow" panose="020B0606020202030204" pitchFamily="34" charset="0"/>
                <a:ea typeface="ＭＳ Ｐゴシック" panose="020B0600070205080204" pitchFamily="34" charset="-128"/>
              </a:defRPr>
            </a:lvl1pPr>
            <a:lvl2pPr marL="742950" indent="-285750">
              <a:spcBef>
                <a:spcPct val="20000"/>
              </a:spcBef>
              <a:buClr>
                <a:srgbClr val="FF0000"/>
              </a:buClr>
              <a:buSzPct val="100000"/>
              <a:buFont typeface="Arial" panose="020B0604020202020204" pitchFamily="34" charset="0"/>
              <a:buChar char="•"/>
              <a:defRPr sz="2200" b="1">
                <a:solidFill>
                  <a:schemeClr val="tx2"/>
                </a:solidFill>
                <a:latin typeface="Arial Narrow" panose="020B0606020202030204" pitchFamily="34" charset="0"/>
                <a:ea typeface="ＭＳ Ｐゴシック" panose="020B0600070205080204" pitchFamily="34" charset="-128"/>
              </a:defRPr>
            </a:lvl2pPr>
            <a:lvl3pPr marL="1143000" indent="-228600">
              <a:spcBef>
                <a:spcPct val="20000"/>
              </a:spcBef>
              <a:buClr>
                <a:srgbClr val="FF0000"/>
              </a:buClr>
              <a:buSzPct val="100000"/>
              <a:buFont typeface="Arial" panose="020B0604020202020204" pitchFamily="34" charset="0"/>
              <a:buChar char="•"/>
              <a:defRPr sz="2000" b="1">
                <a:solidFill>
                  <a:schemeClr val="tx1"/>
                </a:solidFill>
                <a:latin typeface="Arial Narrow" panose="020B0606020202030204" pitchFamily="34" charset="0"/>
                <a:ea typeface="ヒラギノ角ゴ Pro W3" charset="-128"/>
              </a:defRPr>
            </a:lvl3pPr>
            <a:lvl4pPr marL="1600200" indent="-228600">
              <a:spcBef>
                <a:spcPct val="20000"/>
              </a:spcBef>
              <a:buClr>
                <a:srgbClr val="FF0000"/>
              </a:buClr>
              <a:buSzPct val="100000"/>
              <a:buFont typeface="Arial" panose="020B0604020202020204" pitchFamily="34" charset="0"/>
              <a:buChar char="•"/>
              <a:defRPr sz="2000" b="1">
                <a:solidFill>
                  <a:schemeClr val="tx2"/>
                </a:solidFill>
                <a:latin typeface="Arial Narrow" panose="020B0606020202030204" pitchFamily="34" charset="0"/>
                <a:ea typeface="ヒラギノ角ゴ Pro W3" charset="-128"/>
              </a:defRPr>
            </a:lvl4pPr>
            <a:lvl5pPr marL="2057400" indent="-228600">
              <a:spcBef>
                <a:spcPct val="20000"/>
              </a:spcBef>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5pPr>
            <a:lvl6pPr marL="25146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6pPr>
            <a:lvl7pPr marL="29718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7pPr>
            <a:lvl8pPr marL="34290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8pPr>
            <a:lvl9pPr marL="3886200" indent="-228600" defTabSz="457200" eaLnBrk="0" fontAlgn="base" hangingPunct="0">
              <a:spcBef>
                <a:spcPct val="20000"/>
              </a:spcBef>
              <a:spcAft>
                <a:spcPct val="0"/>
              </a:spcAft>
              <a:buClr>
                <a:srgbClr val="FF0000"/>
              </a:buClr>
              <a:buSzPct val="100000"/>
              <a:buFont typeface="Arial" panose="020B0604020202020204" pitchFamily="34" charset="0"/>
              <a:buChar char="•"/>
              <a:defRPr b="1">
                <a:solidFill>
                  <a:schemeClr val="tx1"/>
                </a:solidFill>
                <a:latin typeface="Arial Narrow" panose="020B0606020202030204" pitchFamily="34" charset="0"/>
                <a:ea typeface="ヒラギノ角ゴ Pro W3" charset="-128"/>
              </a:defRPr>
            </a:lvl9pPr>
          </a:lstStyle>
          <a:p>
            <a:pPr eaLnBrk="1" hangingPunct="1">
              <a:spcBef>
                <a:spcPct val="0"/>
              </a:spcBef>
              <a:buClrTx/>
              <a:buSzTx/>
              <a:buFontTx/>
              <a:buNone/>
              <a:defRPr/>
            </a:pPr>
            <a:r>
              <a:rPr lang="en-US" altLang="en-US" sz="900" b="0" dirty="0">
                <a:solidFill>
                  <a:schemeClr val="bg1"/>
                </a:solidFill>
                <a:latin typeface="+mn-lt"/>
              </a:rPr>
              <a:t>Estabrooks et al. Determining the Impact of Walk Kansas. ABM, 2008, 36: 1-12</a:t>
            </a:r>
          </a:p>
        </p:txBody>
      </p:sp>
      <p:sp>
        <p:nvSpPr>
          <p:cNvPr id="8" name="Rectangle 7">
            <a:extLst>
              <a:ext uri="{FF2B5EF4-FFF2-40B4-BE49-F238E27FC236}">
                <a16:creationId xmlns:a16="http://schemas.microsoft.com/office/drawing/2014/main" id="{9B7376A4-897E-9563-202A-2107001AD6B3}"/>
              </a:ext>
            </a:extLst>
          </p:cNvPr>
          <p:cNvSpPr/>
          <p:nvPr/>
        </p:nvSpPr>
        <p:spPr>
          <a:xfrm>
            <a:off x="3904878" y="3588385"/>
            <a:ext cx="2749228" cy="3036326"/>
          </a:xfrm>
          <a:prstGeom prst="rect">
            <a:avLst/>
          </a:prstGeom>
          <a:effectLst>
            <a:outerShdw blurRad="50800" dist="38100" dir="18900000" algn="bl"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 name="TextBox 9">
            <a:extLst>
              <a:ext uri="{FF2B5EF4-FFF2-40B4-BE49-F238E27FC236}">
                <a16:creationId xmlns:a16="http://schemas.microsoft.com/office/drawing/2014/main" id="{CEFF0382-2750-6FE4-8131-AED4FFB91649}"/>
              </a:ext>
            </a:extLst>
          </p:cNvPr>
          <p:cNvSpPr txBox="1"/>
          <p:nvPr/>
        </p:nvSpPr>
        <p:spPr>
          <a:xfrm>
            <a:off x="3976315" y="3723048"/>
            <a:ext cx="2565053" cy="2246769"/>
          </a:xfrm>
          <a:prstGeom prst="rect">
            <a:avLst/>
          </a:prstGeom>
          <a:noFill/>
        </p:spPr>
        <p:txBody>
          <a:bodyPr wrap="square">
            <a:spAutoFit/>
          </a:bodyPr>
          <a:lstStyle/>
          <a:p>
            <a:pPr>
              <a:defRPr/>
            </a:pPr>
            <a:r>
              <a:rPr lang="en-US" sz="2800" u="sng" dirty="0">
                <a:solidFill>
                  <a:schemeClr val="bg1"/>
                </a:solidFill>
              </a:rPr>
              <a:t>Setting Level:</a:t>
            </a:r>
          </a:p>
          <a:p>
            <a:pPr>
              <a:defRPr/>
            </a:pPr>
            <a:r>
              <a:rPr lang="en-US" sz="2800" dirty="0">
                <a:solidFill>
                  <a:schemeClr val="bg1"/>
                </a:solidFill>
              </a:rPr>
              <a:t>Sustained delivery for subsequent 4 years.</a:t>
            </a:r>
          </a:p>
        </p:txBody>
      </p:sp>
      <p:sp>
        <p:nvSpPr>
          <p:cNvPr id="3" name="Rectangle 2">
            <a:extLst>
              <a:ext uri="{FF2B5EF4-FFF2-40B4-BE49-F238E27FC236}">
                <a16:creationId xmlns:a16="http://schemas.microsoft.com/office/drawing/2014/main" id="{E6BA6D2B-7E33-9549-1BAC-870DE494A4EF}"/>
              </a:ext>
            </a:extLst>
          </p:cNvPr>
          <p:cNvSpPr/>
          <p:nvPr/>
        </p:nvSpPr>
        <p:spPr>
          <a:xfrm>
            <a:off x="482016" y="997455"/>
            <a:ext cx="3034548" cy="3315583"/>
          </a:xfrm>
          <a:prstGeom prst="rect">
            <a:avLst/>
          </a:prstGeom>
          <a:effectLst>
            <a:outerShdw blurRad="50800" dist="38100" dir="18900000" algn="bl"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 name="TextBox 4">
            <a:extLst>
              <a:ext uri="{FF2B5EF4-FFF2-40B4-BE49-F238E27FC236}">
                <a16:creationId xmlns:a16="http://schemas.microsoft.com/office/drawing/2014/main" id="{5E22A671-E3DE-6E73-9859-285A9F07C4B8}"/>
              </a:ext>
            </a:extLst>
          </p:cNvPr>
          <p:cNvSpPr txBox="1"/>
          <p:nvPr/>
        </p:nvSpPr>
        <p:spPr>
          <a:xfrm>
            <a:off x="705818" y="1168503"/>
            <a:ext cx="2664396" cy="3108543"/>
          </a:xfrm>
          <a:prstGeom prst="rect">
            <a:avLst/>
          </a:prstGeom>
          <a:noFill/>
        </p:spPr>
        <p:txBody>
          <a:bodyPr wrap="square">
            <a:spAutoFit/>
          </a:bodyPr>
          <a:lstStyle/>
          <a:p>
            <a:pPr>
              <a:defRPr/>
            </a:pPr>
            <a:r>
              <a:rPr lang="en-US" sz="2800" u="sng" dirty="0">
                <a:solidFill>
                  <a:schemeClr val="bg1"/>
                </a:solidFill>
              </a:rPr>
              <a:t>Individual Level:</a:t>
            </a:r>
          </a:p>
          <a:p>
            <a:pPr>
              <a:defRPr/>
            </a:pPr>
            <a:r>
              <a:rPr lang="en-US" sz="2800" dirty="0">
                <a:solidFill>
                  <a:schemeClr val="bg1"/>
                </a:solidFill>
              </a:rPr>
              <a:t>Sustained an increase of moderate PA </a:t>
            </a:r>
          </a:p>
          <a:p>
            <a:pPr>
              <a:defRPr/>
            </a:pPr>
            <a:r>
              <a:rPr lang="en-US" sz="2800" dirty="0">
                <a:solidFill>
                  <a:schemeClr val="bg1"/>
                </a:solidFill>
              </a:rPr>
              <a:t>6 months after program was complete.</a:t>
            </a:r>
          </a:p>
        </p:txBody>
      </p:sp>
    </p:spTree>
    <p:extLst>
      <p:ext uri="{BB962C8B-B14F-4D97-AF65-F5344CB8AC3E}">
        <p14:creationId xmlns:p14="http://schemas.microsoft.com/office/powerpoint/2010/main" val="2660984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a:xfrm>
            <a:off x="530087" y="2"/>
            <a:ext cx="10515600" cy="1325563"/>
          </a:xfrm>
        </p:spPr>
        <p:txBody>
          <a:bodyPr/>
          <a:lstStyle/>
          <a:p>
            <a:r>
              <a:rPr lang="en-US" sz="4400" b="1" dirty="0">
                <a:latin typeface="Helvetica" panose="020B0604020202020204" pitchFamily="34" charset="0"/>
                <a:cs typeface="Helvetica" panose="020B0604020202020204" pitchFamily="34" charset="0"/>
              </a:rPr>
              <a:t>Plan for today</a:t>
            </a:r>
            <a:endParaRPr lang="en-US" b="1" dirty="0">
              <a:latin typeface="Helvetica" panose="020B0604020202020204" pitchFamily="34" charset="0"/>
              <a:cs typeface="Helvetica" panose="020B0604020202020204" pitchFamily="34" charset="0"/>
            </a:endParaRPr>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a:solidFill>
            <a:schemeClr val="accent2"/>
          </a:solidFill>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2" name="TextBox 9">
            <a:extLst>
              <a:ext uri="{FF2B5EF4-FFF2-40B4-BE49-F238E27FC236}">
                <a16:creationId xmlns:a16="http://schemas.microsoft.com/office/drawing/2014/main" id="{6E1646D8-032A-0BE1-B5B2-5EB7E866F680}"/>
              </a:ext>
            </a:extLst>
          </p:cNvPr>
          <p:cNvGraphicFramePr/>
          <p:nvPr>
            <p:extLst>
              <p:ext uri="{D42A27DB-BD31-4B8C-83A1-F6EECF244321}">
                <p14:modId xmlns:p14="http://schemas.microsoft.com/office/powerpoint/2010/main" val="2102750563"/>
              </p:ext>
            </p:extLst>
          </p:nvPr>
        </p:nvGraphicFramePr>
        <p:xfrm>
          <a:off x="530087" y="1187668"/>
          <a:ext cx="11273986" cy="5517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5990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8BCEC-35BD-0A34-C1CE-A97ED5D010F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9169C07-D748-8EF6-1349-E678AA64B172}"/>
              </a:ext>
            </a:extLst>
          </p:cNvPr>
          <p:cNvSpPr>
            <a:spLocks noGrp="1"/>
          </p:cNvSpPr>
          <p:nvPr>
            <p:ph type="title"/>
          </p:nvPr>
        </p:nvSpPr>
        <p:spPr>
          <a:xfrm>
            <a:off x="370113" y="365125"/>
            <a:ext cx="10983687" cy="1325563"/>
          </a:xfrm>
        </p:spPr>
        <p:txBody>
          <a:bodyPr>
            <a:normAutofit/>
          </a:bodyPr>
          <a:lstStyle/>
          <a:p>
            <a:pPr>
              <a:defRPr/>
            </a:pPr>
            <a:r>
              <a:rPr lang="en-US" b="1" dirty="0">
                <a:latin typeface="Calibri" panose="020F0502020204030204" pitchFamily="34" charset="0"/>
                <a:cs typeface="Calibri" panose="020F0502020204030204" pitchFamily="34" charset="0"/>
              </a:rPr>
              <a:t>Community Physical Activity Program Results</a:t>
            </a:r>
          </a:p>
        </p:txBody>
      </p:sp>
      <p:sp>
        <p:nvSpPr>
          <p:cNvPr id="3" name="Content Placeholder 2">
            <a:extLst>
              <a:ext uri="{FF2B5EF4-FFF2-40B4-BE49-F238E27FC236}">
                <a16:creationId xmlns:a16="http://schemas.microsoft.com/office/drawing/2014/main" id="{E47A26D0-2CAE-6766-FB02-35C34585F82E}"/>
              </a:ext>
            </a:extLst>
          </p:cNvPr>
          <p:cNvSpPr>
            <a:spLocks noGrp="1"/>
          </p:cNvSpPr>
          <p:nvPr>
            <p:ph idx="1"/>
          </p:nvPr>
        </p:nvSpPr>
        <p:spPr>
          <a:xfrm>
            <a:off x="370113" y="1600201"/>
            <a:ext cx="11571515" cy="4525963"/>
          </a:xfrm>
        </p:spPr>
        <p:txBody>
          <a:bodyPr>
            <a:normAutofit/>
          </a:bodyPr>
          <a:lstStyle/>
          <a:p>
            <a:pPr>
              <a:spcBef>
                <a:spcPts val="0"/>
              </a:spcBef>
              <a:spcAft>
                <a:spcPts val="1800"/>
              </a:spcAft>
              <a:buFont typeface="Arial" charset="0"/>
              <a:buChar char="•"/>
              <a:defRPr/>
            </a:pPr>
            <a:r>
              <a:rPr lang="en-US" b="0" dirty="0">
                <a:solidFill>
                  <a:srgbClr val="FF0000"/>
                </a:solidFill>
                <a:latin typeface="Calibri" panose="020F0502020204030204" pitchFamily="34" charset="0"/>
                <a:cs typeface="Calibri" panose="020F0502020204030204" pitchFamily="34" charset="0"/>
              </a:rPr>
              <a:t>Reach</a:t>
            </a:r>
            <a:r>
              <a:rPr lang="en-US" dirty="0">
                <a:solidFill>
                  <a:srgbClr val="FF0000"/>
                </a:solidFill>
                <a:latin typeface="Calibri" panose="020F0502020204030204" pitchFamily="34" charset="0"/>
                <a:cs typeface="Calibri" panose="020F0502020204030204" pitchFamily="34" charset="0"/>
              </a:rPr>
              <a:t>:</a:t>
            </a:r>
            <a:r>
              <a:rPr lang="en-US" b="0" dirty="0">
                <a:latin typeface="Calibri" panose="020F0502020204030204" pitchFamily="34" charset="0"/>
                <a:cs typeface="Calibri" panose="020F0502020204030204" pitchFamily="34" charset="0"/>
              </a:rPr>
              <a:t>  590,327 Adults in participating counties; 5911 participated (1% of eligible population); participants were more likely to be women, older, and more likely to be meeting physical activity recommendations when compared to the general population</a:t>
            </a:r>
          </a:p>
          <a:p>
            <a:pPr>
              <a:spcBef>
                <a:spcPts val="0"/>
              </a:spcBef>
              <a:spcAft>
                <a:spcPts val="1800"/>
              </a:spcAft>
              <a:buFont typeface="Arial" charset="0"/>
              <a:buChar char="•"/>
              <a:defRPr/>
            </a:pPr>
            <a:r>
              <a:rPr lang="en-US" b="0" dirty="0">
                <a:solidFill>
                  <a:srgbClr val="FF0000"/>
                </a:solidFill>
                <a:latin typeface="Calibri" panose="020F0502020204030204" pitchFamily="34" charset="0"/>
                <a:cs typeface="Calibri" panose="020F0502020204030204" pitchFamily="34" charset="0"/>
              </a:rPr>
              <a:t>Effectiveness</a:t>
            </a:r>
            <a:r>
              <a:rPr lang="en-US" dirty="0">
                <a:solidFill>
                  <a:srgbClr val="FF0000"/>
                </a:solidFill>
                <a:latin typeface="Calibri" panose="020F0502020204030204" pitchFamily="34" charset="0"/>
                <a:cs typeface="Calibri" panose="020F0502020204030204" pitchFamily="34" charset="0"/>
              </a:rPr>
              <a:t>:</a:t>
            </a:r>
            <a:r>
              <a:rPr lang="en-US" b="0" dirty="0">
                <a:latin typeface="Calibri" panose="020F0502020204030204" pitchFamily="34" charset="0"/>
                <a:cs typeface="Calibri" panose="020F0502020204030204" pitchFamily="34" charset="0"/>
              </a:rPr>
              <a:t> Previously inactive and insufficiently active participants increased moderate physical activity by 177 and 107 minutes per week, respectively.</a:t>
            </a:r>
          </a:p>
          <a:p>
            <a:pPr>
              <a:spcBef>
                <a:spcPts val="0"/>
              </a:spcBef>
              <a:spcAft>
                <a:spcPts val="1800"/>
              </a:spcAft>
              <a:buFont typeface="Arial" charset="0"/>
              <a:buChar char="•"/>
              <a:defRPr/>
            </a:pPr>
            <a:r>
              <a:rPr lang="en-US" b="0" dirty="0">
                <a:solidFill>
                  <a:srgbClr val="FF0000"/>
                </a:solidFill>
                <a:latin typeface="Calibri" panose="020F0502020204030204" pitchFamily="34" charset="0"/>
                <a:cs typeface="Calibri" panose="020F0502020204030204" pitchFamily="34" charset="0"/>
              </a:rPr>
              <a:t>Adoption</a:t>
            </a:r>
            <a:r>
              <a:rPr lang="en-US" dirty="0">
                <a:solidFill>
                  <a:srgbClr val="FF0000"/>
                </a:solidFill>
                <a:latin typeface="Calibri" panose="020F0502020204030204" pitchFamily="34" charset="0"/>
                <a:cs typeface="Calibri" panose="020F0502020204030204" pitchFamily="34" charset="0"/>
              </a:rPr>
              <a:t>:</a:t>
            </a:r>
            <a:r>
              <a:rPr lang="en-US" b="0" dirty="0">
                <a:latin typeface="Calibri" panose="020F0502020204030204" pitchFamily="34" charset="0"/>
                <a:cs typeface="Calibri" panose="020F0502020204030204" pitchFamily="34" charset="0"/>
              </a:rPr>
              <a:t> 48 of 105 counties adopted in first year of delivery, 41 additional counties adopted by year 5 of delivery. In initial year, counties with extension agents who were not meeting PA recommendations were less likely to adopt.</a:t>
            </a:r>
          </a:p>
        </p:txBody>
      </p:sp>
    </p:spTree>
    <p:extLst>
      <p:ext uri="{BB962C8B-B14F-4D97-AF65-F5344CB8AC3E}">
        <p14:creationId xmlns:p14="http://schemas.microsoft.com/office/powerpoint/2010/main" val="2868377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71EE6-CBC9-2EB3-2C5E-EA0A02A4F3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53D43F-CB7D-F24E-979F-28C377629B68}"/>
              </a:ext>
            </a:extLst>
          </p:cNvPr>
          <p:cNvSpPr>
            <a:spLocks noGrp="1"/>
          </p:cNvSpPr>
          <p:nvPr>
            <p:ph type="title"/>
          </p:nvPr>
        </p:nvSpPr>
        <p:spPr/>
        <p:txBody>
          <a:bodyPr/>
          <a:lstStyle/>
          <a:p>
            <a:pPr>
              <a:defRPr/>
            </a:pPr>
            <a:r>
              <a:rPr lang="en-US" b="1" dirty="0">
                <a:latin typeface="Calibri" panose="020F0502020204030204" pitchFamily="34" charset="0"/>
                <a:cs typeface="Calibri" panose="020F0502020204030204" pitchFamily="34" charset="0"/>
              </a:rPr>
              <a:t>Results (continued)</a:t>
            </a:r>
          </a:p>
        </p:txBody>
      </p:sp>
      <p:sp>
        <p:nvSpPr>
          <p:cNvPr id="3" name="Content Placeholder 2">
            <a:extLst>
              <a:ext uri="{FF2B5EF4-FFF2-40B4-BE49-F238E27FC236}">
                <a16:creationId xmlns:a16="http://schemas.microsoft.com/office/drawing/2014/main" id="{E2B47804-1354-1D53-2CA2-CD71B9FBC4E0}"/>
              </a:ext>
            </a:extLst>
          </p:cNvPr>
          <p:cNvSpPr>
            <a:spLocks noGrp="1"/>
          </p:cNvSpPr>
          <p:nvPr>
            <p:ph idx="1"/>
          </p:nvPr>
        </p:nvSpPr>
        <p:spPr/>
        <p:txBody>
          <a:bodyPr>
            <a:normAutofit lnSpcReduction="10000"/>
          </a:bodyPr>
          <a:lstStyle/>
          <a:p>
            <a:pPr>
              <a:spcBef>
                <a:spcPts val="0"/>
              </a:spcBef>
              <a:spcAft>
                <a:spcPts val="1800"/>
              </a:spcAft>
              <a:buFont typeface="Arial" charset="0"/>
              <a:buChar char="•"/>
              <a:defRPr/>
            </a:pPr>
            <a:r>
              <a:rPr lang="en-US" b="0" dirty="0">
                <a:solidFill>
                  <a:srgbClr val="FF0000"/>
                </a:solidFill>
                <a:latin typeface="Calibri" panose="020F0502020204030204" pitchFamily="34" charset="0"/>
                <a:cs typeface="Calibri" panose="020F0502020204030204" pitchFamily="34" charset="0"/>
              </a:rPr>
              <a:t>Implementation</a:t>
            </a:r>
            <a:r>
              <a:rPr lang="en-US" dirty="0">
                <a:solidFill>
                  <a:srgbClr val="FF0000"/>
                </a:solidFill>
                <a:latin typeface="Calibri" panose="020F0502020204030204" pitchFamily="34" charset="0"/>
                <a:cs typeface="Calibri" panose="020F0502020204030204" pitchFamily="34" charset="0"/>
              </a:rPr>
              <a:t>:</a:t>
            </a:r>
            <a:r>
              <a:rPr lang="en-US" b="0" dirty="0">
                <a:latin typeface="Calibri" panose="020F0502020204030204" pitchFamily="34" charset="0"/>
                <a:cs typeface="Calibri" panose="020F0502020204030204" pitchFamily="34" charset="0"/>
              </a:rPr>
              <a:t> No data reported but refers to consistent delivery across counties.</a:t>
            </a:r>
          </a:p>
          <a:p>
            <a:pPr>
              <a:spcBef>
                <a:spcPts val="0"/>
              </a:spcBef>
              <a:spcAft>
                <a:spcPts val="1800"/>
              </a:spcAft>
              <a:buFont typeface="Arial" charset="0"/>
              <a:buChar char="•"/>
              <a:defRPr/>
            </a:pPr>
            <a:r>
              <a:rPr lang="en-US" b="0" dirty="0">
                <a:solidFill>
                  <a:srgbClr val="FF0000"/>
                </a:solidFill>
                <a:latin typeface="Calibri" panose="020F0502020204030204" pitchFamily="34" charset="0"/>
                <a:cs typeface="Calibri" panose="020F0502020204030204" pitchFamily="34" charset="0"/>
              </a:rPr>
              <a:t>Maintenance Individual Level</a:t>
            </a:r>
            <a:r>
              <a:rPr lang="en-US" dirty="0">
                <a:solidFill>
                  <a:srgbClr val="FF0000"/>
                </a:solidFill>
                <a:latin typeface="Calibri" panose="020F0502020204030204" pitchFamily="34" charset="0"/>
                <a:cs typeface="Calibri" panose="020F0502020204030204" pitchFamily="34" charset="0"/>
              </a:rPr>
              <a:t>:</a:t>
            </a:r>
            <a:r>
              <a:rPr lang="en-US" b="0" dirty="0">
                <a:latin typeface="Calibri" panose="020F0502020204030204" pitchFamily="34" charset="0"/>
                <a:cs typeface="Calibri" panose="020F0502020204030204" pitchFamily="34" charset="0"/>
              </a:rPr>
              <a:t> Previously inactive and insufficiently active  participants sustained an increase of moderate physical activity of 134 and 101 minutes per week 6 months after the program was completed, respectively.</a:t>
            </a:r>
          </a:p>
          <a:p>
            <a:pPr>
              <a:spcBef>
                <a:spcPts val="0"/>
              </a:spcBef>
              <a:spcAft>
                <a:spcPts val="1800"/>
              </a:spcAft>
              <a:buFont typeface="Arial" charset="0"/>
              <a:buChar char="•"/>
              <a:defRPr/>
            </a:pPr>
            <a:r>
              <a:rPr lang="en-US" b="0" dirty="0">
                <a:solidFill>
                  <a:srgbClr val="FF0000"/>
                </a:solidFill>
                <a:latin typeface="Calibri" panose="020F0502020204030204" pitchFamily="34" charset="0"/>
                <a:cs typeface="Calibri" panose="020F0502020204030204" pitchFamily="34" charset="0"/>
              </a:rPr>
              <a:t>Maintenance Setting Level</a:t>
            </a:r>
            <a:r>
              <a:rPr lang="en-US" dirty="0">
                <a:solidFill>
                  <a:srgbClr val="FF0000"/>
                </a:solidFill>
                <a:latin typeface="Calibri" panose="020F0502020204030204" pitchFamily="34" charset="0"/>
                <a:cs typeface="Calibri" panose="020F0502020204030204" pitchFamily="34" charset="0"/>
              </a:rPr>
              <a:t>:</a:t>
            </a:r>
            <a:r>
              <a:rPr lang="en-US" b="0" dirty="0">
                <a:latin typeface="Calibri" panose="020F0502020204030204" pitchFamily="34" charset="0"/>
                <a:cs typeface="Calibri" panose="020F0502020204030204" pitchFamily="34" charset="0"/>
              </a:rPr>
              <a:t> All counties that initiated the program in the initial year sustained delivery for the subsequent 4 years. Each adopting county in years 2-4, delivered the program in subsequent years.</a:t>
            </a:r>
          </a:p>
        </p:txBody>
      </p:sp>
    </p:spTree>
    <p:extLst>
      <p:ext uri="{BB962C8B-B14F-4D97-AF65-F5344CB8AC3E}">
        <p14:creationId xmlns:p14="http://schemas.microsoft.com/office/powerpoint/2010/main" val="2688633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FED06-C368-D3FE-8334-ACD0CD7500A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253F258-D85E-9BA1-F7F2-7D320EA34F81}"/>
              </a:ext>
            </a:extLst>
          </p:cNvPr>
          <p:cNvSpPr txBox="1"/>
          <p:nvPr/>
        </p:nvSpPr>
        <p:spPr>
          <a:xfrm>
            <a:off x="2094384" y="-75902"/>
            <a:ext cx="7277695" cy="993428"/>
          </a:xfrm>
          <a:prstGeom prst="rect">
            <a:avLst/>
          </a:prstGeom>
        </p:spPr>
        <p:txBody>
          <a:bodyPr lIns="68580" tIns="34290" rIns="68580" bIns="34290" anchor="ctr">
            <a:normAutofit/>
          </a:bodyPr>
          <a:lstStyle/>
          <a:p>
            <a:pPr>
              <a:lnSpc>
                <a:spcPct val="90000"/>
              </a:lnSpc>
              <a:spcAft>
                <a:spcPts val="450"/>
              </a:spcAft>
              <a:defRPr/>
            </a:pPr>
            <a:r>
              <a:rPr lang="en-US" sz="2400" b="1" dirty="0">
                <a:solidFill>
                  <a:schemeClr val="bg1"/>
                </a:solidFill>
                <a:latin typeface="Calibri" charset="0"/>
                <a:ea typeface="Calibri" charset="0"/>
                <a:cs typeface="Calibri" charset="0"/>
              </a:rPr>
              <a:t>RE-AIM  SPECIAL CONSIDERATIONS</a:t>
            </a:r>
          </a:p>
        </p:txBody>
      </p:sp>
      <p:sp>
        <p:nvSpPr>
          <p:cNvPr id="6" name="TextBox 5">
            <a:extLst>
              <a:ext uri="{FF2B5EF4-FFF2-40B4-BE49-F238E27FC236}">
                <a16:creationId xmlns:a16="http://schemas.microsoft.com/office/drawing/2014/main" id="{5EDD493E-064D-582D-6313-B8F3C278095F}"/>
              </a:ext>
            </a:extLst>
          </p:cNvPr>
          <p:cNvSpPr txBox="1"/>
          <p:nvPr/>
        </p:nvSpPr>
        <p:spPr>
          <a:xfrm>
            <a:off x="327091" y="305097"/>
            <a:ext cx="9295879" cy="6356959"/>
          </a:xfrm>
          <a:prstGeom prst="rect">
            <a:avLst/>
          </a:prstGeom>
        </p:spPr>
        <p:txBody>
          <a:bodyPr lIns="68580" tIns="34290" rIns="68580" bIns="34290">
            <a:normAutofit/>
          </a:bodyPr>
          <a:lstStyle/>
          <a:p>
            <a:pPr marL="257162" indent="-171441">
              <a:lnSpc>
                <a:spcPct val="90000"/>
              </a:lnSpc>
              <a:spcAft>
                <a:spcPts val="450"/>
              </a:spcAft>
              <a:buFont typeface="Arial" panose="020B0604020202020204" pitchFamily="34" charset="0"/>
              <a:buChar char="•"/>
              <a:defRPr/>
            </a:pPr>
            <a:r>
              <a:rPr lang="en-US" sz="2400" b="1" dirty="0"/>
              <a:t>Reach </a:t>
            </a:r>
            <a:r>
              <a:rPr lang="en-US" sz="2400" dirty="0"/>
              <a:t>is always measured at the individual, end-beneficiary level (e.g., veterans, patients, community members)</a:t>
            </a:r>
          </a:p>
          <a:p>
            <a:pPr marL="714338" lvl="1" indent="-171441">
              <a:lnSpc>
                <a:spcPct val="90000"/>
              </a:lnSpc>
              <a:spcAft>
                <a:spcPts val="450"/>
              </a:spcAft>
              <a:buFont typeface="Arial" panose="020B0604020202020204" pitchFamily="34" charset="0"/>
              <a:buChar char="•"/>
              <a:defRPr/>
            </a:pPr>
            <a:r>
              <a:rPr lang="en-US" sz="2400" dirty="0"/>
              <a:t>When the denominator is not available, some other strategies can be used to report on Reach</a:t>
            </a:r>
          </a:p>
          <a:p>
            <a:pPr marL="257162" indent="-171441">
              <a:lnSpc>
                <a:spcPct val="90000"/>
              </a:lnSpc>
              <a:spcAft>
                <a:spcPts val="450"/>
              </a:spcAft>
              <a:buFont typeface="Arial" panose="020B0604020202020204" pitchFamily="34" charset="0"/>
              <a:buChar char="•"/>
              <a:defRPr/>
            </a:pPr>
            <a:endParaRPr lang="en-US" sz="2400" dirty="0"/>
          </a:p>
          <a:p>
            <a:pPr marL="257162" indent="-171441">
              <a:lnSpc>
                <a:spcPct val="90000"/>
              </a:lnSpc>
              <a:spcAft>
                <a:spcPts val="450"/>
              </a:spcAft>
              <a:buFont typeface="Arial" panose="020B0604020202020204" pitchFamily="34" charset="0"/>
              <a:buChar char="•"/>
              <a:defRPr/>
            </a:pPr>
            <a:r>
              <a:rPr lang="en-US" sz="2400" b="1" dirty="0"/>
              <a:t>Adoption</a:t>
            </a:r>
            <a:r>
              <a:rPr lang="en-US" sz="2400" dirty="0"/>
              <a:t> includes adoption at the delivery agent (provider/implementer/etc.) and setting (clinic, county, etc.) levels</a:t>
            </a:r>
          </a:p>
          <a:p>
            <a:pPr marL="257162" indent="-171441">
              <a:lnSpc>
                <a:spcPct val="90000"/>
              </a:lnSpc>
              <a:spcAft>
                <a:spcPts val="450"/>
              </a:spcAft>
              <a:buFont typeface="Arial" panose="020B0604020202020204" pitchFamily="34" charset="0"/>
              <a:buChar char="•"/>
              <a:defRPr/>
            </a:pPr>
            <a:endParaRPr lang="en-US" sz="2400" dirty="0"/>
          </a:p>
          <a:p>
            <a:pPr marL="257162" indent="-171441">
              <a:lnSpc>
                <a:spcPct val="90000"/>
              </a:lnSpc>
              <a:spcAft>
                <a:spcPts val="450"/>
              </a:spcAft>
              <a:buFont typeface="Arial" panose="020B0604020202020204" pitchFamily="34" charset="0"/>
              <a:buChar char="•"/>
              <a:defRPr/>
            </a:pPr>
            <a:r>
              <a:rPr lang="en-US" sz="2400" b="1" dirty="0"/>
              <a:t>Implementation</a:t>
            </a:r>
            <a:r>
              <a:rPr lang="en-US" sz="2400" dirty="0"/>
              <a:t> can be measured in multiple ways and include consideration for the implementation of both the intervention, program</a:t>
            </a:r>
            <a:r>
              <a:rPr lang="en-US" sz="2400"/>
              <a:t>, policy </a:t>
            </a:r>
            <a:r>
              <a:rPr lang="en-US" sz="2400" dirty="0"/>
              <a:t>and the implementation strategy</a:t>
            </a:r>
          </a:p>
          <a:p>
            <a:pPr marL="257162" indent="-171441">
              <a:lnSpc>
                <a:spcPct val="90000"/>
              </a:lnSpc>
              <a:spcAft>
                <a:spcPts val="450"/>
              </a:spcAft>
              <a:buFont typeface="Arial" panose="020B0604020202020204" pitchFamily="34" charset="0"/>
              <a:buChar char="•"/>
              <a:defRPr/>
            </a:pPr>
            <a:endParaRPr lang="en-US" sz="2400" dirty="0"/>
          </a:p>
          <a:p>
            <a:pPr marL="257162" indent="-171441">
              <a:lnSpc>
                <a:spcPct val="90000"/>
              </a:lnSpc>
              <a:spcAft>
                <a:spcPts val="450"/>
              </a:spcAft>
              <a:buFont typeface="Arial" panose="020B0604020202020204" pitchFamily="34" charset="0"/>
              <a:buChar char="•"/>
              <a:defRPr/>
            </a:pPr>
            <a:r>
              <a:rPr lang="en-US" sz="2400" b="1" dirty="0"/>
              <a:t>Maintenance </a:t>
            </a:r>
            <a:r>
              <a:rPr lang="en-US" sz="2400" dirty="0"/>
              <a:t>can be not relevant from a measurement perspective at early stages but can always be planned/designed for and discussed in these terms</a:t>
            </a:r>
            <a:endParaRPr lang="en-US" sz="2400" b="1" dirty="0"/>
          </a:p>
        </p:txBody>
      </p:sp>
      <p:pic>
        <p:nvPicPr>
          <p:cNvPr id="3" name="Picture 2" descr="A picture containing device, drawing&#10;&#10;Description automatically generated">
            <a:extLst>
              <a:ext uri="{FF2B5EF4-FFF2-40B4-BE49-F238E27FC236}">
                <a16:creationId xmlns:a16="http://schemas.microsoft.com/office/drawing/2014/main" id="{B9DB414C-F815-EED6-734C-B50125A8E93A}"/>
              </a:ext>
            </a:extLst>
          </p:cNvPr>
          <p:cNvPicPr>
            <a:picLocks noChangeAspect="1"/>
          </p:cNvPicPr>
          <p:nvPr/>
        </p:nvPicPr>
        <p:blipFill rotWithShape="1">
          <a:blip r:embed="rId3">
            <a:extLst>
              <a:ext uri="{28A0092B-C50C-407E-A947-70E740481C1C}">
                <a14:useLocalDpi xmlns:a14="http://schemas.microsoft.com/office/drawing/2010/main" val="0"/>
              </a:ext>
            </a:extLst>
          </a:blip>
          <a:srcRect l="21874" r="23814" b="1"/>
          <a:stretch/>
        </p:blipFill>
        <p:spPr>
          <a:xfrm>
            <a:off x="9133114" y="1071497"/>
            <a:ext cx="3070320" cy="3533160"/>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812216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2862A-DE59-2845-7970-9A8A657BC78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D86869-BA95-3057-B912-F6C6A09AA013}"/>
              </a:ext>
            </a:extLst>
          </p:cNvPr>
          <p:cNvSpPr txBox="1"/>
          <p:nvPr/>
        </p:nvSpPr>
        <p:spPr>
          <a:xfrm>
            <a:off x="5318002" y="3168923"/>
            <a:ext cx="1555998" cy="400110"/>
          </a:xfrm>
          <a:prstGeom prst="rect">
            <a:avLst/>
          </a:prstGeom>
          <a:noFill/>
        </p:spPr>
        <p:txBody>
          <a:bodyPr>
            <a:spAutoFit/>
          </a:bodyPr>
          <a:lstStyle/>
          <a:p>
            <a:pPr algn="ctr">
              <a:defRPr/>
            </a:pPr>
            <a:r>
              <a:rPr lang="en-US" sz="2000" b="1" dirty="0">
                <a:solidFill>
                  <a:schemeClr val="bg1"/>
                </a:solidFill>
              </a:rPr>
              <a:t>REACH</a:t>
            </a:r>
          </a:p>
        </p:txBody>
      </p:sp>
      <p:sp>
        <p:nvSpPr>
          <p:cNvPr id="7" name="TextBox 6">
            <a:extLst>
              <a:ext uri="{FF2B5EF4-FFF2-40B4-BE49-F238E27FC236}">
                <a16:creationId xmlns:a16="http://schemas.microsoft.com/office/drawing/2014/main" id="{022B4EFC-43B2-DB64-3128-E2FF1857E6C4}"/>
              </a:ext>
            </a:extLst>
          </p:cNvPr>
          <p:cNvSpPr txBox="1"/>
          <p:nvPr/>
        </p:nvSpPr>
        <p:spPr>
          <a:xfrm>
            <a:off x="8676213" y="6627168"/>
            <a:ext cx="4586511" cy="230832"/>
          </a:xfrm>
          <a:prstGeom prst="rect">
            <a:avLst/>
          </a:prstGeom>
          <a:noFill/>
        </p:spPr>
        <p:txBody>
          <a:bodyPr>
            <a:spAutoFit/>
          </a:bodyPr>
          <a:lstStyle/>
          <a:p>
            <a:pPr>
              <a:defRPr/>
            </a:pPr>
            <a:r>
              <a:rPr lang="en-US" sz="900" dirty="0"/>
              <a:t>Glasgow R and Estabrooks P, Preventing Chronic Disease, 2018</a:t>
            </a:r>
          </a:p>
        </p:txBody>
      </p:sp>
      <p:pic>
        <p:nvPicPr>
          <p:cNvPr id="76803" name="Picture 9">
            <a:extLst>
              <a:ext uri="{FF2B5EF4-FFF2-40B4-BE49-F238E27FC236}">
                <a16:creationId xmlns:a16="http://schemas.microsoft.com/office/drawing/2014/main" id="{0661252D-364D-C10B-9D88-78E54D1C0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38" y="428625"/>
            <a:ext cx="5125381" cy="168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9">
            <a:extLst>
              <a:ext uri="{FF2B5EF4-FFF2-40B4-BE49-F238E27FC236}">
                <a16:creationId xmlns:a16="http://schemas.microsoft.com/office/drawing/2014/main" id="{2F425C82-51E8-7C87-A2F3-0061DF9B9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343" y="428625"/>
            <a:ext cx="5163891" cy="168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AD03DC41-F6A3-F757-13D9-66C204ADA7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238" y="2669261"/>
            <a:ext cx="5125381" cy="1663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70C84B96-B664-01B3-3599-BF322FF949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343" y="2669261"/>
            <a:ext cx="5210284" cy="168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3D4A4841-5375-54F0-2919-CEC7A9C2BE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8629" y="4752553"/>
            <a:ext cx="5210284" cy="173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031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55;p1">
            <a:extLst>
              <a:ext uri="{FF2B5EF4-FFF2-40B4-BE49-F238E27FC236}">
                <a16:creationId xmlns:a16="http://schemas.microsoft.com/office/drawing/2014/main" id="{292B1DFC-DE77-E1E5-5606-B7746A04B5D7}"/>
              </a:ext>
            </a:extLst>
          </p:cNvPr>
          <p:cNvPicPr preferRelativeResize="0"/>
          <p:nvPr/>
        </p:nvPicPr>
        <p:blipFill rotWithShape="1">
          <a:blip r:embed="rId3">
            <a:alphaModFix amt="68000"/>
          </a:blip>
          <a:srcRect/>
          <a:stretch/>
        </p:blipFill>
        <p:spPr>
          <a:xfrm>
            <a:off x="-1" y="0"/>
            <a:ext cx="12191997" cy="6858000"/>
          </a:xfrm>
          <a:prstGeom prst="rect">
            <a:avLst/>
          </a:prstGeom>
          <a:noFill/>
          <a:ln>
            <a:noFill/>
          </a:ln>
        </p:spPr>
      </p:pic>
      <p:sp>
        <p:nvSpPr>
          <p:cNvPr id="16" name="Rectangle 15">
            <a:extLst>
              <a:ext uri="{FF2B5EF4-FFF2-40B4-BE49-F238E27FC236}">
                <a16:creationId xmlns:a16="http://schemas.microsoft.com/office/drawing/2014/main" id="{5CEF5DC0-6F3A-4785-A3F7-B189904EC2DC}"/>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7">
            <a:extLst>
              <a:ext uri="{FF2B5EF4-FFF2-40B4-BE49-F238E27FC236}">
                <a16:creationId xmlns:a16="http://schemas.microsoft.com/office/drawing/2014/main" id="{6ADDDEAD-E4DD-41C2-9A0F-2899068785C4}"/>
              </a:ext>
            </a:extLst>
          </p:cNvPr>
          <p:cNvSpPr txBox="1">
            <a:spLocks/>
          </p:cNvSpPr>
          <p:nvPr/>
        </p:nvSpPr>
        <p:spPr>
          <a:xfrm>
            <a:off x="530087" y="94270"/>
            <a:ext cx="11317356" cy="11051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effectLst>
                  <a:glow rad="101600">
                    <a:schemeClr val="bg2">
                      <a:lumMod val="50000"/>
                      <a:alpha val="60000"/>
                    </a:schemeClr>
                  </a:glow>
                </a:effectLst>
                <a:latin typeface="Helvetica" panose="020B0604020202020204" pitchFamily="34" charset="0"/>
                <a:cs typeface="Helvetica" panose="020B0604020202020204" pitchFamily="34" charset="0"/>
              </a:rPr>
              <a:t>Overview of PRISM</a:t>
            </a:r>
          </a:p>
        </p:txBody>
      </p:sp>
      <p:sp>
        <p:nvSpPr>
          <p:cNvPr id="23" name="Rectangle 22">
            <a:extLst>
              <a:ext uri="{FF2B5EF4-FFF2-40B4-BE49-F238E27FC236}">
                <a16:creationId xmlns:a16="http://schemas.microsoft.com/office/drawing/2014/main" id="{5FC7BBBC-8287-40E9-8806-AB1ADFE5A6C9}"/>
              </a:ext>
            </a:extLst>
          </p:cNvPr>
          <p:cNvSpPr/>
          <p:nvPr/>
        </p:nvSpPr>
        <p:spPr>
          <a:xfrm>
            <a:off x="106207" y="1"/>
            <a:ext cx="291547" cy="13255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7">
            <a:extLst>
              <a:ext uri="{FF2B5EF4-FFF2-40B4-BE49-F238E27FC236}">
                <a16:creationId xmlns:a16="http://schemas.microsoft.com/office/drawing/2014/main" id="{0FE298D5-69FF-4AB6-B8C9-936905A80E4B}"/>
              </a:ext>
            </a:extLst>
          </p:cNvPr>
          <p:cNvSpPr txBox="1">
            <a:spLocks/>
          </p:cNvSpPr>
          <p:nvPr/>
        </p:nvSpPr>
        <p:spPr>
          <a:xfrm>
            <a:off x="530087" y="1293679"/>
            <a:ext cx="11317356" cy="518253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Bef>
                <a:spcPts val="0"/>
              </a:spcBef>
            </a:pPr>
            <a:r>
              <a:rPr lang="en-US" dirty="0">
                <a:effectLst>
                  <a:glow rad="101600">
                    <a:schemeClr val="bg2">
                      <a:lumMod val="50000"/>
                      <a:alpha val="60000"/>
                    </a:schemeClr>
                  </a:glow>
                </a:effectLst>
                <a:latin typeface="Helvetica" panose="020B0604020202020204" pitchFamily="34" charset="0"/>
                <a:cs typeface="Helvetica" panose="020B0604020202020204" pitchFamily="34" charset="0"/>
              </a:rPr>
              <a:t>Context is Everything</a:t>
            </a:r>
          </a:p>
          <a:p>
            <a:pPr>
              <a:lnSpc>
                <a:spcPct val="110000"/>
              </a:lnSpc>
              <a:spcBef>
                <a:spcPts val="0"/>
              </a:spcBef>
            </a:pPr>
            <a:endParaRPr lang="en-US" dirty="0">
              <a:effectLst>
                <a:glow rad="101600">
                  <a:schemeClr val="bg2">
                    <a:lumMod val="50000"/>
                    <a:alpha val="60000"/>
                  </a:schemeClr>
                </a:glow>
              </a:effectLst>
              <a:latin typeface="Helvetica" panose="020B0604020202020204" pitchFamily="34" charset="0"/>
              <a:cs typeface="Helvetica" panose="020B0604020202020204" pitchFamily="34" charset="0"/>
            </a:endParaRPr>
          </a:p>
          <a:p>
            <a:pPr marL="457200" indent="-457200">
              <a:lnSpc>
                <a:spcPct val="110000"/>
              </a:lnSpc>
              <a:spcBef>
                <a:spcPts val="0"/>
              </a:spcBef>
              <a:buFont typeface="Arial" panose="020B0604020202020204" pitchFamily="34" charset="0"/>
              <a:buChar char="•"/>
            </a:pPr>
            <a:r>
              <a:rPr lang="en-US" sz="2800" dirty="0">
                <a:effectLst>
                  <a:glow rad="101600">
                    <a:schemeClr val="bg2">
                      <a:lumMod val="50000"/>
                      <a:alpha val="60000"/>
                    </a:schemeClr>
                  </a:glow>
                </a:effectLst>
                <a:latin typeface="Helvetica" panose="020B0604020202020204" pitchFamily="34" charset="0"/>
                <a:cs typeface="Helvetica" panose="020B0604020202020204" pitchFamily="34" charset="0"/>
              </a:rPr>
              <a:t>Context is multi-level and dynamic - not just places, but also history and relationships</a:t>
            </a:r>
          </a:p>
          <a:p>
            <a:pPr>
              <a:lnSpc>
                <a:spcPct val="110000"/>
              </a:lnSpc>
              <a:spcBef>
                <a:spcPts val="0"/>
              </a:spcBef>
            </a:pPr>
            <a:endParaRPr lang="en-US" sz="2800" dirty="0">
              <a:effectLst>
                <a:glow rad="101600">
                  <a:schemeClr val="bg2">
                    <a:lumMod val="50000"/>
                    <a:alpha val="60000"/>
                  </a:schemeClr>
                </a:glow>
              </a:effectLst>
              <a:latin typeface="Helvetica" panose="020B0604020202020204" pitchFamily="34" charset="0"/>
              <a:cs typeface="Helvetica" panose="020B0604020202020204" pitchFamily="34" charset="0"/>
            </a:endParaRPr>
          </a:p>
          <a:p>
            <a:pPr marL="457200" indent="-457200">
              <a:lnSpc>
                <a:spcPct val="110000"/>
              </a:lnSpc>
              <a:spcBef>
                <a:spcPts val="0"/>
              </a:spcBef>
              <a:buFont typeface="Arial" panose="020B0604020202020204" pitchFamily="34" charset="0"/>
              <a:buChar char="•"/>
            </a:pPr>
            <a:r>
              <a:rPr lang="en-US" sz="2800" dirty="0">
                <a:effectLst>
                  <a:glow rad="101600">
                    <a:schemeClr val="bg2">
                      <a:lumMod val="50000"/>
                      <a:alpha val="60000"/>
                    </a:schemeClr>
                  </a:glow>
                </a:effectLst>
                <a:latin typeface="Helvetica" panose="020B0604020202020204" pitchFamily="34" charset="0"/>
                <a:cs typeface="Helvetica" panose="020B0604020202020204" pitchFamily="34" charset="0"/>
              </a:rPr>
              <a:t>Addressed through PRISM extension of RE-AIM Outcomes: “RE-AIM in context”</a:t>
            </a:r>
          </a:p>
          <a:p>
            <a:pPr marL="1028700" lvl="1" indent="-571500">
              <a:buFont typeface="Arial" panose="020B0604020202020204" pitchFamily="34" charset="0"/>
              <a:buChar char="•"/>
            </a:pPr>
            <a:endParaRPr lang="en-US" sz="1200" dirty="0">
              <a:effectLst>
                <a:glow rad="101600">
                  <a:schemeClr val="bg2">
                    <a:lumMod val="50000"/>
                    <a:alpha val="60000"/>
                  </a:schemeClr>
                </a:glow>
              </a:effectLst>
              <a:latin typeface="Helvetica" panose="020B0604020202020204" pitchFamily="34" charset="0"/>
              <a:cs typeface="Helvetica" panose="020B0604020202020204" pitchFamily="34" charset="0"/>
            </a:endParaRPr>
          </a:p>
        </p:txBody>
      </p:sp>
      <p:sp>
        <p:nvSpPr>
          <p:cNvPr id="9" name="Rectangle 8">
            <a:extLst>
              <a:ext uri="{FF2B5EF4-FFF2-40B4-BE49-F238E27FC236}">
                <a16:creationId xmlns:a16="http://schemas.microsoft.com/office/drawing/2014/main" id="{3EB99D29-D440-42FB-B672-2F4FFDA0E098}"/>
              </a:ext>
            </a:extLst>
          </p:cNvPr>
          <p:cNvSpPr/>
          <p:nvPr/>
        </p:nvSpPr>
        <p:spPr>
          <a:xfrm>
            <a:off x="344557" y="6027002"/>
            <a:ext cx="11032004" cy="830997"/>
          </a:xfrm>
          <a:prstGeom prst="rect">
            <a:avLst/>
          </a:prstGeom>
        </p:spPr>
        <p:txBody>
          <a:bodyPr wrap="square">
            <a:spAutoFit/>
          </a:bodyPr>
          <a:lstStyle/>
          <a:p>
            <a:r>
              <a:rPr lang="en-US" sz="1600" b="1" dirty="0">
                <a:effectLst/>
                <a:latin typeface="Helvetica" pitchFamily="2" charset="0"/>
              </a:rPr>
              <a:t>Nilsen P, </a:t>
            </a:r>
            <a:r>
              <a:rPr lang="en-US" sz="1600" b="1" dirty="0" err="1">
                <a:effectLst/>
                <a:latin typeface="Helvetica" pitchFamily="2" charset="0"/>
              </a:rPr>
              <a:t>Bernhardsson</a:t>
            </a:r>
            <a:r>
              <a:rPr lang="en-US" sz="1600" b="1" dirty="0">
                <a:effectLst/>
                <a:latin typeface="Helvetica" pitchFamily="2" charset="0"/>
              </a:rPr>
              <a:t> S. Context matters in implementation science: BMC Health Serv Res. 2019;19(1):189</a:t>
            </a:r>
            <a:r>
              <a:rPr lang="en-US" sz="1600" dirty="0">
                <a:effectLst/>
                <a:latin typeface="Helvetica" pitchFamily="2"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Helvetica" panose="020B0604020202020204" pitchFamily="34" charset="0"/>
                <a:cs typeface="Helvetica" panose="020B0604020202020204" pitchFamily="34" charset="0"/>
              </a:rPr>
              <a:t>Shelton, RC et al. </a:t>
            </a:r>
            <a:r>
              <a:rPr kumimoji="0" lang="en-US" sz="1600" b="1" i="0" u="none" strike="noStrike" kern="1200" cap="none" spc="0" normalizeH="0" baseline="0" noProof="0" dirty="0">
                <a:ln>
                  <a:noFill/>
                </a:ln>
                <a:effectLst/>
                <a:uLnTx/>
                <a:uFillTx/>
                <a:latin typeface="Helvetica" panose="020B0604020202020204" pitchFamily="34" charset="0"/>
                <a:cs typeface="Helvetica" panose="020B0604020202020204" pitchFamily="34" charset="0"/>
              </a:rPr>
              <a:t>An extension of RE-AIM….</a:t>
            </a:r>
            <a:r>
              <a:rPr kumimoji="0" lang="en-US" sz="1600" b="1" i="1" u="none" strike="noStrike" kern="1200" cap="none" spc="0" normalizeH="0" baseline="0" noProof="0" dirty="0">
                <a:ln>
                  <a:noFill/>
                </a:ln>
                <a:effectLst/>
                <a:uLnTx/>
                <a:uFillTx/>
                <a:latin typeface="Helvetica" panose="020B0604020202020204" pitchFamily="34" charset="0"/>
                <a:cs typeface="Helvetica" panose="020B0604020202020204" pitchFamily="34" charset="0"/>
              </a:rPr>
              <a:t>Front Public Health </a:t>
            </a:r>
            <a:r>
              <a:rPr kumimoji="0" lang="en-US" sz="1600" b="1" i="0" u="none" strike="noStrike" kern="1200" cap="none" spc="0" normalizeH="0" baseline="0" noProof="0" dirty="0">
                <a:ln>
                  <a:noFill/>
                </a:ln>
                <a:effectLst/>
                <a:uLnTx/>
                <a:uFillTx/>
                <a:latin typeface="Helvetica" panose="020B0604020202020204" pitchFamily="34" charset="0"/>
                <a:cs typeface="Helvetica" panose="020B0604020202020204" pitchFamily="34" charset="0"/>
              </a:rPr>
              <a:t>2020 8:134</a:t>
            </a:r>
            <a:r>
              <a:rPr kumimoji="0" lang="en-US" altLang="en-US" sz="1600" b="1" i="0" u="none" strike="noStrike" kern="1200" cap="none" spc="0" normalizeH="0" baseline="0" noProof="0" dirty="0">
                <a:ln>
                  <a:noFill/>
                </a:ln>
                <a:effectLst/>
                <a:uLnTx/>
                <a:uFillTx/>
                <a:latin typeface="Helvetica" panose="020B0604020202020204" pitchFamily="34" charset="0"/>
                <a:cs typeface="Helvetica"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Helvetica" panose="020B0604020202020204" pitchFamily="34" charset="0"/>
                <a:cs typeface="Helvetica" panose="020B0604020202020204" pitchFamily="34" charset="0"/>
              </a:rPr>
              <a:t>Chambers, D et al. The dynamic sustainability framework. </a:t>
            </a:r>
            <a:r>
              <a:rPr kumimoji="0" lang="en-US" sz="1600" b="1" i="1" u="none" strike="noStrike" kern="1200" cap="none" spc="0" normalizeH="0" baseline="0" noProof="0" dirty="0">
                <a:ln>
                  <a:noFill/>
                </a:ln>
                <a:effectLst/>
                <a:uLnTx/>
                <a:uFillTx/>
                <a:latin typeface="Helvetica" panose="020B0604020202020204" pitchFamily="34" charset="0"/>
                <a:cs typeface="Helvetica" panose="020B0604020202020204" pitchFamily="34" charset="0"/>
              </a:rPr>
              <a:t>Implement Sci. </a:t>
            </a:r>
            <a:r>
              <a:rPr kumimoji="0" lang="en-US" sz="1600" b="1" i="0" u="none" strike="noStrike" kern="1200" cap="none" spc="0" normalizeH="0" baseline="0" noProof="0" dirty="0">
                <a:ln>
                  <a:noFill/>
                </a:ln>
                <a:effectLst/>
                <a:uLnTx/>
                <a:uFillTx/>
                <a:latin typeface="Helvetica" panose="020B0604020202020204" pitchFamily="34" charset="0"/>
                <a:cs typeface="Helvetica" panose="020B0604020202020204" pitchFamily="34" charset="0"/>
              </a:rPr>
              <a:t>(2013) 8:117. </a:t>
            </a:r>
            <a:endParaRPr kumimoji="0" lang="en-US" altLang="en-US" sz="1400" b="1" i="0" u="none" strike="noStrike" kern="1200" cap="none" spc="0" normalizeH="0" baseline="0" noProof="0" dirty="0">
              <a:ln>
                <a:noFill/>
              </a:ln>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19600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750292-3B6D-4482-8D28-F3A373216133}"/>
              </a:ext>
            </a:extLst>
          </p:cNvPr>
          <p:cNvSpPr>
            <a:spLocks noGrp="1"/>
          </p:cNvSpPr>
          <p:nvPr>
            <p:ph type="title"/>
          </p:nvPr>
        </p:nvSpPr>
        <p:spPr>
          <a:xfrm>
            <a:off x="530086" y="0"/>
            <a:ext cx="11314421" cy="1325563"/>
          </a:xfrm>
        </p:spPr>
        <p:txBody>
          <a:bodyPr>
            <a:normAutofit/>
          </a:bodyPr>
          <a:lstStyle/>
          <a:p>
            <a:r>
              <a:rPr kumimoji="0" lang="en-US" sz="40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What is PRISM?</a:t>
            </a:r>
            <a:endParaRPr lang="en-US" sz="4800" b="1" dirty="0">
              <a:latin typeface="Helvetica" panose="020B0604020202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A8E08D0-4CD5-4F3E-93C3-CD3C9ABE3FD8}"/>
              </a:ext>
            </a:extLst>
          </p:cNvPr>
          <p:cNvSpPr txBox="1"/>
          <p:nvPr/>
        </p:nvSpPr>
        <p:spPr>
          <a:xfrm>
            <a:off x="530086" y="1183813"/>
            <a:ext cx="11314421" cy="3100079"/>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Practical, Robust Implementation and Sustainability Model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Contextually expanded RE-AIM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Helvetica" panose="020B0604020202020204" pitchFamily="34" charset="0"/>
                <a:cs typeface="Helvetica" panose="020B0604020202020204" pitchFamily="34" charset="0"/>
              </a:rPr>
              <a:t>Has been </a:t>
            </a: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used as 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Determinant framework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Process framework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prstClr val="black"/>
                </a:solidFill>
                <a:latin typeface="Helvetica" panose="020B0604020202020204" pitchFamily="34" charset="0"/>
                <a:cs typeface="Helvetica" panose="020B0604020202020204" pitchFamily="34" charset="0"/>
              </a:rPr>
              <a:t>Implementation framework</a:t>
            </a:r>
            <a:endPar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prstClr val="black"/>
                </a:solidFill>
                <a:latin typeface="Helvetica" panose="020B0604020202020204" pitchFamily="34" charset="0"/>
                <a:cs typeface="Helvetica" panose="020B0604020202020204" pitchFamily="34" charset="0"/>
              </a:rPr>
              <a:t>Evaluation</a:t>
            </a: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framework</a:t>
            </a:r>
          </a:p>
        </p:txBody>
      </p:sp>
      <p:pic>
        <p:nvPicPr>
          <p:cNvPr id="3" name="Picture 2">
            <a:extLst>
              <a:ext uri="{FF2B5EF4-FFF2-40B4-BE49-F238E27FC236}">
                <a16:creationId xmlns:a16="http://schemas.microsoft.com/office/drawing/2014/main" id="{CC602ED5-E7DB-4C85-BE5A-D186552057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6678" y="1796575"/>
            <a:ext cx="3794288" cy="3794288"/>
          </a:xfrm>
          <a:prstGeom prst="rect">
            <a:avLst/>
          </a:prstGeom>
        </p:spPr>
      </p:pic>
      <p:sp>
        <p:nvSpPr>
          <p:cNvPr id="2" name="TextBox 1">
            <a:extLst>
              <a:ext uri="{FF2B5EF4-FFF2-40B4-BE49-F238E27FC236}">
                <a16:creationId xmlns:a16="http://schemas.microsoft.com/office/drawing/2014/main" id="{C6A5FE85-F1DC-89F8-DA05-BC74D23D8CB0}"/>
              </a:ext>
            </a:extLst>
          </p:cNvPr>
          <p:cNvSpPr txBox="1"/>
          <p:nvPr/>
        </p:nvSpPr>
        <p:spPr>
          <a:xfrm>
            <a:off x="280973" y="6061875"/>
            <a:ext cx="11639993" cy="923330"/>
          </a:xfrm>
          <a:prstGeom prst="rect">
            <a:avLst/>
          </a:prstGeom>
          <a:noFill/>
        </p:spPr>
        <p:txBody>
          <a:bodyPr wrap="square" rtlCol="0">
            <a:spAutoFit/>
          </a:bodyPr>
          <a:lstStyle/>
          <a:p>
            <a:r>
              <a:rPr lang="en-US" dirty="0">
                <a:cs typeface="Helvetica" panose="020B0604020202020204" pitchFamily="34" charset="0"/>
              </a:rPr>
              <a:t>Feldstein, AC, &amp; Glasgow, RE. </a:t>
            </a:r>
            <a:r>
              <a:rPr lang="en-US" dirty="0">
                <a:effectLst/>
              </a:rPr>
              <a:t>PRISM for integrating research findings into practice.  </a:t>
            </a:r>
            <a:r>
              <a:rPr lang="en-US" i="1" dirty="0" err="1">
                <a:effectLst/>
              </a:rPr>
              <a:t>Jt</a:t>
            </a:r>
            <a:r>
              <a:rPr lang="en-US" i="1" dirty="0">
                <a:effectLst/>
              </a:rPr>
              <a:t> Comm J Qual Patient </a:t>
            </a:r>
            <a:r>
              <a:rPr lang="en-US" i="1" dirty="0" err="1">
                <a:effectLst/>
              </a:rPr>
              <a:t>Saf</a:t>
            </a:r>
            <a:r>
              <a:rPr lang="en-US" i="1" dirty="0">
                <a:effectLst/>
              </a:rPr>
              <a:t>. </a:t>
            </a:r>
            <a:r>
              <a:rPr lang="en-US" dirty="0">
                <a:effectLst/>
              </a:rPr>
              <a:t>(2008) 34:228–43. </a:t>
            </a:r>
            <a:r>
              <a:rPr lang="en-US" dirty="0" err="1">
                <a:effectLst/>
              </a:rPr>
              <a:t>doi</a:t>
            </a:r>
            <a:r>
              <a:rPr lang="en-US" dirty="0">
                <a:effectLst/>
              </a:rPr>
              <a:t>: 10.1016/S1553-7250(08)34030-6</a:t>
            </a:r>
          </a:p>
          <a:p>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810096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236EE2B0-B5E3-EA40-ADB4-1E95F959FA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953" y="139802"/>
            <a:ext cx="7387153" cy="671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43009BED-0430-2145-BF75-B950134E3E80}"/>
              </a:ext>
            </a:extLst>
          </p:cNvPr>
          <p:cNvSpPr txBox="1">
            <a:spLocks noChangeArrowheads="1"/>
          </p:cNvSpPr>
          <p:nvPr/>
        </p:nvSpPr>
        <p:spPr bwMode="auto">
          <a:xfrm>
            <a:off x="9377916" y="203463"/>
            <a:ext cx="2559804"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altLang="x-none" sz="1400" dirty="0"/>
              <a:t>Feldstein AC, Glasgow RE. A practical, robust implementation and sustainability model (PRISM) for integrating research findings into practice. </a:t>
            </a:r>
            <a:r>
              <a:rPr lang="en-US" altLang="x-none" sz="1400" i="1" dirty="0"/>
              <a:t>Jt Comm J Qual Patient Saf. </a:t>
            </a:r>
            <a:r>
              <a:rPr lang="en-US" altLang="x-none" sz="1400" dirty="0"/>
              <a:t>2008 Apr;34(4):228-43.</a:t>
            </a:r>
          </a:p>
          <a:p>
            <a:pPr algn="r" eaLnBrk="1" hangingPunct="1">
              <a:defRPr/>
            </a:pPr>
            <a:endParaRPr lang="en-US" altLang="x-none" sz="1200" dirty="0"/>
          </a:p>
          <a:p>
            <a:pPr algn="r" eaLnBrk="1" hangingPunct="1">
              <a:defRPr/>
            </a:pPr>
            <a:endParaRPr lang="en-US" altLang="x-none" sz="1200" dirty="0"/>
          </a:p>
        </p:txBody>
      </p:sp>
      <p:sp>
        <p:nvSpPr>
          <p:cNvPr id="2" name="Rectangle 1">
            <a:extLst>
              <a:ext uri="{FF2B5EF4-FFF2-40B4-BE49-F238E27FC236}">
                <a16:creationId xmlns:a16="http://schemas.microsoft.com/office/drawing/2014/main" id="{80C5C3A7-860D-334A-9D86-AC2D726E56E5}"/>
              </a:ext>
            </a:extLst>
          </p:cNvPr>
          <p:cNvSpPr/>
          <p:nvPr/>
        </p:nvSpPr>
        <p:spPr>
          <a:xfrm>
            <a:off x="759359" y="139802"/>
            <a:ext cx="7968343" cy="4644634"/>
          </a:xfrm>
          <a:prstGeom prst="rect">
            <a:avLst/>
          </a:prstGeom>
          <a:noFill/>
          <a:ln w="76200">
            <a:solidFill>
              <a:srgbClr val="154C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BDDF74-BFC1-7E47-9730-AE4BC55763E5}"/>
              </a:ext>
            </a:extLst>
          </p:cNvPr>
          <p:cNvSpPr txBox="1"/>
          <p:nvPr/>
        </p:nvSpPr>
        <p:spPr>
          <a:xfrm>
            <a:off x="6507018" y="440872"/>
            <a:ext cx="2090055" cy="1292662"/>
          </a:xfrm>
          <a:prstGeom prst="rect">
            <a:avLst/>
          </a:prstGeom>
          <a:noFill/>
        </p:spPr>
        <p:txBody>
          <a:bodyPr wrap="square" rtlCol="0">
            <a:spAutoFit/>
          </a:bodyPr>
          <a:lstStyle/>
          <a:p>
            <a:r>
              <a:rPr lang="en-US" sz="2600" b="1" dirty="0">
                <a:solidFill>
                  <a:srgbClr val="002060"/>
                </a:solidFill>
              </a:rPr>
              <a:t>PRISM CONTEXTUAL DOMAINS</a:t>
            </a:r>
          </a:p>
        </p:txBody>
      </p:sp>
      <p:sp>
        <p:nvSpPr>
          <p:cNvPr id="7" name="TextBox 6">
            <a:extLst>
              <a:ext uri="{FF2B5EF4-FFF2-40B4-BE49-F238E27FC236}">
                <a16:creationId xmlns:a16="http://schemas.microsoft.com/office/drawing/2014/main" id="{BCF69AA0-EF3F-9340-A1CD-0AFEF7463987}"/>
              </a:ext>
            </a:extLst>
          </p:cNvPr>
          <p:cNvSpPr txBox="1"/>
          <p:nvPr/>
        </p:nvSpPr>
        <p:spPr>
          <a:xfrm>
            <a:off x="563416" y="5212560"/>
            <a:ext cx="1877786" cy="892552"/>
          </a:xfrm>
          <a:prstGeom prst="rect">
            <a:avLst/>
          </a:prstGeom>
          <a:noFill/>
        </p:spPr>
        <p:txBody>
          <a:bodyPr wrap="square" rtlCol="0">
            <a:spAutoFit/>
          </a:bodyPr>
          <a:lstStyle/>
          <a:p>
            <a:r>
              <a:rPr lang="en-US" sz="2600" b="1" dirty="0">
                <a:solidFill>
                  <a:srgbClr val="002060"/>
                </a:solidFill>
              </a:rPr>
              <a:t>RE-AIM</a:t>
            </a:r>
          </a:p>
          <a:p>
            <a:r>
              <a:rPr lang="en-US" sz="2600" b="1" dirty="0">
                <a:solidFill>
                  <a:srgbClr val="002060"/>
                </a:solidFill>
              </a:rPr>
              <a:t>OUTCOMES</a:t>
            </a:r>
          </a:p>
        </p:txBody>
      </p:sp>
      <p:sp>
        <p:nvSpPr>
          <p:cNvPr id="8" name="Rectangle 7">
            <a:extLst>
              <a:ext uri="{FF2B5EF4-FFF2-40B4-BE49-F238E27FC236}">
                <a16:creationId xmlns:a16="http://schemas.microsoft.com/office/drawing/2014/main" id="{A90606FE-36D9-0F44-95BC-2CD9652BC8F8}"/>
              </a:ext>
            </a:extLst>
          </p:cNvPr>
          <p:cNvSpPr/>
          <p:nvPr/>
        </p:nvSpPr>
        <p:spPr>
          <a:xfrm>
            <a:off x="2604488" y="4784436"/>
            <a:ext cx="4033158" cy="1959264"/>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lbow Connector 10">
            <a:extLst>
              <a:ext uri="{FF2B5EF4-FFF2-40B4-BE49-F238E27FC236}">
                <a16:creationId xmlns:a16="http://schemas.microsoft.com/office/drawing/2014/main" id="{E80A723C-8D98-F445-8AA3-404F676F2F35}"/>
              </a:ext>
            </a:extLst>
          </p:cNvPr>
          <p:cNvCxnSpPr>
            <a:cxnSpLocks/>
            <a:stCxn id="2" idx="3"/>
            <a:endCxn id="8" idx="3"/>
          </p:cNvCxnSpPr>
          <p:nvPr/>
        </p:nvCxnSpPr>
        <p:spPr>
          <a:xfrm flipH="1">
            <a:off x="6637646" y="2462119"/>
            <a:ext cx="2090056" cy="3301949"/>
          </a:xfrm>
          <a:prstGeom prst="bentConnector3">
            <a:avLst>
              <a:gd name="adj1" fmla="val -10938"/>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C1BDA0D-6D4B-4B27-8B59-F0352C90A9C0}"/>
              </a:ext>
            </a:extLst>
          </p:cNvPr>
          <p:cNvPicPr>
            <a:picLocks noChangeAspect="1"/>
          </p:cNvPicPr>
          <p:nvPr/>
        </p:nvPicPr>
        <p:blipFill>
          <a:blip r:embed="rId4"/>
          <a:stretch>
            <a:fillRect/>
          </a:stretch>
        </p:blipFill>
        <p:spPr>
          <a:xfrm>
            <a:off x="10187754" y="5931973"/>
            <a:ext cx="2004246" cy="905244"/>
          </a:xfrm>
          <a:prstGeom prst="rect">
            <a:avLst/>
          </a:prstGeom>
        </p:spPr>
      </p:pic>
      <p:sp>
        <p:nvSpPr>
          <p:cNvPr id="4" name="Rectangle 3">
            <a:extLst>
              <a:ext uri="{FF2B5EF4-FFF2-40B4-BE49-F238E27FC236}">
                <a16:creationId xmlns:a16="http://schemas.microsoft.com/office/drawing/2014/main" id="{FE4728D8-D1EE-AFA9-F4FB-0414795532E7}"/>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48396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bject 45"/>
          <p:cNvSpPr txBox="1">
            <a:spLocks noGrp="1"/>
          </p:cNvSpPr>
          <p:nvPr>
            <p:ph type="title"/>
          </p:nvPr>
        </p:nvSpPr>
        <p:spPr>
          <a:xfrm>
            <a:off x="537290" y="445244"/>
            <a:ext cx="10942476" cy="688424"/>
          </a:xfrm>
          <a:prstGeom prst="rect">
            <a:avLst/>
          </a:prstGeom>
        </p:spPr>
        <p:txBody>
          <a:bodyPr vert="horz" wrap="square" lIns="0" tIns="11206" rIns="0" bIns="0" rtlCol="0" anchor="ctr">
            <a:spAutoFit/>
          </a:bodyPr>
          <a:lstStyle/>
          <a:p>
            <a:pPr marL="11206">
              <a:lnSpc>
                <a:spcPct val="100000"/>
              </a:lnSpc>
              <a:spcBef>
                <a:spcPts val="88"/>
              </a:spcBef>
            </a:pPr>
            <a:r>
              <a:rPr lang="en-US" b="1" spc="-119" dirty="0">
                <a:latin typeface="Helvetica" panose="020B0604020202020204" pitchFamily="34" charset="0"/>
                <a:cs typeface="Helvetica" panose="020B0604020202020204" pitchFamily="34" charset="0"/>
              </a:rPr>
              <a:t>REPEAT AFTER ME…</a:t>
            </a:r>
            <a:endParaRPr b="1" spc="-137" dirty="0">
              <a:latin typeface="Helvetica" panose="020B0604020202020204" pitchFamily="34" charset="0"/>
              <a:cs typeface="Helvetica" panose="020B0604020202020204" pitchFamily="34" charset="0"/>
            </a:endParaRPr>
          </a:p>
        </p:txBody>
      </p:sp>
      <p:sp>
        <p:nvSpPr>
          <p:cNvPr id="47" name="Rectangle 46">
            <a:extLst>
              <a:ext uri="{FF2B5EF4-FFF2-40B4-BE49-F238E27FC236}">
                <a16:creationId xmlns:a16="http://schemas.microsoft.com/office/drawing/2014/main" id="{CD7904AC-0089-403E-B445-1E846A963749}"/>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33" name="Content Placeholder 2">
            <a:extLst>
              <a:ext uri="{FF2B5EF4-FFF2-40B4-BE49-F238E27FC236}">
                <a16:creationId xmlns:a16="http://schemas.microsoft.com/office/drawing/2014/main" id="{FE3789E0-169D-4AC2-ABCF-5CBEA0F7F93C}"/>
              </a:ext>
            </a:extLst>
          </p:cNvPr>
          <p:cNvSpPr>
            <a:spLocks noGrp="1"/>
          </p:cNvSpPr>
          <p:nvPr>
            <p:ph idx="1"/>
          </p:nvPr>
        </p:nvSpPr>
        <p:spPr>
          <a:xfrm>
            <a:off x="419099" y="1758971"/>
            <a:ext cx="11353801" cy="4351338"/>
          </a:xfrm>
        </p:spPr>
        <p:txBody>
          <a:bodyPr/>
          <a:lstStyle/>
          <a:p>
            <a:r>
              <a:rPr lang="en-US" dirty="0"/>
              <a:t>PRISM contains RE-AIM (they are not different or competing frameworks)</a:t>
            </a:r>
          </a:p>
          <a:p>
            <a:endParaRPr lang="en-US" dirty="0"/>
          </a:p>
          <a:p>
            <a:r>
              <a:rPr lang="en-US" sz="3400" dirty="0"/>
              <a:t>PRISM contains RE-AIM (is the contextually expanded RE-AIM)</a:t>
            </a:r>
          </a:p>
          <a:p>
            <a:endParaRPr lang="en-US" dirty="0"/>
          </a:p>
          <a:p>
            <a:r>
              <a:rPr lang="en-US" sz="4000" dirty="0"/>
              <a:t>PRISM Includes RE-AIM</a:t>
            </a:r>
          </a:p>
        </p:txBody>
      </p:sp>
    </p:spTree>
    <p:extLst>
      <p:ext uri="{BB962C8B-B14F-4D97-AF65-F5344CB8AC3E}">
        <p14:creationId xmlns:p14="http://schemas.microsoft.com/office/powerpoint/2010/main" val="431840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5952D-1AEA-5FD5-08F4-5911C39F1490}"/>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121F5DA8-F7AC-828A-65CF-6C2241854352}"/>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0CE99531-D12A-E50D-78E6-A7D10A638548}"/>
              </a:ext>
            </a:extLst>
          </p:cNvPr>
          <p:cNvPicPr>
            <a:picLocks noChangeAspect="1"/>
          </p:cNvPicPr>
          <p:nvPr/>
        </p:nvPicPr>
        <p:blipFill>
          <a:blip r:embed="rId3"/>
          <a:stretch>
            <a:fillRect/>
          </a:stretch>
        </p:blipFill>
        <p:spPr>
          <a:xfrm>
            <a:off x="129325" y="908659"/>
            <a:ext cx="11933350" cy="5040681"/>
          </a:xfrm>
          <a:prstGeom prst="rect">
            <a:avLst/>
          </a:prstGeom>
        </p:spPr>
      </p:pic>
    </p:spTree>
    <p:extLst>
      <p:ext uri="{BB962C8B-B14F-4D97-AF65-F5344CB8AC3E}">
        <p14:creationId xmlns:p14="http://schemas.microsoft.com/office/powerpoint/2010/main" val="3765231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CD7904AC-0089-403E-B445-1E846A963749}"/>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19AEAE3E-77FE-40B8-BF57-755143A65BE4}"/>
              </a:ext>
            </a:extLst>
          </p:cNvPr>
          <p:cNvSpPr txBox="1"/>
          <p:nvPr/>
        </p:nvSpPr>
        <p:spPr>
          <a:xfrm>
            <a:off x="708356" y="5884285"/>
            <a:ext cx="10497787" cy="923330"/>
          </a:xfrm>
          <a:prstGeom prst="rect">
            <a:avLst/>
          </a:prstGeom>
          <a:noFill/>
        </p:spPr>
        <p:txBody>
          <a:bodyPr wrap="square" rtlCol="0">
            <a:spAutoFit/>
          </a:bodyPr>
          <a:lstStyle/>
          <a:p>
            <a:r>
              <a:rPr lang="en-US" dirty="0">
                <a:cs typeface="Helvetica" panose="020B0604020202020204" pitchFamily="34" charset="0"/>
              </a:rPr>
              <a:t>Original reference: Feldstein, AC, &amp; Glasgow, RE. </a:t>
            </a:r>
            <a:r>
              <a:rPr lang="en-US" dirty="0">
                <a:effectLst/>
              </a:rPr>
              <a:t>PRISM for integrating research findings into practice. </a:t>
            </a:r>
          </a:p>
          <a:p>
            <a:r>
              <a:rPr lang="en-US" i="1" dirty="0" err="1">
                <a:effectLst/>
              </a:rPr>
              <a:t>Jt</a:t>
            </a:r>
            <a:r>
              <a:rPr lang="en-US" i="1" dirty="0">
                <a:effectLst/>
              </a:rPr>
              <a:t> Comm J Qual Patient </a:t>
            </a:r>
            <a:r>
              <a:rPr lang="en-US" i="1" dirty="0" err="1">
                <a:effectLst/>
              </a:rPr>
              <a:t>Saf</a:t>
            </a:r>
            <a:r>
              <a:rPr lang="en-US" i="1" dirty="0">
                <a:effectLst/>
              </a:rPr>
              <a:t>. </a:t>
            </a:r>
            <a:r>
              <a:rPr lang="en-US" dirty="0">
                <a:effectLst/>
              </a:rPr>
              <a:t>(2008) 34:228–43. </a:t>
            </a:r>
            <a:r>
              <a:rPr lang="en-US" dirty="0" err="1">
                <a:effectLst/>
              </a:rPr>
              <a:t>doi</a:t>
            </a:r>
            <a:r>
              <a:rPr lang="en-US" dirty="0">
                <a:effectLst/>
              </a:rPr>
              <a:t>: 10.1016/S1553-7250(08)34030-6</a:t>
            </a:r>
          </a:p>
          <a:p>
            <a:endParaRPr lang="en-US" dirty="0">
              <a:latin typeface="Helvetica" panose="020B0604020202020204" pitchFamily="34" charset="0"/>
              <a:cs typeface="Helvetica" panose="020B0604020202020204" pitchFamily="34" charset="0"/>
            </a:endParaRPr>
          </a:p>
        </p:txBody>
      </p:sp>
      <p:pic>
        <p:nvPicPr>
          <p:cNvPr id="2" name="Picture 1">
            <a:extLst>
              <a:ext uri="{FF2B5EF4-FFF2-40B4-BE49-F238E27FC236}">
                <a16:creationId xmlns:a16="http://schemas.microsoft.com/office/drawing/2014/main" id="{727CD668-0522-A795-531A-AD0A92749E84}"/>
              </a:ext>
            </a:extLst>
          </p:cNvPr>
          <p:cNvPicPr>
            <a:picLocks noChangeAspect="1"/>
          </p:cNvPicPr>
          <p:nvPr/>
        </p:nvPicPr>
        <p:blipFill>
          <a:blip r:embed="rId3"/>
          <a:stretch>
            <a:fillRect/>
          </a:stretch>
        </p:blipFill>
        <p:spPr>
          <a:xfrm>
            <a:off x="420755" y="207279"/>
            <a:ext cx="11628785" cy="5000825"/>
          </a:xfrm>
          <a:prstGeom prst="rect">
            <a:avLst/>
          </a:prstGeom>
        </p:spPr>
      </p:pic>
    </p:spTree>
    <p:extLst>
      <p:ext uri="{BB962C8B-B14F-4D97-AF65-F5344CB8AC3E}">
        <p14:creationId xmlns:p14="http://schemas.microsoft.com/office/powerpoint/2010/main" val="3622344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2"/>
          <p:cNvSpPr>
            <a:spLocks/>
          </p:cNvSpPr>
          <p:nvPr/>
        </p:nvSpPr>
        <p:spPr bwMode="auto">
          <a:xfrm>
            <a:off x="1879722" y="1441234"/>
            <a:ext cx="8702514" cy="3537176"/>
          </a:xfrm>
          <a:prstGeom prst="rect">
            <a:avLst/>
          </a:prstGeom>
          <a:noFill/>
          <a:ln w="12700">
            <a:noFill/>
            <a:miter lim="800000"/>
            <a:headEnd/>
            <a:tailEnd/>
          </a:ln>
        </p:spPr>
        <p:txBody>
          <a:bodyPr lIns="0" tIns="0" rIns="0" bIns="0" anchor="ctr">
            <a:prstTxWarp prst="textNoShape">
              <a:avLst/>
            </a:prstTxWarp>
          </a:bodyPr>
          <a:lstStyle/>
          <a:p>
            <a:pPr algn="l"/>
            <a:r>
              <a:rPr lang="en-US" sz="2000" dirty="0"/>
              <a:t> </a:t>
            </a:r>
          </a:p>
          <a:p>
            <a:pPr algn="l"/>
            <a:endParaRPr lang="en-US" sz="2000" dirty="0"/>
          </a:p>
          <a:p>
            <a:pPr algn="l"/>
            <a:endParaRPr lang="en-US" sz="2000" dirty="0"/>
          </a:p>
          <a:p>
            <a:pPr algn="l"/>
            <a:endParaRPr lang="en-US" sz="2000" dirty="0"/>
          </a:p>
          <a:p>
            <a:pPr algn="l"/>
            <a:endParaRPr lang="en-US" sz="2000" dirty="0"/>
          </a:p>
          <a:p>
            <a:pPr lvl="4"/>
            <a:endParaRPr lang="en-US" sz="2000" dirty="0"/>
          </a:p>
          <a:p>
            <a:pPr lvl="4"/>
            <a:endParaRPr lang="en-US" sz="2000" dirty="0"/>
          </a:p>
          <a:p>
            <a:pPr lvl="4"/>
            <a:endParaRPr lang="en-US" sz="2000" dirty="0"/>
          </a:p>
          <a:p>
            <a:pPr lvl="4"/>
            <a:endParaRPr lang="en-US" sz="2000" dirty="0"/>
          </a:p>
        </p:txBody>
      </p:sp>
      <p:graphicFrame>
        <p:nvGraphicFramePr>
          <p:cNvPr id="212997" name="TextBox 2">
            <a:extLst>
              <a:ext uri="{FF2B5EF4-FFF2-40B4-BE49-F238E27FC236}">
                <a16:creationId xmlns:a16="http://schemas.microsoft.com/office/drawing/2014/main" id="{A0AF3746-622B-D66E-D7C7-9FB705E779AB}"/>
              </a:ext>
            </a:extLst>
          </p:cNvPr>
          <p:cNvGraphicFramePr/>
          <p:nvPr/>
        </p:nvGraphicFramePr>
        <p:xfrm>
          <a:off x="376117" y="914400"/>
          <a:ext cx="11439765" cy="5253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1">
            <a:extLst>
              <a:ext uri="{FF2B5EF4-FFF2-40B4-BE49-F238E27FC236}">
                <a16:creationId xmlns:a16="http://schemas.microsoft.com/office/drawing/2014/main" id="{6B0C5023-285E-5ADF-09E9-2570DEAD827A}"/>
              </a:ext>
            </a:extLst>
          </p:cNvPr>
          <p:cNvSpPr txBox="1">
            <a:spLocks noChangeArrowheads="1"/>
          </p:cNvSpPr>
          <p:nvPr/>
        </p:nvSpPr>
        <p:spPr>
          <a:xfrm>
            <a:off x="1879722" y="0"/>
            <a:ext cx="9145630" cy="10726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x-none" sz="3200" b="1" dirty="0">
                <a:latin typeface="+mn-lt"/>
              </a:rPr>
              <a:t>Dissemination and Implementation Science (DIS) Theories, Models, and Frameworks: Defined</a:t>
            </a:r>
            <a:endParaRPr lang="en-US" altLang="x-none" sz="2800" b="1" dirty="0">
              <a:latin typeface="+mn-lt"/>
            </a:endParaRPr>
          </a:p>
        </p:txBody>
      </p:sp>
      <p:sp>
        <p:nvSpPr>
          <p:cNvPr id="5" name="Rectangle 3">
            <a:extLst>
              <a:ext uri="{FF2B5EF4-FFF2-40B4-BE49-F238E27FC236}">
                <a16:creationId xmlns:a16="http://schemas.microsoft.com/office/drawing/2014/main" id="{FB6C2D09-93AF-E2B1-E00A-2A6CCE44838A}"/>
              </a:ext>
            </a:extLst>
          </p:cNvPr>
          <p:cNvSpPr>
            <a:spLocks noChangeArrowheads="1"/>
          </p:cNvSpPr>
          <p:nvPr/>
        </p:nvSpPr>
        <p:spPr bwMode="auto">
          <a:xfrm>
            <a:off x="192242" y="6127573"/>
            <a:ext cx="11807513" cy="93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spcBef>
                <a:spcPts val="2400"/>
              </a:spcBef>
              <a:buSzPct val="171000"/>
              <a:buFont typeface="Gill Sans" charset="0"/>
              <a:buChar char="•"/>
              <a:defRPr sz="4200">
                <a:solidFill>
                  <a:schemeClr val="tx1"/>
                </a:solidFill>
                <a:latin typeface="Gill Sans" charset="0"/>
                <a:ea typeface="ヒラギノ角ゴ ProN W3" charset="-128"/>
                <a:sym typeface="Gill Sans" charset="0"/>
              </a:defRPr>
            </a:lvl1pPr>
            <a:lvl2pPr marL="37931725" indent="-37474525">
              <a:spcBef>
                <a:spcPts val="2400"/>
              </a:spcBef>
              <a:buSzPct val="171000"/>
              <a:buFont typeface="Gill Sans" charset="0"/>
              <a:buChar char="•"/>
              <a:defRPr sz="4200">
                <a:solidFill>
                  <a:schemeClr val="tx1"/>
                </a:solidFill>
                <a:latin typeface="Gill Sans" charset="0"/>
                <a:ea typeface="ヒラギノ角ゴ ProN W3" charset="-128"/>
                <a:sym typeface="Gill Sans" charset="0"/>
              </a:defRPr>
            </a:lvl2pPr>
            <a:lvl3pPr marL="1727200" indent="-571500">
              <a:spcBef>
                <a:spcPts val="2400"/>
              </a:spcBef>
              <a:buSzPct val="171000"/>
              <a:buFont typeface="Gill Sans" charset="0"/>
              <a:buChar char="•"/>
              <a:defRPr sz="4200">
                <a:solidFill>
                  <a:schemeClr val="tx1"/>
                </a:solidFill>
                <a:latin typeface="Gill Sans" charset="0"/>
                <a:ea typeface="ヒラギノ角ゴ ProN W3" charset="-128"/>
                <a:sym typeface="Gill Sans" charset="0"/>
              </a:defRPr>
            </a:lvl3pPr>
            <a:lvl4pPr marL="2171700" indent="-571500">
              <a:spcBef>
                <a:spcPts val="2400"/>
              </a:spcBef>
              <a:buSzPct val="171000"/>
              <a:buFont typeface="Gill Sans" charset="0"/>
              <a:buChar char="•"/>
              <a:defRPr sz="4200">
                <a:solidFill>
                  <a:schemeClr val="tx1"/>
                </a:solidFill>
                <a:latin typeface="Gill Sans" charset="0"/>
                <a:ea typeface="ヒラギノ角ゴ ProN W3" charset="-128"/>
                <a:sym typeface="Gill Sans" charset="0"/>
              </a:defRPr>
            </a:lvl4pPr>
            <a:lvl5pPr marL="2616200" indent="-571500">
              <a:spcBef>
                <a:spcPts val="2400"/>
              </a:spcBef>
              <a:buSzPct val="171000"/>
              <a:buFont typeface="Gill Sans" charset="0"/>
              <a:buChar char="•"/>
              <a:defRPr sz="4200">
                <a:solidFill>
                  <a:schemeClr val="tx1"/>
                </a:solidFill>
                <a:latin typeface="Gill Sans" charset="0"/>
                <a:ea typeface="ヒラギノ角ゴ ProN W3" charset="-128"/>
                <a:sym typeface="Gill Sans" charset="0"/>
              </a:defRPr>
            </a:lvl5pPr>
            <a:lvl6pPr marL="3073400" indent="-571500" eaLnBrk="0" fontAlgn="base" hangingPunct="0">
              <a:spcBef>
                <a:spcPts val="2400"/>
              </a:spcBef>
              <a:spcAft>
                <a:spcPct val="0"/>
              </a:spcAft>
              <a:buSzPct val="171000"/>
              <a:buFont typeface="Gill Sans" charset="0"/>
              <a:buChar char="•"/>
              <a:defRPr sz="4200">
                <a:solidFill>
                  <a:schemeClr val="tx1"/>
                </a:solidFill>
                <a:latin typeface="Gill Sans" charset="0"/>
                <a:ea typeface="ヒラギノ角ゴ ProN W3" charset="-128"/>
                <a:sym typeface="Gill Sans" charset="0"/>
              </a:defRPr>
            </a:lvl6pPr>
            <a:lvl7pPr marL="3530600" indent="-571500" eaLnBrk="0" fontAlgn="base" hangingPunct="0">
              <a:spcBef>
                <a:spcPts val="2400"/>
              </a:spcBef>
              <a:spcAft>
                <a:spcPct val="0"/>
              </a:spcAft>
              <a:buSzPct val="171000"/>
              <a:buFont typeface="Gill Sans" charset="0"/>
              <a:buChar char="•"/>
              <a:defRPr sz="4200">
                <a:solidFill>
                  <a:schemeClr val="tx1"/>
                </a:solidFill>
                <a:latin typeface="Gill Sans" charset="0"/>
                <a:ea typeface="ヒラギノ角ゴ ProN W3" charset="-128"/>
                <a:sym typeface="Gill Sans" charset="0"/>
              </a:defRPr>
            </a:lvl7pPr>
            <a:lvl8pPr marL="3987800" indent="-571500" eaLnBrk="0" fontAlgn="base" hangingPunct="0">
              <a:spcBef>
                <a:spcPts val="2400"/>
              </a:spcBef>
              <a:spcAft>
                <a:spcPct val="0"/>
              </a:spcAft>
              <a:buSzPct val="171000"/>
              <a:buFont typeface="Gill Sans" charset="0"/>
              <a:buChar char="•"/>
              <a:defRPr sz="4200">
                <a:solidFill>
                  <a:schemeClr val="tx1"/>
                </a:solidFill>
                <a:latin typeface="Gill Sans" charset="0"/>
                <a:ea typeface="ヒラギノ角ゴ ProN W3" charset="-128"/>
                <a:sym typeface="Gill Sans" charset="0"/>
              </a:defRPr>
            </a:lvl8pPr>
            <a:lvl9pPr marL="4445000" indent="-571500" eaLnBrk="0" fontAlgn="base" hangingPunct="0">
              <a:spcBef>
                <a:spcPts val="2400"/>
              </a:spcBef>
              <a:spcAft>
                <a:spcPct val="0"/>
              </a:spcAft>
              <a:buSzPct val="171000"/>
              <a:buFont typeface="Gill Sans" charset="0"/>
              <a:buChar char="•"/>
              <a:defRPr sz="4200">
                <a:solidFill>
                  <a:schemeClr val="tx1"/>
                </a:solidFill>
                <a:latin typeface="Gill Sans" charset="0"/>
                <a:ea typeface="ヒラギノ角ゴ ProN W3" charset="-128"/>
                <a:sym typeface="Gill Sans" charset="0"/>
              </a:defRPr>
            </a:lvl9pPr>
          </a:lstStyle>
          <a:p>
            <a:pPr>
              <a:spcBef>
                <a:spcPts val="0"/>
              </a:spcBef>
              <a:buSzTx/>
              <a:buNone/>
            </a:pPr>
            <a:r>
              <a:rPr lang="en-US" altLang="x-none" sz="1200" dirty="0">
                <a:solidFill>
                  <a:srgbClr val="000000"/>
                </a:solidFill>
              </a:rPr>
              <a:t>Tabak </a:t>
            </a:r>
            <a:r>
              <a:rPr lang="en-US" altLang="x-none" sz="1100" dirty="0">
                <a:solidFill>
                  <a:srgbClr val="000000"/>
                </a:solidFill>
              </a:rPr>
              <a:t>RG et al, Bridging Research and Practice: Models for Dissemination and Implementation Research </a:t>
            </a:r>
            <a:r>
              <a:rPr lang="en-US" altLang="x-none" sz="1100" i="1" dirty="0">
                <a:solidFill>
                  <a:srgbClr val="000000"/>
                </a:solidFill>
              </a:rPr>
              <a:t>Am J </a:t>
            </a:r>
            <a:r>
              <a:rPr lang="en-US" altLang="x-none" sz="1100" i="1" dirty="0" err="1">
                <a:solidFill>
                  <a:srgbClr val="000000"/>
                </a:solidFill>
              </a:rPr>
              <a:t>Prev</a:t>
            </a:r>
            <a:r>
              <a:rPr lang="en-US" altLang="x-none" sz="1100" i="1" dirty="0">
                <a:solidFill>
                  <a:srgbClr val="000000"/>
                </a:solidFill>
              </a:rPr>
              <a:t> Med</a:t>
            </a:r>
            <a:r>
              <a:rPr lang="en-US" altLang="x-none" sz="1100" dirty="0">
                <a:solidFill>
                  <a:srgbClr val="000000"/>
                </a:solidFill>
              </a:rPr>
              <a:t>, 2012, 43: 337-350.</a:t>
            </a:r>
          </a:p>
          <a:p>
            <a:pPr>
              <a:spcBef>
                <a:spcPts val="0"/>
              </a:spcBef>
              <a:buSzTx/>
              <a:buNone/>
            </a:pPr>
            <a:endParaRPr lang="en-US" altLang="x-none" sz="1100" dirty="0">
              <a:solidFill>
                <a:srgbClr val="000000"/>
              </a:solidFill>
            </a:endParaRPr>
          </a:p>
          <a:p>
            <a:pPr>
              <a:spcBef>
                <a:spcPts val="0"/>
              </a:spcBef>
              <a:buNone/>
            </a:pPr>
            <a:r>
              <a:rPr lang="en-US" sz="1100" dirty="0"/>
              <a:t>Rycroft-Malone J, Bucknall T. Theory, frameworks, and models: laying down the groundwork. In: Rycroft-Malone J, Bucknall T, editors. Models and frameworks for implementing evidence-based practice: Linking evidence to action. Oxford: Wiley-Blackwell; 2010. p. 23–50.</a:t>
            </a:r>
          </a:p>
          <a:p>
            <a:pPr>
              <a:spcBef>
                <a:spcPct val="0"/>
              </a:spcBef>
              <a:buSzTx/>
              <a:buNone/>
            </a:pPr>
            <a:r>
              <a:rPr lang="en-US" altLang="x-none" sz="1100" dirty="0">
                <a:solidFill>
                  <a:srgbClr val="000000"/>
                </a:solidFill>
              </a:rPr>
              <a:t> </a:t>
            </a:r>
            <a:endParaRPr lang="en-US" altLang="x-none" sz="1200" dirty="0">
              <a:solidFill>
                <a:srgbClr val="000000"/>
              </a:solidFill>
            </a:endParaRPr>
          </a:p>
        </p:txBody>
      </p:sp>
    </p:spTree>
    <p:extLst>
      <p:ext uri="{BB962C8B-B14F-4D97-AF65-F5344CB8AC3E}">
        <p14:creationId xmlns:p14="http://schemas.microsoft.com/office/powerpoint/2010/main" val="3417710961"/>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57400" y="762000"/>
          <a:ext cx="83820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2D07AC25-80D1-E041-B897-0409852D0A2F}"/>
              </a:ext>
            </a:extLst>
          </p:cNvPr>
          <p:cNvSpPr txBox="1">
            <a:spLocks noChangeArrowheads="1"/>
          </p:cNvSpPr>
          <p:nvPr/>
        </p:nvSpPr>
        <p:spPr>
          <a:xfrm>
            <a:off x="455023" y="-120769"/>
            <a:ext cx="8077200" cy="1155938"/>
          </a:xfrm>
          <a:prstGeom prst="rect">
            <a:avLst/>
          </a:prstGeom>
        </p:spPr>
        <p:txBody>
          <a:bodyPr vert="horz" wrap="square" lIns="91440" tIns="45720" rIns="91440" bIns="45720" numCol="1" rtlCol="0" anchor="ctr" anchorCtr="0" compatLnSpc="1">
            <a:prstTxWarp prst="textNoShape">
              <a:avLst/>
            </a:prstTxWarp>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en-US" sz="3600" b="1" spc="-5" dirty="0">
                <a:latin typeface="+mn-lt"/>
                <a:cs typeface="Arial" charset="0"/>
              </a:rPr>
              <a:t>Common Misconceptions</a:t>
            </a:r>
          </a:p>
        </p:txBody>
      </p:sp>
      <p:sp>
        <p:nvSpPr>
          <p:cNvPr id="5" name="&quot;No&quot; Symbol 4"/>
          <p:cNvSpPr/>
          <p:nvPr/>
        </p:nvSpPr>
        <p:spPr>
          <a:xfrm>
            <a:off x="2895600" y="609600"/>
            <a:ext cx="6705600" cy="5791200"/>
          </a:xfrm>
          <a:prstGeom prst="noSmoking">
            <a:avLst>
              <a:gd name="adj" fmla="val 6414"/>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p:cNvSpPr/>
          <p:nvPr/>
        </p:nvSpPr>
        <p:spPr>
          <a:xfrm>
            <a:off x="1524000" y="6400800"/>
            <a:ext cx="9372600" cy="369332"/>
          </a:xfrm>
          <a:prstGeom prst="rect">
            <a:avLst/>
          </a:prstGeom>
        </p:spPr>
        <p:txBody>
          <a:bodyPr wrap="square">
            <a:spAutoFit/>
          </a:bodyPr>
          <a:lstStyle/>
          <a:p>
            <a:r>
              <a:rPr lang="en-US" dirty="0"/>
              <a:t>See video of Dr. Holtrop discussing: </a:t>
            </a:r>
            <a:r>
              <a:rPr lang="en-US" dirty="0">
                <a:solidFill>
                  <a:schemeClr val="accent1"/>
                </a:solidFill>
              </a:rPr>
              <a:t>re-aim.org/resources-and-tools/recommended-re-aim-slides/ </a:t>
            </a:r>
          </a:p>
        </p:txBody>
      </p:sp>
      <p:pic>
        <p:nvPicPr>
          <p:cNvPr id="8" name="Picture 7"/>
          <p:cNvPicPr>
            <a:picLocks noChangeAspect="1"/>
          </p:cNvPicPr>
          <p:nvPr/>
        </p:nvPicPr>
        <p:blipFill>
          <a:blip r:embed="rId7">
            <a:duotone>
              <a:schemeClr val="accent3">
                <a:shade val="45000"/>
                <a:satMod val="135000"/>
              </a:schemeClr>
              <a:prstClr val="white"/>
            </a:duotone>
          </a:blip>
          <a:stretch>
            <a:fillRect/>
          </a:stretch>
        </p:blipFill>
        <p:spPr>
          <a:xfrm>
            <a:off x="1752601" y="5638801"/>
            <a:ext cx="1480004" cy="619125"/>
          </a:xfrm>
          <a:prstGeom prst="rect">
            <a:avLst/>
          </a:prstGeom>
        </p:spPr>
      </p:pic>
      <p:sp>
        <p:nvSpPr>
          <p:cNvPr id="4" name="Rectangle 3">
            <a:extLst>
              <a:ext uri="{FF2B5EF4-FFF2-40B4-BE49-F238E27FC236}">
                <a16:creationId xmlns:a16="http://schemas.microsoft.com/office/drawing/2014/main" id="{60AAAF69-9474-697D-045E-3EA1826ADA04}"/>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24156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CEF5DC0-6F3A-4785-A3F7-B189904EC2DC}"/>
              </a:ext>
            </a:extLst>
          </p:cNvPr>
          <p:cNvSpPr/>
          <p:nvPr/>
        </p:nvSpPr>
        <p:spPr>
          <a:xfrm>
            <a:off x="0" y="0"/>
            <a:ext cx="1325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7">
            <a:extLst>
              <a:ext uri="{FF2B5EF4-FFF2-40B4-BE49-F238E27FC236}">
                <a16:creationId xmlns:a16="http://schemas.microsoft.com/office/drawing/2014/main" id="{6ADDDEAD-E4DD-41C2-9A0F-2899068785C4}"/>
              </a:ext>
            </a:extLst>
          </p:cNvPr>
          <p:cNvSpPr txBox="1">
            <a:spLocks/>
          </p:cNvSpPr>
          <p:nvPr/>
        </p:nvSpPr>
        <p:spPr>
          <a:xfrm>
            <a:off x="530087" y="94270"/>
            <a:ext cx="113173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New(er) applications for RE-AIM and PRISM</a:t>
            </a:r>
          </a:p>
        </p:txBody>
      </p:sp>
      <p:sp>
        <p:nvSpPr>
          <p:cNvPr id="23" name="Rectangle 22">
            <a:extLst>
              <a:ext uri="{FF2B5EF4-FFF2-40B4-BE49-F238E27FC236}">
                <a16:creationId xmlns:a16="http://schemas.microsoft.com/office/drawing/2014/main" id="{5FC7BBBC-8287-40E9-8806-AB1ADFE5A6C9}"/>
              </a:ext>
            </a:extLst>
          </p:cNvPr>
          <p:cNvSpPr/>
          <p:nvPr/>
        </p:nvSpPr>
        <p:spPr>
          <a:xfrm>
            <a:off x="119270" y="1"/>
            <a:ext cx="291547" cy="132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7">
            <a:extLst>
              <a:ext uri="{FF2B5EF4-FFF2-40B4-BE49-F238E27FC236}">
                <a16:creationId xmlns:a16="http://schemas.microsoft.com/office/drawing/2014/main" id="{0FE298D5-69FF-4AB6-B8C9-936905A80E4B}"/>
              </a:ext>
            </a:extLst>
          </p:cNvPr>
          <p:cNvSpPr txBox="1">
            <a:spLocks/>
          </p:cNvSpPr>
          <p:nvPr/>
        </p:nvSpPr>
        <p:spPr>
          <a:xfrm>
            <a:off x="530087" y="1224498"/>
            <a:ext cx="11317356" cy="47683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1440" indent="-571500">
              <a:lnSpc>
                <a:spcPct val="110000"/>
              </a:lnSpc>
              <a:spcBef>
                <a:spcPts val="0"/>
              </a:spcBef>
              <a:buFont typeface="Arial" panose="020B0604020202020204" pitchFamily="34" charset="0"/>
              <a:buChar char="•"/>
            </a:pPr>
            <a:r>
              <a:rPr lang="en-US" sz="4000" dirty="0">
                <a:latin typeface="Helvetica" pitchFamily="2" charset="0"/>
              </a:rPr>
              <a:t>Health equity</a:t>
            </a:r>
          </a:p>
          <a:p>
            <a:pPr marL="434340" lvl="3">
              <a:lnSpc>
                <a:spcPct val="110000"/>
              </a:lnSpc>
            </a:pPr>
            <a:endParaRPr lang="en-US" sz="4000" dirty="0">
              <a:latin typeface="Helvetica" pitchFamily="2" charset="0"/>
            </a:endParaRPr>
          </a:p>
          <a:p>
            <a:pPr marL="548640" lvl="2" indent="-571500">
              <a:lnSpc>
                <a:spcPct val="110000"/>
              </a:lnSpc>
              <a:buFont typeface="Arial" panose="020B0604020202020204" pitchFamily="34" charset="0"/>
              <a:buChar char="•"/>
            </a:pPr>
            <a:r>
              <a:rPr lang="en-US" sz="4000" dirty="0">
                <a:latin typeface="Helvetica" pitchFamily="2" charset="0"/>
              </a:rPr>
              <a:t>Iterative application</a:t>
            </a:r>
          </a:p>
          <a:p>
            <a:pPr marL="548640" lvl="1" indent="-571500">
              <a:lnSpc>
                <a:spcPct val="110000"/>
              </a:lnSpc>
              <a:buFont typeface="Arial" panose="020B0604020202020204" pitchFamily="34" charset="0"/>
              <a:buChar char="•"/>
            </a:pPr>
            <a:endParaRPr lang="en-US" dirty="0"/>
          </a:p>
          <a:p>
            <a:pPr marL="1028700" lvl="1" indent="-571500">
              <a:buFont typeface="Arial" panose="020B0604020202020204" pitchFamily="34" charset="0"/>
              <a:buChar char="•"/>
            </a:pPr>
            <a:endParaRPr lang="en-US" sz="1200" dirty="0">
              <a:solidFill>
                <a:schemeClr val="bg1"/>
              </a:solidFill>
              <a:effectLst>
                <a:glow rad="101600">
                  <a:schemeClr val="bg2">
                    <a:lumMod val="75000"/>
                    <a:alpha val="60000"/>
                  </a:schemeClr>
                </a:glow>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2" name="Rectangle 1">
            <a:extLst>
              <a:ext uri="{FF2B5EF4-FFF2-40B4-BE49-F238E27FC236}">
                <a16:creationId xmlns:a16="http://schemas.microsoft.com/office/drawing/2014/main" id="{B9133445-EA4B-DE4F-78AE-E41698CC3542}"/>
              </a:ext>
            </a:extLst>
          </p:cNvPr>
          <p:cNvSpPr/>
          <p:nvPr/>
        </p:nvSpPr>
        <p:spPr>
          <a:xfrm>
            <a:off x="0" y="-1"/>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640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008D26-2B84-2BD2-F29E-779380579849}"/>
              </a:ext>
            </a:extLst>
          </p:cNvPr>
          <p:cNvSpPr/>
          <p:nvPr/>
        </p:nvSpPr>
        <p:spPr>
          <a:xfrm>
            <a:off x="0" y="-1282"/>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pic>
        <p:nvPicPr>
          <p:cNvPr id="2" name="Picture 1">
            <a:extLst>
              <a:ext uri="{FF2B5EF4-FFF2-40B4-BE49-F238E27FC236}">
                <a16:creationId xmlns:a16="http://schemas.microsoft.com/office/drawing/2014/main" id="{CC448101-CB16-F1C0-9505-285954B6D9F4}"/>
              </a:ext>
            </a:extLst>
          </p:cNvPr>
          <p:cNvPicPr>
            <a:picLocks noChangeAspect="1"/>
          </p:cNvPicPr>
          <p:nvPr/>
        </p:nvPicPr>
        <p:blipFill>
          <a:blip r:embed="rId3"/>
          <a:stretch>
            <a:fillRect/>
          </a:stretch>
        </p:blipFill>
        <p:spPr>
          <a:xfrm>
            <a:off x="144534" y="215537"/>
            <a:ext cx="11902931" cy="6426926"/>
          </a:xfrm>
          <a:prstGeom prst="rect">
            <a:avLst/>
          </a:prstGeom>
        </p:spPr>
      </p:pic>
    </p:spTree>
    <p:extLst>
      <p:ext uri="{BB962C8B-B14F-4D97-AF65-F5344CB8AC3E}">
        <p14:creationId xmlns:p14="http://schemas.microsoft.com/office/powerpoint/2010/main" val="1546899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6C1B82-6893-9F42-9306-85527177B70C}"/>
              </a:ext>
            </a:extLst>
          </p:cNvPr>
          <p:cNvSpPr txBox="1"/>
          <p:nvPr/>
        </p:nvSpPr>
        <p:spPr>
          <a:xfrm>
            <a:off x="692727" y="365125"/>
            <a:ext cx="11374777" cy="1325563"/>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3600" b="1" i="0" u="none" strike="noStrike" cap="none" spc="0" normalizeH="0" baseline="0" noProof="0">
                <a:ln>
                  <a:noFill/>
                </a:ln>
                <a:effectLst/>
                <a:uLnTx/>
                <a:uFillTx/>
                <a:ea typeface="+mj-ea"/>
                <a:cs typeface="+mj-cs"/>
              </a:rPr>
              <a:t>How Can PRISM (and other D&amp;I Science Frameworks) Help Address Health Equity?</a:t>
            </a:r>
            <a:endParaRPr kumimoji="0" lang="en-US" sz="3600" b="1" i="0" u="none" strike="noStrike" cap="none" spc="0" normalizeH="0" baseline="0" noProof="0" dirty="0">
              <a:ln>
                <a:noFill/>
              </a:ln>
              <a:effectLst/>
              <a:uLnTx/>
              <a:uFillTx/>
              <a:ea typeface="+mj-ea"/>
              <a:cs typeface="+mj-cs"/>
            </a:endParaRPr>
          </a:p>
        </p:txBody>
      </p:sp>
      <p:graphicFrame>
        <p:nvGraphicFramePr>
          <p:cNvPr id="12" name="TextBox 2">
            <a:extLst>
              <a:ext uri="{FF2B5EF4-FFF2-40B4-BE49-F238E27FC236}">
                <a16:creationId xmlns:a16="http://schemas.microsoft.com/office/drawing/2014/main" id="{E772434F-A646-ECDD-4B88-0AAD4FFB3F54}"/>
              </a:ext>
            </a:extLst>
          </p:cNvPr>
          <p:cNvGraphicFramePr/>
          <p:nvPr>
            <p:extLst>
              <p:ext uri="{D42A27DB-BD31-4B8C-83A1-F6EECF244321}">
                <p14:modId xmlns:p14="http://schemas.microsoft.com/office/powerpoint/2010/main" val="2927129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a:extLst>
              <a:ext uri="{FF2B5EF4-FFF2-40B4-BE49-F238E27FC236}">
                <a16:creationId xmlns:a16="http://schemas.microsoft.com/office/drawing/2014/main" id="{00906699-9065-4CEE-B024-CA62596B62A6}"/>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842"/>
          <a:stretch/>
        </p:blipFill>
        <p:spPr>
          <a:xfrm>
            <a:off x="0" y="1049"/>
            <a:ext cx="12192000" cy="239387"/>
          </a:xfrm>
          <a:prstGeom prst="rect">
            <a:avLst/>
          </a:prstGeom>
        </p:spPr>
      </p:pic>
      <p:sp>
        <p:nvSpPr>
          <p:cNvPr id="4" name="TextBox 3">
            <a:extLst>
              <a:ext uri="{FF2B5EF4-FFF2-40B4-BE49-F238E27FC236}">
                <a16:creationId xmlns:a16="http://schemas.microsoft.com/office/drawing/2014/main" id="{40493630-415D-0B95-C822-8759DDBA7945}"/>
              </a:ext>
            </a:extLst>
          </p:cNvPr>
          <p:cNvSpPr txBox="1"/>
          <p:nvPr/>
        </p:nvSpPr>
        <p:spPr>
          <a:xfrm>
            <a:off x="473234" y="6311900"/>
            <a:ext cx="11374777" cy="369332"/>
          </a:xfrm>
          <a:prstGeom prst="rect">
            <a:avLst/>
          </a:prstGeom>
          <a:noFill/>
        </p:spPr>
        <p:txBody>
          <a:bodyPr wrap="square" rtlCol="0">
            <a:spAutoFit/>
          </a:bodyPr>
          <a:lstStyle/>
          <a:p>
            <a:r>
              <a:rPr lang="en-US" dirty="0"/>
              <a:t>Adapted from Fort M, Manson S, &amp; Glasgow R. Applying PRISM via a health equity lens. Frontiers in Health Services 2023 </a:t>
            </a:r>
          </a:p>
        </p:txBody>
      </p:sp>
    </p:spTree>
    <p:extLst>
      <p:ext uri="{BB962C8B-B14F-4D97-AF65-F5344CB8AC3E}">
        <p14:creationId xmlns:p14="http://schemas.microsoft.com/office/powerpoint/2010/main" val="393542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69706" y="4379049"/>
            <a:ext cx="6466915" cy="1712259"/>
          </a:xfrm>
          <a:custGeom>
            <a:avLst/>
            <a:gdLst/>
            <a:ahLst/>
            <a:cxnLst/>
            <a:rect l="l" t="t" r="r" b="b"/>
            <a:pathLst>
              <a:path w="7329170" h="1940559">
                <a:moveTo>
                  <a:pt x="7179792" y="0"/>
                </a:moveTo>
                <a:lnTo>
                  <a:pt x="149237" y="0"/>
                </a:lnTo>
                <a:lnTo>
                  <a:pt x="102198" y="7641"/>
                </a:lnTo>
                <a:lnTo>
                  <a:pt x="61247" y="28892"/>
                </a:lnTo>
                <a:lnTo>
                  <a:pt x="28892" y="61247"/>
                </a:lnTo>
                <a:lnTo>
                  <a:pt x="7641" y="102198"/>
                </a:lnTo>
                <a:lnTo>
                  <a:pt x="0" y="149237"/>
                </a:lnTo>
                <a:lnTo>
                  <a:pt x="0" y="1790814"/>
                </a:lnTo>
                <a:lnTo>
                  <a:pt x="7641" y="1837853"/>
                </a:lnTo>
                <a:lnTo>
                  <a:pt x="28892" y="1878804"/>
                </a:lnTo>
                <a:lnTo>
                  <a:pt x="61247" y="1911159"/>
                </a:lnTo>
                <a:lnTo>
                  <a:pt x="102198" y="1932410"/>
                </a:lnTo>
                <a:lnTo>
                  <a:pt x="149237" y="1940052"/>
                </a:lnTo>
                <a:lnTo>
                  <a:pt x="7179792" y="1940052"/>
                </a:lnTo>
                <a:lnTo>
                  <a:pt x="7226832" y="1932410"/>
                </a:lnTo>
                <a:lnTo>
                  <a:pt x="7267782" y="1911159"/>
                </a:lnTo>
                <a:lnTo>
                  <a:pt x="7300137" y="1878804"/>
                </a:lnTo>
                <a:lnTo>
                  <a:pt x="7321389" y="1837853"/>
                </a:lnTo>
                <a:lnTo>
                  <a:pt x="7329030" y="1790814"/>
                </a:lnTo>
                <a:lnTo>
                  <a:pt x="7329030" y="149237"/>
                </a:lnTo>
                <a:lnTo>
                  <a:pt x="7321389" y="102198"/>
                </a:lnTo>
                <a:lnTo>
                  <a:pt x="7300137" y="61247"/>
                </a:lnTo>
                <a:lnTo>
                  <a:pt x="7267782" y="28892"/>
                </a:lnTo>
                <a:lnTo>
                  <a:pt x="7226832" y="7641"/>
                </a:lnTo>
                <a:lnTo>
                  <a:pt x="7179792" y="0"/>
                </a:lnTo>
                <a:close/>
              </a:path>
            </a:pathLst>
          </a:custGeom>
          <a:solidFill>
            <a:srgbClr val="73B243"/>
          </a:solidFill>
        </p:spPr>
        <p:txBody>
          <a:bodyPr wrap="square" lIns="0" tIns="0" rIns="0" bIns="0" rtlCol="0"/>
          <a:lstStyle/>
          <a:p>
            <a:endParaRPr sz="1588"/>
          </a:p>
        </p:txBody>
      </p:sp>
      <p:sp>
        <p:nvSpPr>
          <p:cNvPr id="3" name="object 3"/>
          <p:cNvSpPr/>
          <p:nvPr/>
        </p:nvSpPr>
        <p:spPr>
          <a:xfrm>
            <a:off x="2858781" y="938341"/>
            <a:ext cx="6478121" cy="1712259"/>
          </a:xfrm>
          <a:custGeom>
            <a:avLst/>
            <a:gdLst/>
            <a:ahLst/>
            <a:cxnLst/>
            <a:rect l="l" t="t" r="r" b="b"/>
            <a:pathLst>
              <a:path w="7341870" h="1940560">
                <a:moveTo>
                  <a:pt x="7192048" y="0"/>
                </a:moveTo>
                <a:lnTo>
                  <a:pt x="149364" y="0"/>
                </a:lnTo>
                <a:lnTo>
                  <a:pt x="102287" y="7646"/>
                </a:lnTo>
                <a:lnTo>
                  <a:pt x="61302" y="28915"/>
                </a:lnTo>
                <a:lnTo>
                  <a:pt x="28919" y="61296"/>
                </a:lnTo>
                <a:lnTo>
                  <a:pt x="7648" y="102282"/>
                </a:lnTo>
                <a:lnTo>
                  <a:pt x="0" y="149364"/>
                </a:lnTo>
                <a:lnTo>
                  <a:pt x="0" y="1790687"/>
                </a:lnTo>
                <a:lnTo>
                  <a:pt x="7648" y="1837769"/>
                </a:lnTo>
                <a:lnTo>
                  <a:pt x="28919" y="1878755"/>
                </a:lnTo>
                <a:lnTo>
                  <a:pt x="61302" y="1911136"/>
                </a:lnTo>
                <a:lnTo>
                  <a:pt x="102287" y="1932405"/>
                </a:lnTo>
                <a:lnTo>
                  <a:pt x="149364" y="1940052"/>
                </a:lnTo>
                <a:lnTo>
                  <a:pt x="7192048" y="1940052"/>
                </a:lnTo>
                <a:lnTo>
                  <a:pt x="7239130" y="1932405"/>
                </a:lnTo>
                <a:lnTo>
                  <a:pt x="7280115" y="1911136"/>
                </a:lnTo>
                <a:lnTo>
                  <a:pt x="7312497" y="1878755"/>
                </a:lnTo>
                <a:lnTo>
                  <a:pt x="7333765" y="1837769"/>
                </a:lnTo>
                <a:lnTo>
                  <a:pt x="7341412" y="1790687"/>
                </a:lnTo>
                <a:lnTo>
                  <a:pt x="7341412" y="149364"/>
                </a:lnTo>
                <a:lnTo>
                  <a:pt x="7333765" y="102282"/>
                </a:lnTo>
                <a:lnTo>
                  <a:pt x="7312497" y="61296"/>
                </a:lnTo>
                <a:lnTo>
                  <a:pt x="7280115" y="28915"/>
                </a:lnTo>
                <a:lnTo>
                  <a:pt x="7239130" y="7646"/>
                </a:lnTo>
                <a:lnTo>
                  <a:pt x="7192048" y="0"/>
                </a:lnTo>
                <a:close/>
              </a:path>
            </a:pathLst>
          </a:custGeom>
          <a:solidFill>
            <a:srgbClr val="8B0E04"/>
          </a:solidFill>
        </p:spPr>
        <p:txBody>
          <a:bodyPr wrap="square" lIns="0" tIns="0" rIns="0" bIns="0" rtlCol="0"/>
          <a:lstStyle/>
          <a:p>
            <a:endParaRPr sz="1588"/>
          </a:p>
        </p:txBody>
      </p:sp>
      <p:sp>
        <p:nvSpPr>
          <p:cNvPr id="5" name="object 5"/>
          <p:cNvSpPr/>
          <p:nvPr/>
        </p:nvSpPr>
        <p:spPr>
          <a:xfrm>
            <a:off x="2862638" y="3661035"/>
            <a:ext cx="6475319" cy="361949"/>
          </a:xfrm>
          <a:custGeom>
            <a:avLst/>
            <a:gdLst/>
            <a:ahLst/>
            <a:cxnLst/>
            <a:rect l="l" t="t" r="r" b="b"/>
            <a:pathLst>
              <a:path w="7338695" h="410210">
                <a:moveTo>
                  <a:pt x="7269835" y="0"/>
                </a:moveTo>
                <a:lnTo>
                  <a:pt x="68668" y="0"/>
                </a:lnTo>
                <a:lnTo>
                  <a:pt x="42005" y="5417"/>
                </a:lnTo>
                <a:lnTo>
                  <a:pt x="20170" y="20169"/>
                </a:lnTo>
                <a:lnTo>
                  <a:pt x="5418" y="41999"/>
                </a:lnTo>
                <a:lnTo>
                  <a:pt x="0" y="68656"/>
                </a:lnTo>
                <a:lnTo>
                  <a:pt x="0" y="341477"/>
                </a:lnTo>
                <a:lnTo>
                  <a:pt x="5418" y="368133"/>
                </a:lnTo>
                <a:lnTo>
                  <a:pt x="20170" y="389964"/>
                </a:lnTo>
                <a:lnTo>
                  <a:pt x="42005" y="404715"/>
                </a:lnTo>
                <a:lnTo>
                  <a:pt x="68668" y="410133"/>
                </a:lnTo>
                <a:lnTo>
                  <a:pt x="7269835" y="410133"/>
                </a:lnTo>
                <a:lnTo>
                  <a:pt x="7296497" y="404715"/>
                </a:lnTo>
                <a:lnTo>
                  <a:pt x="7318327" y="389964"/>
                </a:lnTo>
                <a:lnTo>
                  <a:pt x="7333075" y="368133"/>
                </a:lnTo>
                <a:lnTo>
                  <a:pt x="7338491" y="341477"/>
                </a:lnTo>
                <a:lnTo>
                  <a:pt x="7338491" y="68656"/>
                </a:lnTo>
                <a:lnTo>
                  <a:pt x="7333075" y="41999"/>
                </a:lnTo>
                <a:lnTo>
                  <a:pt x="7318327" y="20169"/>
                </a:lnTo>
                <a:lnTo>
                  <a:pt x="7296497" y="5417"/>
                </a:lnTo>
                <a:lnTo>
                  <a:pt x="7269835" y="0"/>
                </a:lnTo>
                <a:close/>
              </a:path>
            </a:pathLst>
          </a:custGeom>
          <a:solidFill>
            <a:srgbClr val="F89727"/>
          </a:solidFill>
        </p:spPr>
        <p:txBody>
          <a:bodyPr wrap="square" lIns="0" tIns="0" rIns="0" bIns="0" rtlCol="0"/>
          <a:lstStyle/>
          <a:p>
            <a:endParaRPr sz="1588"/>
          </a:p>
        </p:txBody>
      </p:sp>
      <p:sp>
        <p:nvSpPr>
          <p:cNvPr id="6" name="object 6"/>
          <p:cNvSpPr txBox="1"/>
          <p:nvPr/>
        </p:nvSpPr>
        <p:spPr>
          <a:xfrm>
            <a:off x="4973055" y="3677848"/>
            <a:ext cx="2251822" cy="255678"/>
          </a:xfrm>
          <a:prstGeom prst="rect">
            <a:avLst/>
          </a:prstGeom>
        </p:spPr>
        <p:txBody>
          <a:bodyPr vert="horz" wrap="square" lIns="0" tIns="11206" rIns="0" bIns="0" rtlCol="0">
            <a:spAutoFit/>
          </a:bodyPr>
          <a:lstStyle/>
          <a:p>
            <a:pPr marL="11206">
              <a:spcBef>
                <a:spcPts val="88"/>
              </a:spcBef>
            </a:pPr>
            <a:r>
              <a:rPr sz="1588" b="1" spc="-93" dirty="0">
                <a:solidFill>
                  <a:srgbClr val="FFFFFF"/>
                </a:solidFill>
                <a:latin typeface="Arial"/>
                <a:cs typeface="Arial"/>
              </a:rPr>
              <a:t>Implementation</a:t>
            </a:r>
            <a:r>
              <a:rPr sz="1588" b="1" spc="-119" dirty="0">
                <a:solidFill>
                  <a:srgbClr val="FFFFFF"/>
                </a:solidFill>
                <a:latin typeface="Arial"/>
                <a:cs typeface="Arial"/>
              </a:rPr>
              <a:t> </a:t>
            </a:r>
            <a:r>
              <a:rPr sz="1588" b="1" spc="-101" dirty="0">
                <a:solidFill>
                  <a:srgbClr val="FFFFFF"/>
                </a:solidFill>
                <a:latin typeface="Arial"/>
                <a:cs typeface="Arial"/>
              </a:rPr>
              <a:t>Strategies</a:t>
            </a:r>
            <a:endParaRPr sz="1588">
              <a:latin typeface="Arial"/>
              <a:cs typeface="Arial"/>
            </a:endParaRPr>
          </a:p>
        </p:txBody>
      </p:sp>
      <p:sp>
        <p:nvSpPr>
          <p:cNvPr id="7" name="object 7"/>
          <p:cNvSpPr txBox="1"/>
          <p:nvPr/>
        </p:nvSpPr>
        <p:spPr>
          <a:xfrm>
            <a:off x="5273041" y="4395704"/>
            <a:ext cx="1646144" cy="255678"/>
          </a:xfrm>
          <a:prstGeom prst="rect">
            <a:avLst/>
          </a:prstGeom>
        </p:spPr>
        <p:txBody>
          <a:bodyPr vert="horz" wrap="square" lIns="0" tIns="11206" rIns="0" bIns="0" rtlCol="0">
            <a:spAutoFit/>
          </a:bodyPr>
          <a:lstStyle/>
          <a:p>
            <a:pPr marL="11206">
              <a:spcBef>
                <a:spcPts val="88"/>
              </a:spcBef>
            </a:pPr>
            <a:r>
              <a:rPr sz="1588" b="1" spc="-49" dirty="0">
                <a:solidFill>
                  <a:srgbClr val="FFFFFF"/>
                </a:solidFill>
                <a:latin typeface="Arial"/>
                <a:cs typeface="Arial"/>
              </a:rPr>
              <a:t>RE-AIM</a:t>
            </a:r>
            <a:r>
              <a:rPr sz="1588" b="1" spc="-124" dirty="0">
                <a:solidFill>
                  <a:srgbClr val="FFFFFF"/>
                </a:solidFill>
                <a:latin typeface="Arial"/>
                <a:cs typeface="Arial"/>
              </a:rPr>
              <a:t> </a:t>
            </a:r>
            <a:r>
              <a:rPr sz="1588" b="1" spc="-93" dirty="0">
                <a:solidFill>
                  <a:srgbClr val="FFFFFF"/>
                </a:solidFill>
                <a:latin typeface="Arial"/>
                <a:cs typeface="Arial"/>
              </a:rPr>
              <a:t>Outcomes</a:t>
            </a:r>
            <a:endParaRPr sz="1588">
              <a:latin typeface="Arial"/>
              <a:cs typeface="Arial"/>
            </a:endParaRPr>
          </a:p>
        </p:txBody>
      </p:sp>
      <p:sp>
        <p:nvSpPr>
          <p:cNvPr id="8" name="object 8"/>
          <p:cNvSpPr/>
          <p:nvPr/>
        </p:nvSpPr>
        <p:spPr>
          <a:xfrm>
            <a:off x="3008964" y="1406198"/>
            <a:ext cx="3032871"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588"/>
          </a:p>
        </p:txBody>
      </p:sp>
      <p:sp>
        <p:nvSpPr>
          <p:cNvPr id="9" name="object 9"/>
          <p:cNvSpPr txBox="1"/>
          <p:nvPr/>
        </p:nvSpPr>
        <p:spPr>
          <a:xfrm>
            <a:off x="3077952" y="1425204"/>
            <a:ext cx="2837329" cy="445922"/>
          </a:xfrm>
          <a:prstGeom prst="rect">
            <a:avLst/>
          </a:prstGeom>
        </p:spPr>
        <p:txBody>
          <a:bodyPr vert="horz" wrap="square" lIns="0" tIns="11206" rIns="0" bIns="0" rtlCol="0">
            <a:spAutoFit/>
          </a:bodyPr>
          <a:lstStyle/>
          <a:p>
            <a:pPr marL="834322" marR="4483" indent="-823676">
              <a:spcBef>
                <a:spcPts val="88"/>
              </a:spcBef>
            </a:pPr>
            <a:r>
              <a:rPr sz="1412" dirty="0">
                <a:solidFill>
                  <a:srgbClr val="231F20"/>
                </a:solidFill>
                <a:latin typeface="Arial"/>
                <a:cs typeface="Arial"/>
              </a:rPr>
              <a:t>Multi-level/Multi-sector</a:t>
            </a:r>
            <a:r>
              <a:rPr sz="1412" spc="-79" dirty="0">
                <a:solidFill>
                  <a:srgbClr val="231F20"/>
                </a:solidFill>
                <a:latin typeface="Arial"/>
                <a:cs typeface="Arial"/>
              </a:rPr>
              <a:t> </a:t>
            </a:r>
            <a:r>
              <a:rPr sz="1412" spc="-31" dirty="0">
                <a:solidFill>
                  <a:srgbClr val="231F20"/>
                </a:solidFill>
                <a:latin typeface="Arial"/>
                <a:cs typeface="Arial"/>
              </a:rPr>
              <a:t>Perspectives  </a:t>
            </a:r>
            <a:r>
              <a:rPr sz="1412" spc="-26" dirty="0">
                <a:solidFill>
                  <a:srgbClr val="231F20"/>
                </a:solidFill>
                <a:latin typeface="Arial"/>
                <a:cs typeface="Arial"/>
              </a:rPr>
              <a:t>on</a:t>
            </a:r>
            <a:r>
              <a:rPr sz="1412" spc="-75" dirty="0">
                <a:solidFill>
                  <a:srgbClr val="231F20"/>
                </a:solidFill>
                <a:latin typeface="Arial"/>
                <a:cs typeface="Arial"/>
              </a:rPr>
              <a:t> </a:t>
            </a:r>
            <a:r>
              <a:rPr sz="1412" spc="-4" dirty="0">
                <a:solidFill>
                  <a:srgbClr val="231F20"/>
                </a:solidFill>
                <a:latin typeface="Arial"/>
                <a:cs typeface="Arial"/>
              </a:rPr>
              <a:t>Intervention</a:t>
            </a:r>
            <a:endParaRPr sz="1412">
              <a:latin typeface="Arial"/>
              <a:cs typeface="Arial"/>
            </a:endParaRPr>
          </a:p>
        </p:txBody>
      </p:sp>
      <p:sp>
        <p:nvSpPr>
          <p:cNvPr id="10" name="object 10"/>
          <p:cNvSpPr/>
          <p:nvPr/>
        </p:nvSpPr>
        <p:spPr>
          <a:xfrm>
            <a:off x="3013583" y="2012263"/>
            <a:ext cx="3032871"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588"/>
          </a:p>
        </p:txBody>
      </p:sp>
      <p:sp>
        <p:nvSpPr>
          <p:cNvPr id="11" name="object 11"/>
          <p:cNvSpPr txBox="1"/>
          <p:nvPr/>
        </p:nvSpPr>
        <p:spPr>
          <a:xfrm>
            <a:off x="3213593" y="2114251"/>
            <a:ext cx="2640666" cy="228619"/>
          </a:xfrm>
          <a:prstGeom prst="rect">
            <a:avLst/>
          </a:prstGeom>
        </p:spPr>
        <p:txBody>
          <a:bodyPr vert="horz" wrap="square" lIns="0" tIns="11206" rIns="0" bIns="0" rtlCol="0">
            <a:spAutoFit/>
          </a:bodyPr>
          <a:lstStyle/>
          <a:p>
            <a:pPr marL="11206">
              <a:spcBef>
                <a:spcPts val="88"/>
              </a:spcBef>
            </a:pPr>
            <a:r>
              <a:rPr sz="1412" spc="-4" dirty="0">
                <a:solidFill>
                  <a:srgbClr val="010202"/>
                </a:solidFill>
                <a:latin typeface="Arial"/>
                <a:cs typeface="Arial"/>
              </a:rPr>
              <a:t>Multi-level </a:t>
            </a:r>
            <a:r>
              <a:rPr sz="1412" spc="-18" dirty="0">
                <a:solidFill>
                  <a:srgbClr val="010202"/>
                </a:solidFill>
                <a:latin typeface="Arial"/>
                <a:cs typeface="Arial"/>
              </a:rPr>
              <a:t>Partner</a:t>
            </a:r>
            <a:r>
              <a:rPr sz="1412" spc="-194" dirty="0">
                <a:solidFill>
                  <a:srgbClr val="010202"/>
                </a:solidFill>
                <a:latin typeface="Arial"/>
                <a:cs typeface="Arial"/>
              </a:rPr>
              <a:t> </a:t>
            </a:r>
            <a:r>
              <a:rPr sz="1412" spc="-18" dirty="0">
                <a:solidFill>
                  <a:srgbClr val="010202"/>
                </a:solidFill>
                <a:latin typeface="Arial"/>
                <a:cs typeface="Arial"/>
              </a:rPr>
              <a:t>Characteristics</a:t>
            </a:r>
            <a:endParaRPr sz="1412">
              <a:latin typeface="Arial"/>
              <a:cs typeface="Arial"/>
            </a:endParaRPr>
          </a:p>
        </p:txBody>
      </p:sp>
      <p:sp>
        <p:nvSpPr>
          <p:cNvPr id="12" name="object 12"/>
          <p:cNvSpPr/>
          <p:nvPr/>
        </p:nvSpPr>
        <p:spPr>
          <a:xfrm>
            <a:off x="6148940" y="2010633"/>
            <a:ext cx="3032871"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588"/>
          </a:p>
        </p:txBody>
      </p:sp>
      <p:sp>
        <p:nvSpPr>
          <p:cNvPr id="13" name="object 13"/>
          <p:cNvSpPr/>
          <p:nvPr/>
        </p:nvSpPr>
        <p:spPr>
          <a:xfrm>
            <a:off x="5271122" y="5440957"/>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588"/>
          </a:p>
        </p:txBody>
      </p:sp>
      <p:sp>
        <p:nvSpPr>
          <p:cNvPr id="14" name="object 14"/>
          <p:cNvSpPr txBox="1"/>
          <p:nvPr/>
        </p:nvSpPr>
        <p:spPr>
          <a:xfrm>
            <a:off x="5734703" y="5551495"/>
            <a:ext cx="722779" cy="228054"/>
          </a:xfrm>
          <a:prstGeom prst="rect">
            <a:avLst/>
          </a:prstGeom>
        </p:spPr>
        <p:txBody>
          <a:bodyPr vert="horz" wrap="square" lIns="0" tIns="10646" rIns="0" bIns="0" rtlCol="0">
            <a:spAutoFit/>
          </a:bodyPr>
          <a:lstStyle/>
          <a:p>
            <a:pPr marL="11206">
              <a:spcBef>
                <a:spcPts val="84"/>
              </a:spcBef>
            </a:pPr>
            <a:r>
              <a:rPr sz="1412" spc="-13" dirty="0">
                <a:solidFill>
                  <a:srgbClr val="010202"/>
                </a:solidFill>
                <a:latin typeface="Arial"/>
                <a:cs typeface="Arial"/>
              </a:rPr>
              <a:t>Adoption</a:t>
            </a:r>
            <a:endParaRPr sz="1412">
              <a:latin typeface="Arial"/>
              <a:cs typeface="Arial"/>
            </a:endParaRPr>
          </a:p>
        </p:txBody>
      </p:sp>
      <p:sp>
        <p:nvSpPr>
          <p:cNvPr id="15" name="object 15"/>
          <p:cNvSpPr txBox="1"/>
          <p:nvPr/>
        </p:nvSpPr>
        <p:spPr>
          <a:xfrm>
            <a:off x="4928426" y="985301"/>
            <a:ext cx="2335306" cy="255678"/>
          </a:xfrm>
          <a:prstGeom prst="rect">
            <a:avLst/>
          </a:prstGeom>
        </p:spPr>
        <p:txBody>
          <a:bodyPr vert="horz" wrap="square" lIns="0" tIns="11206" rIns="0" bIns="0" rtlCol="0">
            <a:spAutoFit/>
          </a:bodyPr>
          <a:lstStyle/>
          <a:p>
            <a:pPr marL="11206">
              <a:spcBef>
                <a:spcPts val="88"/>
              </a:spcBef>
            </a:pPr>
            <a:r>
              <a:rPr sz="1588" b="1" spc="-40" dirty="0">
                <a:solidFill>
                  <a:srgbClr val="FFFFFF"/>
                </a:solidFill>
                <a:latin typeface="Arial"/>
                <a:cs typeface="Arial"/>
              </a:rPr>
              <a:t>PRISM </a:t>
            </a:r>
            <a:r>
              <a:rPr sz="1588" b="1" spc="-75" dirty="0">
                <a:solidFill>
                  <a:srgbClr val="FFFFFF"/>
                </a:solidFill>
                <a:latin typeface="Arial"/>
                <a:cs typeface="Arial"/>
              </a:rPr>
              <a:t>Contextual</a:t>
            </a:r>
            <a:r>
              <a:rPr sz="1588" b="1" spc="-154" dirty="0">
                <a:solidFill>
                  <a:srgbClr val="FFFFFF"/>
                </a:solidFill>
                <a:latin typeface="Arial"/>
                <a:cs typeface="Arial"/>
              </a:rPr>
              <a:t> </a:t>
            </a:r>
            <a:r>
              <a:rPr sz="1588" b="1" spc="-88" dirty="0">
                <a:solidFill>
                  <a:srgbClr val="FFFFFF"/>
                </a:solidFill>
                <a:latin typeface="Arial"/>
                <a:cs typeface="Arial"/>
              </a:rPr>
              <a:t>Factors</a:t>
            </a:r>
            <a:endParaRPr sz="1588">
              <a:latin typeface="Arial"/>
              <a:cs typeface="Arial"/>
            </a:endParaRPr>
          </a:p>
        </p:txBody>
      </p:sp>
      <p:sp>
        <p:nvSpPr>
          <p:cNvPr id="16" name="object 16"/>
          <p:cNvSpPr/>
          <p:nvPr/>
        </p:nvSpPr>
        <p:spPr>
          <a:xfrm>
            <a:off x="2861354" y="2982571"/>
            <a:ext cx="6475319" cy="361949"/>
          </a:xfrm>
          <a:custGeom>
            <a:avLst/>
            <a:gdLst/>
            <a:ahLst/>
            <a:cxnLst/>
            <a:rect l="l" t="t" r="r" b="b"/>
            <a:pathLst>
              <a:path w="7338695" h="410210">
                <a:moveTo>
                  <a:pt x="7269835" y="0"/>
                </a:moveTo>
                <a:lnTo>
                  <a:pt x="68668" y="0"/>
                </a:lnTo>
                <a:lnTo>
                  <a:pt x="42005" y="5417"/>
                </a:lnTo>
                <a:lnTo>
                  <a:pt x="20170" y="20169"/>
                </a:lnTo>
                <a:lnTo>
                  <a:pt x="5418" y="41999"/>
                </a:lnTo>
                <a:lnTo>
                  <a:pt x="0" y="68656"/>
                </a:lnTo>
                <a:lnTo>
                  <a:pt x="0" y="341477"/>
                </a:lnTo>
                <a:lnTo>
                  <a:pt x="5418" y="368133"/>
                </a:lnTo>
                <a:lnTo>
                  <a:pt x="20170" y="389964"/>
                </a:lnTo>
                <a:lnTo>
                  <a:pt x="42005" y="404715"/>
                </a:lnTo>
                <a:lnTo>
                  <a:pt x="68668" y="410133"/>
                </a:lnTo>
                <a:lnTo>
                  <a:pt x="7269835" y="410133"/>
                </a:lnTo>
                <a:lnTo>
                  <a:pt x="7296497" y="404715"/>
                </a:lnTo>
                <a:lnTo>
                  <a:pt x="7318327" y="389964"/>
                </a:lnTo>
                <a:lnTo>
                  <a:pt x="7333075" y="368133"/>
                </a:lnTo>
                <a:lnTo>
                  <a:pt x="7338491" y="341477"/>
                </a:lnTo>
                <a:lnTo>
                  <a:pt x="7338491" y="68656"/>
                </a:lnTo>
                <a:lnTo>
                  <a:pt x="7333075" y="41999"/>
                </a:lnTo>
                <a:lnTo>
                  <a:pt x="7318327" y="20169"/>
                </a:lnTo>
                <a:lnTo>
                  <a:pt x="7296497" y="5417"/>
                </a:lnTo>
                <a:lnTo>
                  <a:pt x="7269835" y="0"/>
                </a:lnTo>
                <a:close/>
              </a:path>
            </a:pathLst>
          </a:custGeom>
          <a:solidFill>
            <a:srgbClr val="233E94"/>
          </a:solidFill>
        </p:spPr>
        <p:txBody>
          <a:bodyPr wrap="square" lIns="0" tIns="0" rIns="0" bIns="0" rtlCol="0"/>
          <a:lstStyle/>
          <a:p>
            <a:endParaRPr sz="1588"/>
          </a:p>
        </p:txBody>
      </p:sp>
      <p:sp>
        <p:nvSpPr>
          <p:cNvPr id="17" name="object 17"/>
          <p:cNvSpPr txBox="1"/>
          <p:nvPr/>
        </p:nvSpPr>
        <p:spPr>
          <a:xfrm>
            <a:off x="4784347" y="3021961"/>
            <a:ext cx="3041729" cy="255678"/>
          </a:xfrm>
          <a:prstGeom prst="rect">
            <a:avLst/>
          </a:prstGeom>
        </p:spPr>
        <p:txBody>
          <a:bodyPr vert="horz" wrap="square" lIns="0" tIns="11206" rIns="0" bIns="0" rtlCol="0">
            <a:spAutoFit/>
          </a:bodyPr>
          <a:lstStyle/>
          <a:p>
            <a:pPr marL="11206">
              <a:spcBef>
                <a:spcPts val="88"/>
              </a:spcBef>
            </a:pPr>
            <a:r>
              <a:rPr sz="1588" b="1" spc="-88" dirty="0">
                <a:solidFill>
                  <a:srgbClr val="FFFFFF"/>
                </a:solidFill>
                <a:latin typeface="Arial"/>
                <a:cs typeface="Arial"/>
              </a:rPr>
              <a:t>Intervention, </a:t>
            </a:r>
            <a:r>
              <a:rPr sz="1588" b="1" spc="-132" dirty="0">
                <a:solidFill>
                  <a:srgbClr val="FFFFFF"/>
                </a:solidFill>
                <a:latin typeface="Arial"/>
                <a:cs typeface="Arial"/>
              </a:rPr>
              <a:t>Program</a:t>
            </a:r>
            <a:r>
              <a:rPr lang="en-US" sz="1588" b="1" spc="-132" dirty="0">
                <a:solidFill>
                  <a:srgbClr val="FFFFFF"/>
                </a:solidFill>
                <a:latin typeface="Arial"/>
                <a:cs typeface="Arial"/>
              </a:rPr>
              <a:t>,</a:t>
            </a:r>
            <a:r>
              <a:rPr sz="1588" b="1" spc="-132" dirty="0">
                <a:solidFill>
                  <a:srgbClr val="FFFFFF"/>
                </a:solidFill>
                <a:latin typeface="Arial"/>
                <a:cs typeface="Arial"/>
              </a:rPr>
              <a:t> </a:t>
            </a:r>
            <a:r>
              <a:rPr sz="1588" b="1" spc="-124" dirty="0">
                <a:solidFill>
                  <a:srgbClr val="FFFFFF"/>
                </a:solidFill>
                <a:latin typeface="Arial"/>
                <a:cs typeface="Arial"/>
              </a:rPr>
              <a:t>or</a:t>
            </a:r>
            <a:r>
              <a:rPr sz="1588" b="1" spc="-40" dirty="0">
                <a:solidFill>
                  <a:srgbClr val="FFFFFF"/>
                </a:solidFill>
                <a:latin typeface="Arial"/>
                <a:cs typeface="Arial"/>
              </a:rPr>
              <a:t> </a:t>
            </a:r>
            <a:r>
              <a:rPr sz="1588" b="1" spc="-115" dirty="0">
                <a:solidFill>
                  <a:srgbClr val="FFFFFF"/>
                </a:solidFill>
                <a:latin typeface="Arial"/>
                <a:cs typeface="Arial"/>
              </a:rPr>
              <a:t>Policy</a:t>
            </a:r>
            <a:endParaRPr sz="1588" dirty="0">
              <a:latin typeface="Arial"/>
              <a:cs typeface="Arial"/>
            </a:endParaRPr>
          </a:p>
        </p:txBody>
      </p:sp>
      <p:sp>
        <p:nvSpPr>
          <p:cNvPr id="18" name="object 18"/>
          <p:cNvSpPr/>
          <p:nvPr/>
        </p:nvSpPr>
        <p:spPr>
          <a:xfrm>
            <a:off x="6148940" y="1406077"/>
            <a:ext cx="3032871"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588"/>
          </a:p>
        </p:txBody>
      </p:sp>
      <p:sp>
        <p:nvSpPr>
          <p:cNvPr id="19" name="object 19"/>
          <p:cNvSpPr txBox="1"/>
          <p:nvPr/>
        </p:nvSpPr>
        <p:spPr>
          <a:xfrm>
            <a:off x="6339202" y="1407848"/>
            <a:ext cx="2652432" cy="1060064"/>
          </a:xfrm>
          <a:prstGeom prst="rect">
            <a:avLst/>
          </a:prstGeom>
        </p:spPr>
        <p:txBody>
          <a:bodyPr vert="horz" wrap="square" lIns="0" tIns="11206" rIns="0" bIns="0" rtlCol="0">
            <a:spAutoFit/>
          </a:bodyPr>
          <a:lstStyle/>
          <a:p>
            <a:pPr marL="442656" marR="435932" algn="ctr">
              <a:spcBef>
                <a:spcPts val="88"/>
              </a:spcBef>
            </a:pPr>
            <a:r>
              <a:rPr sz="1412" spc="-31" dirty="0">
                <a:solidFill>
                  <a:srgbClr val="010202"/>
                </a:solidFill>
                <a:latin typeface="Arial"/>
                <a:cs typeface="Arial"/>
              </a:rPr>
              <a:t>External</a:t>
            </a:r>
            <a:r>
              <a:rPr sz="1412" spc="-97" dirty="0">
                <a:solidFill>
                  <a:srgbClr val="010202"/>
                </a:solidFill>
                <a:latin typeface="Arial"/>
                <a:cs typeface="Arial"/>
              </a:rPr>
              <a:t> </a:t>
            </a:r>
            <a:r>
              <a:rPr sz="1412" spc="-13" dirty="0">
                <a:solidFill>
                  <a:srgbClr val="010202"/>
                </a:solidFill>
                <a:latin typeface="Arial"/>
                <a:cs typeface="Arial"/>
              </a:rPr>
              <a:t>Environment–  </a:t>
            </a:r>
            <a:r>
              <a:rPr sz="1412" spc="-35" dirty="0">
                <a:solidFill>
                  <a:srgbClr val="010202"/>
                </a:solidFill>
                <a:latin typeface="Arial"/>
                <a:cs typeface="Arial"/>
              </a:rPr>
              <a:t>Drivers </a:t>
            </a:r>
            <a:r>
              <a:rPr sz="1412" spc="-9" dirty="0">
                <a:solidFill>
                  <a:srgbClr val="010202"/>
                </a:solidFill>
                <a:latin typeface="Arial"/>
                <a:cs typeface="Arial"/>
              </a:rPr>
              <a:t>of</a:t>
            </a:r>
            <a:r>
              <a:rPr sz="1412" spc="-88" dirty="0">
                <a:solidFill>
                  <a:srgbClr val="010202"/>
                </a:solidFill>
                <a:latin typeface="Arial"/>
                <a:cs typeface="Arial"/>
              </a:rPr>
              <a:t> </a:t>
            </a:r>
            <a:r>
              <a:rPr sz="1412" spc="-22" dirty="0">
                <a:solidFill>
                  <a:srgbClr val="010202"/>
                </a:solidFill>
                <a:latin typeface="Arial"/>
                <a:cs typeface="Arial"/>
              </a:rPr>
              <a:t>Equity</a:t>
            </a:r>
            <a:endParaRPr sz="1412" dirty="0">
              <a:latin typeface="Arial"/>
              <a:cs typeface="Arial"/>
            </a:endParaRPr>
          </a:p>
          <a:p>
            <a:pPr marL="11206" marR="4483" algn="ctr">
              <a:spcBef>
                <a:spcPts val="1359"/>
              </a:spcBef>
            </a:pPr>
            <a:r>
              <a:rPr sz="1412" spc="-9" dirty="0">
                <a:solidFill>
                  <a:srgbClr val="010202"/>
                </a:solidFill>
                <a:latin typeface="Arial"/>
                <a:cs typeface="Arial"/>
              </a:rPr>
              <a:t>Implementation </a:t>
            </a:r>
            <a:r>
              <a:rPr sz="1412" spc="-18" dirty="0">
                <a:solidFill>
                  <a:srgbClr val="010202"/>
                </a:solidFill>
                <a:latin typeface="Arial"/>
                <a:cs typeface="Arial"/>
              </a:rPr>
              <a:t>and</a:t>
            </a:r>
            <a:r>
              <a:rPr sz="1412" spc="-185" dirty="0">
                <a:solidFill>
                  <a:srgbClr val="010202"/>
                </a:solidFill>
                <a:latin typeface="Arial"/>
                <a:cs typeface="Arial"/>
              </a:rPr>
              <a:t> </a:t>
            </a:r>
            <a:r>
              <a:rPr sz="1412" spc="-13" dirty="0">
                <a:solidFill>
                  <a:srgbClr val="010202"/>
                </a:solidFill>
                <a:latin typeface="Arial"/>
                <a:cs typeface="Arial"/>
              </a:rPr>
              <a:t>Sustainability  </a:t>
            </a:r>
            <a:r>
              <a:rPr sz="1412" spc="-4" dirty="0">
                <a:solidFill>
                  <a:srgbClr val="010202"/>
                </a:solidFill>
                <a:latin typeface="Arial"/>
                <a:cs typeface="Arial"/>
              </a:rPr>
              <a:t>Infrastructure</a:t>
            </a:r>
            <a:r>
              <a:rPr lang="en-US" sz="1412" spc="-4" dirty="0">
                <a:solidFill>
                  <a:srgbClr val="010202"/>
                </a:solidFill>
                <a:latin typeface="Arial"/>
                <a:cs typeface="Arial"/>
              </a:rPr>
              <a:t> (Capacity)</a:t>
            </a:r>
            <a:endParaRPr sz="1412" dirty="0">
              <a:latin typeface="Arial"/>
              <a:cs typeface="Arial"/>
            </a:endParaRPr>
          </a:p>
        </p:txBody>
      </p:sp>
      <p:sp>
        <p:nvSpPr>
          <p:cNvPr id="20" name="object 20"/>
          <p:cNvSpPr/>
          <p:nvPr/>
        </p:nvSpPr>
        <p:spPr>
          <a:xfrm>
            <a:off x="6371522" y="4799548"/>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588"/>
          </a:p>
        </p:txBody>
      </p:sp>
      <p:sp>
        <p:nvSpPr>
          <p:cNvPr id="21" name="object 21"/>
          <p:cNvSpPr txBox="1"/>
          <p:nvPr/>
        </p:nvSpPr>
        <p:spPr>
          <a:xfrm>
            <a:off x="6681725" y="4914983"/>
            <a:ext cx="1034303" cy="228619"/>
          </a:xfrm>
          <a:prstGeom prst="rect">
            <a:avLst/>
          </a:prstGeom>
        </p:spPr>
        <p:txBody>
          <a:bodyPr vert="horz" wrap="square" lIns="0" tIns="11206" rIns="0" bIns="0" rtlCol="0">
            <a:spAutoFit/>
          </a:bodyPr>
          <a:lstStyle/>
          <a:p>
            <a:pPr marL="11206">
              <a:spcBef>
                <a:spcPts val="88"/>
              </a:spcBef>
            </a:pPr>
            <a:r>
              <a:rPr sz="1412" spc="-40" dirty="0">
                <a:solidFill>
                  <a:srgbClr val="010202"/>
                </a:solidFill>
                <a:latin typeface="Arial"/>
                <a:cs typeface="Arial"/>
              </a:rPr>
              <a:t>Effectiveness</a:t>
            </a:r>
            <a:endParaRPr sz="1412">
              <a:latin typeface="Arial"/>
              <a:cs typeface="Arial"/>
            </a:endParaRPr>
          </a:p>
        </p:txBody>
      </p:sp>
      <p:sp>
        <p:nvSpPr>
          <p:cNvPr id="22" name="object 22"/>
          <p:cNvSpPr/>
          <p:nvPr/>
        </p:nvSpPr>
        <p:spPr>
          <a:xfrm>
            <a:off x="7514522" y="5473858"/>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588"/>
          </a:p>
        </p:txBody>
      </p:sp>
      <p:sp>
        <p:nvSpPr>
          <p:cNvPr id="23" name="object 23"/>
          <p:cNvSpPr txBox="1"/>
          <p:nvPr/>
        </p:nvSpPr>
        <p:spPr>
          <a:xfrm>
            <a:off x="7826077" y="5573230"/>
            <a:ext cx="1031501" cy="228054"/>
          </a:xfrm>
          <a:prstGeom prst="rect">
            <a:avLst/>
          </a:prstGeom>
        </p:spPr>
        <p:txBody>
          <a:bodyPr vert="horz" wrap="square" lIns="0" tIns="10646" rIns="0" bIns="0" rtlCol="0">
            <a:spAutoFit/>
          </a:bodyPr>
          <a:lstStyle/>
          <a:p>
            <a:pPr marL="11206">
              <a:spcBef>
                <a:spcPts val="84"/>
              </a:spcBef>
            </a:pPr>
            <a:r>
              <a:rPr sz="1412" spc="-18" dirty="0">
                <a:solidFill>
                  <a:srgbClr val="010202"/>
                </a:solidFill>
                <a:latin typeface="Arial"/>
                <a:cs typeface="Arial"/>
              </a:rPr>
              <a:t>Maintenance</a:t>
            </a:r>
            <a:endParaRPr sz="1412">
              <a:latin typeface="Arial"/>
              <a:cs typeface="Arial"/>
            </a:endParaRPr>
          </a:p>
        </p:txBody>
      </p:sp>
      <p:sp>
        <p:nvSpPr>
          <p:cNvPr id="24" name="object 24"/>
          <p:cNvSpPr/>
          <p:nvPr/>
        </p:nvSpPr>
        <p:spPr>
          <a:xfrm>
            <a:off x="4204341" y="4788699"/>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588"/>
          </a:p>
        </p:txBody>
      </p:sp>
      <p:sp>
        <p:nvSpPr>
          <p:cNvPr id="25" name="object 25"/>
          <p:cNvSpPr txBox="1"/>
          <p:nvPr/>
        </p:nvSpPr>
        <p:spPr>
          <a:xfrm>
            <a:off x="4775576" y="4909116"/>
            <a:ext cx="512109" cy="228054"/>
          </a:xfrm>
          <a:prstGeom prst="rect">
            <a:avLst/>
          </a:prstGeom>
        </p:spPr>
        <p:txBody>
          <a:bodyPr vert="horz" wrap="square" lIns="0" tIns="10646" rIns="0" bIns="0" rtlCol="0">
            <a:spAutoFit/>
          </a:bodyPr>
          <a:lstStyle/>
          <a:p>
            <a:pPr marL="11206">
              <a:spcBef>
                <a:spcPts val="84"/>
              </a:spcBef>
            </a:pPr>
            <a:r>
              <a:rPr sz="1412" spc="-132" dirty="0">
                <a:solidFill>
                  <a:srgbClr val="010202"/>
                </a:solidFill>
                <a:latin typeface="Arial"/>
                <a:cs typeface="Arial"/>
              </a:rPr>
              <a:t>R</a:t>
            </a:r>
            <a:r>
              <a:rPr sz="1412" spc="-62" dirty="0">
                <a:solidFill>
                  <a:srgbClr val="010202"/>
                </a:solidFill>
                <a:latin typeface="Arial"/>
                <a:cs typeface="Arial"/>
              </a:rPr>
              <a:t>e</a:t>
            </a:r>
            <a:r>
              <a:rPr sz="1412" spc="-57" dirty="0">
                <a:solidFill>
                  <a:srgbClr val="010202"/>
                </a:solidFill>
                <a:latin typeface="Arial"/>
                <a:cs typeface="Arial"/>
              </a:rPr>
              <a:t>a</a:t>
            </a:r>
            <a:r>
              <a:rPr sz="1412" spc="9" dirty="0">
                <a:solidFill>
                  <a:srgbClr val="010202"/>
                </a:solidFill>
                <a:latin typeface="Arial"/>
                <a:cs typeface="Arial"/>
              </a:rPr>
              <a:t>c</a:t>
            </a:r>
            <a:r>
              <a:rPr sz="1412" spc="-9" dirty="0">
                <a:solidFill>
                  <a:srgbClr val="010202"/>
                </a:solidFill>
                <a:latin typeface="Arial"/>
                <a:cs typeface="Arial"/>
              </a:rPr>
              <a:t>h</a:t>
            </a:r>
            <a:endParaRPr sz="1412">
              <a:latin typeface="Arial"/>
              <a:cs typeface="Arial"/>
            </a:endParaRPr>
          </a:p>
        </p:txBody>
      </p:sp>
      <p:sp>
        <p:nvSpPr>
          <p:cNvPr id="26" name="object 26"/>
          <p:cNvSpPr/>
          <p:nvPr/>
        </p:nvSpPr>
        <p:spPr>
          <a:xfrm>
            <a:off x="3014383" y="5440241"/>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588"/>
          </a:p>
        </p:txBody>
      </p:sp>
      <p:sp>
        <p:nvSpPr>
          <p:cNvPr id="27" name="object 27"/>
          <p:cNvSpPr txBox="1"/>
          <p:nvPr/>
        </p:nvSpPr>
        <p:spPr>
          <a:xfrm>
            <a:off x="3220597" y="5551508"/>
            <a:ext cx="1242172" cy="228619"/>
          </a:xfrm>
          <a:prstGeom prst="rect">
            <a:avLst/>
          </a:prstGeom>
        </p:spPr>
        <p:txBody>
          <a:bodyPr vert="horz" wrap="square" lIns="0" tIns="11206" rIns="0" bIns="0" rtlCol="0">
            <a:spAutoFit/>
          </a:bodyPr>
          <a:lstStyle/>
          <a:p>
            <a:pPr marL="11206">
              <a:spcBef>
                <a:spcPts val="88"/>
              </a:spcBef>
            </a:pPr>
            <a:r>
              <a:rPr sz="1412" spc="-9" dirty="0">
                <a:solidFill>
                  <a:srgbClr val="010202"/>
                </a:solidFill>
                <a:latin typeface="Arial"/>
                <a:cs typeface="Arial"/>
              </a:rPr>
              <a:t>Implementation</a:t>
            </a:r>
            <a:endParaRPr sz="1412">
              <a:latin typeface="Arial"/>
              <a:cs typeface="Arial"/>
            </a:endParaRPr>
          </a:p>
        </p:txBody>
      </p:sp>
      <p:sp>
        <p:nvSpPr>
          <p:cNvPr id="31" name="object 31"/>
          <p:cNvSpPr/>
          <p:nvPr/>
        </p:nvSpPr>
        <p:spPr>
          <a:xfrm>
            <a:off x="6063443" y="2644497"/>
            <a:ext cx="65117" cy="337959"/>
          </a:xfrm>
          <a:prstGeom prst="rect">
            <a:avLst/>
          </a:prstGeom>
          <a:blipFill>
            <a:blip r:embed="rId2" cstate="print"/>
            <a:stretch>
              <a:fillRect/>
            </a:stretch>
          </a:blipFill>
        </p:spPr>
        <p:txBody>
          <a:bodyPr wrap="square" lIns="0" tIns="0" rIns="0" bIns="0" rtlCol="0"/>
          <a:lstStyle/>
          <a:p>
            <a:endParaRPr sz="1588"/>
          </a:p>
        </p:txBody>
      </p:sp>
      <p:sp>
        <p:nvSpPr>
          <p:cNvPr id="32" name="object 32"/>
          <p:cNvSpPr/>
          <p:nvPr/>
        </p:nvSpPr>
        <p:spPr>
          <a:xfrm>
            <a:off x="6063443" y="3326721"/>
            <a:ext cx="65117" cy="337959"/>
          </a:xfrm>
          <a:prstGeom prst="rect">
            <a:avLst/>
          </a:prstGeom>
          <a:blipFill>
            <a:blip r:embed="rId3" cstate="print"/>
            <a:stretch>
              <a:fillRect/>
            </a:stretch>
          </a:blipFill>
        </p:spPr>
        <p:txBody>
          <a:bodyPr wrap="square" lIns="0" tIns="0" rIns="0" bIns="0" rtlCol="0"/>
          <a:lstStyle/>
          <a:p>
            <a:endParaRPr sz="1588"/>
          </a:p>
        </p:txBody>
      </p:sp>
      <p:sp>
        <p:nvSpPr>
          <p:cNvPr id="33" name="object 33"/>
          <p:cNvSpPr/>
          <p:nvPr/>
        </p:nvSpPr>
        <p:spPr>
          <a:xfrm>
            <a:off x="6063443" y="4034027"/>
            <a:ext cx="65117" cy="337959"/>
          </a:xfrm>
          <a:prstGeom prst="rect">
            <a:avLst/>
          </a:prstGeom>
          <a:blipFill>
            <a:blip r:embed="rId3" cstate="print"/>
            <a:stretch>
              <a:fillRect/>
            </a:stretch>
          </a:blipFill>
        </p:spPr>
        <p:txBody>
          <a:bodyPr wrap="square" lIns="0" tIns="0" rIns="0" bIns="0" rtlCol="0"/>
          <a:lstStyle/>
          <a:p>
            <a:endParaRPr sz="1588"/>
          </a:p>
        </p:txBody>
      </p:sp>
      <p:sp>
        <p:nvSpPr>
          <p:cNvPr id="39" name="object 39"/>
          <p:cNvSpPr txBox="1"/>
          <p:nvPr/>
        </p:nvSpPr>
        <p:spPr>
          <a:xfrm>
            <a:off x="1072491" y="5136884"/>
            <a:ext cx="875179" cy="458746"/>
          </a:xfrm>
          <a:prstGeom prst="rect">
            <a:avLst/>
          </a:prstGeom>
        </p:spPr>
        <p:txBody>
          <a:bodyPr vert="horz" wrap="square" lIns="0" tIns="11206" rIns="0" bIns="0" rtlCol="0">
            <a:spAutoFit/>
          </a:bodyPr>
          <a:lstStyle/>
          <a:p>
            <a:pPr marL="11206">
              <a:spcBef>
                <a:spcPts val="88"/>
              </a:spcBef>
            </a:pPr>
            <a:endParaRPr lang="en-US" sz="1412" spc="-4" dirty="0">
              <a:solidFill>
                <a:srgbClr val="231F20"/>
              </a:solidFill>
              <a:latin typeface="Arial"/>
              <a:cs typeface="Arial"/>
            </a:endParaRPr>
          </a:p>
          <a:p>
            <a:pPr marL="11206">
              <a:spcBef>
                <a:spcPts val="88"/>
              </a:spcBef>
            </a:pPr>
            <a:endParaRPr sz="1412" dirty="0">
              <a:latin typeface="Arial"/>
              <a:cs typeface="Arial"/>
            </a:endParaRPr>
          </a:p>
        </p:txBody>
      </p:sp>
      <p:sp>
        <p:nvSpPr>
          <p:cNvPr id="45" name="object 45"/>
          <p:cNvSpPr txBox="1">
            <a:spLocks noGrp="1"/>
          </p:cNvSpPr>
          <p:nvPr>
            <p:ph type="title"/>
          </p:nvPr>
        </p:nvSpPr>
        <p:spPr>
          <a:xfrm>
            <a:off x="1947669" y="294415"/>
            <a:ext cx="8518625" cy="442203"/>
          </a:xfrm>
          <a:prstGeom prst="rect">
            <a:avLst/>
          </a:prstGeom>
        </p:spPr>
        <p:txBody>
          <a:bodyPr vert="horz" wrap="square" lIns="0" tIns="11206" rIns="0" bIns="0" rtlCol="0" anchor="ctr">
            <a:spAutoFit/>
          </a:bodyPr>
          <a:lstStyle/>
          <a:p>
            <a:pPr marL="11206">
              <a:lnSpc>
                <a:spcPct val="100000"/>
              </a:lnSpc>
              <a:spcBef>
                <a:spcPts val="88"/>
              </a:spcBef>
            </a:pPr>
            <a:r>
              <a:rPr sz="2800" b="1" spc="-119" dirty="0">
                <a:latin typeface="+mn-lt"/>
              </a:rPr>
              <a:t>How </a:t>
            </a:r>
            <a:r>
              <a:rPr sz="2800" b="1" spc="-49" dirty="0">
                <a:latin typeface="+mn-lt"/>
              </a:rPr>
              <a:t>PRISM </a:t>
            </a:r>
            <a:r>
              <a:rPr sz="2800" b="1" spc="-71" dirty="0">
                <a:latin typeface="+mn-lt"/>
              </a:rPr>
              <a:t>(and </a:t>
            </a:r>
            <a:r>
              <a:rPr sz="2800" b="1" spc="-62" dirty="0">
                <a:latin typeface="+mn-lt"/>
              </a:rPr>
              <a:t>RE-AIM </a:t>
            </a:r>
            <a:r>
              <a:rPr sz="2800" b="1" spc="-106" dirty="0">
                <a:latin typeface="+mn-lt"/>
              </a:rPr>
              <a:t>Outcomes) </a:t>
            </a:r>
            <a:r>
              <a:rPr sz="2800" b="1" spc="-132" dirty="0">
                <a:latin typeface="+mn-lt"/>
              </a:rPr>
              <a:t>Address </a:t>
            </a:r>
            <a:r>
              <a:rPr sz="2800" b="1" spc="-101" dirty="0">
                <a:latin typeface="+mn-lt"/>
              </a:rPr>
              <a:t>Equity</a:t>
            </a:r>
            <a:r>
              <a:rPr sz="2800" b="1" spc="-176" dirty="0">
                <a:latin typeface="+mn-lt"/>
              </a:rPr>
              <a:t> </a:t>
            </a:r>
            <a:r>
              <a:rPr sz="2800" b="1" spc="-137" dirty="0">
                <a:latin typeface="+mn-lt"/>
              </a:rPr>
              <a:t>Issues</a:t>
            </a:r>
          </a:p>
        </p:txBody>
      </p:sp>
      <p:sp>
        <p:nvSpPr>
          <p:cNvPr id="48" name="Rectangle 47">
            <a:extLst>
              <a:ext uri="{FF2B5EF4-FFF2-40B4-BE49-F238E27FC236}">
                <a16:creationId xmlns:a16="http://schemas.microsoft.com/office/drawing/2014/main" id="{29481D66-584B-29FB-C7CB-42CCA04995F6}"/>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69706" y="4379049"/>
            <a:ext cx="6466915" cy="1712259"/>
          </a:xfrm>
          <a:custGeom>
            <a:avLst/>
            <a:gdLst/>
            <a:ahLst/>
            <a:cxnLst/>
            <a:rect l="l" t="t" r="r" b="b"/>
            <a:pathLst>
              <a:path w="7329170" h="1940559">
                <a:moveTo>
                  <a:pt x="7179792" y="0"/>
                </a:moveTo>
                <a:lnTo>
                  <a:pt x="149237" y="0"/>
                </a:lnTo>
                <a:lnTo>
                  <a:pt x="102198" y="7641"/>
                </a:lnTo>
                <a:lnTo>
                  <a:pt x="61247" y="28892"/>
                </a:lnTo>
                <a:lnTo>
                  <a:pt x="28892" y="61247"/>
                </a:lnTo>
                <a:lnTo>
                  <a:pt x="7641" y="102198"/>
                </a:lnTo>
                <a:lnTo>
                  <a:pt x="0" y="149237"/>
                </a:lnTo>
                <a:lnTo>
                  <a:pt x="0" y="1790814"/>
                </a:lnTo>
                <a:lnTo>
                  <a:pt x="7641" y="1837853"/>
                </a:lnTo>
                <a:lnTo>
                  <a:pt x="28892" y="1878804"/>
                </a:lnTo>
                <a:lnTo>
                  <a:pt x="61247" y="1911159"/>
                </a:lnTo>
                <a:lnTo>
                  <a:pt x="102198" y="1932410"/>
                </a:lnTo>
                <a:lnTo>
                  <a:pt x="149237" y="1940052"/>
                </a:lnTo>
                <a:lnTo>
                  <a:pt x="7179792" y="1940052"/>
                </a:lnTo>
                <a:lnTo>
                  <a:pt x="7226832" y="1932410"/>
                </a:lnTo>
                <a:lnTo>
                  <a:pt x="7267782" y="1911159"/>
                </a:lnTo>
                <a:lnTo>
                  <a:pt x="7300137" y="1878804"/>
                </a:lnTo>
                <a:lnTo>
                  <a:pt x="7321389" y="1837853"/>
                </a:lnTo>
                <a:lnTo>
                  <a:pt x="7329030" y="1790814"/>
                </a:lnTo>
                <a:lnTo>
                  <a:pt x="7329030" y="149237"/>
                </a:lnTo>
                <a:lnTo>
                  <a:pt x="7321389" y="102198"/>
                </a:lnTo>
                <a:lnTo>
                  <a:pt x="7300137" y="61247"/>
                </a:lnTo>
                <a:lnTo>
                  <a:pt x="7267782" y="28892"/>
                </a:lnTo>
                <a:lnTo>
                  <a:pt x="7226832" y="7641"/>
                </a:lnTo>
                <a:lnTo>
                  <a:pt x="7179792" y="0"/>
                </a:lnTo>
                <a:close/>
              </a:path>
            </a:pathLst>
          </a:custGeom>
          <a:solidFill>
            <a:srgbClr val="73B243"/>
          </a:solidFill>
        </p:spPr>
        <p:txBody>
          <a:bodyPr wrap="square" lIns="0" tIns="0" rIns="0" bIns="0" rtlCol="0"/>
          <a:lstStyle/>
          <a:p>
            <a:endParaRPr sz="1588"/>
          </a:p>
        </p:txBody>
      </p:sp>
      <p:sp>
        <p:nvSpPr>
          <p:cNvPr id="3" name="object 3"/>
          <p:cNvSpPr/>
          <p:nvPr/>
        </p:nvSpPr>
        <p:spPr>
          <a:xfrm>
            <a:off x="2858781" y="938341"/>
            <a:ext cx="6478121" cy="1712259"/>
          </a:xfrm>
          <a:custGeom>
            <a:avLst/>
            <a:gdLst/>
            <a:ahLst/>
            <a:cxnLst/>
            <a:rect l="l" t="t" r="r" b="b"/>
            <a:pathLst>
              <a:path w="7341870" h="1940560">
                <a:moveTo>
                  <a:pt x="7192048" y="0"/>
                </a:moveTo>
                <a:lnTo>
                  <a:pt x="149364" y="0"/>
                </a:lnTo>
                <a:lnTo>
                  <a:pt x="102287" y="7646"/>
                </a:lnTo>
                <a:lnTo>
                  <a:pt x="61302" y="28915"/>
                </a:lnTo>
                <a:lnTo>
                  <a:pt x="28919" y="61296"/>
                </a:lnTo>
                <a:lnTo>
                  <a:pt x="7648" y="102282"/>
                </a:lnTo>
                <a:lnTo>
                  <a:pt x="0" y="149364"/>
                </a:lnTo>
                <a:lnTo>
                  <a:pt x="0" y="1790687"/>
                </a:lnTo>
                <a:lnTo>
                  <a:pt x="7648" y="1837769"/>
                </a:lnTo>
                <a:lnTo>
                  <a:pt x="28919" y="1878755"/>
                </a:lnTo>
                <a:lnTo>
                  <a:pt x="61302" y="1911136"/>
                </a:lnTo>
                <a:lnTo>
                  <a:pt x="102287" y="1932405"/>
                </a:lnTo>
                <a:lnTo>
                  <a:pt x="149364" y="1940052"/>
                </a:lnTo>
                <a:lnTo>
                  <a:pt x="7192048" y="1940052"/>
                </a:lnTo>
                <a:lnTo>
                  <a:pt x="7239130" y="1932405"/>
                </a:lnTo>
                <a:lnTo>
                  <a:pt x="7280115" y="1911136"/>
                </a:lnTo>
                <a:lnTo>
                  <a:pt x="7312497" y="1878755"/>
                </a:lnTo>
                <a:lnTo>
                  <a:pt x="7333765" y="1837769"/>
                </a:lnTo>
                <a:lnTo>
                  <a:pt x="7341412" y="1790687"/>
                </a:lnTo>
                <a:lnTo>
                  <a:pt x="7341412" y="149364"/>
                </a:lnTo>
                <a:lnTo>
                  <a:pt x="7333765" y="102282"/>
                </a:lnTo>
                <a:lnTo>
                  <a:pt x="7312497" y="61296"/>
                </a:lnTo>
                <a:lnTo>
                  <a:pt x="7280115" y="28915"/>
                </a:lnTo>
                <a:lnTo>
                  <a:pt x="7239130" y="7646"/>
                </a:lnTo>
                <a:lnTo>
                  <a:pt x="7192048" y="0"/>
                </a:lnTo>
                <a:close/>
              </a:path>
            </a:pathLst>
          </a:custGeom>
          <a:solidFill>
            <a:srgbClr val="8B0E04"/>
          </a:solidFill>
        </p:spPr>
        <p:txBody>
          <a:bodyPr wrap="square" lIns="0" tIns="0" rIns="0" bIns="0" rtlCol="0"/>
          <a:lstStyle/>
          <a:p>
            <a:endParaRPr sz="1588"/>
          </a:p>
        </p:txBody>
      </p:sp>
      <p:sp>
        <p:nvSpPr>
          <p:cNvPr id="4" name="object 4"/>
          <p:cNvSpPr txBox="1"/>
          <p:nvPr/>
        </p:nvSpPr>
        <p:spPr>
          <a:xfrm>
            <a:off x="886342" y="1815057"/>
            <a:ext cx="1286435" cy="228619"/>
          </a:xfrm>
          <a:prstGeom prst="rect">
            <a:avLst/>
          </a:prstGeom>
        </p:spPr>
        <p:txBody>
          <a:bodyPr vert="horz" wrap="square" lIns="0" tIns="11206" rIns="0" bIns="0" rtlCol="0">
            <a:spAutoFit/>
          </a:bodyPr>
          <a:lstStyle/>
          <a:p>
            <a:pPr marL="11206">
              <a:spcBef>
                <a:spcPts val="88"/>
              </a:spcBef>
            </a:pPr>
            <a:r>
              <a:rPr sz="1412" spc="-35" dirty="0">
                <a:solidFill>
                  <a:srgbClr val="010202"/>
                </a:solidFill>
                <a:latin typeface="Arial"/>
                <a:cs typeface="Arial"/>
              </a:rPr>
              <a:t>Address</a:t>
            </a:r>
            <a:r>
              <a:rPr sz="1412" spc="-110" dirty="0">
                <a:solidFill>
                  <a:srgbClr val="010202"/>
                </a:solidFill>
                <a:latin typeface="Arial"/>
                <a:cs typeface="Arial"/>
              </a:rPr>
              <a:t> </a:t>
            </a:r>
            <a:r>
              <a:rPr sz="1412" spc="-31" dirty="0">
                <a:solidFill>
                  <a:srgbClr val="010202"/>
                </a:solidFill>
                <a:latin typeface="Arial"/>
                <a:cs typeface="Arial"/>
              </a:rPr>
              <a:t>Context</a:t>
            </a:r>
            <a:endParaRPr sz="1412">
              <a:latin typeface="Arial"/>
              <a:cs typeface="Arial"/>
            </a:endParaRPr>
          </a:p>
        </p:txBody>
      </p:sp>
      <p:sp>
        <p:nvSpPr>
          <p:cNvPr id="5" name="object 5"/>
          <p:cNvSpPr/>
          <p:nvPr/>
        </p:nvSpPr>
        <p:spPr>
          <a:xfrm>
            <a:off x="2862638" y="3661035"/>
            <a:ext cx="6475319" cy="361949"/>
          </a:xfrm>
          <a:custGeom>
            <a:avLst/>
            <a:gdLst/>
            <a:ahLst/>
            <a:cxnLst/>
            <a:rect l="l" t="t" r="r" b="b"/>
            <a:pathLst>
              <a:path w="7338695" h="410210">
                <a:moveTo>
                  <a:pt x="7269835" y="0"/>
                </a:moveTo>
                <a:lnTo>
                  <a:pt x="68668" y="0"/>
                </a:lnTo>
                <a:lnTo>
                  <a:pt x="42005" y="5417"/>
                </a:lnTo>
                <a:lnTo>
                  <a:pt x="20170" y="20169"/>
                </a:lnTo>
                <a:lnTo>
                  <a:pt x="5418" y="41999"/>
                </a:lnTo>
                <a:lnTo>
                  <a:pt x="0" y="68656"/>
                </a:lnTo>
                <a:lnTo>
                  <a:pt x="0" y="341477"/>
                </a:lnTo>
                <a:lnTo>
                  <a:pt x="5418" y="368133"/>
                </a:lnTo>
                <a:lnTo>
                  <a:pt x="20170" y="389964"/>
                </a:lnTo>
                <a:lnTo>
                  <a:pt x="42005" y="404715"/>
                </a:lnTo>
                <a:lnTo>
                  <a:pt x="68668" y="410133"/>
                </a:lnTo>
                <a:lnTo>
                  <a:pt x="7269835" y="410133"/>
                </a:lnTo>
                <a:lnTo>
                  <a:pt x="7296497" y="404715"/>
                </a:lnTo>
                <a:lnTo>
                  <a:pt x="7318327" y="389964"/>
                </a:lnTo>
                <a:lnTo>
                  <a:pt x="7333075" y="368133"/>
                </a:lnTo>
                <a:lnTo>
                  <a:pt x="7338491" y="341477"/>
                </a:lnTo>
                <a:lnTo>
                  <a:pt x="7338491" y="68656"/>
                </a:lnTo>
                <a:lnTo>
                  <a:pt x="7333075" y="41999"/>
                </a:lnTo>
                <a:lnTo>
                  <a:pt x="7318327" y="20169"/>
                </a:lnTo>
                <a:lnTo>
                  <a:pt x="7296497" y="5417"/>
                </a:lnTo>
                <a:lnTo>
                  <a:pt x="7269835" y="0"/>
                </a:lnTo>
                <a:close/>
              </a:path>
            </a:pathLst>
          </a:custGeom>
          <a:solidFill>
            <a:srgbClr val="F89727"/>
          </a:solidFill>
        </p:spPr>
        <p:txBody>
          <a:bodyPr wrap="square" lIns="0" tIns="0" rIns="0" bIns="0" rtlCol="0"/>
          <a:lstStyle/>
          <a:p>
            <a:endParaRPr sz="1588"/>
          </a:p>
        </p:txBody>
      </p:sp>
      <p:sp>
        <p:nvSpPr>
          <p:cNvPr id="6" name="object 6"/>
          <p:cNvSpPr txBox="1"/>
          <p:nvPr/>
        </p:nvSpPr>
        <p:spPr>
          <a:xfrm>
            <a:off x="4973055" y="3677848"/>
            <a:ext cx="2251822" cy="255678"/>
          </a:xfrm>
          <a:prstGeom prst="rect">
            <a:avLst/>
          </a:prstGeom>
        </p:spPr>
        <p:txBody>
          <a:bodyPr vert="horz" wrap="square" lIns="0" tIns="11206" rIns="0" bIns="0" rtlCol="0">
            <a:spAutoFit/>
          </a:bodyPr>
          <a:lstStyle/>
          <a:p>
            <a:pPr marL="11206">
              <a:spcBef>
                <a:spcPts val="88"/>
              </a:spcBef>
            </a:pPr>
            <a:r>
              <a:rPr sz="1588" b="1" spc="-93" dirty="0">
                <a:solidFill>
                  <a:srgbClr val="FFFFFF"/>
                </a:solidFill>
                <a:latin typeface="Arial"/>
                <a:cs typeface="Arial"/>
              </a:rPr>
              <a:t>Implementation</a:t>
            </a:r>
            <a:r>
              <a:rPr sz="1588" b="1" spc="-119" dirty="0">
                <a:solidFill>
                  <a:srgbClr val="FFFFFF"/>
                </a:solidFill>
                <a:latin typeface="Arial"/>
                <a:cs typeface="Arial"/>
              </a:rPr>
              <a:t> </a:t>
            </a:r>
            <a:r>
              <a:rPr sz="1588" b="1" spc="-101" dirty="0">
                <a:solidFill>
                  <a:srgbClr val="FFFFFF"/>
                </a:solidFill>
                <a:latin typeface="Arial"/>
                <a:cs typeface="Arial"/>
              </a:rPr>
              <a:t>Strategies</a:t>
            </a:r>
            <a:endParaRPr sz="1588">
              <a:latin typeface="Arial"/>
              <a:cs typeface="Arial"/>
            </a:endParaRPr>
          </a:p>
        </p:txBody>
      </p:sp>
      <p:sp>
        <p:nvSpPr>
          <p:cNvPr id="7" name="object 7"/>
          <p:cNvSpPr txBox="1"/>
          <p:nvPr/>
        </p:nvSpPr>
        <p:spPr>
          <a:xfrm>
            <a:off x="5273041" y="4395704"/>
            <a:ext cx="1646144" cy="255678"/>
          </a:xfrm>
          <a:prstGeom prst="rect">
            <a:avLst/>
          </a:prstGeom>
        </p:spPr>
        <p:txBody>
          <a:bodyPr vert="horz" wrap="square" lIns="0" tIns="11206" rIns="0" bIns="0" rtlCol="0">
            <a:spAutoFit/>
          </a:bodyPr>
          <a:lstStyle/>
          <a:p>
            <a:pPr marL="11206">
              <a:spcBef>
                <a:spcPts val="88"/>
              </a:spcBef>
            </a:pPr>
            <a:r>
              <a:rPr sz="1588" b="1" spc="-49" dirty="0">
                <a:solidFill>
                  <a:srgbClr val="FFFFFF"/>
                </a:solidFill>
                <a:latin typeface="Arial"/>
                <a:cs typeface="Arial"/>
              </a:rPr>
              <a:t>RE-AIM</a:t>
            </a:r>
            <a:r>
              <a:rPr sz="1588" b="1" spc="-124" dirty="0">
                <a:solidFill>
                  <a:srgbClr val="FFFFFF"/>
                </a:solidFill>
                <a:latin typeface="Arial"/>
                <a:cs typeface="Arial"/>
              </a:rPr>
              <a:t> </a:t>
            </a:r>
            <a:r>
              <a:rPr sz="1588" b="1" spc="-93" dirty="0">
                <a:solidFill>
                  <a:srgbClr val="FFFFFF"/>
                </a:solidFill>
                <a:latin typeface="Arial"/>
                <a:cs typeface="Arial"/>
              </a:rPr>
              <a:t>Outcomes</a:t>
            </a:r>
            <a:endParaRPr sz="1588">
              <a:latin typeface="Arial"/>
              <a:cs typeface="Arial"/>
            </a:endParaRPr>
          </a:p>
        </p:txBody>
      </p:sp>
      <p:sp>
        <p:nvSpPr>
          <p:cNvPr id="8" name="object 8"/>
          <p:cNvSpPr/>
          <p:nvPr/>
        </p:nvSpPr>
        <p:spPr>
          <a:xfrm>
            <a:off x="3008964" y="1406198"/>
            <a:ext cx="3032871"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588"/>
          </a:p>
        </p:txBody>
      </p:sp>
      <p:sp>
        <p:nvSpPr>
          <p:cNvPr id="9" name="object 9"/>
          <p:cNvSpPr txBox="1"/>
          <p:nvPr/>
        </p:nvSpPr>
        <p:spPr>
          <a:xfrm>
            <a:off x="3077952" y="1425204"/>
            <a:ext cx="2837329" cy="445922"/>
          </a:xfrm>
          <a:prstGeom prst="rect">
            <a:avLst/>
          </a:prstGeom>
        </p:spPr>
        <p:txBody>
          <a:bodyPr vert="horz" wrap="square" lIns="0" tIns="11206" rIns="0" bIns="0" rtlCol="0">
            <a:spAutoFit/>
          </a:bodyPr>
          <a:lstStyle/>
          <a:p>
            <a:pPr marL="834322" marR="4483" indent="-823676">
              <a:spcBef>
                <a:spcPts val="88"/>
              </a:spcBef>
            </a:pPr>
            <a:r>
              <a:rPr sz="1412" dirty="0">
                <a:solidFill>
                  <a:srgbClr val="231F20"/>
                </a:solidFill>
                <a:latin typeface="Arial"/>
                <a:cs typeface="Arial"/>
              </a:rPr>
              <a:t>Multi-level/Multi-sector</a:t>
            </a:r>
            <a:r>
              <a:rPr sz="1412" spc="-79" dirty="0">
                <a:solidFill>
                  <a:srgbClr val="231F20"/>
                </a:solidFill>
                <a:latin typeface="Arial"/>
                <a:cs typeface="Arial"/>
              </a:rPr>
              <a:t> </a:t>
            </a:r>
            <a:r>
              <a:rPr sz="1412" spc="-31" dirty="0">
                <a:solidFill>
                  <a:srgbClr val="231F20"/>
                </a:solidFill>
                <a:latin typeface="Arial"/>
                <a:cs typeface="Arial"/>
              </a:rPr>
              <a:t>Perspectives  </a:t>
            </a:r>
            <a:r>
              <a:rPr sz="1412" spc="-26" dirty="0">
                <a:solidFill>
                  <a:srgbClr val="231F20"/>
                </a:solidFill>
                <a:latin typeface="Arial"/>
                <a:cs typeface="Arial"/>
              </a:rPr>
              <a:t>on</a:t>
            </a:r>
            <a:r>
              <a:rPr sz="1412" spc="-75" dirty="0">
                <a:solidFill>
                  <a:srgbClr val="231F20"/>
                </a:solidFill>
                <a:latin typeface="Arial"/>
                <a:cs typeface="Arial"/>
              </a:rPr>
              <a:t> </a:t>
            </a:r>
            <a:r>
              <a:rPr sz="1412" spc="-4" dirty="0">
                <a:solidFill>
                  <a:srgbClr val="231F20"/>
                </a:solidFill>
                <a:latin typeface="Arial"/>
                <a:cs typeface="Arial"/>
              </a:rPr>
              <a:t>Intervention</a:t>
            </a:r>
            <a:endParaRPr sz="1412">
              <a:latin typeface="Arial"/>
              <a:cs typeface="Arial"/>
            </a:endParaRPr>
          </a:p>
        </p:txBody>
      </p:sp>
      <p:sp>
        <p:nvSpPr>
          <p:cNvPr id="10" name="object 10"/>
          <p:cNvSpPr/>
          <p:nvPr/>
        </p:nvSpPr>
        <p:spPr>
          <a:xfrm>
            <a:off x="3013583" y="2012263"/>
            <a:ext cx="3032871"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588"/>
          </a:p>
        </p:txBody>
      </p:sp>
      <p:sp>
        <p:nvSpPr>
          <p:cNvPr id="11" name="object 11"/>
          <p:cNvSpPr txBox="1"/>
          <p:nvPr/>
        </p:nvSpPr>
        <p:spPr>
          <a:xfrm>
            <a:off x="3213593" y="2114251"/>
            <a:ext cx="2640666" cy="228619"/>
          </a:xfrm>
          <a:prstGeom prst="rect">
            <a:avLst/>
          </a:prstGeom>
        </p:spPr>
        <p:txBody>
          <a:bodyPr vert="horz" wrap="square" lIns="0" tIns="11206" rIns="0" bIns="0" rtlCol="0">
            <a:spAutoFit/>
          </a:bodyPr>
          <a:lstStyle/>
          <a:p>
            <a:pPr marL="11206">
              <a:spcBef>
                <a:spcPts val="88"/>
              </a:spcBef>
            </a:pPr>
            <a:r>
              <a:rPr sz="1412" spc="-4" dirty="0">
                <a:solidFill>
                  <a:srgbClr val="010202"/>
                </a:solidFill>
                <a:latin typeface="Arial"/>
                <a:cs typeface="Arial"/>
              </a:rPr>
              <a:t>Multi-level </a:t>
            </a:r>
            <a:r>
              <a:rPr sz="1412" spc="-18" dirty="0">
                <a:solidFill>
                  <a:srgbClr val="010202"/>
                </a:solidFill>
                <a:latin typeface="Arial"/>
                <a:cs typeface="Arial"/>
              </a:rPr>
              <a:t>Partner</a:t>
            </a:r>
            <a:r>
              <a:rPr sz="1412" spc="-194" dirty="0">
                <a:solidFill>
                  <a:srgbClr val="010202"/>
                </a:solidFill>
                <a:latin typeface="Arial"/>
                <a:cs typeface="Arial"/>
              </a:rPr>
              <a:t> </a:t>
            </a:r>
            <a:r>
              <a:rPr sz="1412" spc="-18" dirty="0">
                <a:solidFill>
                  <a:srgbClr val="010202"/>
                </a:solidFill>
                <a:latin typeface="Arial"/>
                <a:cs typeface="Arial"/>
              </a:rPr>
              <a:t>Characteristics</a:t>
            </a:r>
            <a:endParaRPr sz="1412">
              <a:latin typeface="Arial"/>
              <a:cs typeface="Arial"/>
            </a:endParaRPr>
          </a:p>
        </p:txBody>
      </p:sp>
      <p:sp>
        <p:nvSpPr>
          <p:cNvPr id="12" name="object 12"/>
          <p:cNvSpPr/>
          <p:nvPr/>
        </p:nvSpPr>
        <p:spPr>
          <a:xfrm>
            <a:off x="6148940" y="2010633"/>
            <a:ext cx="3032871"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588"/>
          </a:p>
        </p:txBody>
      </p:sp>
      <p:sp>
        <p:nvSpPr>
          <p:cNvPr id="13" name="object 13"/>
          <p:cNvSpPr/>
          <p:nvPr/>
        </p:nvSpPr>
        <p:spPr>
          <a:xfrm>
            <a:off x="5271122" y="5440957"/>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588"/>
          </a:p>
        </p:txBody>
      </p:sp>
      <p:sp>
        <p:nvSpPr>
          <p:cNvPr id="14" name="object 14"/>
          <p:cNvSpPr txBox="1"/>
          <p:nvPr/>
        </p:nvSpPr>
        <p:spPr>
          <a:xfrm>
            <a:off x="5734703" y="5551495"/>
            <a:ext cx="722779" cy="228054"/>
          </a:xfrm>
          <a:prstGeom prst="rect">
            <a:avLst/>
          </a:prstGeom>
        </p:spPr>
        <p:txBody>
          <a:bodyPr vert="horz" wrap="square" lIns="0" tIns="10646" rIns="0" bIns="0" rtlCol="0">
            <a:spAutoFit/>
          </a:bodyPr>
          <a:lstStyle/>
          <a:p>
            <a:pPr marL="11206">
              <a:spcBef>
                <a:spcPts val="84"/>
              </a:spcBef>
            </a:pPr>
            <a:r>
              <a:rPr sz="1412" spc="-13" dirty="0">
                <a:solidFill>
                  <a:srgbClr val="010202"/>
                </a:solidFill>
                <a:latin typeface="Arial"/>
                <a:cs typeface="Arial"/>
              </a:rPr>
              <a:t>Adoption</a:t>
            </a:r>
            <a:endParaRPr sz="1412">
              <a:latin typeface="Arial"/>
              <a:cs typeface="Arial"/>
            </a:endParaRPr>
          </a:p>
        </p:txBody>
      </p:sp>
      <p:sp>
        <p:nvSpPr>
          <p:cNvPr id="15" name="object 15"/>
          <p:cNvSpPr txBox="1"/>
          <p:nvPr/>
        </p:nvSpPr>
        <p:spPr>
          <a:xfrm>
            <a:off x="4928426" y="985301"/>
            <a:ext cx="2335306" cy="255678"/>
          </a:xfrm>
          <a:prstGeom prst="rect">
            <a:avLst/>
          </a:prstGeom>
        </p:spPr>
        <p:txBody>
          <a:bodyPr vert="horz" wrap="square" lIns="0" tIns="11206" rIns="0" bIns="0" rtlCol="0">
            <a:spAutoFit/>
          </a:bodyPr>
          <a:lstStyle/>
          <a:p>
            <a:pPr marL="11206">
              <a:spcBef>
                <a:spcPts val="88"/>
              </a:spcBef>
            </a:pPr>
            <a:r>
              <a:rPr sz="1588" b="1" spc="-40" dirty="0">
                <a:solidFill>
                  <a:srgbClr val="FFFFFF"/>
                </a:solidFill>
                <a:latin typeface="Arial"/>
                <a:cs typeface="Arial"/>
              </a:rPr>
              <a:t>PRISM </a:t>
            </a:r>
            <a:r>
              <a:rPr sz="1588" b="1" spc="-75" dirty="0">
                <a:solidFill>
                  <a:srgbClr val="FFFFFF"/>
                </a:solidFill>
                <a:latin typeface="Arial"/>
                <a:cs typeface="Arial"/>
              </a:rPr>
              <a:t>Contextual</a:t>
            </a:r>
            <a:r>
              <a:rPr sz="1588" b="1" spc="-154" dirty="0">
                <a:solidFill>
                  <a:srgbClr val="FFFFFF"/>
                </a:solidFill>
                <a:latin typeface="Arial"/>
                <a:cs typeface="Arial"/>
              </a:rPr>
              <a:t> </a:t>
            </a:r>
            <a:r>
              <a:rPr sz="1588" b="1" spc="-88" dirty="0">
                <a:solidFill>
                  <a:srgbClr val="FFFFFF"/>
                </a:solidFill>
                <a:latin typeface="Arial"/>
                <a:cs typeface="Arial"/>
              </a:rPr>
              <a:t>Factors</a:t>
            </a:r>
            <a:endParaRPr sz="1588">
              <a:latin typeface="Arial"/>
              <a:cs typeface="Arial"/>
            </a:endParaRPr>
          </a:p>
        </p:txBody>
      </p:sp>
      <p:sp>
        <p:nvSpPr>
          <p:cNvPr id="16" name="object 16"/>
          <p:cNvSpPr/>
          <p:nvPr/>
        </p:nvSpPr>
        <p:spPr>
          <a:xfrm>
            <a:off x="2861354" y="2982571"/>
            <a:ext cx="6475319" cy="361949"/>
          </a:xfrm>
          <a:custGeom>
            <a:avLst/>
            <a:gdLst/>
            <a:ahLst/>
            <a:cxnLst/>
            <a:rect l="l" t="t" r="r" b="b"/>
            <a:pathLst>
              <a:path w="7338695" h="410210">
                <a:moveTo>
                  <a:pt x="7269835" y="0"/>
                </a:moveTo>
                <a:lnTo>
                  <a:pt x="68668" y="0"/>
                </a:lnTo>
                <a:lnTo>
                  <a:pt x="42005" y="5417"/>
                </a:lnTo>
                <a:lnTo>
                  <a:pt x="20170" y="20169"/>
                </a:lnTo>
                <a:lnTo>
                  <a:pt x="5418" y="41999"/>
                </a:lnTo>
                <a:lnTo>
                  <a:pt x="0" y="68656"/>
                </a:lnTo>
                <a:lnTo>
                  <a:pt x="0" y="341477"/>
                </a:lnTo>
                <a:lnTo>
                  <a:pt x="5418" y="368133"/>
                </a:lnTo>
                <a:lnTo>
                  <a:pt x="20170" y="389964"/>
                </a:lnTo>
                <a:lnTo>
                  <a:pt x="42005" y="404715"/>
                </a:lnTo>
                <a:lnTo>
                  <a:pt x="68668" y="410133"/>
                </a:lnTo>
                <a:lnTo>
                  <a:pt x="7269835" y="410133"/>
                </a:lnTo>
                <a:lnTo>
                  <a:pt x="7296497" y="404715"/>
                </a:lnTo>
                <a:lnTo>
                  <a:pt x="7318327" y="389964"/>
                </a:lnTo>
                <a:lnTo>
                  <a:pt x="7333075" y="368133"/>
                </a:lnTo>
                <a:lnTo>
                  <a:pt x="7338491" y="341477"/>
                </a:lnTo>
                <a:lnTo>
                  <a:pt x="7338491" y="68656"/>
                </a:lnTo>
                <a:lnTo>
                  <a:pt x="7333075" y="41999"/>
                </a:lnTo>
                <a:lnTo>
                  <a:pt x="7318327" y="20169"/>
                </a:lnTo>
                <a:lnTo>
                  <a:pt x="7296497" y="5417"/>
                </a:lnTo>
                <a:lnTo>
                  <a:pt x="7269835" y="0"/>
                </a:lnTo>
                <a:close/>
              </a:path>
            </a:pathLst>
          </a:custGeom>
          <a:solidFill>
            <a:srgbClr val="233E94"/>
          </a:solidFill>
        </p:spPr>
        <p:txBody>
          <a:bodyPr wrap="square" lIns="0" tIns="0" rIns="0" bIns="0" rtlCol="0"/>
          <a:lstStyle/>
          <a:p>
            <a:endParaRPr sz="1588"/>
          </a:p>
        </p:txBody>
      </p:sp>
      <p:sp>
        <p:nvSpPr>
          <p:cNvPr id="17" name="object 17"/>
          <p:cNvSpPr txBox="1"/>
          <p:nvPr/>
        </p:nvSpPr>
        <p:spPr>
          <a:xfrm>
            <a:off x="4784348" y="3021961"/>
            <a:ext cx="2628900" cy="255678"/>
          </a:xfrm>
          <a:prstGeom prst="rect">
            <a:avLst/>
          </a:prstGeom>
        </p:spPr>
        <p:txBody>
          <a:bodyPr vert="horz" wrap="square" lIns="0" tIns="11206" rIns="0" bIns="0" rtlCol="0">
            <a:spAutoFit/>
          </a:bodyPr>
          <a:lstStyle/>
          <a:p>
            <a:pPr marL="11206">
              <a:spcBef>
                <a:spcPts val="88"/>
              </a:spcBef>
            </a:pPr>
            <a:r>
              <a:rPr sz="1588" b="1" spc="-88" dirty="0">
                <a:solidFill>
                  <a:srgbClr val="FFFFFF"/>
                </a:solidFill>
                <a:latin typeface="Arial"/>
                <a:cs typeface="Arial"/>
              </a:rPr>
              <a:t>Intervention, </a:t>
            </a:r>
            <a:r>
              <a:rPr sz="1588" b="1" spc="-132" dirty="0">
                <a:solidFill>
                  <a:srgbClr val="FFFFFF"/>
                </a:solidFill>
                <a:latin typeface="Arial"/>
                <a:cs typeface="Arial"/>
              </a:rPr>
              <a:t>Program </a:t>
            </a:r>
            <a:r>
              <a:rPr sz="1588" b="1" spc="-124" dirty="0">
                <a:solidFill>
                  <a:srgbClr val="FFFFFF"/>
                </a:solidFill>
                <a:latin typeface="Arial"/>
                <a:cs typeface="Arial"/>
              </a:rPr>
              <a:t>or</a:t>
            </a:r>
            <a:r>
              <a:rPr sz="1588" b="1" spc="-40" dirty="0">
                <a:solidFill>
                  <a:srgbClr val="FFFFFF"/>
                </a:solidFill>
                <a:latin typeface="Arial"/>
                <a:cs typeface="Arial"/>
              </a:rPr>
              <a:t> </a:t>
            </a:r>
            <a:r>
              <a:rPr sz="1588" b="1" spc="-115" dirty="0">
                <a:solidFill>
                  <a:srgbClr val="FFFFFF"/>
                </a:solidFill>
                <a:latin typeface="Arial"/>
                <a:cs typeface="Arial"/>
              </a:rPr>
              <a:t>Policy</a:t>
            </a:r>
            <a:endParaRPr sz="1588">
              <a:latin typeface="Arial"/>
              <a:cs typeface="Arial"/>
            </a:endParaRPr>
          </a:p>
        </p:txBody>
      </p:sp>
      <p:sp>
        <p:nvSpPr>
          <p:cNvPr id="18" name="object 18"/>
          <p:cNvSpPr/>
          <p:nvPr/>
        </p:nvSpPr>
        <p:spPr>
          <a:xfrm>
            <a:off x="6148940" y="1406077"/>
            <a:ext cx="3032871"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588"/>
          </a:p>
        </p:txBody>
      </p:sp>
      <p:sp>
        <p:nvSpPr>
          <p:cNvPr id="19" name="object 19"/>
          <p:cNvSpPr txBox="1"/>
          <p:nvPr/>
        </p:nvSpPr>
        <p:spPr>
          <a:xfrm>
            <a:off x="6339202" y="1407848"/>
            <a:ext cx="2652432" cy="1060064"/>
          </a:xfrm>
          <a:prstGeom prst="rect">
            <a:avLst/>
          </a:prstGeom>
        </p:spPr>
        <p:txBody>
          <a:bodyPr vert="horz" wrap="square" lIns="0" tIns="11206" rIns="0" bIns="0" rtlCol="0">
            <a:spAutoFit/>
          </a:bodyPr>
          <a:lstStyle/>
          <a:p>
            <a:pPr marL="442656" marR="435932" algn="ctr">
              <a:spcBef>
                <a:spcPts val="88"/>
              </a:spcBef>
            </a:pPr>
            <a:r>
              <a:rPr sz="1412" spc="-31" dirty="0">
                <a:solidFill>
                  <a:srgbClr val="010202"/>
                </a:solidFill>
                <a:latin typeface="Arial"/>
                <a:cs typeface="Arial"/>
              </a:rPr>
              <a:t>External</a:t>
            </a:r>
            <a:r>
              <a:rPr sz="1412" spc="-97" dirty="0">
                <a:solidFill>
                  <a:srgbClr val="010202"/>
                </a:solidFill>
                <a:latin typeface="Arial"/>
                <a:cs typeface="Arial"/>
              </a:rPr>
              <a:t> </a:t>
            </a:r>
            <a:r>
              <a:rPr sz="1412" spc="-13" dirty="0">
                <a:solidFill>
                  <a:srgbClr val="010202"/>
                </a:solidFill>
                <a:latin typeface="Arial"/>
                <a:cs typeface="Arial"/>
              </a:rPr>
              <a:t>Environment–  </a:t>
            </a:r>
            <a:r>
              <a:rPr sz="1412" spc="-35" dirty="0">
                <a:solidFill>
                  <a:srgbClr val="010202"/>
                </a:solidFill>
                <a:latin typeface="Arial"/>
                <a:cs typeface="Arial"/>
              </a:rPr>
              <a:t>Drivers </a:t>
            </a:r>
            <a:r>
              <a:rPr sz="1412" spc="-9" dirty="0">
                <a:solidFill>
                  <a:srgbClr val="010202"/>
                </a:solidFill>
                <a:latin typeface="Arial"/>
                <a:cs typeface="Arial"/>
              </a:rPr>
              <a:t>of</a:t>
            </a:r>
            <a:r>
              <a:rPr sz="1412" spc="-88" dirty="0">
                <a:solidFill>
                  <a:srgbClr val="010202"/>
                </a:solidFill>
                <a:latin typeface="Arial"/>
                <a:cs typeface="Arial"/>
              </a:rPr>
              <a:t> </a:t>
            </a:r>
            <a:r>
              <a:rPr sz="1412" spc="-22" dirty="0">
                <a:solidFill>
                  <a:srgbClr val="010202"/>
                </a:solidFill>
                <a:latin typeface="Arial"/>
                <a:cs typeface="Arial"/>
              </a:rPr>
              <a:t>Equity</a:t>
            </a:r>
            <a:endParaRPr sz="1412" dirty="0">
              <a:latin typeface="Arial"/>
              <a:cs typeface="Arial"/>
            </a:endParaRPr>
          </a:p>
          <a:p>
            <a:pPr marL="11206" marR="4483" algn="ctr">
              <a:spcBef>
                <a:spcPts val="1359"/>
              </a:spcBef>
            </a:pPr>
            <a:r>
              <a:rPr sz="1412" spc="-9" dirty="0">
                <a:solidFill>
                  <a:srgbClr val="010202"/>
                </a:solidFill>
                <a:latin typeface="Arial"/>
                <a:cs typeface="Arial"/>
              </a:rPr>
              <a:t>Implementation </a:t>
            </a:r>
            <a:r>
              <a:rPr sz="1412" spc="-18" dirty="0">
                <a:solidFill>
                  <a:srgbClr val="010202"/>
                </a:solidFill>
                <a:latin typeface="Arial"/>
                <a:cs typeface="Arial"/>
              </a:rPr>
              <a:t>and</a:t>
            </a:r>
            <a:r>
              <a:rPr sz="1412" spc="-185" dirty="0">
                <a:solidFill>
                  <a:srgbClr val="010202"/>
                </a:solidFill>
                <a:latin typeface="Arial"/>
                <a:cs typeface="Arial"/>
              </a:rPr>
              <a:t> </a:t>
            </a:r>
            <a:r>
              <a:rPr sz="1412" spc="-13" dirty="0">
                <a:solidFill>
                  <a:srgbClr val="010202"/>
                </a:solidFill>
                <a:latin typeface="Arial"/>
                <a:cs typeface="Arial"/>
              </a:rPr>
              <a:t>Sustainability  </a:t>
            </a:r>
            <a:r>
              <a:rPr sz="1412" spc="-4" dirty="0">
                <a:solidFill>
                  <a:srgbClr val="010202"/>
                </a:solidFill>
                <a:latin typeface="Arial"/>
                <a:cs typeface="Arial"/>
              </a:rPr>
              <a:t>Infrastructure</a:t>
            </a:r>
            <a:r>
              <a:rPr lang="en-US" sz="1412" spc="-4" dirty="0">
                <a:solidFill>
                  <a:srgbClr val="010202"/>
                </a:solidFill>
                <a:latin typeface="Arial"/>
                <a:cs typeface="Arial"/>
              </a:rPr>
              <a:t> (Capacity)</a:t>
            </a:r>
            <a:endParaRPr sz="1412" dirty="0">
              <a:latin typeface="Arial"/>
              <a:cs typeface="Arial"/>
            </a:endParaRPr>
          </a:p>
        </p:txBody>
      </p:sp>
      <p:sp>
        <p:nvSpPr>
          <p:cNvPr id="20" name="object 20"/>
          <p:cNvSpPr/>
          <p:nvPr/>
        </p:nvSpPr>
        <p:spPr>
          <a:xfrm>
            <a:off x="6371522" y="4799548"/>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588"/>
          </a:p>
        </p:txBody>
      </p:sp>
      <p:sp>
        <p:nvSpPr>
          <p:cNvPr id="21" name="object 21"/>
          <p:cNvSpPr txBox="1"/>
          <p:nvPr/>
        </p:nvSpPr>
        <p:spPr>
          <a:xfrm>
            <a:off x="6681725" y="4914983"/>
            <a:ext cx="1034303" cy="228619"/>
          </a:xfrm>
          <a:prstGeom prst="rect">
            <a:avLst/>
          </a:prstGeom>
        </p:spPr>
        <p:txBody>
          <a:bodyPr vert="horz" wrap="square" lIns="0" tIns="11206" rIns="0" bIns="0" rtlCol="0">
            <a:spAutoFit/>
          </a:bodyPr>
          <a:lstStyle/>
          <a:p>
            <a:pPr marL="11206">
              <a:spcBef>
                <a:spcPts val="88"/>
              </a:spcBef>
            </a:pPr>
            <a:r>
              <a:rPr sz="1412" spc="-40" dirty="0">
                <a:solidFill>
                  <a:srgbClr val="010202"/>
                </a:solidFill>
                <a:latin typeface="Arial"/>
                <a:cs typeface="Arial"/>
              </a:rPr>
              <a:t>Effectiveness</a:t>
            </a:r>
            <a:endParaRPr sz="1412">
              <a:latin typeface="Arial"/>
              <a:cs typeface="Arial"/>
            </a:endParaRPr>
          </a:p>
        </p:txBody>
      </p:sp>
      <p:sp>
        <p:nvSpPr>
          <p:cNvPr id="22" name="object 22"/>
          <p:cNvSpPr/>
          <p:nvPr/>
        </p:nvSpPr>
        <p:spPr>
          <a:xfrm>
            <a:off x="7514522" y="5473858"/>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588"/>
          </a:p>
        </p:txBody>
      </p:sp>
      <p:sp>
        <p:nvSpPr>
          <p:cNvPr id="23" name="object 23"/>
          <p:cNvSpPr txBox="1"/>
          <p:nvPr/>
        </p:nvSpPr>
        <p:spPr>
          <a:xfrm>
            <a:off x="7826077" y="5573230"/>
            <a:ext cx="1031501" cy="228054"/>
          </a:xfrm>
          <a:prstGeom prst="rect">
            <a:avLst/>
          </a:prstGeom>
        </p:spPr>
        <p:txBody>
          <a:bodyPr vert="horz" wrap="square" lIns="0" tIns="10646" rIns="0" bIns="0" rtlCol="0">
            <a:spAutoFit/>
          </a:bodyPr>
          <a:lstStyle/>
          <a:p>
            <a:pPr marL="11206">
              <a:spcBef>
                <a:spcPts val="84"/>
              </a:spcBef>
            </a:pPr>
            <a:r>
              <a:rPr sz="1412" spc="-18" dirty="0">
                <a:solidFill>
                  <a:srgbClr val="010202"/>
                </a:solidFill>
                <a:latin typeface="Arial"/>
                <a:cs typeface="Arial"/>
              </a:rPr>
              <a:t>Maintenance</a:t>
            </a:r>
            <a:endParaRPr sz="1412">
              <a:latin typeface="Arial"/>
              <a:cs typeface="Arial"/>
            </a:endParaRPr>
          </a:p>
        </p:txBody>
      </p:sp>
      <p:sp>
        <p:nvSpPr>
          <p:cNvPr id="24" name="object 24"/>
          <p:cNvSpPr/>
          <p:nvPr/>
        </p:nvSpPr>
        <p:spPr>
          <a:xfrm>
            <a:off x="4204341" y="4788699"/>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588"/>
          </a:p>
        </p:txBody>
      </p:sp>
      <p:sp>
        <p:nvSpPr>
          <p:cNvPr id="25" name="object 25"/>
          <p:cNvSpPr txBox="1"/>
          <p:nvPr/>
        </p:nvSpPr>
        <p:spPr>
          <a:xfrm>
            <a:off x="4775576" y="4909116"/>
            <a:ext cx="512109" cy="228054"/>
          </a:xfrm>
          <a:prstGeom prst="rect">
            <a:avLst/>
          </a:prstGeom>
        </p:spPr>
        <p:txBody>
          <a:bodyPr vert="horz" wrap="square" lIns="0" tIns="10646" rIns="0" bIns="0" rtlCol="0">
            <a:spAutoFit/>
          </a:bodyPr>
          <a:lstStyle/>
          <a:p>
            <a:pPr marL="11206">
              <a:spcBef>
                <a:spcPts val="84"/>
              </a:spcBef>
            </a:pPr>
            <a:r>
              <a:rPr sz="1412" spc="-132" dirty="0">
                <a:solidFill>
                  <a:srgbClr val="010202"/>
                </a:solidFill>
                <a:latin typeface="Arial"/>
                <a:cs typeface="Arial"/>
              </a:rPr>
              <a:t>R</a:t>
            </a:r>
            <a:r>
              <a:rPr sz="1412" spc="-62" dirty="0">
                <a:solidFill>
                  <a:srgbClr val="010202"/>
                </a:solidFill>
                <a:latin typeface="Arial"/>
                <a:cs typeface="Arial"/>
              </a:rPr>
              <a:t>e</a:t>
            </a:r>
            <a:r>
              <a:rPr sz="1412" spc="-57" dirty="0">
                <a:solidFill>
                  <a:srgbClr val="010202"/>
                </a:solidFill>
                <a:latin typeface="Arial"/>
                <a:cs typeface="Arial"/>
              </a:rPr>
              <a:t>a</a:t>
            </a:r>
            <a:r>
              <a:rPr sz="1412" spc="9" dirty="0">
                <a:solidFill>
                  <a:srgbClr val="010202"/>
                </a:solidFill>
                <a:latin typeface="Arial"/>
                <a:cs typeface="Arial"/>
              </a:rPr>
              <a:t>c</a:t>
            </a:r>
            <a:r>
              <a:rPr sz="1412" spc="-9" dirty="0">
                <a:solidFill>
                  <a:srgbClr val="010202"/>
                </a:solidFill>
                <a:latin typeface="Arial"/>
                <a:cs typeface="Arial"/>
              </a:rPr>
              <a:t>h</a:t>
            </a:r>
            <a:endParaRPr sz="1412">
              <a:latin typeface="Arial"/>
              <a:cs typeface="Arial"/>
            </a:endParaRPr>
          </a:p>
        </p:txBody>
      </p:sp>
      <p:sp>
        <p:nvSpPr>
          <p:cNvPr id="26" name="object 26"/>
          <p:cNvSpPr/>
          <p:nvPr/>
        </p:nvSpPr>
        <p:spPr>
          <a:xfrm>
            <a:off x="3014383" y="5440241"/>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588"/>
          </a:p>
        </p:txBody>
      </p:sp>
      <p:sp>
        <p:nvSpPr>
          <p:cNvPr id="27" name="object 27"/>
          <p:cNvSpPr txBox="1"/>
          <p:nvPr/>
        </p:nvSpPr>
        <p:spPr>
          <a:xfrm>
            <a:off x="3220597" y="5551508"/>
            <a:ext cx="1242172" cy="228619"/>
          </a:xfrm>
          <a:prstGeom prst="rect">
            <a:avLst/>
          </a:prstGeom>
        </p:spPr>
        <p:txBody>
          <a:bodyPr vert="horz" wrap="square" lIns="0" tIns="11206" rIns="0" bIns="0" rtlCol="0">
            <a:spAutoFit/>
          </a:bodyPr>
          <a:lstStyle/>
          <a:p>
            <a:pPr marL="11206">
              <a:spcBef>
                <a:spcPts val="88"/>
              </a:spcBef>
            </a:pPr>
            <a:r>
              <a:rPr sz="1412" spc="-9" dirty="0">
                <a:solidFill>
                  <a:srgbClr val="010202"/>
                </a:solidFill>
                <a:latin typeface="Arial"/>
                <a:cs typeface="Arial"/>
              </a:rPr>
              <a:t>Implementation</a:t>
            </a:r>
            <a:endParaRPr sz="1412">
              <a:latin typeface="Arial"/>
              <a:cs typeface="Arial"/>
            </a:endParaRPr>
          </a:p>
        </p:txBody>
      </p:sp>
      <p:sp>
        <p:nvSpPr>
          <p:cNvPr id="28" name="object 28"/>
          <p:cNvSpPr/>
          <p:nvPr/>
        </p:nvSpPr>
        <p:spPr>
          <a:xfrm>
            <a:off x="2470881" y="2080995"/>
            <a:ext cx="248210" cy="1931894"/>
          </a:xfrm>
          <a:custGeom>
            <a:avLst/>
            <a:gdLst/>
            <a:ahLst/>
            <a:cxnLst/>
            <a:rect l="l" t="t" r="r" b="b"/>
            <a:pathLst>
              <a:path w="281305" h="2189479">
                <a:moveTo>
                  <a:pt x="266712" y="0"/>
                </a:moveTo>
                <a:lnTo>
                  <a:pt x="234614" y="25097"/>
                </a:lnTo>
                <a:lnTo>
                  <a:pt x="206062" y="55750"/>
                </a:lnTo>
                <a:lnTo>
                  <a:pt x="181057" y="91958"/>
                </a:lnTo>
                <a:lnTo>
                  <a:pt x="159600" y="133721"/>
                </a:lnTo>
                <a:lnTo>
                  <a:pt x="141693" y="181038"/>
                </a:lnTo>
                <a:lnTo>
                  <a:pt x="131128" y="218424"/>
                </a:lnTo>
                <a:lnTo>
                  <a:pt x="122278" y="259000"/>
                </a:lnTo>
                <a:lnTo>
                  <a:pt x="115141" y="302766"/>
                </a:lnTo>
                <a:lnTo>
                  <a:pt x="109716" y="349722"/>
                </a:lnTo>
                <a:lnTo>
                  <a:pt x="106000" y="399872"/>
                </a:lnTo>
                <a:lnTo>
                  <a:pt x="103989" y="453215"/>
                </a:lnTo>
                <a:lnTo>
                  <a:pt x="103682" y="509752"/>
                </a:lnTo>
                <a:lnTo>
                  <a:pt x="105943" y="753694"/>
                </a:lnTo>
                <a:lnTo>
                  <a:pt x="104429" y="829435"/>
                </a:lnTo>
                <a:lnTo>
                  <a:pt x="98375" y="893525"/>
                </a:lnTo>
                <a:lnTo>
                  <a:pt x="87780" y="945963"/>
                </a:lnTo>
                <a:lnTo>
                  <a:pt x="72644" y="986749"/>
                </a:lnTo>
                <a:lnTo>
                  <a:pt x="28754" y="1033363"/>
                </a:lnTo>
                <a:lnTo>
                  <a:pt x="0" y="1039190"/>
                </a:lnTo>
                <a:lnTo>
                  <a:pt x="1727" y="1152956"/>
                </a:lnTo>
                <a:lnTo>
                  <a:pt x="54801" y="1176441"/>
                </a:lnTo>
                <a:lnTo>
                  <a:pt x="90693" y="1246897"/>
                </a:lnTo>
                <a:lnTo>
                  <a:pt x="102196" y="1299738"/>
                </a:lnTo>
                <a:lnTo>
                  <a:pt x="109404" y="1364323"/>
                </a:lnTo>
                <a:lnTo>
                  <a:pt x="112318" y="1440649"/>
                </a:lnTo>
                <a:lnTo>
                  <a:pt x="114554" y="1682394"/>
                </a:lnTo>
                <a:lnTo>
                  <a:pt x="115858" y="1739183"/>
                </a:lnTo>
                <a:lnTo>
                  <a:pt x="118683" y="1792670"/>
                </a:lnTo>
                <a:lnTo>
                  <a:pt x="123022" y="1842855"/>
                </a:lnTo>
                <a:lnTo>
                  <a:pt x="128875" y="1889737"/>
                </a:lnTo>
                <a:lnTo>
                  <a:pt x="136236" y="1933316"/>
                </a:lnTo>
                <a:lnTo>
                  <a:pt x="145103" y="1973591"/>
                </a:lnTo>
                <a:lnTo>
                  <a:pt x="155473" y="2010562"/>
                </a:lnTo>
                <a:lnTo>
                  <a:pt x="176990" y="2068055"/>
                </a:lnTo>
                <a:lnTo>
                  <a:pt x="202968" y="2116937"/>
                </a:lnTo>
                <a:lnTo>
                  <a:pt x="233408" y="2157209"/>
                </a:lnTo>
                <a:lnTo>
                  <a:pt x="268312" y="2188870"/>
                </a:lnTo>
                <a:lnTo>
                  <a:pt x="281101" y="2101354"/>
                </a:lnTo>
                <a:lnTo>
                  <a:pt x="258367" y="2078815"/>
                </a:lnTo>
                <a:lnTo>
                  <a:pt x="238199" y="2050576"/>
                </a:lnTo>
                <a:lnTo>
                  <a:pt x="220598" y="2016638"/>
                </a:lnTo>
                <a:lnTo>
                  <a:pt x="205568" y="1977000"/>
                </a:lnTo>
                <a:lnTo>
                  <a:pt x="193112" y="1931663"/>
                </a:lnTo>
                <a:lnTo>
                  <a:pt x="183231" y="1880627"/>
                </a:lnTo>
                <a:lnTo>
                  <a:pt x="175930" y="1823893"/>
                </a:lnTo>
                <a:lnTo>
                  <a:pt x="171210" y="1761460"/>
                </a:lnTo>
                <a:lnTo>
                  <a:pt x="169075" y="1693329"/>
                </a:lnTo>
                <a:lnTo>
                  <a:pt x="167551" y="1448308"/>
                </a:lnTo>
                <a:lnTo>
                  <a:pt x="165728" y="1382284"/>
                </a:lnTo>
                <a:lnTo>
                  <a:pt x="161124" y="1322584"/>
                </a:lnTo>
                <a:lnTo>
                  <a:pt x="153736" y="1269208"/>
                </a:lnTo>
                <a:lnTo>
                  <a:pt x="143560" y="1222154"/>
                </a:lnTo>
                <a:lnTo>
                  <a:pt x="130594" y="1181423"/>
                </a:lnTo>
                <a:lnTo>
                  <a:pt x="96275" y="1118929"/>
                </a:lnTo>
                <a:lnTo>
                  <a:pt x="74917" y="1097165"/>
                </a:lnTo>
                <a:lnTo>
                  <a:pt x="98729" y="1071831"/>
                </a:lnTo>
                <a:lnTo>
                  <a:pt x="118813" y="1038326"/>
                </a:lnTo>
                <a:lnTo>
                  <a:pt x="135167" y="996649"/>
                </a:lnTo>
                <a:lnTo>
                  <a:pt x="147784" y="946801"/>
                </a:lnTo>
                <a:lnTo>
                  <a:pt x="156662" y="888780"/>
                </a:lnTo>
                <a:lnTo>
                  <a:pt x="161796" y="822587"/>
                </a:lnTo>
                <a:lnTo>
                  <a:pt x="163182" y="748220"/>
                </a:lnTo>
                <a:lnTo>
                  <a:pt x="161721" y="515226"/>
                </a:lnTo>
                <a:lnTo>
                  <a:pt x="162748" y="441653"/>
                </a:lnTo>
                <a:lnTo>
                  <a:pt x="166787" y="374562"/>
                </a:lnTo>
                <a:lnTo>
                  <a:pt x="173840" y="313952"/>
                </a:lnTo>
                <a:lnTo>
                  <a:pt x="183911" y="259825"/>
                </a:lnTo>
                <a:lnTo>
                  <a:pt x="197002" y="212180"/>
                </a:lnTo>
                <a:lnTo>
                  <a:pt x="213115" y="171017"/>
                </a:lnTo>
                <a:lnTo>
                  <a:pt x="232253" y="136337"/>
                </a:lnTo>
                <a:lnTo>
                  <a:pt x="279615" y="86423"/>
                </a:lnTo>
                <a:lnTo>
                  <a:pt x="266712" y="0"/>
                </a:lnTo>
                <a:close/>
              </a:path>
            </a:pathLst>
          </a:custGeom>
          <a:solidFill>
            <a:srgbClr val="695E4A"/>
          </a:solidFill>
        </p:spPr>
        <p:txBody>
          <a:bodyPr wrap="square" lIns="0" tIns="0" rIns="0" bIns="0" rtlCol="0"/>
          <a:lstStyle/>
          <a:p>
            <a:endParaRPr sz="1588"/>
          </a:p>
        </p:txBody>
      </p:sp>
      <p:sp>
        <p:nvSpPr>
          <p:cNvPr id="29" name="object 29"/>
          <p:cNvSpPr/>
          <p:nvPr/>
        </p:nvSpPr>
        <p:spPr>
          <a:xfrm>
            <a:off x="2517313" y="4480461"/>
            <a:ext cx="248210" cy="1532965"/>
          </a:xfrm>
          <a:custGeom>
            <a:avLst/>
            <a:gdLst/>
            <a:ahLst/>
            <a:cxnLst/>
            <a:rect l="l" t="t" r="r" b="b"/>
            <a:pathLst>
              <a:path w="281305" h="1737359">
                <a:moveTo>
                  <a:pt x="266712" y="0"/>
                </a:moveTo>
                <a:lnTo>
                  <a:pt x="227143" y="25583"/>
                </a:lnTo>
                <a:lnTo>
                  <a:pt x="193116" y="58059"/>
                </a:lnTo>
                <a:lnTo>
                  <a:pt x="164632" y="97424"/>
                </a:lnTo>
                <a:lnTo>
                  <a:pt x="141693" y="143675"/>
                </a:lnTo>
                <a:lnTo>
                  <a:pt x="127382" y="185925"/>
                </a:lnTo>
                <a:lnTo>
                  <a:pt x="116432" y="233137"/>
                </a:lnTo>
                <a:lnTo>
                  <a:pt x="108836" y="285313"/>
                </a:lnTo>
                <a:lnTo>
                  <a:pt x="104589" y="342453"/>
                </a:lnTo>
                <a:lnTo>
                  <a:pt x="103682" y="404558"/>
                </a:lnTo>
                <a:lnTo>
                  <a:pt x="105943" y="598157"/>
                </a:lnTo>
                <a:lnTo>
                  <a:pt x="103735" y="667395"/>
                </a:lnTo>
                <a:lnTo>
                  <a:pt x="95347" y="724044"/>
                </a:lnTo>
                <a:lnTo>
                  <a:pt x="80779" y="768103"/>
                </a:lnTo>
                <a:lnTo>
                  <a:pt x="33105" y="818456"/>
                </a:lnTo>
                <a:lnTo>
                  <a:pt x="0" y="824750"/>
                </a:lnTo>
                <a:lnTo>
                  <a:pt x="1727" y="915047"/>
                </a:lnTo>
                <a:lnTo>
                  <a:pt x="61976" y="940417"/>
                </a:lnTo>
                <a:lnTo>
                  <a:pt x="83331" y="972129"/>
                </a:lnTo>
                <a:lnTo>
                  <a:pt x="98838" y="1016525"/>
                </a:lnTo>
                <a:lnTo>
                  <a:pt x="108501" y="1073605"/>
                </a:lnTo>
                <a:lnTo>
                  <a:pt x="112318" y="1143368"/>
                </a:lnTo>
                <a:lnTo>
                  <a:pt x="114554" y="1335239"/>
                </a:lnTo>
                <a:lnTo>
                  <a:pt x="116806" y="1397601"/>
                </a:lnTo>
                <a:lnTo>
                  <a:pt x="122033" y="1454827"/>
                </a:lnTo>
                <a:lnTo>
                  <a:pt x="130226" y="1506915"/>
                </a:lnTo>
                <a:lnTo>
                  <a:pt x="141376" y="1553866"/>
                </a:lnTo>
                <a:lnTo>
                  <a:pt x="155473" y="1595678"/>
                </a:lnTo>
                <a:lnTo>
                  <a:pt x="176990" y="1641313"/>
                </a:lnTo>
                <a:lnTo>
                  <a:pt x="202968" y="1680109"/>
                </a:lnTo>
                <a:lnTo>
                  <a:pt x="233408" y="1712070"/>
                </a:lnTo>
                <a:lnTo>
                  <a:pt x="268312" y="1737194"/>
                </a:lnTo>
                <a:lnTo>
                  <a:pt x="281101" y="1667738"/>
                </a:lnTo>
                <a:lnTo>
                  <a:pt x="252343" y="1643909"/>
                </a:lnTo>
                <a:lnTo>
                  <a:pt x="227827" y="1612603"/>
                </a:lnTo>
                <a:lnTo>
                  <a:pt x="207558" y="1573818"/>
                </a:lnTo>
                <a:lnTo>
                  <a:pt x="191542" y="1527557"/>
                </a:lnTo>
                <a:lnTo>
                  <a:pt x="179786" y="1473818"/>
                </a:lnTo>
                <a:lnTo>
                  <a:pt x="172295" y="1412604"/>
                </a:lnTo>
                <a:lnTo>
                  <a:pt x="169075" y="1343914"/>
                </a:lnTo>
                <a:lnTo>
                  <a:pt x="167551" y="1149451"/>
                </a:lnTo>
                <a:lnTo>
                  <a:pt x="164502" y="1080697"/>
                </a:lnTo>
                <a:lnTo>
                  <a:pt x="156508" y="1020867"/>
                </a:lnTo>
                <a:lnTo>
                  <a:pt x="143560" y="969959"/>
                </a:lnTo>
                <a:lnTo>
                  <a:pt x="125651" y="927973"/>
                </a:lnTo>
                <a:lnTo>
                  <a:pt x="102772" y="894907"/>
                </a:lnTo>
                <a:lnTo>
                  <a:pt x="74917" y="870762"/>
                </a:lnTo>
                <a:lnTo>
                  <a:pt x="102335" y="846676"/>
                </a:lnTo>
                <a:lnTo>
                  <a:pt x="124679" y="813761"/>
                </a:lnTo>
                <a:lnTo>
                  <a:pt x="141943" y="772018"/>
                </a:lnTo>
                <a:lnTo>
                  <a:pt x="154119" y="721448"/>
                </a:lnTo>
                <a:lnTo>
                  <a:pt x="161201" y="662050"/>
                </a:lnTo>
                <a:lnTo>
                  <a:pt x="163182" y="593826"/>
                </a:lnTo>
                <a:lnTo>
                  <a:pt x="161721" y="408901"/>
                </a:lnTo>
                <a:lnTo>
                  <a:pt x="163088" y="343576"/>
                </a:lnTo>
                <a:lnTo>
                  <a:pt x="168268" y="284760"/>
                </a:lnTo>
                <a:lnTo>
                  <a:pt x="177263" y="232454"/>
                </a:lnTo>
                <a:lnTo>
                  <a:pt x="190079" y="186658"/>
                </a:lnTo>
                <a:lnTo>
                  <a:pt x="206718" y="147372"/>
                </a:lnTo>
                <a:lnTo>
                  <a:pt x="227185" y="114597"/>
                </a:lnTo>
                <a:lnTo>
                  <a:pt x="279615" y="68580"/>
                </a:lnTo>
                <a:lnTo>
                  <a:pt x="266712" y="0"/>
                </a:lnTo>
                <a:close/>
              </a:path>
            </a:pathLst>
          </a:custGeom>
          <a:solidFill>
            <a:srgbClr val="695E4A"/>
          </a:solidFill>
        </p:spPr>
        <p:txBody>
          <a:bodyPr wrap="square" lIns="0" tIns="0" rIns="0" bIns="0" rtlCol="0"/>
          <a:lstStyle/>
          <a:p>
            <a:endParaRPr sz="1588"/>
          </a:p>
        </p:txBody>
      </p:sp>
      <p:sp>
        <p:nvSpPr>
          <p:cNvPr id="30" name="object 30"/>
          <p:cNvSpPr/>
          <p:nvPr/>
        </p:nvSpPr>
        <p:spPr>
          <a:xfrm>
            <a:off x="9425732" y="3010285"/>
            <a:ext cx="259976" cy="1034863"/>
          </a:xfrm>
          <a:custGeom>
            <a:avLst/>
            <a:gdLst/>
            <a:ahLst/>
            <a:cxnLst/>
            <a:rect l="l" t="t" r="r" b="b"/>
            <a:pathLst>
              <a:path w="294640" h="1172845">
                <a:moveTo>
                  <a:pt x="11607" y="0"/>
                </a:moveTo>
                <a:lnTo>
                  <a:pt x="0" y="46291"/>
                </a:lnTo>
                <a:lnTo>
                  <a:pt x="37192" y="65049"/>
                </a:lnTo>
                <a:lnTo>
                  <a:pt x="67787" y="91618"/>
                </a:lnTo>
                <a:lnTo>
                  <a:pt x="91795" y="125998"/>
                </a:lnTo>
                <a:lnTo>
                  <a:pt x="109224" y="168189"/>
                </a:lnTo>
                <a:lnTo>
                  <a:pt x="120084" y="218193"/>
                </a:lnTo>
                <a:lnTo>
                  <a:pt x="124383" y="276009"/>
                </a:lnTo>
                <a:lnTo>
                  <a:pt x="126453" y="400837"/>
                </a:lnTo>
                <a:lnTo>
                  <a:pt x="130978" y="455387"/>
                </a:lnTo>
                <a:lnTo>
                  <a:pt x="142606" y="501355"/>
                </a:lnTo>
                <a:lnTo>
                  <a:pt x="161326" y="538743"/>
                </a:lnTo>
                <a:lnTo>
                  <a:pt x="187124" y="567551"/>
                </a:lnTo>
                <a:lnTo>
                  <a:pt x="219989" y="587781"/>
                </a:lnTo>
                <a:lnTo>
                  <a:pt x="187731" y="608053"/>
                </a:lnTo>
                <a:lnTo>
                  <a:pt x="162883" y="637001"/>
                </a:lnTo>
                <a:lnTo>
                  <a:pt x="145431" y="674622"/>
                </a:lnTo>
                <a:lnTo>
                  <a:pt x="135362" y="720916"/>
                </a:lnTo>
                <a:lnTo>
                  <a:pt x="132664" y="775881"/>
                </a:lnTo>
                <a:lnTo>
                  <a:pt x="134835" y="907148"/>
                </a:lnTo>
                <a:lnTo>
                  <a:pt x="130920" y="970646"/>
                </a:lnTo>
                <a:lnTo>
                  <a:pt x="118361" y="1024256"/>
                </a:lnTo>
                <a:lnTo>
                  <a:pt x="97174" y="1067973"/>
                </a:lnTo>
                <a:lnTo>
                  <a:pt x="67375" y="1101798"/>
                </a:lnTo>
                <a:lnTo>
                  <a:pt x="28981" y="1125727"/>
                </a:lnTo>
                <a:lnTo>
                  <a:pt x="43091" y="1172603"/>
                </a:lnTo>
                <a:lnTo>
                  <a:pt x="77519" y="1155646"/>
                </a:lnTo>
                <a:lnTo>
                  <a:pt x="132589" y="1107888"/>
                </a:lnTo>
                <a:lnTo>
                  <a:pt x="169389" y="1041260"/>
                </a:lnTo>
                <a:lnTo>
                  <a:pt x="180778" y="1000018"/>
                </a:lnTo>
                <a:lnTo>
                  <a:pt x="187385" y="953359"/>
                </a:lnTo>
                <a:lnTo>
                  <a:pt x="189191" y="901280"/>
                </a:lnTo>
                <a:lnTo>
                  <a:pt x="187782" y="771778"/>
                </a:lnTo>
                <a:lnTo>
                  <a:pt x="191494" y="716296"/>
                </a:lnTo>
                <a:lnTo>
                  <a:pt x="203973" y="673141"/>
                </a:lnTo>
                <a:lnTo>
                  <a:pt x="225220" y="642314"/>
                </a:lnTo>
                <a:lnTo>
                  <a:pt x="255234" y="623817"/>
                </a:lnTo>
                <a:lnTo>
                  <a:pt x="294017" y="617651"/>
                </a:lnTo>
                <a:lnTo>
                  <a:pt x="294017" y="556704"/>
                </a:lnTo>
                <a:lnTo>
                  <a:pt x="254861" y="550587"/>
                </a:lnTo>
                <a:lnTo>
                  <a:pt x="202211" y="501645"/>
                </a:lnTo>
                <a:lnTo>
                  <a:pt x="188714" y="458820"/>
                </a:lnTo>
                <a:lnTo>
                  <a:pt x="183769" y="403758"/>
                </a:lnTo>
                <a:lnTo>
                  <a:pt x="182346" y="273075"/>
                </a:lnTo>
                <a:lnTo>
                  <a:pt x="179224" y="221201"/>
                </a:lnTo>
                <a:lnTo>
                  <a:pt x="171030" y="174564"/>
                </a:lnTo>
                <a:lnTo>
                  <a:pt x="157750" y="133161"/>
                </a:lnTo>
                <a:lnTo>
                  <a:pt x="139369" y="96989"/>
                </a:lnTo>
                <a:lnTo>
                  <a:pt x="115540" y="65767"/>
                </a:lnTo>
                <a:lnTo>
                  <a:pt x="86304" y="39193"/>
                </a:lnTo>
                <a:lnTo>
                  <a:pt x="51660" y="17271"/>
                </a:lnTo>
                <a:lnTo>
                  <a:pt x="11607" y="0"/>
                </a:lnTo>
                <a:close/>
              </a:path>
            </a:pathLst>
          </a:custGeom>
          <a:solidFill>
            <a:srgbClr val="695E4A"/>
          </a:solidFill>
        </p:spPr>
        <p:txBody>
          <a:bodyPr wrap="square" lIns="0" tIns="0" rIns="0" bIns="0" rtlCol="0"/>
          <a:lstStyle/>
          <a:p>
            <a:endParaRPr sz="1588"/>
          </a:p>
        </p:txBody>
      </p:sp>
      <p:sp>
        <p:nvSpPr>
          <p:cNvPr id="31" name="object 31"/>
          <p:cNvSpPr/>
          <p:nvPr/>
        </p:nvSpPr>
        <p:spPr>
          <a:xfrm>
            <a:off x="6063443" y="2644497"/>
            <a:ext cx="65117" cy="337959"/>
          </a:xfrm>
          <a:prstGeom prst="rect">
            <a:avLst/>
          </a:prstGeom>
          <a:blipFill>
            <a:blip r:embed="rId2" cstate="print"/>
            <a:stretch>
              <a:fillRect/>
            </a:stretch>
          </a:blipFill>
        </p:spPr>
        <p:txBody>
          <a:bodyPr wrap="square" lIns="0" tIns="0" rIns="0" bIns="0" rtlCol="0"/>
          <a:lstStyle/>
          <a:p>
            <a:endParaRPr sz="1588"/>
          </a:p>
        </p:txBody>
      </p:sp>
      <p:sp>
        <p:nvSpPr>
          <p:cNvPr id="32" name="object 32"/>
          <p:cNvSpPr/>
          <p:nvPr/>
        </p:nvSpPr>
        <p:spPr>
          <a:xfrm>
            <a:off x="6063443" y="3326721"/>
            <a:ext cx="65117" cy="337959"/>
          </a:xfrm>
          <a:prstGeom prst="rect">
            <a:avLst/>
          </a:prstGeom>
          <a:blipFill>
            <a:blip r:embed="rId3" cstate="print"/>
            <a:stretch>
              <a:fillRect/>
            </a:stretch>
          </a:blipFill>
        </p:spPr>
        <p:txBody>
          <a:bodyPr wrap="square" lIns="0" tIns="0" rIns="0" bIns="0" rtlCol="0"/>
          <a:lstStyle/>
          <a:p>
            <a:endParaRPr sz="1588"/>
          </a:p>
        </p:txBody>
      </p:sp>
      <p:sp>
        <p:nvSpPr>
          <p:cNvPr id="33" name="object 33"/>
          <p:cNvSpPr/>
          <p:nvPr/>
        </p:nvSpPr>
        <p:spPr>
          <a:xfrm>
            <a:off x="6063443" y="4034027"/>
            <a:ext cx="65117" cy="337959"/>
          </a:xfrm>
          <a:prstGeom prst="rect">
            <a:avLst/>
          </a:prstGeom>
          <a:blipFill>
            <a:blip r:embed="rId3" cstate="print"/>
            <a:stretch>
              <a:fillRect/>
            </a:stretch>
          </a:blipFill>
        </p:spPr>
        <p:txBody>
          <a:bodyPr wrap="square" lIns="0" tIns="0" rIns="0" bIns="0" rtlCol="0"/>
          <a:lstStyle/>
          <a:p>
            <a:endParaRPr sz="1588"/>
          </a:p>
        </p:txBody>
      </p:sp>
      <p:sp>
        <p:nvSpPr>
          <p:cNvPr id="34" name="object 34"/>
          <p:cNvSpPr txBox="1"/>
          <p:nvPr/>
        </p:nvSpPr>
        <p:spPr>
          <a:xfrm>
            <a:off x="845325" y="2795103"/>
            <a:ext cx="1412099" cy="880528"/>
          </a:xfrm>
          <a:prstGeom prst="rect">
            <a:avLst/>
          </a:prstGeom>
        </p:spPr>
        <p:txBody>
          <a:bodyPr vert="horz" wrap="square" lIns="0" tIns="11206" rIns="0" bIns="0" rtlCol="0">
            <a:spAutoFit/>
          </a:bodyPr>
          <a:lstStyle/>
          <a:p>
            <a:pPr marL="11206">
              <a:spcBef>
                <a:spcPts val="88"/>
              </a:spcBef>
            </a:pPr>
            <a:r>
              <a:rPr sz="1412" spc="-26" dirty="0">
                <a:solidFill>
                  <a:srgbClr val="010202"/>
                </a:solidFill>
                <a:latin typeface="Arial"/>
                <a:cs typeface="Arial"/>
              </a:rPr>
              <a:t>Co-creat</a:t>
            </a:r>
            <a:r>
              <a:rPr lang="en-US" sz="1412" spc="-26" dirty="0">
                <a:solidFill>
                  <a:srgbClr val="010202"/>
                </a:solidFill>
                <a:latin typeface="Arial"/>
                <a:cs typeface="Arial"/>
              </a:rPr>
              <a:t>e and Adapt to align with community priorities</a:t>
            </a:r>
            <a:endParaRPr sz="1412" dirty="0">
              <a:latin typeface="Arial"/>
              <a:cs typeface="Arial"/>
            </a:endParaRPr>
          </a:p>
        </p:txBody>
      </p:sp>
      <p:sp>
        <p:nvSpPr>
          <p:cNvPr id="35" name="object 35"/>
          <p:cNvSpPr txBox="1"/>
          <p:nvPr/>
        </p:nvSpPr>
        <p:spPr>
          <a:xfrm>
            <a:off x="779052" y="4396578"/>
            <a:ext cx="1412099" cy="445922"/>
          </a:xfrm>
          <a:prstGeom prst="rect">
            <a:avLst/>
          </a:prstGeom>
        </p:spPr>
        <p:txBody>
          <a:bodyPr vert="horz" wrap="square" lIns="0" tIns="11206" rIns="0" bIns="0" rtlCol="0">
            <a:spAutoFit/>
          </a:bodyPr>
          <a:lstStyle/>
          <a:p>
            <a:pPr marL="11206" marR="4483" indent="202837">
              <a:spcBef>
                <a:spcPts val="88"/>
              </a:spcBef>
            </a:pPr>
            <a:r>
              <a:rPr sz="1412" spc="-13" dirty="0">
                <a:solidFill>
                  <a:srgbClr val="010202"/>
                </a:solidFill>
                <a:latin typeface="Arial"/>
                <a:cs typeface="Arial"/>
              </a:rPr>
              <a:t>Interactions  </a:t>
            </a:r>
            <a:r>
              <a:rPr sz="1412" spc="-40" dirty="0">
                <a:solidFill>
                  <a:srgbClr val="010202"/>
                </a:solidFill>
                <a:latin typeface="Arial"/>
                <a:cs typeface="Arial"/>
              </a:rPr>
              <a:t>among</a:t>
            </a:r>
            <a:r>
              <a:rPr sz="1412" spc="-110" dirty="0">
                <a:solidFill>
                  <a:srgbClr val="010202"/>
                </a:solidFill>
                <a:latin typeface="Arial"/>
                <a:cs typeface="Arial"/>
              </a:rPr>
              <a:t> </a:t>
            </a:r>
            <a:r>
              <a:rPr sz="1412" spc="-26" dirty="0">
                <a:solidFill>
                  <a:srgbClr val="010202"/>
                </a:solidFill>
                <a:latin typeface="Arial"/>
                <a:cs typeface="Arial"/>
              </a:rPr>
              <a:t>outcomes</a:t>
            </a:r>
            <a:endParaRPr sz="1412" dirty="0">
              <a:latin typeface="Arial"/>
              <a:cs typeface="Arial"/>
            </a:endParaRPr>
          </a:p>
        </p:txBody>
      </p:sp>
      <p:sp>
        <p:nvSpPr>
          <p:cNvPr id="36" name="object 36"/>
          <p:cNvSpPr txBox="1"/>
          <p:nvPr/>
        </p:nvSpPr>
        <p:spPr>
          <a:xfrm>
            <a:off x="9444627" y="1695334"/>
            <a:ext cx="1828799" cy="445922"/>
          </a:xfrm>
          <a:prstGeom prst="rect">
            <a:avLst/>
          </a:prstGeom>
        </p:spPr>
        <p:txBody>
          <a:bodyPr vert="horz" wrap="square" lIns="0" tIns="11206" rIns="0" bIns="0" rtlCol="0">
            <a:spAutoFit/>
          </a:bodyPr>
          <a:lstStyle/>
          <a:p>
            <a:pPr marL="11206">
              <a:spcBef>
                <a:spcPts val="88"/>
              </a:spcBef>
              <a:tabLst>
                <a:tab pos="454422" algn="l"/>
              </a:tabLst>
            </a:pPr>
            <a:r>
              <a:rPr sz="1412" u="sng" spc="-75" dirty="0">
                <a:solidFill>
                  <a:srgbClr val="010202"/>
                </a:solidFill>
                <a:uFill>
                  <a:solidFill>
                    <a:srgbClr val="231F20"/>
                  </a:solidFill>
                </a:uFill>
                <a:latin typeface="Arial Unicode MS"/>
                <a:cs typeface="Arial Unicode MS"/>
              </a:rPr>
              <a:t> 	</a:t>
            </a:r>
            <a:r>
              <a:rPr sz="1412" u="sng" spc="-53" dirty="0">
                <a:solidFill>
                  <a:srgbClr val="010202"/>
                </a:solidFill>
                <a:uFill>
                  <a:solidFill>
                    <a:srgbClr val="231F20"/>
                  </a:solidFill>
                </a:uFill>
                <a:latin typeface="Arial Unicode MS"/>
                <a:cs typeface="Arial Unicode MS"/>
              </a:rPr>
              <a:t>M</a:t>
            </a:r>
            <a:r>
              <a:rPr sz="1412" spc="-53" dirty="0">
                <a:solidFill>
                  <a:srgbClr val="010202"/>
                </a:solidFill>
                <a:latin typeface="Arial Unicode MS"/>
                <a:cs typeface="Arial Unicode MS"/>
              </a:rPr>
              <a:t>any</a:t>
            </a:r>
            <a:r>
              <a:rPr sz="1412" spc="-110" dirty="0">
                <a:solidFill>
                  <a:srgbClr val="010202"/>
                </a:solidFill>
                <a:latin typeface="Arial Unicode MS"/>
                <a:cs typeface="Arial Unicode MS"/>
              </a:rPr>
              <a:t> </a:t>
            </a:r>
            <a:r>
              <a:rPr sz="1412" spc="-154" dirty="0">
                <a:solidFill>
                  <a:srgbClr val="010202"/>
                </a:solidFill>
                <a:latin typeface="Arial Unicode MS"/>
                <a:cs typeface="Arial Unicode MS"/>
              </a:rPr>
              <a:t>Perspec</a:t>
            </a:r>
            <a:r>
              <a:rPr lang="en-US" sz="1412" spc="-154" dirty="0">
                <a:solidFill>
                  <a:srgbClr val="010202"/>
                </a:solidFill>
                <a:latin typeface="Arial Unicode MS"/>
                <a:cs typeface="Arial Unicode MS"/>
              </a:rPr>
              <a:t>ti</a:t>
            </a:r>
            <a:r>
              <a:rPr sz="1412" spc="-154" dirty="0">
                <a:solidFill>
                  <a:srgbClr val="010202"/>
                </a:solidFill>
                <a:latin typeface="Arial Unicode MS"/>
                <a:cs typeface="Arial Unicode MS"/>
              </a:rPr>
              <a:t>ves</a:t>
            </a:r>
            <a:endParaRPr sz="1412" dirty="0">
              <a:latin typeface="Arial Unicode MS"/>
              <a:cs typeface="Arial Unicode MS"/>
            </a:endParaRPr>
          </a:p>
          <a:p>
            <a:pPr marL="675190"/>
            <a:r>
              <a:rPr sz="1412" spc="-79" dirty="0">
                <a:solidFill>
                  <a:srgbClr val="010202"/>
                </a:solidFill>
                <a:latin typeface="Arial Unicode MS"/>
                <a:cs typeface="Arial Unicode MS"/>
              </a:rPr>
              <a:t>Represented</a:t>
            </a:r>
            <a:endParaRPr sz="1412" dirty="0">
              <a:latin typeface="Arial Unicode MS"/>
              <a:cs typeface="Arial Unicode MS"/>
            </a:endParaRPr>
          </a:p>
        </p:txBody>
      </p:sp>
      <p:sp>
        <p:nvSpPr>
          <p:cNvPr id="37" name="object 37"/>
          <p:cNvSpPr txBox="1"/>
          <p:nvPr/>
        </p:nvSpPr>
        <p:spPr>
          <a:xfrm>
            <a:off x="9874578" y="3262543"/>
            <a:ext cx="1421466" cy="445922"/>
          </a:xfrm>
          <a:prstGeom prst="rect">
            <a:avLst/>
          </a:prstGeom>
        </p:spPr>
        <p:txBody>
          <a:bodyPr vert="horz" wrap="square" lIns="0" tIns="11206" rIns="0" bIns="0" rtlCol="0">
            <a:spAutoFit/>
          </a:bodyPr>
          <a:lstStyle/>
          <a:p>
            <a:pPr marL="11206" marR="4483" indent="20732">
              <a:spcBef>
                <a:spcPts val="88"/>
              </a:spcBef>
            </a:pPr>
            <a:r>
              <a:rPr sz="1412" spc="-71" dirty="0">
                <a:solidFill>
                  <a:srgbClr val="010202"/>
                </a:solidFill>
                <a:latin typeface="Arial Unicode MS"/>
                <a:cs typeface="Arial Unicode MS"/>
              </a:rPr>
              <a:t>Planning </a:t>
            </a:r>
            <a:r>
              <a:rPr sz="1412" spc="13" dirty="0">
                <a:solidFill>
                  <a:srgbClr val="010202"/>
                </a:solidFill>
                <a:latin typeface="Arial Unicode MS"/>
                <a:cs typeface="Arial Unicode MS"/>
              </a:rPr>
              <a:t>to </a:t>
            </a:r>
            <a:r>
              <a:rPr sz="1412" spc="-71" dirty="0">
                <a:solidFill>
                  <a:srgbClr val="010202"/>
                </a:solidFill>
                <a:latin typeface="Arial Unicode MS"/>
                <a:cs typeface="Arial Unicode MS"/>
              </a:rPr>
              <a:t>ensure  </a:t>
            </a:r>
            <a:r>
              <a:rPr sz="1412" spc="-26" dirty="0">
                <a:solidFill>
                  <a:srgbClr val="010202"/>
                </a:solidFill>
                <a:latin typeface="Arial Unicode MS"/>
                <a:cs typeface="Arial Unicode MS"/>
              </a:rPr>
              <a:t>equity </a:t>
            </a:r>
            <a:r>
              <a:rPr sz="1412" spc="-71" dirty="0">
                <a:solidFill>
                  <a:srgbClr val="010202"/>
                </a:solidFill>
                <a:latin typeface="Arial Unicode MS"/>
                <a:cs typeface="Arial Unicode MS"/>
              </a:rPr>
              <a:t>is</a:t>
            </a:r>
            <a:r>
              <a:rPr sz="1412" spc="-202" dirty="0">
                <a:solidFill>
                  <a:srgbClr val="010202"/>
                </a:solidFill>
                <a:latin typeface="Arial Unicode MS"/>
                <a:cs typeface="Arial Unicode MS"/>
              </a:rPr>
              <a:t> </a:t>
            </a:r>
            <a:r>
              <a:rPr sz="1412" spc="-84" dirty="0">
                <a:solidFill>
                  <a:srgbClr val="010202"/>
                </a:solidFill>
                <a:latin typeface="Arial Unicode MS"/>
                <a:cs typeface="Arial Unicode MS"/>
              </a:rPr>
              <a:t>addressed</a:t>
            </a:r>
            <a:endParaRPr sz="1412">
              <a:latin typeface="Arial Unicode MS"/>
              <a:cs typeface="Arial Unicode MS"/>
            </a:endParaRPr>
          </a:p>
        </p:txBody>
      </p:sp>
      <p:sp>
        <p:nvSpPr>
          <p:cNvPr id="38" name="object 38"/>
          <p:cNvSpPr txBox="1"/>
          <p:nvPr/>
        </p:nvSpPr>
        <p:spPr>
          <a:xfrm>
            <a:off x="750299" y="5678352"/>
            <a:ext cx="1523439" cy="228619"/>
          </a:xfrm>
          <a:prstGeom prst="rect">
            <a:avLst/>
          </a:prstGeom>
        </p:spPr>
        <p:txBody>
          <a:bodyPr vert="horz" wrap="square" lIns="0" tIns="11206" rIns="0" bIns="0" rtlCol="0">
            <a:spAutoFit/>
          </a:bodyPr>
          <a:lstStyle/>
          <a:p>
            <a:pPr marL="11206">
              <a:spcBef>
                <a:spcPts val="88"/>
              </a:spcBef>
            </a:pPr>
            <a:r>
              <a:rPr sz="1412" spc="-49" dirty="0">
                <a:solidFill>
                  <a:srgbClr val="231F20"/>
                </a:solidFill>
                <a:latin typeface="Arial"/>
                <a:cs typeface="Arial"/>
              </a:rPr>
              <a:t>Cost </a:t>
            </a:r>
            <a:r>
              <a:rPr sz="1412" spc="-18" dirty="0">
                <a:solidFill>
                  <a:srgbClr val="231F20"/>
                </a:solidFill>
                <a:latin typeface="Arial"/>
                <a:cs typeface="Arial"/>
              </a:rPr>
              <a:t>and</a:t>
            </a:r>
            <a:r>
              <a:rPr sz="1412" spc="-150" dirty="0">
                <a:solidFill>
                  <a:srgbClr val="231F20"/>
                </a:solidFill>
                <a:latin typeface="Arial"/>
                <a:cs typeface="Arial"/>
              </a:rPr>
              <a:t> </a:t>
            </a:r>
            <a:r>
              <a:rPr sz="1412" spc="-13" dirty="0">
                <a:solidFill>
                  <a:srgbClr val="231F20"/>
                </a:solidFill>
                <a:latin typeface="Arial"/>
                <a:cs typeface="Arial"/>
              </a:rPr>
              <a:t>Feasibility</a:t>
            </a:r>
            <a:endParaRPr sz="1412">
              <a:latin typeface="Arial"/>
              <a:cs typeface="Arial"/>
            </a:endParaRPr>
          </a:p>
        </p:txBody>
      </p:sp>
      <p:sp>
        <p:nvSpPr>
          <p:cNvPr id="39" name="object 39"/>
          <p:cNvSpPr txBox="1"/>
          <p:nvPr/>
        </p:nvSpPr>
        <p:spPr>
          <a:xfrm>
            <a:off x="1072491" y="5136884"/>
            <a:ext cx="875179" cy="458746"/>
          </a:xfrm>
          <a:prstGeom prst="rect">
            <a:avLst/>
          </a:prstGeom>
        </p:spPr>
        <p:txBody>
          <a:bodyPr vert="horz" wrap="square" lIns="0" tIns="11206" rIns="0" bIns="0" rtlCol="0">
            <a:spAutoFit/>
          </a:bodyPr>
          <a:lstStyle/>
          <a:p>
            <a:pPr marL="11206">
              <a:spcBef>
                <a:spcPts val="88"/>
              </a:spcBef>
            </a:pPr>
            <a:endParaRPr lang="en-US" sz="1412" spc="-4" dirty="0">
              <a:solidFill>
                <a:srgbClr val="231F20"/>
              </a:solidFill>
              <a:latin typeface="Arial"/>
              <a:cs typeface="Arial"/>
            </a:endParaRPr>
          </a:p>
          <a:p>
            <a:pPr marL="11206">
              <a:spcBef>
                <a:spcPts val="88"/>
              </a:spcBef>
            </a:pPr>
            <a:endParaRPr sz="1412" dirty="0">
              <a:latin typeface="Arial"/>
              <a:cs typeface="Arial"/>
            </a:endParaRPr>
          </a:p>
        </p:txBody>
      </p:sp>
      <p:sp>
        <p:nvSpPr>
          <p:cNvPr id="40" name="object 40"/>
          <p:cNvSpPr txBox="1"/>
          <p:nvPr/>
        </p:nvSpPr>
        <p:spPr>
          <a:xfrm>
            <a:off x="9806804" y="4423114"/>
            <a:ext cx="1540809" cy="663225"/>
          </a:xfrm>
          <a:prstGeom prst="rect">
            <a:avLst/>
          </a:prstGeom>
        </p:spPr>
        <p:txBody>
          <a:bodyPr vert="horz" wrap="square" lIns="0" tIns="11206" rIns="0" bIns="0" rtlCol="0">
            <a:spAutoFit/>
          </a:bodyPr>
          <a:lstStyle/>
          <a:p>
            <a:pPr marL="11206" marR="4483" algn="ctr">
              <a:spcBef>
                <a:spcPts val="88"/>
              </a:spcBef>
            </a:pPr>
            <a:r>
              <a:rPr sz="1412" spc="-18" dirty="0">
                <a:solidFill>
                  <a:srgbClr val="231F20"/>
                </a:solidFill>
                <a:latin typeface="Arial"/>
                <a:cs typeface="Arial"/>
              </a:rPr>
              <a:t>Equity/  </a:t>
            </a:r>
            <a:r>
              <a:rPr sz="1412" spc="-31" dirty="0">
                <a:solidFill>
                  <a:srgbClr val="231F20"/>
                </a:solidFill>
                <a:latin typeface="Arial"/>
                <a:cs typeface="Arial"/>
              </a:rPr>
              <a:t>Representativeness  </a:t>
            </a:r>
            <a:r>
              <a:rPr sz="1412" spc="-35" dirty="0">
                <a:solidFill>
                  <a:srgbClr val="231F20"/>
                </a:solidFill>
                <a:latin typeface="Arial"/>
                <a:cs typeface="Arial"/>
              </a:rPr>
              <a:t>across</a:t>
            </a:r>
            <a:r>
              <a:rPr sz="1412" spc="-84" dirty="0">
                <a:solidFill>
                  <a:srgbClr val="231F20"/>
                </a:solidFill>
                <a:latin typeface="Arial"/>
                <a:cs typeface="Arial"/>
              </a:rPr>
              <a:t> </a:t>
            </a:r>
            <a:r>
              <a:rPr sz="1412" spc="-22" dirty="0">
                <a:solidFill>
                  <a:srgbClr val="231F20"/>
                </a:solidFill>
                <a:latin typeface="Arial"/>
                <a:cs typeface="Arial"/>
              </a:rPr>
              <a:t>outcomes</a:t>
            </a:r>
            <a:endParaRPr sz="1412">
              <a:latin typeface="Arial"/>
              <a:cs typeface="Arial"/>
            </a:endParaRPr>
          </a:p>
        </p:txBody>
      </p:sp>
      <p:sp>
        <p:nvSpPr>
          <p:cNvPr id="41" name="object 41"/>
          <p:cNvSpPr txBox="1"/>
          <p:nvPr/>
        </p:nvSpPr>
        <p:spPr>
          <a:xfrm>
            <a:off x="10009228" y="5478977"/>
            <a:ext cx="1157007" cy="445922"/>
          </a:xfrm>
          <a:prstGeom prst="rect">
            <a:avLst/>
          </a:prstGeom>
        </p:spPr>
        <p:txBody>
          <a:bodyPr vert="horz" wrap="square" lIns="0" tIns="11206" rIns="0" bIns="0" rtlCol="0">
            <a:spAutoFit/>
          </a:bodyPr>
          <a:lstStyle/>
          <a:p>
            <a:pPr marL="11206" marR="4483" indent="111504">
              <a:spcBef>
                <a:spcPts val="88"/>
              </a:spcBef>
            </a:pPr>
            <a:r>
              <a:rPr sz="1412" spc="-9" dirty="0">
                <a:solidFill>
                  <a:srgbClr val="231F20"/>
                </a:solidFill>
                <a:latin typeface="Arial"/>
                <a:cs typeface="Arial"/>
              </a:rPr>
              <a:t>Unintended  </a:t>
            </a:r>
            <a:r>
              <a:rPr sz="1412" spc="-44" dirty="0">
                <a:solidFill>
                  <a:srgbClr val="231F20"/>
                </a:solidFill>
                <a:latin typeface="Arial"/>
                <a:cs typeface="Arial"/>
              </a:rPr>
              <a:t>Consequences</a:t>
            </a:r>
            <a:endParaRPr sz="1412">
              <a:latin typeface="Arial"/>
              <a:cs typeface="Arial"/>
            </a:endParaRPr>
          </a:p>
        </p:txBody>
      </p:sp>
      <p:sp>
        <p:nvSpPr>
          <p:cNvPr id="42" name="object 42"/>
          <p:cNvSpPr/>
          <p:nvPr/>
        </p:nvSpPr>
        <p:spPr>
          <a:xfrm>
            <a:off x="9346795" y="1867479"/>
            <a:ext cx="121584" cy="65554"/>
          </a:xfrm>
          <a:custGeom>
            <a:avLst/>
            <a:gdLst/>
            <a:ahLst/>
            <a:cxnLst/>
            <a:rect l="l" t="t" r="r" b="b"/>
            <a:pathLst>
              <a:path w="137795" h="74294">
                <a:moveTo>
                  <a:pt x="137680" y="0"/>
                </a:moveTo>
                <a:lnTo>
                  <a:pt x="0" y="36906"/>
                </a:lnTo>
                <a:lnTo>
                  <a:pt x="137680" y="73799"/>
                </a:lnTo>
                <a:lnTo>
                  <a:pt x="137680" y="0"/>
                </a:lnTo>
                <a:close/>
              </a:path>
            </a:pathLst>
          </a:custGeom>
          <a:solidFill>
            <a:srgbClr val="231F20"/>
          </a:solidFill>
        </p:spPr>
        <p:txBody>
          <a:bodyPr wrap="square" lIns="0" tIns="0" rIns="0" bIns="0" rtlCol="0"/>
          <a:lstStyle/>
          <a:p>
            <a:endParaRPr sz="1588"/>
          </a:p>
        </p:txBody>
      </p:sp>
      <p:sp>
        <p:nvSpPr>
          <p:cNvPr id="43" name="object 43"/>
          <p:cNvSpPr/>
          <p:nvPr/>
        </p:nvSpPr>
        <p:spPr>
          <a:xfrm>
            <a:off x="2209557" y="1959250"/>
            <a:ext cx="532840" cy="0"/>
          </a:xfrm>
          <a:custGeom>
            <a:avLst/>
            <a:gdLst/>
            <a:ahLst/>
            <a:cxnLst/>
            <a:rect l="l" t="t" r="r" b="b"/>
            <a:pathLst>
              <a:path w="603885">
                <a:moveTo>
                  <a:pt x="0" y="0"/>
                </a:moveTo>
                <a:lnTo>
                  <a:pt x="603859" y="0"/>
                </a:lnTo>
              </a:path>
            </a:pathLst>
          </a:custGeom>
          <a:ln w="12700">
            <a:solidFill>
              <a:srgbClr val="231F20"/>
            </a:solidFill>
          </a:ln>
        </p:spPr>
        <p:txBody>
          <a:bodyPr wrap="square" lIns="0" tIns="0" rIns="0" bIns="0" rtlCol="0"/>
          <a:lstStyle/>
          <a:p>
            <a:endParaRPr sz="1588"/>
          </a:p>
        </p:txBody>
      </p:sp>
      <p:sp>
        <p:nvSpPr>
          <p:cNvPr id="44" name="object 44"/>
          <p:cNvSpPr/>
          <p:nvPr/>
        </p:nvSpPr>
        <p:spPr>
          <a:xfrm>
            <a:off x="2720174" y="1926689"/>
            <a:ext cx="121584" cy="65554"/>
          </a:xfrm>
          <a:custGeom>
            <a:avLst/>
            <a:gdLst/>
            <a:ahLst/>
            <a:cxnLst/>
            <a:rect l="l" t="t" r="r" b="b"/>
            <a:pathLst>
              <a:path w="137794" h="74294">
                <a:moveTo>
                  <a:pt x="0" y="0"/>
                </a:moveTo>
                <a:lnTo>
                  <a:pt x="0" y="73799"/>
                </a:lnTo>
                <a:lnTo>
                  <a:pt x="137680" y="36906"/>
                </a:lnTo>
                <a:lnTo>
                  <a:pt x="0" y="0"/>
                </a:lnTo>
                <a:close/>
              </a:path>
            </a:pathLst>
          </a:custGeom>
          <a:solidFill>
            <a:srgbClr val="231F20"/>
          </a:solidFill>
        </p:spPr>
        <p:txBody>
          <a:bodyPr wrap="square" lIns="0" tIns="0" rIns="0" bIns="0" rtlCol="0"/>
          <a:lstStyle/>
          <a:p>
            <a:endParaRPr sz="1588"/>
          </a:p>
        </p:txBody>
      </p:sp>
      <p:sp>
        <p:nvSpPr>
          <p:cNvPr id="45" name="object 45"/>
          <p:cNvSpPr txBox="1">
            <a:spLocks noGrp="1"/>
          </p:cNvSpPr>
          <p:nvPr>
            <p:ph type="title"/>
          </p:nvPr>
        </p:nvSpPr>
        <p:spPr>
          <a:xfrm>
            <a:off x="1947669" y="294415"/>
            <a:ext cx="8518625" cy="442203"/>
          </a:xfrm>
          <a:prstGeom prst="rect">
            <a:avLst/>
          </a:prstGeom>
        </p:spPr>
        <p:txBody>
          <a:bodyPr vert="horz" wrap="square" lIns="0" tIns="11206" rIns="0" bIns="0" rtlCol="0" anchor="ctr">
            <a:spAutoFit/>
          </a:bodyPr>
          <a:lstStyle/>
          <a:p>
            <a:pPr marL="11206">
              <a:lnSpc>
                <a:spcPct val="100000"/>
              </a:lnSpc>
              <a:spcBef>
                <a:spcPts val="88"/>
              </a:spcBef>
            </a:pPr>
            <a:r>
              <a:rPr sz="2800" b="1" spc="-119" dirty="0">
                <a:latin typeface="+mn-lt"/>
              </a:rPr>
              <a:t>How </a:t>
            </a:r>
            <a:r>
              <a:rPr sz="2800" b="1" spc="-49" dirty="0">
                <a:latin typeface="+mn-lt"/>
              </a:rPr>
              <a:t>PRISM </a:t>
            </a:r>
            <a:r>
              <a:rPr sz="2800" b="1" spc="-71" dirty="0">
                <a:latin typeface="+mn-lt"/>
              </a:rPr>
              <a:t>(and </a:t>
            </a:r>
            <a:r>
              <a:rPr sz="2800" b="1" spc="-62" dirty="0">
                <a:latin typeface="+mn-lt"/>
              </a:rPr>
              <a:t>RE-AIM </a:t>
            </a:r>
            <a:r>
              <a:rPr sz="2800" b="1" spc="-106" dirty="0">
                <a:latin typeface="+mn-lt"/>
              </a:rPr>
              <a:t>Outcomes) </a:t>
            </a:r>
            <a:r>
              <a:rPr sz="2800" b="1" spc="-132" dirty="0">
                <a:latin typeface="+mn-lt"/>
              </a:rPr>
              <a:t>Address </a:t>
            </a:r>
            <a:r>
              <a:rPr sz="2800" b="1" spc="-101" dirty="0">
                <a:latin typeface="+mn-lt"/>
              </a:rPr>
              <a:t>Equity</a:t>
            </a:r>
            <a:r>
              <a:rPr sz="2800" b="1" spc="-176" dirty="0">
                <a:latin typeface="+mn-lt"/>
              </a:rPr>
              <a:t> </a:t>
            </a:r>
            <a:r>
              <a:rPr sz="2800" b="1" spc="-137" dirty="0">
                <a:latin typeface="+mn-lt"/>
              </a:rPr>
              <a:t>Issues</a:t>
            </a:r>
          </a:p>
        </p:txBody>
      </p:sp>
      <p:sp>
        <p:nvSpPr>
          <p:cNvPr id="46" name="object 46"/>
          <p:cNvSpPr/>
          <p:nvPr/>
        </p:nvSpPr>
        <p:spPr>
          <a:xfrm>
            <a:off x="9407587" y="4480463"/>
            <a:ext cx="259976" cy="1532965"/>
          </a:xfrm>
          <a:custGeom>
            <a:avLst/>
            <a:gdLst/>
            <a:ahLst/>
            <a:cxnLst/>
            <a:rect l="l" t="t" r="r" b="b"/>
            <a:pathLst>
              <a:path w="294640" h="1737359">
                <a:moveTo>
                  <a:pt x="11607" y="0"/>
                </a:moveTo>
                <a:lnTo>
                  <a:pt x="0" y="68580"/>
                </a:lnTo>
                <a:lnTo>
                  <a:pt x="28513" y="88333"/>
                </a:lnTo>
                <a:lnTo>
                  <a:pt x="53314" y="114597"/>
                </a:lnTo>
                <a:lnTo>
                  <a:pt x="74407" y="147372"/>
                </a:lnTo>
                <a:lnTo>
                  <a:pt x="91795" y="186658"/>
                </a:lnTo>
                <a:lnTo>
                  <a:pt x="105483" y="232454"/>
                </a:lnTo>
                <a:lnTo>
                  <a:pt x="115475" y="284760"/>
                </a:lnTo>
                <a:lnTo>
                  <a:pt x="121773" y="343576"/>
                </a:lnTo>
                <a:lnTo>
                  <a:pt x="124383" y="408901"/>
                </a:lnTo>
                <a:lnTo>
                  <a:pt x="126453" y="593813"/>
                </a:lnTo>
                <a:lnTo>
                  <a:pt x="129730" y="662042"/>
                </a:lnTo>
                <a:lnTo>
                  <a:pt x="137941" y="721441"/>
                </a:lnTo>
                <a:lnTo>
                  <a:pt x="151080" y="772012"/>
                </a:lnTo>
                <a:lnTo>
                  <a:pt x="169140" y="813755"/>
                </a:lnTo>
                <a:lnTo>
                  <a:pt x="192112" y="846671"/>
                </a:lnTo>
                <a:lnTo>
                  <a:pt x="219989" y="870762"/>
                </a:lnTo>
                <a:lnTo>
                  <a:pt x="192593" y="894907"/>
                </a:lnTo>
                <a:lnTo>
                  <a:pt x="170343" y="927972"/>
                </a:lnTo>
                <a:lnTo>
                  <a:pt x="153233" y="969957"/>
                </a:lnTo>
                <a:lnTo>
                  <a:pt x="141255" y="1020863"/>
                </a:lnTo>
                <a:lnTo>
                  <a:pt x="134401" y="1080690"/>
                </a:lnTo>
                <a:lnTo>
                  <a:pt x="132664" y="1149438"/>
                </a:lnTo>
                <a:lnTo>
                  <a:pt x="134835" y="1343914"/>
                </a:lnTo>
                <a:lnTo>
                  <a:pt x="132921" y="1412604"/>
                </a:lnTo>
                <a:lnTo>
                  <a:pt x="126595" y="1473818"/>
                </a:lnTo>
                <a:lnTo>
                  <a:pt x="115862" y="1527557"/>
                </a:lnTo>
                <a:lnTo>
                  <a:pt x="100728" y="1573818"/>
                </a:lnTo>
                <a:lnTo>
                  <a:pt x="81200" y="1612603"/>
                </a:lnTo>
                <a:lnTo>
                  <a:pt x="57282" y="1643909"/>
                </a:lnTo>
                <a:lnTo>
                  <a:pt x="28981" y="1667738"/>
                </a:lnTo>
                <a:lnTo>
                  <a:pt x="43091" y="1737194"/>
                </a:lnTo>
                <a:lnTo>
                  <a:pt x="77519" y="1712064"/>
                </a:lnTo>
                <a:lnTo>
                  <a:pt x="107351" y="1680105"/>
                </a:lnTo>
                <a:lnTo>
                  <a:pt x="132589" y="1641311"/>
                </a:lnTo>
                <a:lnTo>
                  <a:pt x="153238" y="1595678"/>
                </a:lnTo>
                <a:lnTo>
                  <a:pt x="166539" y="1553866"/>
                </a:lnTo>
                <a:lnTo>
                  <a:pt x="176795" y="1506914"/>
                </a:lnTo>
                <a:lnTo>
                  <a:pt x="183995" y="1454824"/>
                </a:lnTo>
                <a:lnTo>
                  <a:pt x="188131" y="1397595"/>
                </a:lnTo>
                <a:lnTo>
                  <a:pt x="189191" y="1335227"/>
                </a:lnTo>
                <a:lnTo>
                  <a:pt x="187782" y="1143368"/>
                </a:lnTo>
                <a:lnTo>
                  <a:pt x="190267" y="1073604"/>
                </a:lnTo>
                <a:lnTo>
                  <a:pt x="198840" y="1016522"/>
                </a:lnTo>
                <a:lnTo>
                  <a:pt x="213501" y="972123"/>
                </a:lnTo>
                <a:lnTo>
                  <a:pt x="261089" y="921378"/>
                </a:lnTo>
                <a:lnTo>
                  <a:pt x="294017" y="915035"/>
                </a:lnTo>
                <a:lnTo>
                  <a:pt x="294017" y="824750"/>
                </a:lnTo>
                <a:lnTo>
                  <a:pt x="233509" y="799574"/>
                </a:lnTo>
                <a:lnTo>
                  <a:pt x="196762" y="724044"/>
                </a:lnTo>
                <a:lnTo>
                  <a:pt x="187296" y="667395"/>
                </a:lnTo>
                <a:lnTo>
                  <a:pt x="183769" y="598157"/>
                </a:lnTo>
                <a:lnTo>
                  <a:pt x="182346" y="404558"/>
                </a:lnTo>
                <a:lnTo>
                  <a:pt x="180254" y="342453"/>
                </a:lnTo>
                <a:lnTo>
                  <a:pt x="174918" y="285313"/>
                </a:lnTo>
                <a:lnTo>
                  <a:pt x="166329" y="233137"/>
                </a:lnTo>
                <a:lnTo>
                  <a:pt x="154483" y="185925"/>
                </a:lnTo>
                <a:lnTo>
                  <a:pt x="139369" y="143675"/>
                </a:lnTo>
                <a:lnTo>
                  <a:pt x="115540" y="97419"/>
                </a:lnTo>
                <a:lnTo>
                  <a:pt x="86304" y="58054"/>
                </a:lnTo>
                <a:lnTo>
                  <a:pt x="51660" y="25581"/>
                </a:lnTo>
                <a:lnTo>
                  <a:pt x="11607" y="0"/>
                </a:lnTo>
                <a:close/>
              </a:path>
            </a:pathLst>
          </a:custGeom>
          <a:solidFill>
            <a:srgbClr val="695E4A"/>
          </a:solidFill>
        </p:spPr>
        <p:txBody>
          <a:bodyPr wrap="square" lIns="0" tIns="0" rIns="0" bIns="0" rtlCol="0"/>
          <a:lstStyle/>
          <a:p>
            <a:endParaRPr sz="1588"/>
          </a:p>
        </p:txBody>
      </p:sp>
      <p:sp>
        <p:nvSpPr>
          <p:cNvPr id="47" name="object 39">
            <a:extLst>
              <a:ext uri="{FF2B5EF4-FFF2-40B4-BE49-F238E27FC236}">
                <a16:creationId xmlns:a16="http://schemas.microsoft.com/office/drawing/2014/main" id="{6E54E213-E740-5B4B-BCB1-D253175FDAAA}"/>
              </a:ext>
            </a:extLst>
          </p:cNvPr>
          <p:cNvSpPr txBox="1"/>
          <p:nvPr/>
        </p:nvSpPr>
        <p:spPr>
          <a:xfrm>
            <a:off x="818980" y="5035788"/>
            <a:ext cx="1438444" cy="445922"/>
          </a:xfrm>
          <a:prstGeom prst="rect">
            <a:avLst/>
          </a:prstGeom>
        </p:spPr>
        <p:txBody>
          <a:bodyPr vert="horz" wrap="square" lIns="0" tIns="11206" rIns="0" bIns="0" rtlCol="0">
            <a:spAutoFit/>
          </a:bodyPr>
          <a:lstStyle/>
          <a:p>
            <a:pPr marL="11206">
              <a:spcBef>
                <a:spcPts val="88"/>
              </a:spcBef>
            </a:pPr>
            <a:r>
              <a:rPr lang="en-US" sz="1412" spc="-4" dirty="0">
                <a:solidFill>
                  <a:srgbClr val="231F20"/>
                </a:solidFill>
                <a:latin typeface="Arial"/>
                <a:cs typeface="Arial"/>
              </a:rPr>
              <a:t>Iterative Adaptations</a:t>
            </a:r>
            <a:endParaRPr sz="1412" dirty="0">
              <a:latin typeface="Arial"/>
              <a:cs typeface="Arial"/>
            </a:endParaRPr>
          </a:p>
        </p:txBody>
      </p:sp>
      <p:sp>
        <p:nvSpPr>
          <p:cNvPr id="48" name="Rectangle 47">
            <a:extLst>
              <a:ext uri="{FF2B5EF4-FFF2-40B4-BE49-F238E27FC236}">
                <a16:creationId xmlns:a16="http://schemas.microsoft.com/office/drawing/2014/main" id="{001A1542-C577-943A-71BE-6C4F52BBEEF6}"/>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24056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86B597E-9DC3-4F75-BF02-99909E63D678}"/>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Helvetica" panose="020B0604020202020204" pitchFamily="34" charset="0"/>
              <a:cs typeface="Helvetica" panose="020B0604020202020204" pitchFamily="34" charset="0"/>
            </a:endParaRPr>
          </a:p>
        </p:txBody>
      </p:sp>
      <p:pic>
        <p:nvPicPr>
          <p:cNvPr id="16" name="Picture 2" descr="Curved arrow made of water, conceptual image isolated on a white Stock  Photo by ©Vikingur 172366394">
            <a:extLst>
              <a:ext uri="{FF2B5EF4-FFF2-40B4-BE49-F238E27FC236}">
                <a16:creationId xmlns:a16="http://schemas.microsoft.com/office/drawing/2014/main" id="{953D3FD2-B7DF-945C-DB96-37DA28658EC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637265" y="4858360"/>
            <a:ext cx="857250" cy="9858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rved arrow made of water, conceptual image isolated on a white Stock  Photo by ©Vikingur 172366394">
            <a:extLst>
              <a:ext uri="{FF2B5EF4-FFF2-40B4-BE49-F238E27FC236}">
                <a16:creationId xmlns:a16="http://schemas.microsoft.com/office/drawing/2014/main" id="{506777F9-F411-71C5-1B4F-F9473D07439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193316" y="3582743"/>
            <a:ext cx="857250" cy="985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rved arrow made of water, conceptual image isolated on a white Stock  Photo by ©Vikingur 172366394">
            <a:extLst>
              <a:ext uri="{FF2B5EF4-FFF2-40B4-BE49-F238E27FC236}">
                <a16:creationId xmlns:a16="http://schemas.microsoft.com/office/drawing/2014/main" id="{B20DBCE9-FC55-63E3-F974-6D3F1AABCB4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00983" y="2323307"/>
            <a:ext cx="857250" cy="9858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rved arrow made of water, conceptual image isolated on a white Stock  Photo by ©Vikingur 172366394">
            <a:extLst>
              <a:ext uri="{FF2B5EF4-FFF2-40B4-BE49-F238E27FC236}">
                <a16:creationId xmlns:a16="http://schemas.microsoft.com/office/drawing/2014/main" id="{69AC6B62-493F-A35F-7362-2ED472DC181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56032" y="1080294"/>
            <a:ext cx="857250" cy="98583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94198" y="381000"/>
            <a:ext cx="2057400" cy="1143000"/>
          </a:xfrm>
          <a:prstGeom prst="roundRect">
            <a:avLst/>
          </a:prstGeom>
          <a:solidFill>
            <a:schemeClr val="accent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A</a:t>
            </a:r>
            <a:r>
              <a:rPr kumimoji="0" lang="en-US"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DOPTION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 and type of settings that participate</a:t>
            </a:r>
          </a:p>
        </p:txBody>
      </p:sp>
      <p:sp>
        <p:nvSpPr>
          <p:cNvPr id="4" name="Rounded Rectangle 3"/>
          <p:cNvSpPr/>
          <p:nvPr/>
        </p:nvSpPr>
        <p:spPr>
          <a:xfrm>
            <a:off x="2520778" y="1644650"/>
            <a:ext cx="2354338" cy="1143000"/>
          </a:xfrm>
          <a:prstGeom prst="roundRect">
            <a:avLst/>
          </a:prstGeom>
          <a:solidFill>
            <a:srgbClr val="2B4063">
              <a:alpha val="88000"/>
            </a:srgbClr>
          </a:solidFill>
        </p:spPr>
        <p:style>
          <a:lnRef idx="2">
            <a:schemeClr val="dk1"/>
          </a:lnRef>
          <a:fillRef idx="1">
            <a:schemeClr val="lt1"/>
          </a:fillRef>
          <a:effectRef idx="0">
            <a:schemeClr val="dk1"/>
          </a:effectRef>
          <a:fontRef idx="minor">
            <a:schemeClr val="dk1"/>
          </a:fontRef>
        </p:style>
        <p:txBody>
          <a:bodyPr rtlCol="0" anchor="ctr"/>
          <a:lstStyle/>
          <a:p>
            <a:pPr marR="0" lvl="0" indent="11113" algn="ctr" defTabSz="457200" rtl="0" eaLnBrk="1" fontAlgn="auto" latinLnBrk="0" hangingPunct="1">
              <a:lnSpc>
                <a:spcPct val="100000"/>
              </a:lnSpc>
              <a:spcBef>
                <a:spcPts val="0"/>
              </a:spcBef>
              <a:spcAft>
                <a:spcPts val="0"/>
              </a:spcAft>
              <a:buClrTx/>
              <a:buSzTx/>
              <a:buFontTx/>
              <a:buNone/>
              <a:defRPr/>
            </a:pPr>
            <a:r>
              <a:rPr kumimoji="0" lang="en-US" b="1" i="0" u="sng"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I</a:t>
            </a:r>
            <a:r>
              <a:rPr kumimoji="0" lang="en-US"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MPLEMENTATION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Consistently deliver intervention and resources with quality</a:t>
            </a:r>
          </a:p>
        </p:txBody>
      </p:sp>
      <p:sp>
        <p:nvSpPr>
          <p:cNvPr id="5" name="Rounded Rectangle 4"/>
          <p:cNvSpPr/>
          <p:nvPr/>
        </p:nvSpPr>
        <p:spPr>
          <a:xfrm>
            <a:off x="5205330" y="2878320"/>
            <a:ext cx="2057400" cy="1143000"/>
          </a:xfrm>
          <a:prstGeom prst="roundRect">
            <a:avLst/>
          </a:prstGeom>
          <a:solidFill>
            <a:schemeClr val="accent1">
              <a:lumMod val="75000"/>
              <a:alpha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R</a:t>
            </a:r>
            <a:r>
              <a:rPr kumimoji="0" lang="en-US"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EACH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(equity)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 and type of citizens and families that participate</a:t>
            </a:r>
          </a:p>
        </p:txBody>
      </p:sp>
      <p:sp>
        <p:nvSpPr>
          <p:cNvPr id="6" name="Rounded Rectangle 5"/>
          <p:cNvSpPr/>
          <p:nvPr/>
        </p:nvSpPr>
        <p:spPr>
          <a:xfrm>
            <a:off x="7636228" y="4141970"/>
            <a:ext cx="2255023" cy="1263650"/>
          </a:xfrm>
          <a:prstGeom prst="roundRect">
            <a:avLst/>
          </a:prstGeom>
          <a:solidFill>
            <a:schemeClr val="accent1">
              <a:lumMod val="75000"/>
              <a:alpha val="7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E</a:t>
            </a:r>
            <a:r>
              <a:rPr kumimoji="0" lang="en-US"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FFECTIVENESS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(equity)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 and type of citizen and families that benefit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(on what outcomes)</a:t>
            </a:r>
          </a:p>
        </p:txBody>
      </p:sp>
      <p:sp>
        <p:nvSpPr>
          <p:cNvPr id="7" name="Rounded Rectangle 6"/>
          <p:cNvSpPr/>
          <p:nvPr/>
        </p:nvSpPr>
        <p:spPr>
          <a:xfrm>
            <a:off x="9963397" y="5405619"/>
            <a:ext cx="2159893" cy="1263649"/>
          </a:xfrm>
          <a:prstGeom prst="roundRect">
            <a:avLst/>
          </a:prstGeom>
          <a:solidFill>
            <a:schemeClr val="accent1">
              <a:lumMod val="60000"/>
              <a:lumOff val="40000"/>
              <a:alpha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M</a:t>
            </a:r>
            <a:r>
              <a:rPr kumimoji="0" lang="en-US"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AINTENANCE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Long-term implementation and effectiveness</a:t>
            </a:r>
          </a:p>
        </p:txBody>
      </p:sp>
      <p:sp>
        <p:nvSpPr>
          <p:cNvPr id="8" name="TextBox 7"/>
          <p:cNvSpPr txBox="1"/>
          <p:nvPr/>
        </p:nvSpPr>
        <p:spPr>
          <a:xfrm>
            <a:off x="7515851" y="291127"/>
            <a:ext cx="4310742" cy="286232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3600" u="sng" dirty="0">
                <a:solidFill>
                  <a:prstClr val="black"/>
                </a:solidFill>
                <a:latin typeface="Helvetica" panose="020B0604020202020204" pitchFamily="34" charset="0"/>
                <a:cs typeface="Helvetica" panose="020B0604020202020204" pitchFamily="34" charset="0"/>
              </a:rPr>
              <a:t>RE-AIM Equity</a:t>
            </a:r>
            <a:r>
              <a:rPr kumimoji="0" lang="en-US" sz="3600" b="0" i="0" u="sng"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Outcomes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Cascade</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3600" b="1" u="sng" dirty="0">
                <a:solidFill>
                  <a:prstClr val="black"/>
                </a:solidFill>
                <a:latin typeface="Helvetica" panose="020B0604020202020204" pitchFamily="34" charset="0"/>
                <a:cs typeface="Helvetica" panose="020B0604020202020204" pitchFamily="34" charset="0"/>
              </a:rPr>
              <a:t>FIXES</a:t>
            </a:r>
            <a:endParaRPr kumimoji="0" lang="en-US" sz="3600" b="1" i="0" u="sng"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600" b="1" i="0" u="sng"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 name="TextBox 12">
            <a:extLst>
              <a:ext uri="{FF2B5EF4-FFF2-40B4-BE49-F238E27FC236}">
                <a16:creationId xmlns:a16="http://schemas.microsoft.com/office/drawing/2014/main" id="{31895A9E-D0A5-414D-9C66-997A90ED8486}"/>
              </a:ext>
            </a:extLst>
          </p:cNvPr>
          <p:cNvSpPr txBox="1"/>
          <p:nvPr/>
        </p:nvSpPr>
        <p:spPr>
          <a:xfrm>
            <a:off x="3301340" y="1080293"/>
            <a:ext cx="31972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Make implementation simple, low cost and burden, and provide support</a:t>
            </a:r>
          </a:p>
        </p:txBody>
      </p:sp>
      <p:sp>
        <p:nvSpPr>
          <p:cNvPr id="14" name="TextBox 13">
            <a:extLst>
              <a:ext uri="{FF2B5EF4-FFF2-40B4-BE49-F238E27FC236}">
                <a16:creationId xmlns:a16="http://schemas.microsoft.com/office/drawing/2014/main" id="{5706F422-60DF-4070-8BD7-B67F48A5299F}"/>
              </a:ext>
            </a:extLst>
          </p:cNvPr>
          <p:cNvSpPr txBox="1"/>
          <p:nvPr/>
        </p:nvSpPr>
        <p:spPr>
          <a:xfrm>
            <a:off x="8198967" y="3202976"/>
            <a:ext cx="362762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Utilize evidence-based resources and strategies; make data-based </a:t>
            </a: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adaptations</a:t>
            </a:r>
          </a:p>
        </p:txBody>
      </p:sp>
      <p:sp>
        <p:nvSpPr>
          <p:cNvPr id="15" name="TextBox 14">
            <a:extLst>
              <a:ext uri="{FF2B5EF4-FFF2-40B4-BE49-F238E27FC236}">
                <a16:creationId xmlns:a16="http://schemas.microsoft.com/office/drawing/2014/main" id="{BF3FCAF0-3269-44DA-81A7-27DCA906500C}"/>
              </a:ext>
            </a:extLst>
          </p:cNvPr>
          <p:cNvSpPr txBox="1"/>
          <p:nvPr/>
        </p:nvSpPr>
        <p:spPr>
          <a:xfrm>
            <a:off x="10456521" y="4323112"/>
            <a:ext cx="182880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Provide ongoing </a:t>
            </a: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feedback</a:t>
            </a: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support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and </a:t>
            </a:r>
            <a:r>
              <a:rPr kumimoji="0" lang="en-US" sz="14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resources</a:t>
            </a: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for implementation</a:t>
            </a:r>
          </a:p>
        </p:txBody>
      </p:sp>
      <p:sp>
        <p:nvSpPr>
          <p:cNvPr id="17" name="TextBox 16">
            <a:extLst>
              <a:ext uri="{FF2B5EF4-FFF2-40B4-BE49-F238E27FC236}">
                <a16:creationId xmlns:a16="http://schemas.microsoft.com/office/drawing/2014/main" id="{62D79E29-F51F-4EEF-9FC4-D92D3DF6CE7E}"/>
              </a:ext>
            </a:extLst>
          </p:cNvPr>
          <p:cNvSpPr txBox="1"/>
          <p:nvPr/>
        </p:nvSpPr>
        <p:spPr>
          <a:xfrm>
            <a:off x="5554017" y="1963367"/>
            <a:ext cx="336435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Multiple and diverse tailored promotion channels and increased access</a:t>
            </a:r>
          </a:p>
        </p:txBody>
      </p:sp>
      <p:sp>
        <p:nvSpPr>
          <p:cNvPr id="18" name="TextBox 17">
            <a:extLst>
              <a:ext uri="{FF2B5EF4-FFF2-40B4-BE49-F238E27FC236}">
                <a16:creationId xmlns:a16="http://schemas.microsoft.com/office/drawing/2014/main" id="{A01297C9-EA4C-4EA2-B3F1-1C0B182A1218}"/>
              </a:ext>
            </a:extLst>
          </p:cNvPr>
          <p:cNvSpPr txBox="1"/>
          <p:nvPr/>
        </p:nvSpPr>
        <p:spPr>
          <a:xfrm>
            <a:off x="2372340" y="271650"/>
            <a:ext cx="306462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Tailor to and engage leaders, stakeholders, and address history</a:t>
            </a:r>
          </a:p>
        </p:txBody>
      </p:sp>
      <p:sp>
        <p:nvSpPr>
          <p:cNvPr id="2" name="TextBox 1">
            <a:extLst>
              <a:ext uri="{FF2B5EF4-FFF2-40B4-BE49-F238E27FC236}">
                <a16:creationId xmlns:a16="http://schemas.microsoft.com/office/drawing/2014/main" id="{634860A7-45AE-BEC1-5D51-97FE513CF7CD}"/>
              </a:ext>
            </a:extLst>
          </p:cNvPr>
          <p:cNvSpPr txBox="1"/>
          <p:nvPr/>
        </p:nvSpPr>
        <p:spPr>
          <a:xfrm>
            <a:off x="1104405" y="5115021"/>
            <a:ext cx="5394206" cy="830997"/>
          </a:xfrm>
          <a:prstGeom prst="rect">
            <a:avLst/>
          </a:prstGeom>
          <a:noFill/>
        </p:spPr>
        <p:txBody>
          <a:bodyPr wrap="square" rtlCol="0">
            <a:spAutoFit/>
          </a:bodyPr>
          <a:lstStyle/>
          <a:p>
            <a:r>
              <a:rPr lang="en-US" sz="2400" dirty="0"/>
              <a:t>Example actions to prevent or minimize ‘drop off’ and inequities at each step</a:t>
            </a:r>
          </a:p>
        </p:txBody>
      </p:sp>
    </p:spTree>
    <p:extLst>
      <p:ext uri="{BB962C8B-B14F-4D97-AF65-F5344CB8AC3E}">
        <p14:creationId xmlns:p14="http://schemas.microsoft.com/office/powerpoint/2010/main" val="1512301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477B9E-89CF-DBE2-3C09-F45EC2BF0602}"/>
              </a:ext>
            </a:extLst>
          </p:cNvPr>
          <p:cNvPicPr>
            <a:picLocks noChangeAspect="1"/>
          </p:cNvPicPr>
          <p:nvPr/>
        </p:nvPicPr>
        <p:blipFill>
          <a:blip r:embed="rId2"/>
          <a:stretch>
            <a:fillRect/>
          </a:stretch>
        </p:blipFill>
        <p:spPr>
          <a:xfrm>
            <a:off x="248192" y="483325"/>
            <a:ext cx="11943808" cy="5512526"/>
          </a:xfrm>
          <a:prstGeom prst="rect">
            <a:avLst/>
          </a:prstGeom>
        </p:spPr>
      </p:pic>
    </p:spTree>
    <p:extLst>
      <p:ext uri="{BB962C8B-B14F-4D97-AF65-F5344CB8AC3E}">
        <p14:creationId xmlns:p14="http://schemas.microsoft.com/office/powerpoint/2010/main" val="3606093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832043-2951-215A-F602-CD0A70D19910}"/>
              </a:ext>
            </a:extLst>
          </p:cNvPr>
          <p:cNvPicPr>
            <a:picLocks noChangeAspect="1"/>
          </p:cNvPicPr>
          <p:nvPr/>
        </p:nvPicPr>
        <p:blipFill>
          <a:blip r:embed="rId2"/>
          <a:stretch>
            <a:fillRect/>
          </a:stretch>
        </p:blipFill>
        <p:spPr>
          <a:xfrm>
            <a:off x="-1" y="79805"/>
            <a:ext cx="5657845" cy="2579311"/>
          </a:xfrm>
          <a:prstGeom prst="rect">
            <a:avLst/>
          </a:prstGeom>
        </p:spPr>
      </p:pic>
      <p:pic>
        <p:nvPicPr>
          <p:cNvPr id="2" name="Picture 1">
            <a:extLst>
              <a:ext uri="{FF2B5EF4-FFF2-40B4-BE49-F238E27FC236}">
                <a16:creationId xmlns:a16="http://schemas.microsoft.com/office/drawing/2014/main" id="{378422FA-D2BB-98BC-EC7D-32CDCCEE56E8}"/>
              </a:ext>
            </a:extLst>
          </p:cNvPr>
          <p:cNvPicPr>
            <a:picLocks noChangeAspect="1"/>
          </p:cNvPicPr>
          <p:nvPr/>
        </p:nvPicPr>
        <p:blipFill>
          <a:blip r:embed="rId3"/>
          <a:stretch>
            <a:fillRect/>
          </a:stretch>
        </p:blipFill>
        <p:spPr>
          <a:xfrm>
            <a:off x="4419600" y="2221195"/>
            <a:ext cx="7772400" cy="4556999"/>
          </a:xfrm>
          <a:prstGeom prst="rect">
            <a:avLst/>
          </a:prstGeom>
        </p:spPr>
      </p:pic>
    </p:spTree>
    <p:extLst>
      <p:ext uri="{BB962C8B-B14F-4D97-AF65-F5344CB8AC3E}">
        <p14:creationId xmlns:p14="http://schemas.microsoft.com/office/powerpoint/2010/main" val="902458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750292-3B6D-4482-8D28-F3A373216133}"/>
              </a:ext>
            </a:extLst>
          </p:cNvPr>
          <p:cNvSpPr>
            <a:spLocks noGrp="1"/>
          </p:cNvSpPr>
          <p:nvPr>
            <p:ph type="title"/>
          </p:nvPr>
        </p:nvSpPr>
        <p:spPr>
          <a:xfrm>
            <a:off x="530086" y="0"/>
            <a:ext cx="11566074" cy="1325563"/>
          </a:xfrm>
        </p:spPr>
        <p:txBody>
          <a:bodyPr>
            <a:normAutofit/>
          </a:bodyPr>
          <a:lstStyle/>
          <a:p>
            <a:r>
              <a:rPr kumimoji="0" lang="en-US" sz="36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The Need for Speed: </a:t>
            </a:r>
            <a:br>
              <a:rPr kumimoji="0" lang="en-US" sz="36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br>
            <a:r>
              <a:rPr kumimoji="0" lang="en-US" sz="36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Rationale for Iterative RE-AIM/PRISM</a:t>
            </a:r>
            <a:endParaRPr lang="en-US" b="1" dirty="0">
              <a:latin typeface="Helvetica" panose="020B0604020202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A8E08D0-4CD5-4F3E-93C3-CD3C9ABE3FD8}"/>
              </a:ext>
            </a:extLst>
          </p:cNvPr>
          <p:cNvSpPr txBox="1"/>
          <p:nvPr/>
        </p:nvSpPr>
        <p:spPr>
          <a:xfrm>
            <a:off x="607993" y="1582340"/>
            <a:ext cx="11314421" cy="4062651"/>
          </a:xfrm>
          <a:prstGeom prst="rect">
            <a:avLst/>
          </a:prstGeom>
          <a:noFill/>
        </p:spPr>
        <p:txBody>
          <a:bodyPr wrap="square" rtlCol="0">
            <a:spAutoFit/>
          </a:bodyPr>
          <a:lstStyle/>
          <a:p>
            <a:pPr marL="342900" indent="-342900">
              <a:buClrTx/>
              <a:buFont typeface="Arial" panose="020B0604020202020204" pitchFamily="34" charset="0"/>
              <a:buChar char="•"/>
            </a:pPr>
            <a:r>
              <a:rPr lang="en-US" sz="2400" dirty="0">
                <a:latin typeface="Helvetica" panose="020B0604020202020204" pitchFamily="34" charset="0"/>
                <a:cs typeface="Helvetica" panose="020B0604020202020204" pitchFamily="34" charset="0"/>
              </a:rPr>
              <a:t>D&amp;I frameworks are often cited</a:t>
            </a:r>
          </a:p>
          <a:p>
            <a:pPr marL="742950" lvl="1"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But frequently NOT used throughout a project lifecycle</a:t>
            </a:r>
          </a:p>
          <a:p>
            <a:pPr marL="742950" lvl="1"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Almost always for planning or evaluation </a:t>
            </a:r>
          </a:p>
          <a:p>
            <a:pPr marL="285750" indent="-285750">
              <a:buFont typeface="Arial" panose="020B0604020202020204" pitchFamily="34" charset="0"/>
              <a:buChar char="•"/>
            </a:pPr>
            <a:endParaRPr lang="en-US" sz="18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400" dirty="0">
                <a:latin typeface="Helvetica" panose="020B0604020202020204" pitchFamily="34" charset="0"/>
                <a:cs typeface="Helvetica" panose="020B0604020202020204" pitchFamily="34" charset="0"/>
              </a:rPr>
              <a:t>RE-AIM and PRISM have been used most for evaluation, but also successfully for planning and implementation</a:t>
            </a:r>
          </a:p>
          <a:p>
            <a:pPr marL="285750" indent="-285750">
              <a:buClrTx/>
              <a:buFont typeface="Arial" panose="020B0604020202020204" pitchFamily="34" charset="0"/>
              <a:buChar char="•"/>
            </a:pPr>
            <a:endParaRPr lang="en-US" sz="1800" dirty="0">
              <a:latin typeface="Helvetica" panose="020B0604020202020204" pitchFamily="34" charset="0"/>
              <a:cs typeface="Helvetica" panose="020B0604020202020204" pitchFamily="34" charset="0"/>
            </a:endParaRPr>
          </a:p>
          <a:p>
            <a:pPr marL="342900" indent="-342900">
              <a:buClrTx/>
              <a:buFont typeface="Arial" panose="020B0604020202020204" pitchFamily="34" charset="0"/>
              <a:buChar char="•"/>
            </a:pPr>
            <a:r>
              <a:rPr lang="en-US" sz="2400" dirty="0">
                <a:latin typeface="Helvetica" panose="020B0604020202020204" pitchFamily="34" charset="0"/>
                <a:cs typeface="Helvetica" panose="020B0604020202020204" pitchFamily="34" charset="0"/>
              </a:rPr>
              <a:t>Neither RE-AIM or PRISM nor most other D&amp;I models have been used </a:t>
            </a:r>
            <a:r>
              <a:rPr lang="en-US" sz="2400" b="1" dirty="0">
                <a:latin typeface="Helvetica" panose="020B0604020202020204" pitchFamily="34" charset="0"/>
                <a:cs typeface="Helvetica" panose="020B0604020202020204" pitchFamily="34" charset="0"/>
              </a:rPr>
              <a:t>iteratively to guide adaptations </a:t>
            </a:r>
            <a:r>
              <a:rPr lang="en-US" sz="2400" dirty="0">
                <a:latin typeface="Helvetica" panose="020B0604020202020204" pitchFamily="34" charset="0"/>
                <a:cs typeface="Helvetica" panose="020B0604020202020204" pitchFamily="34" charset="0"/>
              </a:rPr>
              <a:t>at key points</a:t>
            </a:r>
          </a:p>
          <a:p>
            <a:pPr marL="285750" indent="-285750">
              <a:buClrTx/>
              <a:buFont typeface="Arial" panose="020B0604020202020204" pitchFamily="34" charset="0"/>
              <a:buChar char="•"/>
            </a:pPr>
            <a:endParaRPr lang="en-US" sz="1800" dirty="0">
              <a:latin typeface="Helvetica" panose="020B0604020202020204" pitchFamily="34" charset="0"/>
              <a:cs typeface="Helvetica" panose="020B0604020202020204" pitchFamily="34" charset="0"/>
            </a:endParaRPr>
          </a:p>
          <a:p>
            <a:pPr marL="342900" indent="-342900">
              <a:buClrTx/>
              <a:buFont typeface="Arial" panose="020B0604020202020204" pitchFamily="34" charset="0"/>
              <a:buChar char="•"/>
            </a:pPr>
            <a:r>
              <a:rPr lang="en-US" sz="2400" dirty="0">
                <a:latin typeface="Helvetica" panose="020B0604020202020204" pitchFamily="34" charset="0"/>
                <a:cs typeface="Helvetica" panose="020B0604020202020204" pitchFamily="34" charset="0"/>
              </a:rPr>
              <a:t>A major limitation to D&amp;I models and methods is that they are much </a:t>
            </a:r>
            <a:r>
              <a:rPr lang="en-US" sz="2400" b="1" dirty="0">
                <a:latin typeface="Helvetica" panose="020B0604020202020204" pitchFamily="34" charset="0"/>
                <a:cs typeface="Helvetica" panose="020B0604020202020204" pitchFamily="34" charset="0"/>
              </a:rPr>
              <a:t>slower than needed by partners</a:t>
            </a:r>
          </a:p>
        </p:txBody>
      </p:sp>
      <p:sp>
        <p:nvSpPr>
          <p:cNvPr id="15" name="TextBox 14">
            <a:extLst>
              <a:ext uri="{FF2B5EF4-FFF2-40B4-BE49-F238E27FC236}">
                <a16:creationId xmlns:a16="http://schemas.microsoft.com/office/drawing/2014/main" id="{EEC47C2F-2CD6-4214-BC45-52E6483D9A50}"/>
              </a:ext>
            </a:extLst>
          </p:cNvPr>
          <p:cNvSpPr txBox="1"/>
          <p:nvPr/>
        </p:nvSpPr>
        <p:spPr>
          <a:xfrm>
            <a:off x="434246" y="6320296"/>
            <a:ext cx="11661914" cy="369332"/>
          </a:xfrm>
          <a:prstGeom prst="rect">
            <a:avLst/>
          </a:prstGeom>
          <a:noFill/>
        </p:spPr>
        <p:txBody>
          <a:bodyPr wrap="square">
            <a:spAutoFit/>
          </a:bodyPr>
          <a:lstStyle/>
          <a:p>
            <a:pPr defTabSz="914400">
              <a:defRPr/>
            </a:pPr>
            <a:r>
              <a:rPr lang="en-US" sz="1800" kern="0" dirty="0">
                <a:solidFill>
                  <a:sysClr val="windowText" lastClr="000000"/>
                </a:solidFill>
                <a:latin typeface="Helvetica" panose="020B0604020202020204" pitchFamily="34" charset="0"/>
                <a:ea typeface="Calibri" panose="020F0502020204030204" pitchFamily="34" charset="0"/>
                <a:cs typeface="Helvetica" panose="020B0604020202020204" pitchFamily="34" charset="0"/>
              </a:rPr>
              <a:t>Glasgow, RE .... &amp; Rabin B. Making implementation science more rapid. (2020) Frontiers Public Health. 8: 194</a:t>
            </a:r>
          </a:p>
        </p:txBody>
      </p:sp>
    </p:spTree>
    <p:extLst>
      <p:ext uri="{BB962C8B-B14F-4D97-AF65-F5344CB8AC3E}">
        <p14:creationId xmlns:p14="http://schemas.microsoft.com/office/powerpoint/2010/main" val="1866948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9" name="Picture 268">
            <a:extLst>
              <a:ext uri="{FF2B5EF4-FFF2-40B4-BE49-F238E27FC236}">
                <a16:creationId xmlns:a16="http://schemas.microsoft.com/office/drawing/2014/main" id="{3C0E179B-8AD4-BF88-0C67-85A11836B723}"/>
              </a:ext>
            </a:extLst>
          </p:cNvPr>
          <p:cNvPicPr>
            <a:picLocks noChangeAspect="1"/>
          </p:cNvPicPr>
          <p:nvPr/>
        </p:nvPicPr>
        <p:blipFill rotWithShape="1">
          <a:blip r:embed="rId3">
            <a:alphaModFix amt="68000"/>
          </a:blip>
          <a:srcRect b="6250"/>
          <a:stretch/>
        </p:blipFill>
        <p:spPr>
          <a:xfrm>
            <a:off x="20" y="10"/>
            <a:ext cx="12191980" cy="6857990"/>
          </a:xfrm>
          <a:prstGeom prst="rect">
            <a:avLst/>
          </a:prstGeom>
        </p:spPr>
      </p:pic>
      <p:sp>
        <p:nvSpPr>
          <p:cNvPr id="267" name="Google Shape;267;p2"/>
          <p:cNvSpPr/>
          <p:nvPr/>
        </p:nvSpPr>
        <p:spPr>
          <a:xfrm>
            <a:off x="642937" y="1440657"/>
            <a:ext cx="10513219" cy="4226719"/>
          </a:xfrm>
          <a:prstGeom prst="rect">
            <a:avLst/>
          </a:prstGeom>
          <a:noFill/>
          <a:ln>
            <a:noFill/>
          </a:ln>
        </p:spPr>
        <p:txBody>
          <a:bodyPr spcFirstLastPara="1" wrap="square" lIns="0" tIns="0" rIns="0" bIns="0" anchor="ctr" anchorCtr="0">
            <a:noAutofit/>
          </a:bodyPr>
          <a:lstStyle/>
          <a:p>
            <a:pPr lvl="4"/>
            <a:endParaRPr sz="3375">
              <a:latin typeface="Gill Sans"/>
              <a:ea typeface="Gill Sans"/>
              <a:cs typeface="Gill Sans"/>
              <a:sym typeface="Gill Sans"/>
            </a:endParaRPr>
          </a:p>
        </p:txBody>
      </p:sp>
      <p:graphicFrame>
        <p:nvGraphicFramePr>
          <p:cNvPr id="2" name="Content Placeholder 2">
            <a:extLst>
              <a:ext uri="{FF2B5EF4-FFF2-40B4-BE49-F238E27FC236}">
                <a16:creationId xmlns:a16="http://schemas.microsoft.com/office/drawing/2014/main" id="{4F460310-56E1-978F-7EB7-8E41369A5B25}"/>
              </a:ext>
            </a:extLst>
          </p:cNvPr>
          <p:cNvGraphicFramePr>
            <a:graphicFrameLocks/>
          </p:cNvGraphicFramePr>
          <p:nvPr/>
        </p:nvGraphicFramePr>
        <p:xfrm>
          <a:off x="262759" y="1190624"/>
          <a:ext cx="11740055" cy="5378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1">
            <a:extLst>
              <a:ext uri="{FF2B5EF4-FFF2-40B4-BE49-F238E27FC236}">
                <a16:creationId xmlns:a16="http://schemas.microsoft.com/office/drawing/2014/main" id="{08002C31-A29E-4013-2624-BAB3763784B2}"/>
              </a:ext>
            </a:extLst>
          </p:cNvPr>
          <p:cNvSpPr txBox="1">
            <a:spLocks noChangeArrowheads="1"/>
          </p:cNvSpPr>
          <p:nvPr/>
        </p:nvSpPr>
        <p:spPr>
          <a:xfrm>
            <a:off x="956441" y="-5879"/>
            <a:ext cx="10552387" cy="10726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x-none" sz="3200" b="1" dirty="0">
                <a:latin typeface="+mn-lt"/>
              </a:rPr>
              <a:t>IS Theories, Models, and Frameworks: What can they do?</a:t>
            </a:r>
            <a:endParaRPr lang="en-US" altLang="x-none" sz="2800" b="1" dirty="0">
              <a:latin typeface="+mn-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750292-3B6D-4482-8D28-F3A373216133}"/>
              </a:ext>
            </a:extLst>
          </p:cNvPr>
          <p:cNvSpPr>
            <a:spLocks noGrp="1"/>
          </p:cNvSpPr>
          <p:nvPr>
            <p:ph type="title"/>
          </p:nvPr>
        </p:nvSpPr>
        <p:spPr>
          <a:xfrm>
            <a:off x="530086" y="0"/>
            <a:ext cx="11470236" cy="1325563"/>
          </a:xfrm>
        </p:spPr>
        <p:txBody>
          <a:bodyPr>
            <a:normAutofit/>
          </a:bodyPr>
          <a:lstStyle/>
          <a:p>
            <a:r>
              <a:rPr kumimoji="0" lang="en-US" sz="36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How do you use iterative RE-AIM/PRISM?</a:t>
            </a:r>
            <a:endParaRPr lang="en-US" b="1" dirty="0">
              <a:latin typeface="Helvetica" panose="020B0604020202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63C8494-55E5-475D-BF36-FF85071B48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2533" y="1808907"/>
            <a:ext cx="10497036" cy="4167687"/>
          </a:xfrm>
          <a:prstGeom prst="rect">
            <a:avLst/>
          </a:prstGeom>
        </p:spPr>
      </p:pic>
    </p:spTree>
    <p:extLst>
      <p:ext uri="{BB962C8B-B14F-4D97-AF65-F5344CB8AC3E}">
        <p14:creationId xmlns:p14="http://schemas.microsoft.com/office/powerpoint/2010/main" val="3223326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750292-3B6D-4482-8D28-F3A373216133}"/>
              </a:ext>
            </a:extLst>
          </p:cNvPr>
          <p:cNvSpPr>
            <a:spLocks noGrp="1"/>
          </p:cNvSpPr>
          <p:nvPr>
            <p:ph type="title"/>
          </p:nvPr>
        </p:nvSpPr>
        <p:spPr>
          <a:xfrm>
            <a:off x="530086" y="0"/>
            <a:ext cx="11470236" cy="1325563"/>
          </a:xfrm>
        </p:spPr>
        <p:txBody>
          <a:bodyPr>
            <a:normAutofit/>
          </a:bodyPr>
          <a:lstStyle/>
          <a:p>
            <a:r>
              <a:rPr kumimoji="0" lang="en-US" sz="36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Sample “Gap” Analysis</a:t>
            </a:r>
            <a:endParaRPr lang="en-US" b="1" dirty="0">
              <a:latin typeface="Helvetica" panose="020B0604020202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88AA6EA-174B-44AB-81F4-93C52E7132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0876" y="1159858"/>
            <a:ext cx="11019868" cy="5403272"/>
          </a:xfrm>
          <a:prstGeom prst="rect">
            <a:avLst/>
          </a:prstGeom>
        </p:spPr>
      </p:pic>
    </p:spTree>
    <p:extLst>
      <p:ext uri="{BB962C8B-B14F-4D97-AF65-F5344CB8AC3E}">
        <p14:creationId xmlns:p14="http://schemas.microsoft.com/office/powerpoint/2010/main" val="4197646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750292-3B6D-4482-8D28-F3A373216133}"/>
              </a:ext>
            </a:extLst>
          </p:cNvPr>
          <p:cNvSpPr>
            <a:spLocks noGrp="1"/>
          </p:cNvSpPr>
          <p:nvPr>
            <p:ph type="title"/>
          </p:nvPr>
        </p:nvSpPr>
        <p:spPr>
          <a:xfrm>
            <a:off x="530086" y="0"/>
            <a:ext cx="11470236" cy="1325563"/>
          </a:xfrm>
        </p:spPr>
        <p:txBody>
          <a:bodyPr>
            <a:normAutofit/>
          </a:bodyPr>
          <a:lstStyle/>
          <a:p>
            <a:r>
              <a:rPr kumimoji="0" lang="en-US" sz="32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Iterative RE-AIM/PRISM: </a:t>
            </a:r>
            <a:br>
              <a:rPr kumimoji="0" lang="en-US" sz="32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Key Findings, Challenges, Next Steps</a:t>
            </a:r>
            <a:endParaRPr lang="en-US" sz="4000" b="1" dirty="0">
              <a:latin typeface="Helvetica" panose="020B0604020202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EC47C2F-2CD6-4214-BC45-52E6483D9A50}"/>
              </a:ext>
            </a:extLst>
          </p:cNvPr>
          <p:cNvSpPr txBox="1"/>
          <p:nvPr/>
        </p:nvSpPr>
        <p:spPr>
          <a:xfrm>
            <a:off x="434246" y="6320296"/>
            <a:ext cx="11661914" cy="369332"/>
          </a:xfrm>
          <a:prstGeom prst="rect">
            <a:avLst/>
          </a:prstGeom>
          <a:noFill/>
        </p:spPr>
        <p:txBody>
          <a:bodyPr wrap="square">
            <a:spAutoFit/>
          </a:bodyPr>
          <a:lstStyle/>
          <a:p>
            <a:pPr defTabSz="914400">
              <a:defRPr/>
            </a:pPr>
            <a:r>
              <a:rPr lang="en-US" sz="1800" kern="0" dirty="0">
                <a:solidFill>
                  <a:sysClr val="windowText" lastClr="000000"/>
                </a:solidFill>
                <a:latin typeface="Helvetica" panose="020B0604020202020204" pitchFamily="34" charset="0"/>
                <a:ea typeface="Calibri" panose="020F0502020204030204" pitchFamily="34" charset="0"/>
                <a:cs typeface="Helvetica" panose="020B0604020202020204" pitchFamily="34" charset="0"/>
              </a:rPr>
              <a:t>Glasgow, RE .... &amp; Rabin B. Making implementation science more rapid. (2020) Frontiers Public Health. 8: 194</a:t>
            </a:r>
          </a:p>
        </p:txBody>
      </p:sp>
      <p:graphicFrame>
        <p:nvGraphicFramePr>
          <p:cNvPr id="6" name="Diagram 5">
            <a:extLst>
              <a:ext uri="{FF2B5EF4-FFF2-40B4-BE49-F238E27FC236}">
                <a16:creationId xmlns:a16="http://schemas.microsoft.com/office/drawing/2014/main" id="{060CB80A-D212-4116-8BAD-BEDCA88CE5BF}"/>
              </a:ext>
            </a:extLst>
          </p:cNvPr>
          <p:cNvGraphicFramePr/>
          <p:nvPr>
            <p:extLst>
              <p:ext uri="{D42A27DB-BD31-4B8C-83A1-F6EECF244321}">
                <p14:modId xmlns:p14="http://schemas.microsoft.com/office/powerpoint/2010/main" val="3405123091"/>
              </p:ext>
            </p:extLst>
          </p:nvPr>
        </p:nvGraphicFramePr>
        <p:xfrm>
          <a:off x="1633960" y="1043081"/>
          <a:ext cx="8924081" cy="5295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1584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FB0D6-82EF-7322-CB29-643E89AFD535}"/>
              </a:ext>
            </a:extLst>
          </p:cNvPr>
          <p:cNvSpPr>
            <a:spLocks noGrp="1"/>
          </p:cNvSpPr>
          <p:nvPr>
            <p:ph type="title"/>
          </p:nvPr>
        </p:nvSpPr>
        <p:spPr>
          <a:xfrm>
            <a:off x="382305" y="-145527"/>
            <a:ext cx="10728366" cy="1325563"/>
          </a:xfrm>
        </p:spPr>
        <p:txBody>
          <a:bodyPr/>
          <a:lstStyle/>
          <a:p>
            <a:r>
              <a:rPr lang="en-US" b="1" dirty="0">
                <a:latin typeface="Helvetica" panose="020B0604020202020204" pitchFamily="34" charset="0"/>
                <a:cs typeface="Helvetica" panose="020B0604020202020204" pitchFamily="34" charset="0"/>
              </a:rPr>
              <a:t>Most Recent: Iterative PRISM webtool</a:t>
            </a:r>
            <a:endParaRPr lang="en-US" b="1" dirty="0">
              <a:solidFill>
                <a:schemeClr val="accent1"/>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5B4E8332-A847-8017-93F0-23EF0A618970}"/>
              </a:ext>
            </a:extLst>
          </p:cNvPr>
          <p:cNvSpPr>
            <a:spLocks noGrp="1"/>
          </p:cNvSpPr>
          <p:nvPr>
            <p:ph idx="1"/>
          </p:nvPr>
        </p:nvSpPr>
        <p:spPr>
          <a:xfrm>
            <a:off x="261362" y="965521"/>
            <a:ext cx="11224109" cy="3043258"/>
          </a:xfrm>
        </p:spPr>
        <p:txBody>
          <a:bodyPr>
            <a:normAutofit/>
          </a:bodyPr>
          <a:lstStyle/>
          <a:p>
            <a:r>
              <a:rPr lang="en-US" dirty="0">
                <a:latin typeface="Helvetica" panose="020B0604020202020204" pitchFamily="34" charset="0"/>
                <a:cs typeface="Helvetica" panose="020B0604020202020204" pitchFamily="34" charset="0"/>
              </a:rPr>
              <a:t>To increase accessibility and use by diverse groups</a:t>
            </a:r>
          </a:p>
          <a:p>
            <a:r>
              <a:rPr lang="en-US" dirty="0">
                <a:latin typeface="Helvetica" panose="020B0604020202020204" pitchFamily="34" charset="0"/>
                <a:cs typeface="Helvetica" panose="020B0604020202020204" pitchFamily="34" charset="0"/>
              </a:rPr>
              <a:t>Use for (choice of): planning,  guiding implementation/adaptations, or sustainment</a:t>
            </a:r>
          </a:p>
          <a:p>
            <a:r>
              <a:rPr lang="en-US" dirty="0">
                <a:latin typeface="Helvetica" panose="020B0604020202020204" pitchFamily="34" charset="0"/>
                <a:cs typeface="Helvetica" panose="020B0604020202020204" pitchFamily="34" charset="0"/>
              </a:rPr>
              <a:t>Automated, real time data collection, analysis and feedback</a:t>
            </a:r>
          </a:p>
        </p:txBody>
      </p:sp>
      <p:sp>
        <p:nvSpPr>
          <p:cNvPr id="5" name="Rectangle 4">
            <a:extLst>
              <a:ext uri="{FF2B5EF4-FFF2-40B4-BE49-F238E27FC236}">
                <a16:creationId xmlns:a16="http://schemas.microsoft.com/office/drawing/2014/main" id="{770FD484-5872-4EDB-B7C5-AC9003D88689}"/>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0BFE9195-22E6-41AB-8227-69910D3D3D4C}"/>
              </a:ext>
            </a:extLst>
          </p:cNvPr>
          <p:cNvPicPr>
            <a:picLocks noChangeAspect="1"/>
          </p:cNvPicPr>
          <p:nvPr/>
        </p:nvPicPr>
        <p:blipFill>
          <a:blip r:embed="rId3"/>
          <a:stretch>
            <a:fillRect/>
          </a:stretch>
        </p:blipFill>
        <p:spPr>
          <a:xfrm>
            <a:off x="10246241" y="4300495"/>
            <a:ext cx="1912831" cy="1829665"/>
          </a:xfrm>
          <a:prstGeom prst="rect">
            <a:avLst/>
          </a:prstGeom>
        </p:spPr>
      </p:pic>
      <p:sp>
        <p:nvSpPr>
          <p:cNvPr id="9" name="TextBox 8">
            <a:extLst>
              <a:ext uri="{FF2B5EF4-FFF2-40B4-BE49-F238E27FC236}">
                <a16:creationId xmlns:a16="http://schemas.microsoft.com/office/drawing/2014/main" id="{F24983C6-6ACF-4842-BC62-17C8461CAAA2}"/>
              </a:ext>
            </a:extLst>
          </p:cNvPr>
          <p:cNvSpPr txBox="1"/>
          <p:nvPr/>
        </p:nvSpPr>
        <p:spPr>
          <a:xfrm>
            <a:off x="10154256" y="6104617"/>
            <a:ext cx="1912831" cy="461665"/>
          </a:xfrm>
          <a:prstGeom prst="rect">
            <a:avLst/>
          </a:prstGeom>
          <a:noFill/>
        </p:spPr>
        <p:txBody>
          <a:bodyPr wrap="none" rtlCol="0">
            <a:spAutoFit/>
          </a:bodyPr>
          <a:lstStyle/>
          <a:p>
            <a:r>
              <a:rPr lang="en-US" sz="2400" b="1" dirty="0"/>
              <a:t>prismtool.org</a:t>
            </a:r>
          </a:p>
        </p:txBody>
      </p:sp>
      <p:sp>
        <p:nvSpPr>
          <p:cNvPr id="4" name="TextBox 3">
            <a:extLst>
              <a:ext uri="{FF2B5EF4-FFF2-40B4-BE49-F238E27FC236}">
                <a16:creationId xmlns:a16="http://schemas.microsoft.com/office/drawing/2014/main" id="{36866121-490B-2BF4-D103-3CE6ABE57271}"/>
              </a:ext>
            </a:extLst>
          </p:cNvPr>
          <p:cNvSpPr txBox="1"/>
          <p:nvPr/>
        </p:nvSpPr>
        <p:spPr>
          <a:xfrm>
            <a:off x="8125747" y="2946375"/>
            <a:ext cx="2594427" cy="2551981"/>
          </a:xfrm>
          <a:prstGeom prst="rect">
            <a:avLst/>
          </a:prstGeom>
          <a:noFill/>
        </p:spPr>
        <p:txBody>
          <a:bodyPr wrap="square" rtlCol="0">
            <a:spAutoFit/>
          </a:bodyPr>
          <a:lstStyle/>
          <a:p>
            <a:r>
              <a:rPr lang="en-US" sz="1200" dirty="0" err="1">
                <a:latin typeface="Helvetica" pitchFamily="2" charset="0"/>
              </a:rPr>
              <a:t>Trinkley</a:t>
            </a:r>
            <a:r>
              <a:rPr lang="en-US" sz="1200" dirty="0">
                <a:latin typeface="Helvetica" pitchFamily="2" charset="0"/>
              </a:rPr>
              <a:t> et al. The </a:t>
            </a:r>
            <a:r>
              <a:rPr lang="en-US" sz="1200" dirty="0" err="1">
                <a:latin typeface="Helvetica" pitchFamily="2" charset="0"/>
              </a:rPr>
              <a:t>iPRISM</a:t>
            </a:r>
            <a:r>
              <a:rPr lang="en-US" sz="1200" dirty="0">
                <a:latin typeface="Helvetica" pitchFamily="2" charset="0"/>
              </a:rPr>
              <a:t> webtool. </a:t>
            </a:r>
            <a:r>
              <a:rPr lang="en-US" sz="1200" i="1" dirty="0">
                <a:effectLst/>
                <a:latin typeface="Helvetica" pitchFamily="2" charset="0"/>
              </a:rPr>
              <a:t>Implementation Science Communications    </a:t>
            </a:r>
            <a:r>
              <a:rPr lang="en-US" sz="1200" dirty="0">
                <a:effectLst/>
                <a:latin typeface="Helvetica" pitchFamily="2" charset="0"/>
              </a:rPr>
              <a:t>(2023) 4:116 </a:t>
            </a:r>
            <a:r>
              <a:rPr lang="en-US" sz="1200" dirty="0">
                <a:effectLst/>
                <a:latin typeface="Helvetica" pitchFamily="2" charset="0"/>
                <a:hlinkClick r:id="rId4"/>
              </a:rPr>
              <a:t>https://doi.org/10.1186/s43058-023-00494-4</a:t>
            </a:r>
            <a:endParaRPr lang="en-US" sz="1200" dirty="0">
              <a:effectLst/>
              <a:latin typeface="Helvetica" pitchFamily="2" charset="0"/>
            </a:endParaRPr>
          </a:p>
          <a:p>
            <a:pPr marL="11206">
              <a:lnSpc>
                <a:spcPts val="1544"/>
              </a:lnSpc>
              <a:spcBef>
                <a:spcPts val="88"/>
              </a:spcBef>
            </a:pPr>
            <a:r>
              <a:rPr lang="en-US" sz="1200" dirty="0" err="1">
                <a:latin typeface="Helvetica" panose="020B0604020202020204" pitchFamily="34" charset="0"/>
                <a:cs typeface="Helvetica" panose="020B0604020202020204" pitchFamily="34" charset="0"/>
              </a:rPr>
              <a:t>Trinkley</a:t>
            </a:r>
            <a:r>
              <a:rPr lang="en-US" sz="1200" dirty="0">
                <a:latin typeface="Helvetica" panose="020B0604020202020204" pitchFamily="34" charset="0"/>
                <a:cs typeface="Helvetica" panose="020B0604020202020204" pitchFamily="34" charset="0"/>
              </a:rPr>
              <a:t> KT, et al. </a:t>
            </a:r>
            <a:r>
              <a:rPr lang="en-US" sz="1200" i="1" dirty="0" err="1">
                <a:latin typeface="Helvetica" panose="020B0604020202020204" pitchFamily="34" charset="0"/>
                <a:cs typeface="Helvetica" panose="020B0604020202020204" pitchFamily="34" charset="0"/>
              </a:rPr>
              <a:t>Acad</a:t>
            </a:r>
            <a:r>
              <a:rPr lang="en-US" sz="1200" i="1" dirty="0">
                <a:latin typeface="Helvetica" panose="020B0604020202020204" pitchFamily="34" charset="0"/>
                <a:cs typeface="Helvetica" panose="020B0604020202020204" pitchFamily="34" charset="0"/>
              </a:rPr>
              <a:t> Med</a:t>
            </a:r>
            <a:r>
              <a:rPr lang="en-US" sz="1200" dirty="0">
                <a:latin typeface="Helvetica" panose="020B0604020202020204" pitchFamily="34" charset="0"/>
                <a:cs typeface="Helvetica" panose="020B0604020202020204" pitchFamily="34" charset="0"/>
              </a:rPr>
              <a:t>. 2022;97:1447  (primary care &amp; cardiology decision aid)</a:t>
            </a:r>
          </a:p>
          <a:p>
            <a:pPr marL="11206">
              <a:lnSpc>
                <a:spcPts val="1544"/>
              </a:lnSpc>
            </a:pPr>
            <a:r>
              <a:rPr lang="en-US" sz="1200" dirty="0">
                <a:latin typeface="Helvetica" panose="020B0604020202020204" pitchFamily="34" charset="0"/>
                <a:cs typeface="Helvetica" panose="020B0604020202020204" pitchFamily="34" charset="0"/>
              </a:rPr>
              <a:t>Maw A, et al. </a:t>
            </a:r>
            <a:r>
              <a:rPr lang="en-US" sz="1200" i="1" dirty="0">
                <a:latin typeface="Helvetica" panose="020B0604020202020204" pitchFamily="34" charset="0"/>
                <a:cs typeface="Helvetica" panose="020B0604020202020204" pitchFamily="34" charset="0"/>
              </a:rPr>
              <a:t>Implement Sci </a:t>
            </a:r>
            <a:r>
              <a:rPr lang="en-US" sz="1200" i="1" dirty="0" err="1">
                <a:latin typeface="Helvetica" panose="020B0604020202020204" pitchFamily="34" charset="0"/>
                <a:cs typeface="Helvetica" panose="020B0604020202020204" pitchFamily="34" charset="0"/>
              </a:rPr>
              <a:t>Commun</a:t>
            </a:r>
            <a:r>
              <a:rPr lang="en-US" sz="1200" dirty="0">
                <a:latin typeface="Helvetica" panose="020B0604020202020204" pitchFamily="34" charset="0"/>
                <a:cs typeface="Helvetica" panose="020B0604020202020204" pitchFamily="34" charset="0"/>
              </a:rPr>
              <a:t>. 2022;3:89 (hospital based EHR dashboard)</a:t>
            </a:r>
          </a:p>
          <a:p>
            <a:endParaRPr lang="en-US" sz="1200" dirty="0">
              <a:effectLst/>
              <a:latin typeface="Helvetica" pitchFamily="2" charset="0"/>
            </a:endParaRPr>
          </a:p>
          <a:p>
            <a:endParaRPr lang="en-US" sz="1200" dirty="0"/>
          </a:p>
        </p:txBody>
      </p:sp>
      <p:pic>
        <p:nvPicPr>
          <p:cNvPr id="6" name="Picture 5">
            <a:extLst>
              <a:ext uri="{FF2B5EF4-FFF2-40B4-BE49-F238E27FC236}">
                <a16:creationId xmlns:a16="http://schemas.microsoft.com/office/drawing/2014/main" id="{5E9287CD-17E4-A4DB-8536-36F7A86739C7}"/>
              </a:ext>
            </a:extLst>
          </p:cNvPr>
          <p:cNvPicPr>
            <a:picLocks noChangeAspect="1"/>
          </p:cNvPicPr>
          <p:nvPr/>
        </p:nvPicPr>
        <p:blipFill>
          <a:blip r:embed="rId5"/>
          <a:stretch>
            <a:fillRect/>
          </a:stretch>
        </p:blipFill>
        <p:spPr>
          <a:xfrm>
            <a:off x="261362" y="3151968"/>
            <a:ext cx="7772400" cy="3598146"/>
          </a:xfrm>
          <a:prstGeom prst="rect">
            <a:avLst/>
          </a:prstGeom>
          <a:ln w="9525">
            <a:solidFill>
              <a:schemeClr val="tx1"/>
            </a:solidFill>
          </a:ln>
        </p:spPr>
      </p:pic>
    </p:spTree>
    <p:extLst>
      <p:ext uri="{BB962C8B-B14F-4D97-AF65-F5344CB8AC3E}">
        <p14:creationId xmlns:p14="http://schemas.microsoft.com/office/powerpoint/2010/main" val="3214040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CEF4A5-77B3-4EE7-B030-23795DF29D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3187" y="0"/>
            <a:ext cx="9445625" cy="6858000"/>
          </a:xfrm>
          <a:prstGeom prst="rect">
            <a:avLst/>
          </a:prstGeom>
        </p:spPr>
      </p:pic>
      <p:sp>
        <p:nvSpPr>
          <p:cNvPr id="4" name="Rectangle 3">
            <a:extLst>
              <a:ext uri="{FF2B5EF4-FFF2-40B4-BE49-F238E27FC236}">
                <a16:creationId xmlns:a16="http://schemas.microsoft.com/office/drawing/2014/main" id="{F7CF3AC3-469D-4141-A3EC-265315B172F9}"/>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96845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BBBF5-1FF8-4613-A1B9-A73E3D004EBA}"/>
              </a:ext>
            </a:extLst>
          </p:cNvPr>
          <p:cNvPicPr>
            <a:picLocks noChangeAspect="1"/>
          </p:cNvPicPr>
          <p:nvPr/>
        </p:nvPicPr>
        <p:blipFill>
          <a:blip r:embed="rId3"/>
          <a:stretch>
            <a:fillRect/>
          </a:stretch>
        </p:blipFill>
        <p:spPr>
          <a:xfrm>
            <a:off x="279956" y="763571"/>
            <a:ext cx="11771387" cy="5890746"/>
          </a:xfrm>
          <a:prstGeom prst="rect">
            <a:avLst/>
          </a:prstGeom>
        </p:spPr>
      </p:pic>
      <p:sp>
        <p:nvSpPr>
          <p:cNvPr id="6" name="Rectangle 5">
            <a:extLst>
              <a:ext uri="{FF2B5EF4-FFF2-40B4-BE49-F238E27FC236}">
                <a16:creationId xmlns:a16="http://schemas.microsoft.com/office/drawing/2014/main" id="{3753AF21-5124-4FA6-8F08-34164FE5DBFA}"/>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8548005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D863C2-1C75-6CF7-7CD9-399671F4AE98}"/>
              </a:ext>
            </a:extLst>
          </p:cNvPr>
          <p:cNvPicPr>
            <a:picLocks noChangeAspect="1"/>
          </p:cNvPicPr>
          <p:nvPr/>
        </p:nvPicPr>
        <p:blipFill>
          <a:blip r:embed="rId3"/>
          <a:stretch>
            <a:fillRect/>
          </a:stretch>
        </p:blipFill>
        <p:spPr>
          <a:xfrm>
            <a:off x="-26404" y="377028"/>
            <a:ext cx="12241530" cy="5452110"/>
          </a:xfrm>
          <a:prstGeom prst="rect">
            <a:avLst/>
          </a:prstGeom>
        </p:spPr>
      </p:pic>
      <p:sp>
        <p:nvSpPr>
          <p:cNvPr id="3" name="Rectangle 2">
            <a:extLst>
              <a:ext uri="{FF2B5EF4-FFF2-40B4-BE49-F238E27FC236}">
                <a16:creationId xmlns:a16="http://schemas.microsoft.com/office/drawing/2014/main" id="{F291B3EF-2236-C86B-DEAA-6A654BB9CC08}"/>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242885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5546" y="420845"/>
            <a:ext cx="6432643" cy="489905"/>
          </a:xfrm>
          <a:prstGeom prst="rect">
            <a:avLst/>
          </a:prstGeom>
        </p:spPr>
        <p:txBody>
          <a:bodyPr vert="horz" wrap="square" lIns="0" tIns="14568" rIns="0" bIns="0" rtlCol="0" anchor="ctr">
            <a:spAutoFit/>
          </a:bodyPr>
          <a:lstStyle/>
          <a:p>
            <a:pPr marL="11206">
              <a:lnSpc>
                <a:spcPct val="100000"/>
              </a:lnSpc>
              <a:spcBef>
                <a:spcPts val="115"/>
              </a:spcBef>
            </a:pPr>
            <a:r>
              <a:rPr sz="3088" spc="-150" dirty="0"/>
              <a:t>Graphical </a:t>
            </a:r>
            <a:r>
              <a:rPr sz="3088" spc="-137" dirty="0"/>
              <a:t>display </a:t>
            </a:r>
            <a:r>
              <a:rPr sz="3088" spc="4" dirty="0"/>
              <a:t>of</a:t>
            </a:r>
            <a:r>
              <a:rPr sz="3088" spc="-202" dirty="0"/>
              <a:t> </a:t>
            </a:r>
            <a:r>
              <a:rPr sz="3088" spc="-176" dirty="0"/>
              <a:t>responses</a:t>
            </a:r>
            <a:endParaRPr sz="3088" dirty="0"/>
          </a:p>
        </p:txBody>
      </p:sp>
      <p:sp>
        <p:nvSpPr>
          <p:cNvPr id="3" name="object 3"/>
          <p:cNvSpPr/>
          <p:nvPr/>
        </p:nvSpPr>
        <p:spPr>
          <a:xfrm>
            <a:off x="815546" y="1246836"/>
            <a:ext cx="10898659" cy="5425813"/>
          </a:xfrm>
          <a:prstGeom prst="rect">
            <a:avLst/>
          </a:prstGeom>
          <a:blipFill>
            <a:blip r:embed="rId2" cstate="print"/>
            <a:stretch>
              <a:fillRect/>
            </a:stretch>
          </a:blipFill>
        </p:spPr>
        <p:txBody>
          <a:bodyPr wrap="square" lIns="0" tIns="0" rIns="0" bIns="0" rtlCol="0"/>
          <a:lstStyle/>
          <a:p>
            <a:endParaRPr sz="1588"/>
          </a:p>
        </p:txBody>
      </p:sp>
      <p:sp>
        <p:nvSpPr>
          <p:cNvPr id="4" name="object 4"/>
          <p:cNvSpPr/>
          <p:nvPr/>
        </p:nvSpPr>
        <p:spPr>
          <a:xfrm>
            <a:off x="4556002" y="5293768"/>
            <a:ext cx="2762717" cy="31739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588"/>
          </a:p>
        </p:txBody>
      </p:sp>
      <p:sp>
        <p:nvSpPr>
          <p:cNvPr id="5" name="object 5"/>
          <p:cNvSpPr/>
          <p:nvPr/>
        </p:nvSpPr>
        <p:spPr>
          <a:xfrm>
            <a:off x="5300831" y="4608307"/>
            <a:ext cx="586291" cy="718072"/>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588"/>
          </a:p>
        </p:txBody>
      </p:sp>
      <p:sp>
        <p:nvSpPr>
          <p:cNvPr id="6" name="object 6"/>
          <p:cNvSpPr/>
          <p:nvPr/>
        </p:nvSpPr>
        <p:spPr>
          <a:xfrm>
            <a:off x="5343150" y="4635779"/>
            <a:ext cx="501149" cy="635285"/>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588"/>
          </a:p>
        </p:txBody>
      </p:sp>
      <p:sp>
        <p:nvSpPr>
          <p:cNvPr id="7" name="Rectangle 6">
            <a:extLst>
              <a:ext uri="{FF2B5EF4-FFF2-40B4-BE49-F238E27FC236}">
                <a16:creationId xmlns:a16="http://schemas.microsoft.com/office/drawing/2014/main" id="{AB8D79BA-00D6-6E2C-8F79-CAF161BC8801}"/>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969" y="405533"/>
            <a:ext cx="4446974" cy="489905"/>
          </a:xfrm>
          <a:prstGeom prst="rect">
            <a:avLst/>
          </a:prstGeom>
        </p:spPr>
        <p:txBody>
          <a:bodyPr vert="horz" wrap="square" lIns="0" tIns="14568" rIns="0" bIns="0" rtlCol="0" anchor="ctr">
            <a:spAutoFit/>
          </a:bodyPr>
          <a:lstStyle/>
          <a:p>
            <a:pPr marL="11206">
              <a:lnSpc>
                <a:spcPct val="100000"/>
              </a:lnSpc>
              <a:spcBef>
                <a:spcPts val="115"/>
              </a:spcBef>
            </a:pPr>
            <a:r>
              <a:rPr sz="3088" spc="-84" dirty="0"/>
              <a:t>Prioritize</a:t>
            </a:r>
            <a:r>
              <a:rPr sz="3088" spc="-199" dirty="0"/>
              <a:t> </a:t>
            </a:r>
            <a:r>
              <a:rPr sz="3088" spc="-124" dirty="0"/>
              <a:t>strategies</a:t>
            </a:r>
            <a:endParaRPr sz="3088" dirty="0"/>
          </a:p>
        </p:txBody>
      </p:sp>
      <p:sp>
        <p:nvSpPr>
          <p:cNvPr id="3" name="object 3"/>
          <p:cNvSpPr/>
          <p:nvPr/>
        </p:nvSpPr>
        <p:spPr>
          <a:xfrm>
            <a:off x="1037969" y="1223319"/>
            <a:ext cx="10132539" cy="54369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588" dirty="0"/>
          </a:p>
        </p:txBody>
      </p:sp>
      <p:sp>
        <p:nvSpPr>
          <p:cNvPr id="4" name="object 4"/>
          <p:cNvSpPr/>
          <p:nvPr/>
        </p:nvSpPr>
        <p:spPr>
          <a:xfrm>
            <a:off x="9835978" y="405534"/>
            <a:ext cx="1519881" cy="114739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588"/>
          </a:p>
        </p:txBody>
      </p:sp>
      <p:sp>
        <p:nvSpPr>
          <p:cNvPr id="5" name="object 5"/>
          <p:cNvSpPr/>
          <p:nvPr/>
        </p:nvSpPr>
        <p:spPr>
          <a:xfrm>
            <a:off x="9432246" y="984786"/>
            <a:ext cx="1007409" cy="1008529"/>
          </a:xfrm>
          <a:custGeom>
            <a:avLst/>
            <a:gdLst/>
            <a:ahLst/>
            <a:cxnLst/>
            <a:rect l="l" t="t" r="r" b="b"/>
            <a:pathLst>
              <a:path w="1141729" h="1143000">
                <a:moveTo>
                  <a:pt x="0" y="0"/>
                </a:moveTo>
                <a:lnTo>
                  <a:pt x="1141593" y="0"/>
                </a:lnTo>
                <a:lnTo>
                  <a:pt x="1141593" y="1142901"/>
                </a:lnTo>
                <a:lnTo>
                  <a:pt x="0" y="1142901"/>
                </a:lnTo>
                <a:lnTo>
                  <a:pt x="0" y="0"/>
                </a:lnTo>
                <a:close/>
              </a:path>
            </a:pathLst>
          </a:custGeom>
          <a:ln w="10271">
            <a:solidFill>
              <a:srgbClr val="FFFFFF"/>
            </a:solidFill>
          </a:ln>
        </p:spPr>
        <p:txBody>
          <a:bodyPr wrap="square" lIns="0" tIns="0" rIns="0" bIns="0" rtlCol="0"/>
          <a:lstStyle/>
          <a:p>
            <a:endParaRPr sz="1588"/>
          </a:p>
        </p:txBody>
      </p:sp>
      <p:sp>
        <p:nvSpPr>
          <p:cNvPr id="8" name="object 8"/>
          <p:cNvSpPr/>
          <p:nvPr/>
        </p:nvSpPr>
        <p:spPr>
          <a:xfrm>
            <a:off x="8864984" y="984785"/>
            <a:ext cx="567578" cy="568138"/>
          </a:xfrm>
          <a:custGeom>
            <a:avLst/>
            <a:gdLst/>
            <a:ahLst/>
            <a:cxnLst/>
            <a:rect l="l" t="t" r="r" b="b"/>
            <a:pathLst>
              <a:path w="643254" h="643889">
                <a:moveTo>
                  <a:pt x="0" y="0"/>
                </a:moveTo>
                <a:lnTo>
                  <a:pt x="642898" y="0"/>
                </a:lnTo>
                <a:lnTo>
                  <a:pt x="642898" y="643634"/>
                </a:lnTo>
                <a:lnTo>
                  <a:pt x="0" y="643634"/>
                </a:lnTo>
                <a:lnTo>
                  <a:pt x="0" y="0"/>
                </a:lnTo>
                <a:close/>
              </a:path>
            </a:pathLst>
          </a:custGeom>
          <a:ln w="10271">
            <a:solidFill>
              <a:srgbClr val="FFFFFF"/>
            </a:solidFill>
          </a:ln>
        </p:spPr>
        <p:txBody>
          <a:bodyPr wrap="square" lIns="0" tIns="0" rIns="0" bIns="0" rtlCol="0"/>
          <a:lstStyle/>
          <a:p>
            <a:endParaRPr sz="1588"/>
          </a:p>
        </p:txBody>
      </p:sp>
      <p:sp>
        <p:nvSpPr>
          <p:cNvPr id="7" name="TextBox 6">
            <a:extLst>
              <a:ext uri="{FF2B5EF4-FFF2-40B4-BE49-F238E27FC236}">
                <a16:creationId xmlns:a16="http://schemas.microsoft.com/office/drawing/2014/main" id="{DCE0382D-AE73-AB76-810B-882F35BC8A76}"/>
              </a:ext>
            </a:extLst>
          </p:cNvPr>
          <p:cNvSpPr txBox="1"/>
          <p:nvPr/>
        </p:nvSpPr>
        <p:spPr>
          <a:xfrm>
            <a:off x="5888359" y="472550"/>
            <a:ext cx="3106523" cy="523220"/>
          </a:xfrm>
          <a:prstGeom prst="rect">
            <a:avLst/>
          </a:prstGeom>
          <a:noFill/>
        </p:spPr>
        <p:txBody>
          <a:bodyPr wrap="square" rtlCol="0">
            <a:spAutoFit/>
          </a:bodyPr>
          <a:lstStyle/>
          <a:p>
            <a:r>
              <a:rPr lang="en-US" sz="2800" dirty="0" err="1">
                <a:solidFill>
                  <a:schemeClr val="accent1"/>
                </a:solidFill>
              </a:rPr>
              <a:t>Prismtool.org</a:t>
            </a:r>
            <a:endParaRPr lang="en-US" sz="2800" dirty="0">
              <a:solidFill>
                <a:schemeClr val="accent1"/>
              </a:solidFill>
            </a:endParaRPr>
          </a:p>
        </p:txBody>
      </p:sp>
      <p:sp>
        <p:nvSpPr>
          <p:cNvPr id="6" name="Rectangle 5">
            <a:extLst>
              <a:ext uri="{FF2B5EF4-FFF2-40B4-BE49-F238E27FC236}">
                <a16:creationId xmlns:a16="http://schemas.microsoft.com/office/drawing/2014/main" id="{1905BA00-1077-D9A2-37A5-AFBDC023D7EB}"/>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610B70-C372-4B41-B2AD-6EFB3EDBD8A3}"/>
              </a:ext>
            </a:extLst>
          </p:cNvPr>
          <p:cNvSpPr txBox="1"/>
          <p:nvPr/>
        </p:nvSpPr>
        <p:spPr>
          <a:xfrm>
            <a:off x="595186" y="282529"/>
            <a:ext cx="9987148" cy="491844"/>
          </a:xfrm>
          <a:prstGeom prst="rect">
            <a:avLst/>
          </a:prstGeom>
        </p:spPr>
        <p:txBody>
          <a:bodyPr vert="horz" lIns="91440" tIns="45720" rIns="91440" bIns="45720" rtlCol="0" anchor="ctr">
            <a:normAutofit fontScale="92500" lnSpcReduction="20000"/>
          </a:bodyPr>
          <a:lstStyle/>
          <a:p>
            <a:pPr>
              <a:lnSpc>
                <a:spcPct val="90000"/>
              </a:lnSpc>
              <a:spcBef>
                <a:spcPct val="0"/>
              </a:spcBef>
              <a:spcAft>
                <a:spcPts val="600"/>
              </a:spcAft>
            </a:pPr>
            <a:r>
              <a:rPr lang="en-US" sz="3600" b="1" kern="1200" dirty="0">
                <a:solidFill>
                  <a:srgbClr val="000000"/>
                </a:solidFill>
                <a:ea typeface="+mj-ea"/>
                <a:cs typeface="+mj-cs"/>
              </a:rPr>
              <a:t>Evolution of RE-AIM -&gt; PRISM: Lessons Learned</a:t>
            </a:r>
          </a:p>
        </p:txBody>
      </p:sp>
      <p:pic>
        <p:nvPicPr>
          <p:cNvPr id="18" name="Graphic 17" descr="Group Brainstorm">
            <a:extLst>
              <a:ext uri="{FF2B5EF4-FFF2-40B4-BE49-F238E27FC236}">
                <a16:creationId xmlns:a16="http://schemas.microsoft.com/office/drawing/2014/main" id="{4DA7448C-8A9D-4512-82D9-75652B4AA0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328" y="1819656"/>
            <a:ext cx="3568654" cy="3568654"/>
          </a:xfrm>
          <a:prstGeom prst="rect">
            <a:avLst/>
          </a:prstGeom>
        </p:spPr>
      </p:pic>
      <p:sp>
        <p:nvSpPr>
          <p:cNvPr id="4" name="TextBox 3">
            <a:extLst>
              <a:ext uri="{FF2B5EF4-FFF2-40B4-BE49-F238E27FC236}">
                <a16:creationId xmlns:a16="http://schemas.microsoft.com/office/drawing/2014/main" id="{A16D7221-9C9F-486F-98B7-707B2A4360EC}"/>
              </a:ext>
            </a:extLst>
          </p:cNvPr>
          <p:cNvSpPr txBox="1"/>
          <p:nvPr/>
        </p:nvSpPr>
        <p:spPr>
          <a:xfrm>
            <a:off x="4690755" y="6175169"/>
            <a:ext cx="7501246" cy="584775"/>
          </a:xfrm>
          <a:prstGeom prst="rect">
            <a:avLst/>
          </a:prstGeom>
          <a:noFill/>
        </p:spPr>
        <p:txBody>
          <a:bodyPr wrap="square" rtlCol="0">
            <a:spAutoFit/>
          </a:bodyPr>
          <a:lstStyle/>
          <a:p>
            <a:r>
              <a:rPr lang="en-US" sz="1600" dirty="0"/>
              <a:t>Glasgow et al.  RE-AIM Planning and Evaluation Framework:  Adapting to New Science and Practice with a 20-Year Review.  Front Public Health.  2019;7:64.</a:t>
            </a:r>
          </a:p>
        </p:txBody>
      </p:sp>
      <p:graphicFrame>
        <p:nvGraphicFramePr>
          <p:cNvPr id="20" name="TextBox 1">
            <a:extLst>
              <a:ext uri="{FF2B5EF4-FFF2-40B4-BE49-F238E27FC236}">
                <a16:creationId xmlns:a16="http://schemas.microsoft.com/office/drawing/2014/main" id="{EEBC9E28-3DCB-90E7-46E9-EA1A6BAC5CBF}"/>
              </a:ext>
            </a:extLst>
          </p:cNvPr>
          <p:cNvGraphicFramePr/>
          <p:nvPr>
            <p:extLst>
              <p:ext uri="{D42A27DB-BD31-4B8C-83A1-F6EECF244321}">
                <p14:modId xmlns:p14="http://schemas.microsoft.com/office/powerpoint/2010/main" val="2545380512"/>
              </p:ext>
            </p:extLst>
          </p:nvPr>
        </p:nvGraphicFramePr>
        <p:xfrm>
          <a:off x="4690754" y="439387"/>
          <a:ext cx="7162920" cy="58901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Rectangle 1">
            <a:extLst>
              <a:ext uri="{FF2B5EF4-FFF2-40B4-BE49-F238E27FC236}">
                <a16:creationId xmlns:a16="http://schemas.microsoft.com/office/drawing/2014/main" id="{979404F1-7D3F-5AD1-7CFD-AA46DF552214}"/>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187513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6">
            <a:extLst>
              <a:ext uri="{FF2B5EF4-FFF2-40B4-BE49-F238E27FC236}">
                <a16:creationId xmlns:a16="http://schemas.microsoft.com/office/drawing/2014/main" id="{21745422-E12F-F94A-97E3-E159EBC3E657}"/>
              </a:ext>
            </a:extLst>
          </p:cNvPr>
          <p:cNvGrpSpPr>
            <a:grpSpLocks/>
          </p:cNvGrpSpPr>
          <p:nvPr/>
        </p:nvGrpSpPr>
        <p:grpSpPr bwMode="auto">
          <a:xfrm>
            <a:off x="1524000" y="857251"/>
            <a:ext cx="6082234" cy="3732609"/>
            <a:chOff x="25401" y="152400"/>
            <a:chExt cx="12979399" cy="6912097"/>
          </a:xfrm>
        </p:grpSpPr>
        <p:pic>
          <p:nvPicPr>
            <p:cNvPr id="50182" name="Picture 5">
              <a:extLst>
                <a:ext uri="{FF2B5EF4-FFF2-40B4-BE49-F238E27FC236}">
                  <a16:creationId xmlns:a16="http://schemas.microsoft.com/office/drawing/2014/main" id="{FB7601AE-25AE-2A47-A456-D9CA28D29E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2052" y="152400"/>
              <a:ext cx="651274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2">
              <a:extLst>
                <a:ext uri="{FF2B5EF4-FFF2-40B4-BE49-F238E27FC236}">
                  <a16:creationId xmlns:a16="http://schemas.microsoft.com/office/drawing/2014/main" id="{13F97FC8-10A1-FA49-9F4B-A804B45579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1" y="152401"/>
              <a:ext cx="6553199" cy="691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178" name="Picture 7">
            <a:extLst>
              <a:ext uri="{FF2B5EF4-FFF2-40B4-BE49-F238E27FC236}">
                <a16:creationId xmlns:a16="http://schemas.microsoft.com/office/drawing/2014/main" id="{B706F8AF-3C32-EF4C-A0EF-DA8E72ED149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06234" y="857250"/>
            <a:ext cx="306176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6">
            <a:extLst>
              <a:ext uri="{FF2B5EF4-FFF2-40B4-BE49-F238E27FC236}">
                <a16:creationId xmlns:a16="http://schemas.microsoft.com/office/drawing/2014/main" id="{CD0F10B3-AD83-F749-8CC9-B7D79FE6992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1214" y="1660923"/>
            <a:ext cx="5363393" cy="489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8">
            <a:extLst>
              <a:ext uri="{FF2B5EF4-FFF2-40B4-BE49-F238E27FC236}">
                <a16:creationId xmlns:a16="http://schemas.microsoft.com/office/drawing/2014/main" id="{D9AC2E40-625C-994E-B1AB-BD29320B98E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52167" y="2265910"/>
            <a:ext cx="5485061" cy="385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4D2863BE-EAA3-0840-BE9C-673FF67E9A70}"/>
              </a:ext>
            </a:extLst>
          </p:cNvPr>
          <p:cNvSpPr txBox="1">
            <a:spLocks noChangeArrowheads="1"/>
          </p:cNvSpPr>
          <p:nvPr/>
        </p:nvSpPr>
        <p:spPr bwMode="auto">
          <a:xfrm>
            <a:off x="3283149" y="2384228"/>
            <a:ext cx="5706070" cy="3274423"/>
          </a:xfrm>
          <a:prstGeom prst="rect">
            <a:avLst/>
          </a:prstGeom>
          <a:solidFill>
            <a:schemeClr val="bg1"/>
          </a:solidFill>
          <a:ln w="9525">
            <a:solidFill>
              <a:schemeClr val="tx1"/>
            </a:solidFill>
            <a:miter lim="800000"/>
            <a:headEnd/>
            <a:tailEnd/>
          </a:ln>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eaLnBrk="0" hangingPunct="0">
              <a:defRPr sz="4200">
                <a:solidFill>
                  <a:srgbClr val="000000"/>
                </a:solidFill>
                <a:latin typeface="Gill Sans" charset="0"/>
                <a:ea typeface="ヒラギノ角ゴ ProN W3" charset="-128"/>
                <a:sym typeface="Gill Sans" charset="0"/>
              </a:defRPr>
            </a:lvl2pPr>
            <a:lvl3pPr eaLnBrk="0" hangingPunct="0">
              <a:defRPr sz="4200">
                <a:solidFill>
                  <a:srgbClr val="000000"/>
                </a:solidFill>
                <a:latin typeface="Gill Sans" charset="0"/>
                <a:ea typeface="ヒラギノ角ゴ ProN W3" charset="-128"/>
                <a:sym typeface="Gill Sans" charset="0"/>
              </a:defRPr>
            </a:lvl3pPr>
            <a:lvl4pPr eaLnBrk="0" hangingPunct="0">
              <a:defRPr sz="4200">
                <a:solidFill>
                  <a:srgbClr val="000000"/>
                </a:solidFill>
                <a:latin typeface="Gill Sans" charset="0"/>
                <a:ea typeface="ヒラギノ角ゴ ProN W3" charset="-128"/>
                <a:sym typeface="Gill Sans" charset="0"/>
              </a:defRPr>
            </a:lvl4pPr>
            <a:lvl5pPr eaLnBrk="0" hangingPunct="0">
              <a:defRPr sz="4200">
                <a:solidFill>
                  <a:srgbClr val="000000"/>
                </a:solidFill>
                <a:latin typeface="Gill Sans" charset="0"/>
                <a:ea typeface="ヒラギノ角ゴ ProN W3" charset="-128"/>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defRPr/>
            </a:pPr>
            <a:endParaRPr lang="en-US" altLang="x-none" sz="1477" b="1" dirty="0"/>
          </a:p>
          <a:p>
            <a:pPr eaLnBrk="1" hangingPunct="1">
              <a:defRPr/>
            </a:pPr>
            <a:r>
              <a:rPr lang="en-US" altLang="x-none" sz="1477" b="1" dirty="0"/>
              <a:t>Wealth of existing TMFs for DIS:</a:t>
            </a:r>
          </a:p>
          <a:p>
            <a:pPr eaLnBrk="1" hangingPunct="1">
              <a:defRPr/>
            </a:pPr>
            <a:endParaRPr lang="en-US" altLang="x-none" sz="1477" b="1" dirty="0"/>
          </a:p>
          <a:p>
            <a:pPr lvl="1" eaLnBrk="1" hangingPunct="1">
              <a:defRPr/>
            </a:pPr>
            <a:r>
              <a:rPr lang="en-US" altLang="x-none" sz="1477" dirty="0"/>
              <a:t>- 61 models with research focus (</a:t>
            </a:r>
            <a:r>
              <a:rPr lang="en-US" altLang="x-none" sz="1477" dirty="0" err="1"/>
              <a:t>Tabak</a:t>
            </a:r>
            <a:r>
              <a:rPr lang="en-US" altLang="x-none" sz="1477" dirty="0"/>
              <a:t> et al., 2012)</a:t>
            </a:r>
          </a:p>
          <a:p>
            <a:pPr lvl="1" eaLnBrk="1" hangingPunct="1">
              <a:buFontTx/>
              <a:buChar char="-"/>
              <a:defRPr/>
            </a:pPr>
            <a:r>
              <a:rPr lang="en-US" altLang="x-none" sz="1477" dirty="0"/>
              <a:t> 25+ models with practitioner/clinician focus (Mitchell at al., 2010)</a:t>
            </a:r>
          </a:p>
          <a:p>
            <a:pPr lvl="1" eaLnBrk="1" hangingPunct="1">
              <a:buFontTx/>
              <a:buChar char="-"/>
              <a:defRPr/>
            </a:pPr>
            <a:r>
              <a:rPr lang="en-US" altLang="x-none" sz="1477" dirty="0"/>
              <a:t> 33 models from a UK perspective (Wilson et al. 2010)</a:t>
            </a:r>
          </a:p>
          <a:p>
            <a:pPr lvl="1" eaLnBrk="1" hangingPunct="1">
              <a:buFontTx/>
              <a:buChar char="-"/>
              <a:defRPr/>
            </a:pPr>
            <a:r>
              <a:rPr lang="en-US" altLang="x-none" sz="1477" dirty="0"/>
              <a:t>100 + used in an international sample (</a:t>
            </a:r>
            <a:r>
              <a:rPr lang="en-US" altLang="x-none" sz="1477" dirty="0" err="1"/>
              <a:t>Birken</a:t>
            </a:r>
            <a:r>
              <a:rPr lang="en-US" altLang="x-none" sz="1477" dirty="0"/>
              <a:t> et al. 2017) </a:t>
            </a:r>
          </a:p>
          <a:p>
            <a:pPr lvl="1" eaLnBrk="1" hangingPunct="1">
              <a:buFontTx/>
              <a:buChar char="-"/>
              <a:defRPr/>
            </a:pPr>
            <a:r>
              <a:rPr lang="en-US" altLang="x-none" sz="1477" dirty="0"/>
              <a:t>159 </a:t>
            </a:r>
            <a:r>
              <a:rPr lang="en-US" sz="1477" dirty="0"/>
              <a:t>KT theories, models, or frameworks (</a:t>
            </a:r>
            <a:r>
              <a:rPr lang="en-US" sz="1477" dirty="0" err="1"/>
              <a:t>Strifler</a:t>
            </a:r>
            <a:r>
              <a:rPr lang="en-US" sz="1477" dirty="0"/>
              <a:t> et al. 2018)</a:t>
            </a:r>
          </a:p>
          <a:p>
            <a:pPr lvl="1" eaLnBrk="1" hangingPunct="1">
              <a:buFontTx/>
              <a:buChar char="-"/>
              <a:defRPr/>
            </a:pPr>
            <a:r>
              <a:rPr lang="en-US" altLang="x-none" sz="1477" dirty="0"/>
              <a:t> More publications with diverse models from sub-areas (e.g., de-implementation, community engagement, </a:t>
            </a:r>
            <a:r>
              <a:rPr lang="en-US" altLang="x-none" sz="1477" dirty="0" err="1"/>
              <a:t>etc</a:t>
            </a:r>
            <a:r>
              <a:rPr lang="en-US" altLang="x-none" sz="1477" dirty="0"/>
              <a:t>)</a:t>
            </a:r>
          </a:p>
          <a:p>
            <a:pPr eaLnBrk="1" hangingPunct="1">
              <a:defRPr/>
            </a:pPr>
            <a:endParaRPr lang="en-US" altLang="x-none" sz="2215" dirty="0"/>
          </a:p>
          <a:p>
            <a:pPr eaLnBrk="1" hangingPunct="1">
              <a:defRPr/>
            </a:pPr>
            <a:endParaRPr lang="en-US" altLang="x-none" sz="2215" dirty="0"/>
          </a:p>
        </p:txBody>
      </p:sp>
    </p:spTree>
    <p:extLst>
      <p:ext uri="{BB962C8B-B14F-4D97-AF65-F5344CB8AC3E}">
        <p14:creationId xmlns:p14="http://schemas.microsoft.com/office/powerpoint/2010/main" val="644091899"/>
      </p:ext>
    </p:extLst>
  </p:cSld>
  <p:clrMapOvr>
    <a:masterClrMapping/>
  </p:clrMapOvr>
  <p:transition>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9AFE99-83D0-4F6B-9AE6-EDB964BC2F9C}"/>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5" name="object 45">
            <a:extLst>
              <a:ext uri="{FF2B5EF4-FFF2-40B4-BE49-F238E27FC236}">
                <a16:creationId xmlns:a16="http://schemas.microsoft.com/office/drawing/2014/main" id="{35D2C2E2-60EF-47BF-B204-AB4BCC6183DE}"/>
              </a:ext>
            </a:extLst>
          </p:cNvPr>
          <p:cNvSpPr txBox="1">
            <a:spLocks/>
          </p:cNvSpPr>
          <p:nvPr/>
        </p:nvSpPr>
        <p:spPr>
          <a:xfrm>
            <a:off x="624761" y="176300"/>
            <a:ext cx="11214937" cy="1132135"/>
          </a:xfrm>
          <a:prstGeom prst="rect">
            <a:avLst/>
          </a:prstGeom>
        </p:spPr>
        <p:txBody>
          <a:bodyPr vert="horz" wrap="square" lIns="0" tIns="1120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206">
              <a:lnSpc>
                <a:spcPct val="100000"/>
              </a:lnSpc>
              <a:spcBef>
                <a:spcPts val="88"/>
              </a:spcBef>
            </a:pPr>
            <a:r>
              <a:rPr lang="en-US" sz="3600" b="1" spc="-119" dirty="0">
                <a:latin typeface="Helvetica" panose="020B0604020202020204" pitchFamily="34" charset="0"/>
                <a:cs typeface="Helvetica" panose="020B0604020202020204" pitchFamily="34" charset="0"/>
              </a:rPr>
              <a:t>Future Directions for RE-AIM and PRISM </a:t>
            </a:r>
          </a:p>
          <a:p>
            <a:pPr marL="11206">
              <a:lnSpc>
                <a:spcPct val="100000"/>
              </a:lnSpc>
              <a:spcBef>
                <a:spcPts val="88"/>
              </a:spcBef>
            </a:pPr>
            <a:r>
              <a:rPr lang="en-US" sz="3600" b="1" spc="-119" dirty="0">
                <a:latin typeface="Helvetica" panose="020B0604020202020204" pitchFamily="34" charset="0"/>
                <a:cs typeface="Helvetica" panose="020B0604020202020204" pitchFamily="34" charset="0"/>
              </a:rPr>
              <a:t>Research and Practice:</a:t>
            </a:r>
            <a:endParaRPr lang="en-US" sz="3600" b="1" spc="-137" dirty="0">
              <a:latin typeface="Helvetica" panose="020B0604020202020204" pitchFamily="34" charset="0"/>
              <a:cs typeface="Helvetica" panose="020B0604020202020204" pitchFamily="34" charset="0"/>
            </a:endParaRPr>
          </a:p>
        </p:txBody>
      </p:sp>
      <p:sp>
        <p:nvSpPr>
          <p:cNvPr id="7" name="Content Placeholder 2">
            <a:extLst>
              <a:ext uri="{FF2B5EF4-FFF2-40B4-BE49-F238E27FC236}">
                <a16:creationId xmlns:a16="http://schemas.microsoft.com/office/drawing/2014/main" id="{F09A259E-C4A2-4347-8FF3-10422E2A9553}"/>
              </a:ext>
            </a:extLst>
          </p:cNvPr>
          <p:cNvSpPr>
            <a:spLocks noGrp="1"/>
          </p:cNvSpPr>
          <p:nvPr>
            <p:ph idx="1"/>
          </p:nvPr>
        </p:nvSpPr>
        <p:spPr>
          <a:xfrm>
            <a:off x="669036" y="1372555"/>
            <a:ext cx="10853928" cy="4780509"/>
          </a:xfrm>
        </p:spPr>
        <p:txBody>
          <a:bodyPr>
            <a:noAutofit/>
          </a:bodyPr>
          <a:lstStyle/>
          <a:p>
            <a:pPr marL="457200" indent="-457200">
              <a:buFont typeface="+mj-lt"/>
              <a:buAutoNum type="arabicPeriod"/>
            </a:pPr>
            <a:r>
              <a:rPr lang="en-US" sz="2400" dirty="0">
                <a:latin typeface="Helvetica" panose="020B0604020202020204" pitchFamily="34" charset="0"/>
                <a:cs typeface="Helvetica" panose="020B0604020202020204" pitchFamily="34" charset="0"/>
              </a:rPr>
              <a:t>Development and validation of </a:t>
            </a:r>
            <a:r>
              <a:rPr lang="en-US" sz="2400" b="1" dirty="0">
                <a:latin typeface="Helvetica" panose="020B0604020202020204" pitchFamily="34" charset="0"/>
                <a:cs typeface="Helvetica" panose="020B0604020202020204" pitchFamily="34" charset="0"/>
              </a:rPr>
              <a:t>more quantitative survey measures </a:t>
            </a:r>
            <a:r>
              <a:rPr lang="en-US" sz="2400" dirty="0">
                <a:latin typeface="Helvetica" panose="020B0604020202020204" pitchFamily="34" charset="0"/>
                <a:cs typeface="Helvetica" panose="020B0604020202020204" pitchFamily="34" charset="0"/>
              </a:rPr>
              <a:t>of PRISM, especially those that meet pragmatic and the PAPERS criteria.</a:t>
            </a:r>
          </a:p>
          <a:p>
            <a:pPr marL="457200" lvl="1" indent="0">
              <a:buNone/>
            </a:pPr>
            <a:r>
              <a:rPr lang="en-US" sz="2000" b="1" dirty="0">
                <a:latin typeface="Helvetica" panose="020B0604020202020204" pitchFamily="34" charset="0"/>
                <a:cs typeface="Helvetica" panose="020B0604020202020204" pitchFamily="34" charset="0"/>
              </a:rPr>
              <a:t>      </a:t>
            </a:r>
            <a:r>
              <a:rPr lang="en-US" sz="2200" b="1" dirty="0">
                <a:latin typeface="Helvetica" panose="020B0604020202020204" pitchFamily="34" charset="0"/>
                <a:cs typeface="Helvetica" panose="020B0604020202020204" pitchFamily="34" charset="0"/>
              </a:rPr>
              <a:t>Standardized PRISM and RE-AIM outcomes survey items and </a:t>
            </a:r>
            <a:r>
              <a:rPr lang="en-US" sz="2200" dirty="0">
                <a:latin typeface="Helvetica" panose="020B0604020202020204" pitchFamily="34" charset="0"/>
                <a:cs typeface="Helvetica" panose="020B0604020202020204" pitchFamily="34" charset="0"/>
              </a:rPr>
              <a:t>examples of mixed methods research will be </a:t>
            </a:r>
            <a:r>
              <a:rPr lang="en-US" sz="2200" i="1" dirty="0">
                <a:latin typeface="Helvetica" panose="020B0604020202020204" pitchFamily="34" charset="0"/>
                <a:cs typeface="Helvetica" panose="020B0604020202020204" pitchFamily="34" charset="0"/>
              </a:rPr>
              <a:t>available soon </a:t>
            </a:r>
            <a:r>
              <a:rPr lang="en-US" sz="2200" dirty="0">
                <a:latin typeface="Helvetica" panose="020B0604020202020204" pitchFamily="34" charset="0"/>
                <a:cs typeface="Helvetica" panose="020B0604020202020204" pitchFamily="34" charset="0"/>
              </a:rPr>
              <a:t>the re-aim.org website</a:t>
            </a:r>
            <a:r>
              <a:rPr lang="en-US" dirty="0">
                <a:latin typeface="Helvetica" panose="020B0604020202020204" pitchFamily="34" charset="0"/>
                <a:cs typeface="Helvetica" panose="020B0604020202020204" pitchFamily="34" charset="0"/>
              </a:rPr>
              <a:t>.</a:t>
            </a:r>
          </a:p>
          <a:p>
            <a:pPr marL="457200" indent="-457200">
              <a:buFont typeface="+mj-lt"/>
              <a:buAutoNum type="arabicPeriod"/>
            </a:pPr>
            <a:endParaRPr lang="en-US" sz="2400" dirty="0">
              <a:latin typeface="Helvetica" panose="020B0604020202020204" pitchFamily="34" charset="0"/>
              <a:cs typeface="Helvetica" panose="020B0604020202020204" pitchFamily="34" charset="0"/>
            </a:endParaRPr>
          </a:p>
          <a:p>
            <a:pPr marL="457200" indent="-457200">
              <a:buFont typeface="+mj-lt"/>
              <a:buAutoNum type="arabicPeriod"/>
            </a:pPr>
            <a:r>
              <a:rPr lang="en-US" sz="2400" dirty="0">
                <a:latin typeface="Helvetica" panose="020B0604020202020204" pitchFamily="34" charset="0"/>
                <a:cs typeface="Helvetica" panose="020B0604020202020204" pitchFamily="34" charset="0"/>
              </a:rPr>
              <a:t>For pragmatic use it is </a:t>
            </a:r>
            <a:r>
              <a:rPr lang="en-US" sz="2400" b="1" dirty="0">
                <a:latin typeface="Helvetica" panose="020B0604020202020204" pitchFamily="34" charset="0"/>
                <a:cs typeface="Helvetica" panose="020B0604020202020204" pitchFamily="34" charset="0"/>
              </a:rPr>
              <a:t>not necessary to use all PRISM components or to use PRISM at all program time points</a:t>
            </a:r>
            <a:r>
              <a:rPr lang="en-US" sz="2400" dirty="0">
                <a:latin typeface="Helvetica" panose="020B0604020202020204" pitchFamily="34" charset="0"/>
                <a:cs typeface="Helvetica" panose="020B0604020202020204" pitchFamily="34" charset="0"/>
              </a:rPr>
              <a:t> (i.e., pre-implementation, implementation, sustainment). </a:t>
            </a:r>
          </a:p>
          <a:p>
            <a:pPr marL="457200" lvl="1" indent="0">
              <a:buNone/>
            </a:pPr>
            <a:r>
              <a:rPr lang="en-US" sz="2200" dirty="0">
                <a:latin typeface="Helvetica" panose="020B0604020202020204" pitchFamily="34" charset="0"/>
                <a:cs typeface="Helvetica" panose="020B0604020202020204" pitchFamily="34" charset="0"/>
              </a:rPr>
              <a:t>     When not feasible, authors should briefly and transparently state why certain components were not used or why PRISM was only used at one time point</a:t>
            </a:r>
          </a:p>
          <a:p>
            <a:pPr marL="457200" lvl="1" indent="0">
              <a:buNone/>
            </a:pPr>
            <a:endParaRPr lang="en-US" sz="2200" dirty="0">
              <a:latin typeface="Helvetica" panose="020B0604020202020204" pitchFamily="34" charset="0"/>
              <a:cs typeface="Helvetica" panose="020B0604020202020204" pitchFamily="34" charset="0"/>
            </a:endParaRPr>
          </a:p>
          <a:p>
            <a:pPr marL="457200" indent="-457200">
              <a:buFont typeface="+mj-lt"/>
              <a:buAutoNum type="arabicPeriod"/>
            </a:pPr>
            <a:r>
              <a:rPr lang="en-US" sz="2400" dirty="0">
                <a:latin typeface="Helvetica" panose="020B0604020202020204" pitchFamily="34" charset="0"/>
                <a:cs typeface="Helvetica" panose="020B0604020202020204" pitchFamily="34" charset="0"/>
              </a:rPr>
              <a:t>Investigation of </a:t>
            </a:r>
            <a:r>
              <a:rPr lang="en-US" sz="2400" b="1" dirty="0">
                <a:latin typeface="Helvetica" panose="020B0604020202020204" pitchFamily="34" charset="0"/>
                <a:cs typeface="Helvetica" panose="020B0604020202020204" pitchFamily="34" charset="0"/>
              </a:rPr>
              <a:t>relationships within and between PRISM domains</a:t>
            </a:r>
            <a:r>
              <a:rPr lang="en-US" sz="2400" dirty="0">
                <a:latin typeface="Helvetica" panose="020B0604020202020204" pitchFamily="34" charset="0"/>
                <a:cs typeface="Helvetica" panose="020B0604020202020204" pitchFamily="34" charset="0"/>
              </a:rPr>
              <a:t>, RE-AIM outcomes, and other implementation and service outcomes</a:t>
            </a:r>
          </a:p>
          <a:p>
            <a:pPr marL="457200" lvl="1" indent="0">
              <a:buNone/>
            </a:pPr>
            <a:r>
              <a:rPr lang="en-US" sz="2200" dirty="0">
                <a:latin typeface="Helvetica" panose="020B0604020202020204" pitchFamily="34" charset="0"/>
                <a:cs typeface="Helvetica" panose="020B0604020202020204" pitchFamily="34" charset="0"/>
              </a:rPr>
              <a:t>.</a:t>
            </a:r>
          </a:p>
          <a:p>
            <a:pPr marL="457200" lvl="1" indent="0">
              <a:buNone/>
            </a:pPr>
            <a:endParaRPr lang="en-US" sz="2200" dirty="0">
              <a:latin typeface="Helvetica" panose="020B0604020202020204" pitchFamily="34" charset="0"/>
              <a:cs typeface="Helvetica" panose="020B0604020202020204" pitchFamily="34" charset="0"/>
            </a:endParaRPr>
          </a:p>
          <a:p>
            <a:pPr marL="457200" lvl="1" indent="0">
              <a:buNone/>
            </a:pPr>
            <a:endParaRPr lang="en-US" sz="2200" dirty="0">
              <a:latin typeface="Helvetica" panose="020B0604020202020204" pitchFamily="34" charset="0"/>
              <a:cs typeface="Helvetica" panose="020B0604020202020204" pitchFamily="34" charset="0"/>
            </a:endParaRPr>
          </a:p>
          <a:p>
            <a:pPr marL="0" indent="0">
              <a:buNone/>
            </a:pPr>
            <a:endParaRPr lang="en-US" sz="24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243697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8F277B-FAFA-4DD9-9505-323D93A80B29}"/>
              </a:ext>
            </a:extLst>
          </p:cNvPr>
          <p:cNvSpPr txBox="1"/>
          <p:nvPr/>
        </p:nvSpPr>
        <p:spPr>
          <a:xfrm>
            <a:off x="2568198" y="4643633"/>
            <a:ext cx="3213313" cy="1247622"/>
          </a:xfrm>
          <a:prstGeom prst="rect">
            <a:avLst/>
          </a:prstGeom>
        </p:spPr>
        <p:txBody>
          <a:bodyPr vert="horz" lIns="68580" tIns="34290" rIns="68580" bIns="34290" rtlCol="0" anchor="t">
            <a:normAutofit fontScale="92500" lnSpcReduction="20000"/>
          </a:bodyPr>
          <a:lstStyle/>
          <a:p>
            <a:pPr>
              <a:lnSpc>
                <a:spcPct val="90000"/>
              </a:lnSpc>
              <a:spcBef>
                <a:spcPct val="0"/>
              </a:spcBef>
              <a:spcAft>
                <a:spcPts val="450"/>
              </a:spcAft>
            </a:pPr>
            <a:r>
              <a:rPr lang="en-US" sz="3600" dirty="0">
                <a:solidFill>
                  <a:schemeClr val="bg1"/>
                </a:solidFill>
                <a:latin typeface="+mj-lt"/>
                <a:ea typeface="+mj-ea"/>
                <a:cs typeface="+mj-cs"/>
              </a:rPr>
              <a:t>Additional Resources at www.re-aim.org</a:t>
            </a:r>
          </a:p>
        </p:txBody>
      </p:sp>
      <p:pic>
        <p:nvPicPr>
          <p:cNvPr id="3" name="Picture 2" descr="A picture containing drawing&#10;&#10;Description automatically generated">
            <a:extLst>
              <a:ext uri="{FF2B5EF4-FFF2-40B4-BE49-F238E27FC236}">
                <a16:creationId xmlns:a16="http://schemas.microsoft.com/office/drawing/2014/main" id="{09FB994B-5DA7-4D47-8DFD-7B242AE9B6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981197" y="152400"/>
            <a:ext cx="5144282" cy="1508106"/>
          </a:xfrm>
          <a:prstGeom prst="rect">
            <a:avLst/>
          </a:prstGeom>
        </p:spPr>
      </p:pic>
      <p:sp>
        <p:nvSpPr>
          <p:cNvPr id="7" name="TextBox 6">
            <a:extLst>
              <a:ext uri="{FF2B5EF4-FFF2-40B4-BE49-F238E27FC236}">
                <a16:creationId xmlns:a16="http://schemas.microsoft.com/office/drawing/2014/main" id="{F839003F-6F91-4298-9884-A1B7D34F556B}"/>
              </a:ext>
            </a:extLst>
          </p:cNvPr>
          <p:cNvSpPr txBox="1"/>
          <p:nvPr/>
        </p:nvSpPr>
        <p:spPr>
          <a:xfrm>
            <a:off x="4039379" y="1905001"/>
            <a:ext cx="6172200" cy="3650377"/>
          </a:xfrm>
          <a:prstGeom prst="rect">
            <a:avLst/>
          </a:prstGeom>
        </p:spPr>
        <p:txBody>
          <a:bodyPr vert="horz" lIns="68580" tIns="34290" rIns="68580" bIns="34290" rtlCol="0" anchor="t">
            <a:noAutofit/>
          </a:bodyPr>
          <a:lstStyle/>
          <a:p>
            <a:pPr marL="257175" indent="-257175">
              <a:lnSpc>
                <a:spcPct val="90000"/>
              </a:lnSpc>
              <a:spcBef>
                <a:spcPct val="0"/>
              </a:spcBef>
              <a:spcAft>
                <a:spcPts val="450"/>
              </a:spcAft>
              <a:buFont typeface="Arial" panose="020B0604020202020204" pitchFamily="34" charset="0"/>
              <a:buChar char="•"/>
            </a:pPr>
            <a:r>
              <a:rPr lang="en-US" sz="2800" dirty="0">
                <a:latin typeface="Helvetica" panose="020B0604020202020204" pitchFamily="34" charset="0"/>
                <a:ea typeface="+mj-ea"/>
                <a:cs typeface="Helvetica" panose="020B0604020202020204" pitchFamily="34" charset="0"/>
              </a:rPr>
              <a:t>Brief explainer videos</a:t>
            </a:r>
          </a:p>
          <a:p>
            <a:pPr marL="257175" indent="-257175">
              <a:lnSpc>
                <a:spcPct val="90000"/>
              </a:lnSpc>
              <a:spcBef>
                <a:spcPct val="0"/>
              </a:spcBef>
              <a:spcAft>
                <a:spcPts val="450"/>
              </a:spcAft>
              <a:buFont typeface="Arial" panose="020B0604020202020204" pitchFamily="34" charset="0"/>
              <a:buChar char="•"/>
            </a:pPr>
            <a:r>
              <a:rPr lang="en-US" sz="2800" dirty="0">
                <a:latin typeface="Helvetica" panose="020B0604020202020204" pitchFamily="34" charset="0"/>
                <a:ea typeface="+mj-ea"/>
                <a:cs typeface="Helvetica" panose="020B0604020202020204" pitchFamily="34" charset="0"/>
              </a:rPr>
              <a:t>FAQ’s and examples</a:t>
            </a:r>
          </a:p>
          <a:p>
            <a:pPr marL="257175" indent="-257175">
              <a:lnSpc>
                <a:spcPct val="90000"/>
              </a:lnSpc>
              <a:spcBef>
                <a:spcPct val="0"/>
              </a:spcBef>
              <a:spcAft>
                <a:spcPts val="450"/>
              </a:spcAft>
              <a:buFont typeface="Arial" panose="020B0604020202020204" pitchFamily="34" charset="0"/>
              <a:buChar char="•"/>
            </a:pPr>
            <a:r>
              <a:rPr lang="en-US" sz="2800" dirty="0">
                <a:latin typeface="Helvetica" panose="020B0604020202020204" pitchFamily="34" charset="0"/>
                <a:ea typeface="+mj-ea"/>
                <a:cs typeface="Helvetica" panose="020B0604020202020204" pitchFamily="34" charset="0"/>
              </a:rPr>
              <a:t>Guidance on application</a:t>
            </a:r>
          </a:p>
          <a:p>
            <a:pPr marL="257175" indent="-257175">
              <a:lnSpc>
                <a:spcPct val="90000"/>
              </a:lnSpc>
              <a:spcBef>
                <a:spcPct val="0"/>
              </a:spcBef>
              <a:spcAft>
                <a:spcPts val="450"/>
              </a:spcAft>
              <a:buFont typeface="Arial" panose="020B0604020202020204" pitchFamily="34" charset="0"/>
              <a:buChar char="•"/>
            </a:pPr>
            <a:r>
              <a:rPr lang="en-US" sz="2800" dirty="0">
                <a:latin typeface="Helvetica" panose="020B0604020202020204" pitchFamily="34" charset="0"/>
                <a:ea typeface="+mj-ea"/>
                <a:cs typeface="Helvetica" panose="020B0604020202020204" pitchFamily="34" charset="0"/>
              </a:rPr>
              <a:t>Searchable list of 700+ article abstracts</a:t>
            </a:r>
          </a:p>
          <a:p>
            <a:pPr marL="257175" indent="-257175">
              <a:lnSpc>
                <a:spcPct val="90000"/>
              </a:lnSpc>
              <a:spcBef>
                <a:spcPct val="0"/>
              </a:spcBef>
              <a:spcAft>
                <a:spcPts val="450"/>
              </a:spcAft>
              <a:buFont typeface="Arial" panose="020B0604020202020204" pitchFamily="34" charset="0"/>
              <a:buChar char="•"/>
            </a:pPr>
            <a:r>
              <a:rPr lang="en-US" sz="2800" dirty="0">
                <a:latin typeface="Helvetica" panose="020B0604020202020204" pitchFamily="34" charset="0"/>
                <a:ea typeface="+mj-ea"/>
                <a:cs typeface="Helvetica" panose="020B0604020202020204" pitchFamily="34" charset="0"/>
              </a:rPr>
              <a:t>Calculators, checklists, tools</a:t>
            </a:r>
          </a:p>
          <a:p>
            <a:pPr marL="257175" indent="-257175">
              <a:lnSpc>
                <a:spcPct val="90000"/>
              </a:lnSpc>
              <a:spcBef>
                <a:spcPct val="0"/>
              </a:spcBef>
              <a:spcAft>
                <a:spcPts val="450"/>
              </a:spcAft>
              <a:buFont typeface="Arial" panose="020B0604020202020204" pitchFamily="34" charset="0"/>
              <a:buChar char="•"/>
            </a:pPr>
            <a:r>
              <a:rPr lang="en-US" sz="2800" dirty="0">
                <a:latin typeface="Helvetica" panose="020B0604020202020204" pitchFamily="34" charset="0"/>
                <a:ea typeface="+mj-ea"/>
                <a:cs typeface="Helvetica" panose="020B0604020202020204" pitchFamily="34" charset="0"/>
              </a:rPr>
              <a:t>Recommended slides</a:t>
            </a:r>
          </a:p>
          <a:p>
            <a:pPr marL="257175" indent="-257175">
              <a:lnSpc>
                <a:spcPct val="90000"/>
              </a:lnSpc>
              <a:spcBef>
                <a:spcPct val="0"/>
              </a:spcBef>
              <a:spcAft>
                <a:spcPts val="450"/>
              </a:spcAft>
              <a:buFont typeface="Arial" panose="020B0604020202020204" pitchFamily="34" charset="0"/>
              <a:buChar char="•"/>
            </a:pPr>
            <a:r>
              <a:rPr lang="en-US" sz="2800" dirty="0">
                <a:latin typeface="Helvetica" panose="020B0604020202020204" pitchFamily="34" charset="0"/>
                <a:ea typeface="+mj-ea"/>
                <a:cs typeface="Helvetica" panose="020B0604020202020204" pitchFamily="34" charset="0"/>
              </a:rPr>
              <a:t>Webinars, upcoming events, blogs</a:t>
            </a:r>
          </a:p>
        </p:txBody>
      </p:sp>
      <p:sp>
        <p:nvSpPr>
          <p:cNvPr id="5" name="TextBox 4">
            <a:extLst>
              <a:ext uri="{FF2B5EF4-FFF2-40B4-BE49-F238E27FC236}">
                <a16:creationId xmlns:a16="http://schemas.microsoft.com/office/drawing/2014/main" id="{D478A308-7AAD-CF4E-8901-AC6F69CD6983}"/>
              </a:ext>
            </a:extLst>
          </p:cNvPr>
          <p:cNvSpPr txBox="1"/>
          <p:nvPr/>
        </p:nvSpPr>
        <p:spPr>
          <a:xfrm>
            <a:off x="490194" y="5711072"/>
            <a:ext cx="11453567" cy="892552"/>
          </a:xfrm>
          <a:prstGeom prst="rect">
            <a:avLst/>
          </a:prstGeom>
          <a:noFill/>
        </p:spPr>
        <p:txBody>
          <a:bodyPr wrap="square" rtlCol="0">
            <a:spAutoFit/>
          </a:bodyPr>
          <a:lstStyle/>
          <a:p>
            <a:pPr>
              <a:spcAft>
                <a:spcPts val="600"/>
              </a:spcAft>
            </a:pPr>
            <a:r>
              <a:rPr lang="en-US" sz="1400" dirty="0">
                <a:latin typeface="Helvetica" panose="020B0604020202020204" pitchFamily="34" charset="0"/>
                <a:cs typeface="Helvetica" panose="020B0604020202020204" pitchFamily="34" charset="0"/>
              </a:rPr>
              <a:t>Glasgow et al (2019). RE-AIM Planning and Evaluation Framework: 20-Year Review. </a:t>
            </a:r>
            <a:r>
              <a:rPr lang="en-US" sz="1400" i="1" dirty="0">
                <a:latin typeface="Helvetica" panose="020B0604020202020204" pitchFamily="34" charset="0"/>
                <a:cs typeface="Helvetica" panose="020B0604020202020204" pitchFamily="34" charset="0"/>
              </a:rPr>
              <a:t>Front Public Health</a:t>
            </a:r>
            <a:r>
              <a:rPr lang="en-US" sz="1400" dirty="0">
                <a:latin typeface="Helvetica" panose="020B0604020202020204" pitchFamily="34" charset="0"/>
                <a:cs typeface="Helvetica" panose="020B0604020202020204" pitchFamily="34" charset="0"/>
              </a:rPr>
              <a:t>, 7, 64. doi:10.3389</a:t>
            </a:r>
          </a:p>
          <a:p>
            <a:pPr>
              <a:spcAft>
                <a:spcPts val="600"/>
              </a:spcAft>
            </a:pPr>
            <a:r>
              <a:rPr lang="en-US" sz="1400" dirty="0" err="1">
                <a:latin typeface="Helvetica" panose="020B0604020202020204" pitchFamily="34" charset="0"/>
                <a:cs typeface="Helvetica" panose="020B0604020202020204" pitchFamily="34" charset="0"/>
              </a:rPr>
              <a:t>Holtrop</a:t>
            </a:r>
            <a:r>
              <a:rPr lang="en-US" sz="1400" dirty="0">
                <a:latin typeface="Helvetica" panose="020B0604020202020204" pitchFamily="34" charset="0"/>
                <a:cs typeface="Helvetica" panose="020B0604020202020204" pitchFamily="34" charset="0"/>
              </a:rPr>
              <a:t> et al. (2021) Understanding and applying the RE-AIM framework </a:t>
            </a:r>
            <a:r>
              <a:rPr lang="en-US" sz="1400" i="1" dirty="0">
                <a:latin typeface="Helvetica" panose="020B0604020202020204" pitchFamily="34" charset="0"/>
                <a:cs typeface="Helvetica" panose="020B0604020202020204" pitchFamily="34" charset="0"/>
              </a:rPr>
              <a:t>J Clinical </a:t>
            </a:r>
            <a:r>
              <a:rPr lang="en-US" sz="1400" i="1" dirty="0" err="1">
                <a:latin typeface="Helvetica" panose="020B0604020202020204" pitchFamily="34" charset="0"/>
                <a:cs typeface="Helvetica" panose="020B0604020202020204" pitchFamily="34" charset="0"/>
              </a:rPr>
              <a:t>Translat</a:t>
            </a:r>
            <a:r>
              <a:rPr lang="en-US" sz="1400" i="1" dirty="0">
                <a:latin typeface="Helvetica" panose="020B0604020202020204" pitchFamily="34" charset="0"/>
                <a:cs typeface="Helvetica" panose="020B0604020202020204" pitchFamily="34" charset="0"/>
              </a:rPr>
              <a:t> Sci</a:t>
            </a:r>
            <a:r>
              <a:rPr lang="en-US" sz="1400" dirty="0">
                <a:latin typeface="Helvetica" panose="020B0604020202020204" pitchFamily="34" charset="0"/>
                <a:cs typeface="Helvetica" panose="020B0604020202020204" pitchFamily="34" charset="0"/>
              </a:rPr>
              <a:t>, page 1 of 10. </a:t>
            </a:r>
            <a:r>
              <a:rPr lang="en-US" sz="1400" dirty="0" err="1">
                <a:latin typeface="Helvetica" panose="020B0604020202020204" pitchFamily="34" charset="0"/>
                <a:cs typeface="Helvetica" panose="020B0604020202020204" pitchFamily="34" charset="0"/>
              </a:rPr>
              <a:t>doi</a:t>
            </a:r>
            <a:r>
              <a:rPr lang="en-US" sz="1400" dirty="0">
                <a:latin typeface="Helvetica" panose="020B0604020202020204" pitchFamily="34" charset="0"/>
                <a:cs typeface="Helvetica" panose="020B0604020202020204" pitchFamily="34" charset="0"/>
              </a:rPr>
              <a:t>: 10.1017/cts.2021.789</a:t>
            </a:r>
          </a:p>
          <a:p>
            <a:pPr>
              <a:spcAft>
                <a:spcPts val="600"/>
              </a:spcAft>
            </a:pPr>
            <a:r>
              <a:rPr lang="en-US" sz="1400" dirty="0">
                <a:latin typeface="Helvetica" panose="020B0604020202020204" pitchFamily="34" charset="0"/>
                <a:cs typeface="Helvetica" panose="020B0604020202020204" pitchFamily="34" charset="0"/>
              </a:rPr>
              <a:t>Special issue </a:t>
            </a:r>
            <a:r>
              <a:rPr lang="en-US" sz="1400" i="1" dirty="0">
                <a:latin typeface="Helvetica" panose="020B0604020202020204" pitchFamily="34" charset="0"/>
                <a:cs typeface="Helvetica" panose="020B0604020202020204" pitchFamily="34" charset="0"/>
              </a:rPr>
              <a:t>Front Public Health- </a:t>
            </a:r>
            <a:r>
              <a:rPr lang="en-US" sz="1400" dirty="0">
                <a:latin typeface="Helvetica" panose="020B0604020202020204" pitchFamily="34" charset="0"/>
                <a:cs typeface="Helvetica" panose="020B0604020202020204" pitchFamily="34" charset="0"/>
              </a:rPr>
              <a:t>13 articles https://www.frontiersin.org/research-topics/10170/</a:t>
            </a:r>
          </a:p>
        </p:txBody>
      </p:sp>
      <p:pic>
        <p:nvPicPr>
          <p:cNvPr id="2" name="Picture 1"/>
          <p:cNvPicPr>
            <a:picLocks noChangeAspect="1"/>
          </p:cNvPicPr>
          <p:nvPr/>
        </p:nvPicPr>
        <p:blipFill>
          <a:blip r:embed="rId4"/>
          <a:stretch>
            <a:fillRect/>
          </a:stretch>
        </p:blipFill>
        <p:spPr>
          <a:xfrm>
            <a:off x="1905000" y="2480548"/>
            <a:ext cx="1752600" cy="2486025"/>
          </a:xfrm>
          <a:prstGeom prst="rect">
            <a:avLst/>
          </a:prstGeom>
        </p:spPr>
      </p:pic>
      <p:sp>
        <p:nvSpPr>
          <p:cNvPr id="8" name="Rectangle 7">
            <a:extLst>
              <a:ext uri="{FF2B5EF4-FFF2-40B4-BE49-F238E27FC236}">
                <a16:creationId xmlns:a16="http://schemas.microsoft.com/office/drawing/2014/main" id="{E979F0FF-28E5-4270-BC48-B1F5010467CB}"/>
              </a:ext>
            </a:extLst>
          </p:cNvPr>
          <p:cNvSpPr/>
          <p:nvPr/>
        </p:nvSpPr>
        <p:spPr>
          <a:xfrm>
            <a:off x="0" y="0"/>
            <a:ext cx="1325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CEC4825-FF5C-AA3E-DDF6-7C85B1BFF3E1}"/>
              </a:ext>
            </a:extLst>
          </p:cNvPr>
          <p:cNvSpPr txBox="1"/>
          <p:nvPr/>
        </p:nvSpPr>
        <p:spPr>
          <a:xfrm>
            <a:off x="256404" y="5092601"/>
            <a:ext cx="3800104" cy="492443"/>
          </a:xfrm>
          <a:prstGeom prst="rect">
            <a:avLst/>
          </a:prstGeom>
          <a:noFill/>
        </p:spPr>
        <p:txBody>
          <a:bodyPr wrap="square" rtlCol="0">
            <a:spAutoFit/>
          </a:bodyPr>
          <a:lstStyle/>
          <a:p>
            <a:r>
              <a:rPr lang="en-US" sz="1300" i="1" dirty="0"/>
              <a:t>Also chapters on PRISM and RE-AIM in Per Nilsen et </a:t>
            </a:r>
            <a:r>
              <a:rPr lang="en-US" sz="1300" i="1" dirty="0" err="1"/>
              <a:t>al’s</a:t>
            </a:r>
            <a:r>
              <a:rPr lang="en-US" sz="1300" i="1" dirty="0"/>
              <a:t> forthcoming book</a:t>
            </a:r>
          </a:p>
        </p:txBody>
      </p:sp>
    </p:spTree>
    <p:extLst>
      <p:ext uri="{BB962C8B-B14F-4D97-AF65-F5344CB8AC3E}">
        <p14:creationId xmlns:p14="http://schemas.microsoft.com/office/powerpoint/2010/main" val="10438649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CEDC9DE-45C5-29F1-444C-4956A59C2752}"/>
              </a:ext>
            </a:extLst>
          </p:cNvPr>
          <p:cNvSpPr txBox="1">
            <a:spLocks/>
          </p:cNvSpPr>
          <p:nvPr/>
        </p:nvSpPr>
        <p:spPr>
          <a:xfrm>
            <a:off x="5878256" y="439387"/>
            <a:ext cx="6313744" cy="4016713"/>
          </a:xfrm>
          <a:prstGeom prst="rect">
            <a:avLst/>
          </a:prstGeom>
          <a:solidFill>
            <a:schemeClr val="accent2"/>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Helvetica" panose="020B0604020202020204" pitchFamily="34" charset="0"/>
                <a:cs typeface="Helvetica" panose="020B0604020202020204" pitchFamily="34" charset="0"/>
              </a:rPr>
              <a:t>Purposes</a:t>
            </a:r>
            <a:r>
              <a:rPr lang="en-US" sz="2000" dirty="0">
                <a:latin typeface="Helvetica" panose="020B0604020202020204" pitchFamily="34" charset="0"/>
                <a:cs typeface="Helvetica" panose="020B0604020202020204" pitchFamily="34" charset="0"/>
              </a:rPr>
              <a:t>: </a:t>
            </a:r>
          </a:p>
          <a:p>
            <a:r>
              <a:rPr lang="en-US" sz="2000" dirty="0">
                <a:latin typeface="Helvetica" panose="020B0604020202020204" pitchFamily="34" charset="0"/>
              </a:rPr>
              <a:t>Briefly discuss key conceptual issues in PRISM and RE-AIM</a:t>
            </a:r>
          </a:p>
          <a:p>
            <a:endParaRPr lang="en-US" sz="2000" dirty="0">
              <a:latin typeface="Helvetica" pitchFamily="2" charset="0"/>
            </a:endParaRPr>
          </a:p>
          <a:p>
            <a:r>
              <a:rPr lang="en-US" sz="2000" dirty="0">
                <a:latin typeface="Helvetica" pitchFamily="2" charset="0"/>
              </a:rPr>
              <a:t>Provide guidance, examples, and recommendations for pragmatic use of these frameworks</a:t>
            </a:r>
          </a:p>
          <a:p>
            <a:endParaRPr lang="en-US" sz="2000" dirty="0">
              <a:latin typeface="Helvetica" pitchFamily="2" charset="0"/>
            </a:endParaRPr>
          </a:p>
          <a:p>
            <a:r>
              <a:rPr lang="en-US" sz="2000" dirty="0">
                <a:latin typeface="Helvetica" pitchFamily="2" charset="0"/>
              </a:rPr>
              <a:t>Provide survey items for different project phases and tables of strategies to enhance RE-AIM outcomes</a:t>
            </a:r>
          </a:p>
          <a:p>
            <a:pPr marL="0" indent="0">
              <a:buNone/>
            </a:pPr>
            <a:endParaRPr lang="en-US" sz="2000" dirty="0">
              <a:latin typeface="Helvetica" pitchFamily="2" charset="0"/>
            </a:endParaRPr>
          </a:p>
          <a:p>
            <a:endParaRPr lang="en-US" sz="2000" dirty="0">
              <a:latin typeface="Helvetica" pitchFamily="2" charset="0"/>
            </a:endParaRPr>
          </a:p>
        </p:txBody>
      </p:sp>
      <p:sp>
        <p:nvSpPr>
          <p:cNvPr id="2" name="Rectangle 1">
            <a:extLst>
              <a:ext uri="{FF2B5EF4-FFF2-40B4-BE49-F238E27FC236}">
                <a16:creationId xmlns:a16="http://schemas.microsoft.com/office/drawing/2014/main" id="{18072B8E-6C58-A816-3918-BA58A3A1EBCE}"/>
              </a:ext>
            </a:extLst>
          </p:cNvPr>
          <p:cNvSpPr/>
          <p:nvPr/>
        </p:nvSpPr>
        <p:spPr>
          <a:xfrm>
            <a:off x="-89758" y="0"/>
            <a:ext cx="17481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14DEC757-D372-4156-D69D-4228469F9F3A}"/>
              </a:ext>
            </a:extLst>
          </p:cNvPr>
          <p:cNvSpPr txBox="1">
            <a:spLocks/>
          </p:cNvSpPr>
          <p:nvPr/>
        </p:nvSpPr>
        <p:spPr>
          <a:xfrm>
            <a:off x="5878256" y="5106390"/>
            <a:ext cx="6313747" cy="1751610"/>
          </a:xfrm>
          <a:prstGeom prst="rect">
            <a:avLst/>
          </a:prstGeom>
          <a:solidFill>
            <a:schemeClr val="accent2"/>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sz="2000" dirty="0">
              <a:latin typeface="Helvetica" pitchFamily="2" charset="0"/>
            </a:endParaRPr>
          </a:p>
          <a:p>
            <a:pPr marL="0" indent="0">
              <a:buNone/>
            </a:pPr>
            <a:r>
              <a:rPr lang="pt-BR" sz="2000" dirty="0">
                <a:latin typeface="Helvetica" pitchFamily="2" charset="0"/>
              </a:rPr>
              <a:t>https://tinyurl.com/4fmvf7kr</a:t>
            </a:r>
          </a:p>
          <a:p>
            <a:pPr marL="0" indent="0">
              <a:buNone/>
            </a:pPr>
            <a:r>
              <a:rPr lang="pt-BR" sz="2000" dirty="0">
                <a:latin typeface="Helvetica" pitchFamily="2" charset="0"/>
              </a:rPr>
              <a:t>© COISC3 2023</a:t>
            </a:r>
            <a:endParaRPr lang="en-US" sz="2000" dirty="0">
              <a:latin typeface="Helvetica" pitchFamily="2" charset="0"/>
            </a:endParaRPr>
          </a:p>
        </p:txBody>
      </p:sp>
      <p:pic>
        <p:nvPicPr>
          <p:cNvPr id="4" name="Picture 3">
            <a:extLst>
              <a:ext uri="{FF2B5EF4-FFF2-40B4-BE49-F238E27FC236}">
                <a16:creationId xmlns:a16="http://schemas.microsoft.com/office/drawing/2014/main" id="{CAD01EB0-AD17-4045-BC5C-CB023F136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3531" y="5496896"/>
            <a:ext cx="1260231" cy="1260231"/>
          </a:xfrm>
          <a:prstGeom prst="rect">
            <a:avLst/>
          </a:prstGeom>
        </p:spPr>
      </p:pic>
      <p:pic>
        <p:nvPicPr>
          <p:cNvPr id="7" name="Picture 6">
            <a:extLst>
              <a:ext uri="{FF2B5EF4-FFF2-40B4-BE49-F238E27FC236}">
                <a16:creationId xmlns:a16="http://schemas.microsoft.com/office/drawing/2014/main" id="{2F694F0B-15E6-44D3-9384-59C13C306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219" y="21509"/>
            <a:ext cx="5030840" cy="6836491"/>
          </a:xfrm>
          <a:prstGeom prst="rect">
            <a:avLst/>
          </a:prstGeom>
        </p:spPr>
      </p:pic>
    </p:spTree>
    <p:extLst>
      <p:ext uri="{BB962C8B-B14F-4D97-AF65-F5344CB8AC3E}">
        <p14:creationId xmlns:p14="http://schemas.microsoft.com/office/powerpoint/2010/main" val="18381371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379B7-3606-5CE1-81CA-D030600537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E9BABE6-9064-4F12-B0C2-D67B35A1CF5A}"/>
              </a:ext>
            </a:extLst>
          </p:cNvPr>
          <p:cNvPicPr>
            <a:picLocks noChangeAspect="1"/>
          </p:cNvPicPr>
          <p:nvPr/>
        </p:nvPicPr>
        <p:blipFill>
          <a:blip r:embed="rId2"/>
          <a:stretch>
            <a:fillRect/>
          </a:stretch>
        </p:blipFill>
        <p:spPr>
          <a:xfrm>
            <a:off x="2557669" y="-21598"/>
            <a:ext cx="7076661" cy="6694932"/>
          </a:xfrm>
          <a:prstGeom prst="rect">
            <a:avLst/>
          </a:prstGeom>
        </p:spPr>
      </p:pic>
      <p:sp>
        <p:nvSpPr>
          <p:cNvPr id="5" name="TextBox 4">
            <a:extLst>
              <a:ext uri="{FF2B5EF4-FFF2-40B4-BE49-F238E27FC236}">
                <a16:creationId xmlns:a16="http://schemas.microsoft.com/office/drawing/2014/main" id="{361EC6E7-2286-AF6B-FC52-6DBBC3100B5A}"/>
              </a:ext>
            </a:extLst>
          </p:cNvPr>
          <p:cNvSpPr txBox="1"/>
          <p:nvPr/>
        </p:nvSpPr>
        <p:spPr>
          <a:xfrm>
            <a:off x="1926250" y="6593768"/>
            <a:ext cx="8402557" cy="369332"/>
          </a:xfrm>
          <a:prstGeom prst="rect">
            <a:avLst/>
          </a:prstGeom>
          <a:noFill/>
        </p:spPr>
        <p:txBody>
          <a:bodyPr wrap="none" rtlCol="0">
            <a:spAutoFit/>
          </a:bodyPr>
          <a:lstStyle/>
          <a:p>
            <a:r>
              <a:rPr lang="en-US" dirty="0"/>
              <a:t>Center for the Evaluation of Enterprise-wide Initiatives (CEEWI) VA Office of Rural Health</a:t>
            </a:r>
          </a:p>
        </p:txBody>
      </p:sp>
    </p:spTree>
    <p:extLst>
      <p:ext uri="{BB962C8B-B14F-4D97-AF65-F5344CB8AC3E}">
        <p14:creationId xmlns:p14="http://schemas.microsoft.com/office/powerpoint/2010/main" val="10596071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75236-8270-A937-81E3-B4E495AF8F7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D0D180D-F549-742D-5EB2-166BCD292E57}"/>
              </a:ext>
            </a:extLst>
          </p:cNvPr>
          <p:cNvPicPr>
            <a:picLocks noChangeAspect="1"/>
          </p:cNvPicPr>
          <p:nvPr/>
        </p:nvPicPr>
        <p:blipFill>
          <a:blip r:embed="rId2"/>
          <a:stretch>
            <a:fillRect/>
          </a:stretch>
        </p:blipFill>
        <p:spPr>
          <a:xfrm>
            <a:off x="1894722" y="0"/>
            <a:ext cx="8720238" cy="6249504"/>
          </a:xfrm>
          <a:prstGeom prst="rect">
            <a:avLst/>
          </a:prstGeom>
        </p:spPr>
      </p:pic>
      <p:sp>
        <p:nvSpPr>
          <p:cNvPr id="5" name="TextBox 4">
            <a:extLst>
              <a:ext uri="{FF2B5EF4-FFF2-40B4-BE49-F238E27FC236}">
                <a16:creationId xmlns:a16="http://schemas.microsoft.com/office/drawing/2014/main" id="{D84A314D-82E2-8439-92C0-A5941E4B29DF}"/>
              </a:ext>
            </a:extLst>
          </p:cNvPr>
          <p:cNvSpPr txBox="1"/>
          <p:nvPr/>
        </p:nvSpPr>
        <p:spPr>
          <a:xfrm>
            <a:off x="1894722" y="6488668"/>
            <a:ext cx="8402557" cy="369332"/>
          </a:xfrm>
          <a:prstGeom prst="rect">
            <a:avLst/>
          </a:prstGeom>
          <a:noFill/>
        </p:spPr>
        <p:txBody>
          <a:bodyPr wrap="none" rtlCol="0">
            <a:spAutoFit/>
          </a:bodyPr>
          <a:lstStyle/>
          <a:p>
            <a:r>
              <a:rPr lang="en-US" dirty="0"/>
              <a:t>Center for the Evaluation of Enterprise-wide Initiatives (CEEWI) VA Office of Rural Health</a:t>
            </a:r>
          </a:p>
        </p:txBody>
      </p:sp>
    </p:spTree>
    <p:extLst>
      <p:ext uri="{BB962C8B-B14F-4D97-AF65-F5344CB8AC3E}">
        <p14:creationId xmlns:p14="http://schemas.microsoft.com/office/powerpoint/2010/main" val="23118015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BFBB0-2266-E7EA-B7F5-93130023AA5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A8793F8-CB92-F87C-3B07-792FA5CC7683}"/>
              </a:ext>
            </a:extLst>
          </p:cNvPr>
          <p:cNvPicPr>
            <a:picLocks noChangeAspect="1"/>
          </p:cNvPicPr>
          <p:nvPr/>
        </p:nvPicPr>
        <p:blipFill>
          <a:blip r:embed="rId2"/>
          <a:stretch>
            <a:fillRect/>
          </a:stretch>
        </p:blipFill>
        <p:spPr>
          <a:xfrm>
            <a:off x="1657625" y="319709"/>
            <a:ext cx="8735629" cy="6218583"/>
          </a:xfrm>
          <a:prstGeom prst="rect">
            <a:avLst/>
          </a:prstGeom>
        </p:spPr>
      </p:pic>
      <p:sp>
        <p:nvSpPr>
          <p:cNvPr id="5" name="TextBox 4">
            <a:extLst>
              <a:ext uri="{FF2B5EF4-FFF2-40B4-BE49-F238E27FC236}">
                <a16:creationId xmlns:a16="http://schemas.microsoft.com/office/drawing/2014/main" id="{3FDDC5B7-945D-3910-4749-F0246924989A}"/>
              </a:ext>
            </a:extLst>
          </p:cNvPr>
          <p:cNvSpPr txBox="1"/>
          <p:nvPr/>
        </p:nvSpPr>
        <p:spPr>
          <a:xfrm>
            <a:off x="1894722" y="6488668"/>
            <a:ext cx="8402557" cy="369332"/>
          </a:xfrm>
          <a:prstGeom prst="rect">
            <a:avLst/>
          </a:prstGeom>
          <a:noFill/>
        </p:spPr>
        <p:txBody>
          <a:bodyPr wrap="none" rtlCol="0">
            <a:spAutoFit/>
          </a:bodyPr>
          <a:lstStyle/>
          <a:p>
            <a:r>
              <a:rPr lang="en-US" dirty="0"/>
              <a:t>Center for the Evaluation of Enterprise-wide Initiatives (CEEWI) VA Office of Rural Health</a:t>
            </a:r>
          </a:p>
        </p:txBody>
      </p:sp>
    </p:spTree>
    <p:extLst>
      <p:ext uri="{BB962C8B-B14F-4D97-AF65-F5344CB8AC3E}">
        <p14:creationId xmlns:p14="http://schemas.microsoft.com/office/powerpoint/2010/main" val="33617701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55;p1">
            <a:extLst>
              <a:ext uri="{FF2B5EF4-FFF2-40B4-BE49-F238E27FC236}">
                <a16:creationId xmlns:a16="http://schemas.microsoft.com/office/drawing/2014/main" id="{7600F4DF-6B81-C471-BBA6-8322753F93EA}"/>
              </a:ext>
            </a:extLst>
          </p:cNvPr>
          <p:cNvPicPr preferRelativeResize="0"/>
          <p:nvPr/>
        </p:nvPicPr>
        <p:blipFill rotWithShape="1">
          <a:blip r:embed="rId3">
            <a:alphaModFix amt="75000"/>
          </a:blip>
          <a:srcRect/>
          <a:stretch/>
        </p:blipFill>
        <p:spPr>
          <a:xfrm>
            <a:off x="-1" y="0"/>
            <a:ext cx="12191999" cy="6858000"/>
          </a:xfrm>
          <a:prstGeom prst="rect">
            <a:avLst/>
          </a:prstGeom>
          <a:noFill/>
          <a:ln>
            <a:noFill/>
          </a:ln>
        </p:spPr>
      </p:pic>
      <p:sp>
        <p:nvSpPr>
          <p:cNvPr id="14" name="Rectangle 13">
            <a:extLst>
              <a:ext uri="{FF2B5EF4-FFF2-40B4-BE49-F238E27FC236}">
                <a16:creationId xmlns:a16="http://schemas.microsoft.com/office/drawing/2014/main" id="{65F7BDD8-8641-8841-9B92-E853C2D4F027}"/>
              </a:ext>
            </a:extLst>
          </p:cNvPr>
          <p:cNvSpPr/>
          <p:nvPr/>
        </p:nvSpPr>
        <p:spPr>
          <a:xfrm>
            <a:off x="1" y="1455005"/>
            <a:ext cx="12191999" cy="1443545"/>
          </a:xfrm>
          <a:prstGeom prst="rect">
            <a:avLst/>
          </a:prstGeom>
          <a:solidFill>
            <a:schemeClr val="accent2">
              <a:alpha val="8509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2B4D204A-4FCA-0344-A580-1895CAC5DF14}"/>
              </a:ext>
            </a:extLst>
          </p:cNvPr>
          <p:cNvSpPr txBox="1">
            <a:spLocks/>
          </p:cNvSpPr>
          <p:nvPr/>
        </p:nvSpPr>
        <p:spPr>
          <a:xfrm>
            <a:off x="200438" y="1464526"/>
            <a:ext cx="9144000" cy="1443545"/>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lumMod val="95000"/>
                  </a:schemeClr>
                </a:solidFill>
                <a:latin typeface="Helvetica" pitchFamily="2" charset="0"/>
              </a:rPr>
              <a:t>Thank you</a:t>
            </a:r>
          </a:p>
        </p:txBody>
      </p:sp>
      <p:sp>
        <p:nvSpPr>
          <p:cNvPr id="6" name="Title 1">
            <a:extLst>
              <a:ext uri="{FF2B5EF4-FFF2-40B4-BE49-F238E27FC236}">
                <a16:creationId xmlns:a16="http://schemas.microsoft.com/office/drawing/2014/main" id="{A3C19C29-F206-A74F-A2B5-7A04A5F61F07}"/>
              </a:ext>
            </a:extLst>
          </p:cNvPr>
          <p:cNvSpPr txBox="1">
            <a:spLocks/>
          </p:cNvSpPr>
          <p:nvPr/>
        </p:nvSpPr>
        <p:spPr>
          <a:xfrm>
            <a:off x="1225519" y="1481739"/>
            <a:ext cx="10966479" cy="1443545"/>
          </a:xfrm>
          <a:prstGeom prst="rect">
            <a:avLst/>
          </a:prstGeom>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sz="2800" u="sng" dirty="0">
              <a:solidFill>
                <a:schemeClr val="tx1">
                  <a:lumMod val="75000"/>
                  <a:lumOff val="25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596162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a:extLst>
              <a:ext uri="{FF2B5EF4-FFF2-40B4-BE49-F238E27FC236}">
                <a16:creationId xmlns:a16="http://schemas.microsoft.com/office/drawing/2014/main" id="{2E672E4E-D203-F9A3-E26E-348E2D05A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204" y="1208857"/>
            <a:ext cx="2459013" cy="149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2">
            <a:extLst>
              <a:ext uri="{FF2B5EF4-FFF2-40B4-BE49-F238E27FC236}">
                <a16:creationId xmlns:a16="http://schemas.microsoft.com/office/drawing/2014/main" id="{AE38CAC4-5956-0BE1-AD8C-7A9A9EBF4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2662" y="1347267"/>
            <a:ext cx="3303984" cy="291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2" descr="elated image">
            <a:extLst>
              <a:ext uri="{FF2B5EF4-FFF2-40B4-BE49-F238E27FC236}">
                <a16:creationId xmlns:a16="http://schemas.microsoft.com/office/drawing/2014/main" id="{4DB3AB43-AAFD-1C98-CAD6-53B6265CE2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5516" y="1044774"/>
            <a:ext cx="2250281" cy="168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3">
            <a:extLst>
              <a:ext uri="{FF2B5EF4-FFF2-40B4-BE49-F238E27FC236}">
                <a16:creationId xmlns:a16="http://schemas.microsoft.com/office/drawing/2014/main" id="{CB7D9A3C-65CD-1036-FE3B-5BBBDEA147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204" y="4450334"/>
            <a:ext cx="2459013" cy="90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DFB959E-D4B6-0F46-8390-6CAD3BC776D4}"/>
              </a:ext>
            </a:extLst>
          </p:cNvPr>
          <p:cNvSpPr/>
          <p:nvPr/>
        </p:nvSpPr>
        <p:spPr>
          <a:xfrm>
            <a:off x="7860730" y="2681139"/>
            <a:ext cx="2807270" cy="523220"/>
          </a:xfrm>
          <a:prstGeom prst="rect">
            <a:avLst/>
          </a:prstGeom>
        </p:spPr>
        <p:txBody>
          <a:bodyPr>
            <a:spAutoFit/>
          </a:bodyPr>
          <a:lstStyle/>
          <a:p>
            <a:pPr defTabSz="914353">
              <a:defRPr/>
            </a:pPr>
            <a:r>
              <a:rPr lang="en-US" altLang="x-none" sz="1400" b="1" dirty="0">
                <a:solidFill>
                  <a:prstClr val="black"/>
                </a:solidFill>
                <a:latin typeface="Calibri" panose="020F0502020204030204"/>
              </a:rPr>
              <a:t>Consolidated Framework for Implementation Research  (CFIR)</a:t>
            </a:r>
            <a:endParaRPr lang="en-US" sz="1400" dirty="0">
              <a:solidFill>
                <a:prstClr val="black"/>
              </a:solidFill>
              <a:latin typeface="Calibri" panose="020F0502020204030204"/>
            </a:endParaRPr>
          </a:p>
        </p:txBody>
      </p:sp>
      <p:sp>
        <p:nvSpPr>
          <p:cNvPr id="9" name="Rectangle 8">
            <a:extLst>
              <a:ext uri="{FF2B5EF4-FFF2-40B4-BE49-F238E27FC236}">
                <a16:creationId xmlns:a16="http://schemas.microsoft.com/office/drawing/2014/main" id="{70E28247-6F65-434E-98AD-A04EF1026A6D}"/>
              </a:ext>
            </a:extLst>
          </p:cNvPr>
          <p:cNvSpPr/>
          <p:nvPr/>
        </p:nvSpPr>
        <p:spPr>
          <a:xfrm>
            <a:off x="1899047" y="2731369"/>
            <a:ext cx="2807271" cy="523220"/>
          </a:xfrm>
          <a:prstGeom prst="rect">
            <a:avLst/>
          </a:prstGeom>
        </p:spPr>
        <p:txBody>
          <a:bodyPr>
            <a:spAutoFit/>
          </a:bodyPr>
          <a:lstStyle/>
          <a:p>
            <a:pPr defTabSz="914353">
              <a:defRPr/>
            </a:pPr>
            <a:r>
              <a:rPr lang="en-US" altLang="x-none" sz="1400" b="1" dirty="0">
                <a:solidFill>
                  <a:prstClr val="black"/>
                </a:solidFill>
                <a:latin typeface="Calibri" panose="020F0502020204030204"/>
              </a:rPr>
              <a:t>Healthy Equity Implementation Framework</a:t>
            </a:r>
            <a:endParaRPr lang="en-US" sz="1400" dirty="0">
              <a:solidFill>
                <a:prstClr val="black"/>
              </a:solidFill>
              <a:latin typeface="Calibri" panose="020F0502020204030204"/>
            </a:endParaRPr>
          </a:p>
        </p:txBody>
      </p:sp>
      <p:sp>
        <p:nvSpPr>
          <p:cNvPr id="10" name="Rectangle 9">
            <a:extLst>
              <a:ext uri="{FF2B5EF4-FFF2-40B4-BE49-F238E27FC236}">
                <a16:creationId xmlns:a16="http://schemas.microsoft.com/office/drawing/2014/main" id="{C2A4E1E0-FD7C-884E-9956-CAC8F06A7CBA}"/>
              </a:ext>
            </a:extLst>
          </p:cNvPr>
          <p:cNvSpPr/>
          <p:nvPr/>
        </p:nvSpPr>
        <p:spPr>
          <a:xfrm>
            <a:off x="4640461" y="4522887"/>
            <a:ext cx="2808387" cy="954107"/>
          </a:xfrm>
          <a:prstGeom prst="rect">
            <a:avLst/>
          </a:prstGeom>
        </p:spPr>
        <p:txBody>
          <a:bodyPr>
            <a:spAutoFit/>
          </a:bodyPr>
          <a:lstStyle/>
          <a:p>
            <a:pPr defTabSz="914353">
              <a:defRPr/>
            </a:pPr>
            <a:r>
              <a:rPr lang="en-US" sz="1400" b="1" dirty="0">
                <a:solidFill>
                  <a:srgbClr val="2A2A2A"/>
                </a:solidFill>
                <a:latin typeface="Merriweather"/>
              </a:rPr>
              <a:t>Practical, Robust Implementation and Sustainability Model (PRISM) </a:t>
            </a:r>
          </a:p>
        </p:txBody>
      </p:sp>
      <p:sp>
        <p:nvSpPr>
          <p:cNvPr id="11" name="Rectangle 10">
            <a:extLst>
              <a:ext uri="{FF2B5EF4-FFF2-40B4-BE49-F238E27FC236}">
                <a16:creationId xmlns:a16="http://schemas.microsoft.com/office/drawing/2014/main" id="{313B7416-CA60-C549-BE64-5A4D446210B1}"/>
              </a:ext>
            </a:extLst>
          </p:cNvPr>
          <p:cNvSpPr/>
          <p:nvPr/>
        </p:nvSpPr>
        <p:spPr>
          <a:xfrm>
            <a:off x="2006203" y="5354464"/>
            <a:ext cx="2808387" cy="307777"/>
          </a:xfrm>
          <a:prstGeom prst="rect">
            <a:avLst/>
          </a:prstGeom>
        </p:spPr>
        <p:txBody>
          <a:bodyPr>
            <a:spAutoFit/>
          </a:bodyPr>
          <a:lstStyle/>
          <a:p>
            <a:pPr defTabSz="914353">
              <a:defRPr/>
            </a:pPr>
            <a:r>
              <a:rPr lang="en-US" altLang="x-none" sz="1400" b="1" dirty="0">
                <a:solidFill>
                  <a:prstClr val="black"/>
                </a:solidFill>
                <a:latin typeface="Calibri" panose="020F0502020204030204"/>
              </a:rPr>
              <a:t>Diffusion of Innovations</a:t>
            </a:r>
            <a:endParaRPr lang="en-US" sz="1400" dirty="0">
              <a:solidFill>
                <a:prstClr val="black"/>
              </a:solidFill>
              <a:latin typeface="Calibri" panose="020F0502020204030204"/>
            </a:endParaRPr>
          </a:p>
        </p:txBody>
      </p:sp>
      <p:sp>
        <p:nvSpPr>
          <p:cNvPr id="12" name="Rectangle 11">
            <a:extLst>
              <a:ext uri="{FF2B5EF4-FFF2-40B4-BE49-F238E27FC236}">
                <a16:creationId xmlns:a16="http://schemas.microsoft.com/office/drawing/2014/main" id="{12793D09-38E9-8441-BCBB-CF6830DB9C6F}"/>
              </a:ext>
            </a:extLst>
          </p:cNvPr>
          <p:cNvSpPr/>
          <p:nvPr/>
        </p:nvSpPr>
        <p:spPr>
          <a:xfrm>
            <a:off x="7755806" y="5923732"/>
            <a:ext cx="2807270" cy="523220"/>
          </a:xfrm>
          <a:prstGeom prst="rect">
            <a:avLst/>
          </a:prstGeom>
        </p:spPr>
        <p:txBody>
          <a:bodyPr>
            <a:spAutoFit/>
          </a:bodyPr>
          <a:lstStyle/>
          <a:p>
            <a:pPr defTabSz="914353">
              <a:defRPr/>
            </a:pPr>
            <a:r>
              <a:rPr lang="en-US" altLang="x-none" sz="1400" b="1" dirty="0">
                <a:solidFill>
                  <a:prstClr val="black"/>
                </a:solidFill>
                <a:latin typeface="Calibri" panose="020F0502020204030204"/>
              </a:rPr>
              <a:t>Community-Academic Partnership Model</a:t>
            </a:r>
            <a:endParaRPr lang="en-US" sz="1400" dirty="0">
              <a:solidFill>
                <a:prstClr val="black"/>
              </a:solidFill>
              <a:latin typeface="Calibri" panose="020F0502020204030204"/>
            </a:endParaRPr>
          </a:p>
        </p:txBody>
      </p:sp>
      <p:pic>
        <p:nvPicPr>
          <p:cNvPr id="99338" name="Picture 12">
            <a:extLst>
              <a:ext uri="{FF2B5EF4-FFF2-40B4-BE49-F238E27FC236}">
                <a16:creationId xmlns:a16="http://schemas.microsoft.com/office/drawing/2014/main" id="{FEB732B6-7EFE-355F-AD69-A5AE8FEB97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6785" y="4493865"/>
            <a:ext cx="2807270" cy="146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4572"/>
            <a:ext cx="12183254" cy="594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36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29187" y="6488668"/>
            <a:ext cx="8562813" cy="369332"/>
          </a:xfrm>
          <a:prstGeom prst="rect">
            <a:avLst/>
          </a:prstGeom>
        </p:spPr>
        <p:txBody>
          <a:bodyPr wrap="square">
            <a:spAutoFit/>
          </a:bodyPr>
          <a:lstStyle/>
          <a:p>
            <a:r>
              <a:rPr lang="en-US" b="1" dirty="0">
                <a:hlinkClick r:id="rId3"/>
              </a:rPr>
              <a:t>https://dissemination-implementation.org/index.aspx</a:t>
            </a:r>
            <a:endParaRPr lang="en-US" b="1" dirty="0"/>
          </a:p>
        </p:txBody>
      </p:sp>
      <p:pic>
        <p:nvPicPr>
          <p:cNvPr id="2" name="Picture 1">
            <a:extLst>
              <a:ext uri="{FF2B5EF4-FFF2-40B4-BE49-F238E27FC236}">
                <a16:creationId xmlns:a16="http://schemas.microsoft.com/office/drawing/2014/main" id="{C7D006C6-3618-2A8E-906A-E6F1E5C7BC41}"/>
              </a:ext>
            </a:extLst>
          </p:cNvPr>
          <p:cNvPicPr>
            <a:picLocks noChangeAspect="1"/>
          </p:cNvPicPr>
          <p:nvPr/>
        </p:nvPicPr>
        <p:blipFill>
          <a:blip r:embed="rId4"/>
          <a:stretch>
            <a:fillRect/>
          </a:stretch>
        </p:blipFill>
        <p:spPr>
          <a:xfrm>
            <a:off x="775640" y="0"/>
            <a:ext cx="10640720" cy="6491685"/>
          </a:xfrm>
          <a:prstGeom prst="rect">
            <a:avLst/>
          </a:prstGeom>
        </p:spPr>
      </p:pic>
    </p:spTree>
    <p:extLst>
      <p:ext uri="{BB962C8B-B14F-4D97-AF65-F5344CB8AC3E}">
        <p14:creationId xmlns:p14="http://schemas.microsoft.com/office/powerpoint/2010/main" val="755941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5|0.3|0.4|0.7|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CP_Final new template_final.potx" id="{956FCB47-9872-41A5-98B7-07D476E57494}" vid="{AD17E070-A8C2-4C71-8A60-79EB2FBCF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28500</TotalTime>
  <Words>4835</Words>
  <Application>Microsoft Macintosh PowerPoint</Application>
  <PresentationFormat>Widescreen</PresentationFormat>
  <Paragraphs>546</Paragraphs>
  <Slides>66</Slides>
  <Notes>45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66</vt:i4>
      </vt:variant>
    </vt:vector>
  </HeadingPairs>
  <TitlesOfParts>
    <vt:vector size="78" baseType="lpstr">
      <vt:lpstr>Arial Unicode MS</vt:lpstr>
      <vt:lpstr>MS PGothic</vt:lpstr>
      <vt:lpstr>Arial</vt:lpstr>
      <vt:lpstr>Calibri</vt:lpstr>
      <vt:lpstr>Calibri Light</vt:lpstr>
      <vt:lpstr>Gill Sans</vt:lpstr>
      <vt:lpstr>Helvetica</vt:lpstr>
      <vt:lpstr>Merriweather</vt:lpstr>
      <vt:lpstr>Times</vt:lpstr>
      <vt:lpstr>Times New Roman</vt:lpstr>
      <vt:lpstr>Wingdings</vt:lpstr>
      <vt:lpstr>Office Theme</vt:lpstr>
      <vt:lpstr>PowerPoint Presentation</vt:lpstr>
      <vt:lpstr>PowerPoint Presentation</vt:lpstr>
      <vt:lpstr>Plan for today</vt:lpstr>
      <vt:lpstr>PowerPoint Presentation</vt:lpstr>
      <vt:lpstr>PowerPoint Presentation</vt:lpstr>
      <vt:lpstr>PowerPoint Presentation</vt:lpstr>
      <vt:lpstr>PowerPoint Presentation</vt:lpstr>
      <vt:lpstr>PowerPoint Presentation</vt:lpstr>
      <vt:lpstr>PowerPoint Presentation</vt:lpstr>
      <vt:lpstr>Public Health Need Thought Exercise</vt:lpstr>
      <vt:lpstr>Impact</vt:lpstr>
      <vt:lpstr>Ultimate Impact of an Insurance-sponsored Weight Management Program in West Virginia</vt:lpstr>
      <vt:lpstr>PowerPoint Presentation</vt:lpstr>
      <vt:lpstr>RE-AIM Intervention(s) Goal with equity ‘baked in’:</vt:lpstr>
      <vt:lpstr>PowerPoint Presentation</vt:lpstr>
      <vt:lpstr>Purpose and History of the RE-AIM Framework </vt:lpstr>
      <vt:lpstr>Pragmatic Use of RE-AIM - What is Feasible?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Physical Activity Program Results</vt:lpstr>
      <vt:lpstr>Results (continued)</vt:lpstr>
      <vt:lpstr>PowerPoint Presentation</vt:lpstr>
      <vt:lpstr>PowerPoint Presentation</vt:lpstr>
      <vt:lpstr>PowerPoint Presentation</vt:lpstr>
      <vt:lpstr>What is PRISM?</vt:lpstr>
      <vt:lpstr>PowerPoint Presentation</vt:lpstr>
      <vt:lpstr>REPEAT AFTER ME…</vt:lpstr>
      <vt:lpstr>PowerPoint Presentation</vt:lpstr>
      <vt:lpstr>PowerPoint Presentation</vt:lpstr>
      <vt:lpstr>PowerPoint Presentation</vt:lpstr>
      <vt:lpstr>PowerPoint Presentation</vt:lpstr>
      <vt:lpstr>PowerPoint Presentation</vt:lpstr>
      <vt:lpstr>PowerPoint Presentation</vt:lpstr>
      <vt:lpstr>How PRISM (and RE-AIM Outcomes) Address Equity Issues</vt:lpstr>
      <vt:lpstr>How PRISM (and RE-AIM Outcomes) Address Equity Issues</vt:lpstr>
      <vt:lpstr>PowerPoint Presentation</vt:lpstr>
      <vt:lpstr>PowerPoint Presentation</vt:lpstr>
      <vt:lpstr>PowerPoint Presentation</vt:lpstr>
      <vt:lpstr>The Need for Speed:  Rationale for Iterative RE-AIM/PRISM</vt:lpstr>
      <vt:lpstr>How do you use iterative RE-AIM/PRISM?</vt:lpstr>
      <vt:lpstr>Sample “Gap” Analysis</vt:lpstr>
      <vt:lpstr>Iterative RE-AIM/PRISM:  Key Findings, Challenges, Next Steps</vt:lpstr>
      <vt:lpstr>Most Recent: Iterative PRISM webtool</vt:lpstr>
      <vt:lpstr>PowerPoint Presentation</vt:lpstr>
      <vt:lpstr>PowerPoint Presentation</vt:lpstr>
      <vt:lpstr>PowerPoint Presentation</vt:lpstr>
      <vt:lpstr>Graphical display of responses</vt:lpstr>
      <vt:lpstr>Prioritize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Ford, Bryan</dc:creator>
  <cp:lastModifiedBy>Paul Estabrooks</cp:lastModifiedBy>
  <cp:revision>117</cp:revision>
  <cp:lastPrinted>2023-09-24T23:35:32Z</cp:lastPrinted>
  <dcterms:created xsi:type="dcterms:W3CDTF">2023-01-30T23:02:12Z</dcterms:created>
  <dcterms:modified xsi:type="dcterms:W3CDTF">2024-03-26T23:09:06Z</dcterms:modified>
</cp:coreProperties>
</file>