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3" r:id="rId3"/>
    <p:sldMasterId id="2147483685" r:id="rId4"/>
    <p:sldMasterId id="2147483697" r:id="rId5"/>
    <p:sldMasterId id="2147483707" r:id="rId6"/>
    <p:sldMasterId id="2147483720" r:id="rId7"/>
    <p:sldMasterId id="2147483735" r:id="rId8"/>
  </p:sldMasterIdLst>
  <p:notesMasterIdLst>
    <p:notesMasterId r:id="rId146"/>
  </p:notesMasterIdLst>
  <p:sldIdLst>
    <p:sldId id="256" r:id="rId9"/>
    <p:sldId id="257" r:id="rId10"/>
    <p:sldId id="258" r:id="rId11"/>
    <p:sldId id="259" r:id="rId12"/>
    <p:sldId id="260" r:id="rId13"/>
    <p:sldId id="261" r:id="rId14"/>
    <p:sldId id="262" r:id="rId15"/>
    <p:sldId id="263" r:id="rId16"/>
    <p:sldId id="264" r:id="rId17"/>
    <p:sldId id="265" r:id="rId18"/>
    <p:sldId id="1436" r:id="rId19"/>
    <p:sldId id="1455" r:id="rId20"/>
    <p:sldId id="1442" r:id="rId21"/>
    <p:sldId id="1447" r:id="rId22"/>
    <p:sldId id="1456" r:id="rId23"/>
    <p:sldId id="1443" r:id="rId24"/>
    <p:sldId id="1457" r:id="rId25"/>
    <p:sldId id="1458" r:id="rId26"/>
    <p:sldId id="1450" r:id="rId27"/>
    <p:sldId id="1426" r:id="rId28"/>
    <p:sldId id="990" r:id="rId29"/>
    <p:sldId id="1029" r:id="rId30"/>
    <p:sldId id="1028" r:id="rId31"/>
    <p:sldId id="1445" r:id="rId32"/>
    <p:sldId id="1459" r:id="rId33"/>
    <p:sldId id="1460" r:id="rId34"/>
    <p:sldId id="1461" r:id="rId35"/>
    <p:sldId id="1462" r:id="rId36"/>
    <p:sldId id="1463" r:id="rId37"/>
    <p:sldId id="1464" r:id="rId38"/>
    <p:sldId id="1465" r:id="rId39"/>
    <p:sldId id="1466" r:id="rId40"/>
    <p:sldId id="1467" r:id="rId41"/>
    <p:sldId id="1468" r:id="rId42"/>
    <p:sldId id="1469" r:id="rId43"/>
    <p:sldId id="1470" r:id="rId44"/>
    <p:sldId id="688" r:id="rId45"/>
    <p:sldId id="1471" r:id="rId46"/>
    <p:sldId id="387" r:id="rId47"/>
    <p:sldId id="1430" r:id="rId48"/>
    <p:sldId id="276" r:id="rId49"/>
    <p:sldId id="1423" r:id="rId50"/>
    <p:sldId id="1360" r:id="rId51"/>
    <p:sldId id="1362" r:id="rId52"/>
    <p:sldId id="1431" r:id="rId53"/>
    <p:sldId id="1378" r:id="rId54"/>
    <p:sldId id="1379" r:id="rId55"/>
    <p:sldId id="296" r:id="rId56"/>
    <p:sldId id="1196" r:id="rId57"/>
    <p:sldId id="292" r:id="rId58"/>
    <p:sldId id="277" r:id="rId59"/>
    <p:sldId id="1432" r:id="rId60"/>
    <p:sldId id="1371" r:id="rId61"/>
    <p:sldId id="1394" r:id="rId62"/>
    <p:sldId id="268" r:id="rId63"/>
    <p:sldId id="1407" r:id="rId64"/>
    <p:sldId id="1408" r:id="rId65"/>
    <p:sldId id="1412" r:id="rId66"/>
    <p:sldId id="1433" r:id="rId67"/>
    <p:sldId id="1414" r:id="rId68"/>
    <p:sldId id="1406" r:id="rId69"/>
    <p:sldId id="1413" r:id="rId70"/>
    <p:sldId id="1404" r:id="rId71"/>
    <p:sldId id="1422" r:id="rId72"/>
    <p:sldId id="354" r:id="rId73"/>
    <p:sldId id="282" r:id="rId74"/>
    <p:sldId id="418" r:id="rId75"/>
    <p:sldId id="1424" r:id="rId76"/>
    <p:sldId id="1434" r:id="rId77"/>
    <p:sldId id="1437" r:id="rId78"/>
    <p:sldId id="1435" r:id="rId79"/>
    <p:sldId id="1452" r:id="rId80"/>
    <p:sldId id="1438" r:id="rId81"/>
    <p:sldId id="1439" r:id="rId82"/>
    <p:sldId id="1448" r:id="rId83"/>
    <p:sldId id="1449" r:id="rId84"/>
    <p:sldId id="1446" r:id="rId85"/>
    <p:sldId id="1444" r:id="rId86"/>
    <p:sldId id="1454" r:id="rId87"/>
    <p:sldId id="1453" r:id="rId88"/>
    <p:sldId id="423" r:id="rId89"/>
    <p:sldId id="1451" r:id="rId90"/>
    <p:sldId id="1472" r:id="rId91"/>
    <p:sldId id="343" r:id="rId92"/>
    <p:sldId id="1367" r:id="rId93"/>
    <p:sldId id="345" r:id="rId94"/>
    <p:sldId id="1368" r:id="rId95"/>
    <p:sldId id="1473" r:id="rId96"/>
    <p:sldId id="1474" r:id="rId97"/>
    <p:sldId id="1403" r:id="rId98"/>
    <p:sldId id="1475" r:id="rId99"/>
    <p:sldId id="1476" r:id="rId100"/>
    <p:sldId id="1477" r:id="rId101"/>
    <p:sldId id="1478" r:id="rId102"/>
    <p:sldId id="1479" r:id="rId103"/>
    <p:sldId id="1480" r:id="rId104"/>
    <p:sldId id="1481" r:id="rId105"/>
    <p:sldId id="1482" r:id="rId106"/>
    <p:sldId id="1483" r:id="rId107"/>
    <p:sldId id="1484" r:id="rId108"/>
    <p:sldId id="1485" r:id="rId109"/>
    <p:sldId id="1419" r:id="rId110"/>
    <p:sldId id="1486" r:id="rId111"/>
    <p:sldId id="1487" r:id="rId112"/>
    <p:sldId id="1488" r:id="rId113"/>
    <p:sldId id="1489" r:id="rId114"/>
    <p:sldId id="1490" r:id="rId115"/>
    <p:sldId id="1491" r:id="rId116"/>
    <p:sldId id="1425" r:id="rId117"/>
    <p:sldId id="1411" r:id="rId118"/>
    <p:sldId id="1492" r:id="rId119"/>
    <p:sldId id="1493" r:id="rId120"/>
    <p:sldId id="1494" r:id="rId121"/>
    <p:sldId id="344" r:id="rId122"/>
    <p:sldId id="1495" r:id="rId123"/>
    <p:sldId id="1496" r:id="rId124"/>
    <p:sldId id="1497" r:id="rId125"/>
    <p:sldId id="834" r:id="rId126"/>
    <p:sldId id="835" r:id="rId127"/>
    <p:sldId id="266" r:id="rId128"/>
    <p:sldId id="361" r:id="rId129"/>
    <p:sldId id="350" r:id="rId130"/>
    <p:sldId id="438" r:id="rId131"/>
    <p:sldId id="369" r:id="rId132"/>
    <p:sldId id="372" r:id="rId133"/>
    <p:sldId id="465" r:id="rId134"/>
    <p:sldId id="447" r:id="rId135"/>
    <p:sldId id="825" r:id="rId136"/>
    <p:sldId id="805" r:id="rId137"/>
    <p:sldId id="800" r:id="rId138"/>
    <p:sldId id="826" r:id="rId139"/>
    <p:sldId id="827" r:id="rId140"/>
    <p:sldId id="832" r:id="rId141"/>
    <p:sldId id="829" r:id="rId142"/>
    <p:sldId id="833" r:id="rId143"/>
    <p:sldId id="836" r:id="rId144"/>
    <p:sldId id="1498" r:id="rId1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81"/>
    <p:restoredTop sz="84758"/>
  </p:normalViewPr>
  <p:slideViewPr>
    <p:cSldViewPr snapToGrid="0">
      <p:cViewPr varScale="1">
        <p:scale>
          <a:sx n="102" d="100"/>
          <a:sy n="102" d="100"/>
        </p:scale>
        <p:origin x="192" y="448"/>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tableStyles" Target="tableStyle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cain\Downloads\PRISM%20FIT%20CO-CREATE-Ex\PRISMAssessment_DATA_MAIN%20CLINIC_4.24.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cain\Downloads\PRISM%20FIT%20CO-CREATE-Ex\PRISMAssessment_DATA_MAIN%20CLINIC_4.24.2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cain\Downloads\PRISM%20FIT%20CO-CREATE-Ex\PRISMAssessment_DATA_MAIN%20CLINIC_4.24.2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cain\Downloads\PRISM%20FIT%20CO-CREATE-Ex\PRISMAssessment_DATA_MAIN%20CLINIC_4.24.2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kcain\Downloads\PRISM%20FIT%20CO-CREATE-Ex\PRISMAssessment_DATA_MAIN%20CLINIC_4.24.2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kcain\Downloads\PRISM%20FIT%20CO-CREATE-Ex\PRISMAssessment_DATA_MAIN%20CLINIC_4.24.23.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224758955754156"/>
          <c:y val="3.3682334477516049E-2"/>
          <c:w val="0.44032374163060872"/>
          <c:h val="0.88854860301191674"/>
        </c:manualLayout>
      </c:layout>
      <c:barChart>
        <c:barDir val="bar"/>
        <c:grouping val="clustered"/>
        <c:varyColors val="0"/>
        <c:ser>
          <c:idx val="12"/>
          <c:order val="12"/>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6"/>
                <c:pt idx="0">
                  <c:v>the expectations and perspectives of San Ysidro Health patients and nearby community members?</c:v>
                </c:pt>
                <c:pt idx="1">
                  <c:v> the expectations and perspectives of the San Ysidro Health clinical and operational partners?</c:v>
                </c:pt>
                <c:pt idx="2">
                  <c:v> the characteristics of San Ysidro Health patients and nearby community members?</c:v>
                </c:pt>
                <c:pt idx="3">
                  <c:v> the characteristics of clinicians and operational partners at your clinic and more broadly San Ysidro Health?</c:v>
                </c:pt>
                <c:pt idx="4">
                  <c:v> the available resources, staff, workflow, responsibilities, and support functions of your clinic and more broadly San Ysidro Health?</c:v>
                </c:pt>
                <c:pt idx="5">
                  <c:v> the characteristics and requirements of the local and national context outside of San Ysidro Health (e.g., reimbursement policies, clinical guidelines, competition with alternative care providers who provide health care services)?</c:v>
                </c:pt>
              </c:strCache>
            </c:strRef>
          </c:cat>
          <c:val>
            <c:numRef>
              <c:f>Sheet1!$N$2:$N$8</c:f>
              <c:numCache>
                <c:formatCode>General</c:formatCode>
                <c:ptCount val="6"/>
                <c:pt idx="0">
                  <c:v>4.6000000000000005</c:v>
                </c:pt>
                <c:pt idx="1">
                  <c:v>4.6000000000000005</c:v>
                </c:pt>
                <c:pt idx="2">
                  <c:v>4.5</c:v>
                </c:pt>
                <c:pt idx="3">
                  <c:v>5</c:v>
                </c:pt>
                <c:pt idx="4">
                  <c:v>4.3999999999999995</c:v>
                </c:pt>
                <c:pt idx="5">
                  <c:v>4.8</c:v>
                </c:pt>
              </c:numCache>
            </c:numRef>
          </c:val>
          <c:extLst>
            <c:ext xmlns:c16="http://schemas.microsoft.com/office/drawing/2014/chart" uri="{C3380CC4-5D6E-409C-BE32-E72D297353CC}">
              <c16:uniqueId val="{00000009-A079-4317-84AA-5ADF3F00D60C}"/>
            </c:ext>
          </c:extLst>
        </c:ser>
        <c:dLbls>
          <c:showLegendKey val="0"/>
          <c:showVal val="0"/>
          <c:showCatName val="0"/>
          <c:showSerName val="0"/>
          <c:showPercent val="0"/>
          <c:showBubbleSize val="0"/>
        </c:dLbls>
        <c:gapWidth val="150"/>
        <c:axId val="716329080"/>
        <c:axId val="538661048"/>
        <c:extLst>
          <c:ext xmlns:c15="http://schemas.microsoft.com/office/drawing/2012/chart" uri="{02D57815-91ED-43cb-92C2-25804820EDAC}">
            <c15:filteredBarSeries>
              <c15:ser>
                <c:idx val="0"/>
                <c:order val="0"/>
                <c:spPr>
                  <a:solidFill>
                    <a:schemeClr val="accent1"/>
                  </a:solidFill>
                  <a:ln>
                    <a:noFill/>
                  </a:ln>
                  <a:effectLst/>
                </c:spPr>
                <c:invertIfNegative val="0"/>
                <c:cat>
                  <c:strRef>
                    <c:extLst>
                      <c:ext uri="{02D57815-91ED-43cb-92C2-25804820EDAC}">
                        <c15:formulaRef>
                          <c15:sqref>Sheet1!$A$2:$A$8</c15:sqref>
                        </c15:formulaRef>
                      </c:ext>
                    </c:extLst>
                    <c:strCache>
                      <c:ptCount val="6"/>
                      <c:pt idx="0">
                        <c:v>the expectations and perspectives of San Ysidro Health patients and nearby community members?</c:v>
                      </c:pt>
                      <c:pt idx="1">
                        <c:v> the expectations and perspectives of the San Ysidro Health clinical and operational partners?</c:v>
                      </c:pt>
                      <c:pt idx="2">
                        <c:v> the characteristics of San Ysidro Health patients and nearby community members?</c:v>
                      </c:pt>
                      <c:pt idx="3">
                        <c:v> the characteristics of clinicians and operational partners at your clinic and more broadly San Ysidro Health?</c:v>
                      </c:pt>
                      <c:pt idx="4">
                        <c:v> the available resources, staff, workflow, responsibilities, and support functions of your clinic and more broadly San Ysidro Health?</c:v>
                      </c:pt>
                      <c:pt idx="5">
                        <c:v> the characteristics and requirements of the local and national context outside of San Ysidro Health (e.g., reimbursement policies, clinical guidelines, competition with alternative care providers who provide health care services)?</c:v>
                      </c:pt>
                    </c:strCache>
                  </c:strRef>
                </c:cat>
                <c:val>
                  <c:numRef>
                    <c:extLst>
                      <c:ext uri="{02D57815-91ED-43cb-92C2-25804820EDAC}">
                        <c15:formulaRef>
                          <c15:sqref>Sheet1!$B$2:$B$8</c15:sqref>
                        </c15:formulaRef>
                      </c:ext>
                    </c:extLst>
                    <c:numCache>
                      <c:formatCode>General</c:formatCode>
                      <c:ptCount val="6"/>
                      <c:pt idx="0">
                        <c:v>5</c:v>
                      </c:pt>
                      <c:pt idx="1">
                        <c:v>5</c:v>
                      </c:pt>
                      <c:pt idx="2">
                        <c:v>4</c:v>
                      </c:pt>
                      <c:pt idx="3">
                        <c:v>4</c:v>
                      </c:pt>
                      <c:pt idx="4">
                        <c:v>4</c:v>
                      </c:pt>
                      <c:pt idx="5">
                        <c:v>5</c:v>
                      </c:pt>
                    </c:numCache>
                  </c:numRef>
                </c:val>
                <c:extLst>
                  <c:ext xmlns:c16="http://schemas.microsoft.com/office/drawing/2014/chart" uri="{C3380CC4-5D6E-409C-BE32-E72D297353CC}">
                    <c16:uniqueId val="{00000000-72D0-4D0A-A19D-9BE6013BF42B}"/>
                  </c:ext>
                </c:extLst>
              </c15:ser>
            </c15:filteredBarSeries>
            <c15:filteredBarSeries>
              <c15:ser>
                <c:idx val="1"/>
                <c:order val="1"/>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Sheet1!$A$2:$A$8</c15:sqref>
                        </c15:formulaRef>
                      </c:ext>
                    </c:extLst>
                    <c:strCache>
                      <c:ptCount val="6"/>
                      <c:pt idx="0">
                        <c:v>the expectations and perspectives of San Ysidro Health patients and nearby community members?</c:v>
                      </c:pt>
                      <c:pt idx="1">
                        <c:v> the expectations and perspectives of the San Ysidro Health clinical and operational partners?</c:v>
                      </c:pt>
                      <c:pt idx="2">
                        <c:v> the characteristics of San Ysidro Health patients and nearby community members?</c:v>
                      </c:pt>
                      <c:pt idx="3">
                        <c:v> the characteristics of clinicians and operational partners at your clinic and more broadly San Ysidro Health?</c:v>
                      </c:pt>
                      <c:pt idx="4">
                        <c:v> the available resources, staff, workflow, responsibilities, and support functions of your clinic and more broadly San Ysidro Health?</c:v>
                      </c:pt>
                      <c:pt idx="5">
                        <c:v> the characteristics and requirements of the local and national context outside of San Ysidro Health (e.g., reimbursement policies, clinical guidelines, competition with alternative care providers who provide health care services)?</c:v>
                      </c:pt>
                    </c:strCache>
                  </c:strRef>
                </c:cat>
                <c:val>
                  <c:numRef>
                    <c:extLst xmlns:c15="http://schemas.microsoft.com/office/drawing/2012/chart">
                      <c:ext xmlns:c15="http://schemas.microsoft.com/office/drawing/2012/chart" uri="{02D57815-91ED-43cb-92C2-25804820EDAC}">
                        <c15:formulaRef>
                          <c15:sqref>Sheet1!$C$2:$C$8</c15:sqref>
                        </c15:formulaRef>
                      </c:ext>
                    </c:extLst>
                    <c:numCache>
                      <c:formatCode>General</c:formatCode>
                      <c:ptCount val="6"/>
                      <c:pt idx="0">
                        <c:v>3</c:v>
                      </c:pt>
                      <c:pt idx="1">
                        <c:v>4</c:v>
                      </c:pt>
                      <c:pt idx="2">
                        <c:v>4</c:v>
                      </c:pt>
                      <c:pt idx="3">
                        <c:v>5</c:v>
                      </c:pt>
                      <c:pt idx="4">
                        <c:v>3</c:v>
                      </c:pt>
                      <c:pt idx="5">
                        <c:v>4</c:v>
                      </c:pt>
                    </c:numCache>
                  </c:numRef>
                </c:val>
                <c:extLst xmlns:c15="http://schemas.microsoft.com/office/drawing/2012/chart">
                  <c:ext xmlns:c16="http://schemas.microsoft.com/office/drawing/2014/chart" uri="{C3380CC4-5D6E-409C-BE32-E72D297353CC}">
                    <c16:uniqueId val="{00000001-72D0-4D0A-A19D-9BE6013BF42B}"/>
                  </c:ext>
                </c:extLst>
              </c15:ser>
            </c15:filteredBarSeries>
            <c15:filteredBarSeries>
              <c15:ser>
                <c:idx val="2"/>
                <c:order val="2"/>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Sheet1!$A$2:$A$8</c15:sqref>
                        </c15:formulaRef>
                      </c:ext>
                    </c:extLst>
                    <c:strCache>
                      <c:ptCount val="6"/>
                      <c:pt idx="0">
                        <c:v>the expectations and perspectives of San Ysidro Health patients and nearby community members?</c:v>
                      </c:pt>
                      <c:pt idx="1">
                        <c:v> the expectations and perspectives of the San Ysidro Health clinical and operational partners?</c:v>
                      </c:pt>
                      <c:pt idx="2">
                        <c:v> the characteristics of San Ysidro Health patients and nearby community members?</c:v>
                      </c:pt>
                      <c:pt idx="3">
                        <c:v> the characteristics of clinicians and operational partners at your clinic and more broadly San Ysidro Health?</c:v>
                      </c:pt>
                      <c:pt idx="4">
                        <c:v> the available resources, staff, workflow, responsibilities, and support functions of your clinic and more broadly San Ysidro Health?</c:v>
                      </c:pt>
                      <c:pt idx="5">
                        <c:v> the characteristics and requirements of the local and national context outside of San Ysidro Health (e.g., reimbursement policies, clinical guidelines, competition with alternative care providers who provide health care services)?</c:v>
                      </c:pt>
                    </c:strCache>
                  </c:strRef>
                </c:cat>
                <c:val>
                  <c:numRef>
                    <c:extLst xmlns:c15="http://schemas.microsoft.com/office/drawing/2012/chart">
                      <c:ext xmlns:c15="http://schemas.microsoft.com/office/drawing/2012/chart" uri="{02D57815-91ED-43cb-92C2-25804820EDAC}">
                        <c15:formulaRef>
                          <c15:sqref>Sheet1!$D$2:$D$8</c15:sqref>
                        </c15:formulaRef>
                      </c:ext>
                    </c:extLst>
                    <c:numCache>
                      <c:formatCode>General</c:formatCode>
                      <c:ptCount val="6"/>
                      <c:pt idx="0">
                        <c:v>6</c:v>
                      </c:pt>
                      <c:pt idx="1">
                        <c:v>3</c:v>
                      </c:pt>
                      <c:pt idx="2">
                        <c:v>6</c:v>
                      </c:pt>
                      <c:pt idx="3">
                        <c:v>6</c:v>
                      </c:pt>
                      <c:pt idx="4">
                        <c:v>3</c:v>
                      </c:pt>
                      <c:pt idx="5">
                        <c:v>6</c:v>
                      </c:pt>
                    </c:numCache>
                  </c:numRef>
                </c:val>
                <c:extLst xmlns:c15="http://schemas.microsoft.com/office/drawing/2012/chart">
                  <c:ext xmlns:c16="http://schemas.microsoft.com/office/drawing/2014/chart" uri="{C3380CC4-5D6E-409C-BE32-E72D297353CC}">
                    <c16:uniqueId val="{00000002-72D0-4D0A-A19D-9BE6013BF42B}"/>
                  </c:ext>
                </c:extLst>
              </c15:ser>
            </c15:filteredBarSeries>
            <c15:filteredBarSeries>
              <c15:ser>
                <c:idx val="3"/>
                <c:order val="3"/>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Sheet1!$A$2:$A$8</c15:sqref>
                        </c15:formulaRef>
                      </c:ext>
                    </c:extLst>
                    <c:strCache>
                      <c:ptCount val="6"/>
                      <c:pt idx="0">
                        <c:v>the expectations and perspectives of San Ysidro Health patients and nearby community members?</c:v>
                      </c:pt>
                      <c:pt idx="1">
                        <c:v> the expectations and perspectives of the San Ysidro Health clinical and operational partners?</c:v>
                      </c:pt>
                      <c:pt idx="2">
                        <c:v> the characteristics of San Ysidro Health patients and nearby community members?</c:v>
                      </c:pt>
                      <c:pt idx="3">
                        <c:v> the characteristics of clinicians and operational partners at your clinic and more broadly San Ysidro Health?</c:v>
                      </c:pt>
                      <c:pt idx="4">
                        <c:v> the available resources, staff, workflow, responsibilities, and support functions of your clinic and more broadly San Ysidro Health?</c:v>
                      </c:pt>
                      <c:pt idx="5">
                        <c:v> the characteristics and requirements of the local and national context outside of San Ysidro Health (e.g., reimbursement policies, clinical guidelines, competition with alternative care providers who provide health care services)?</c:v>
                      </c:pt>
                    </c:strCache>
                  </c:strRef>
                </c:cat>
                <c:val>
                  <c:numRef>
                    <c:extLst xmlns:c15="http://schemas.microsoft.com/office/drawing/2012/chart">
                      <c:ext xmlns:c15="http://schemas.microsoft.com/office/drawing/2012/chart" uri="{02D57815-91ED-43cb-92C2-25804820EDAC}">
                        <c15:formulaRef>
                          <c15:sqref>Sheet1!$E$2:$E$8</c15:sqref>
                        </c15:formulaRef>
                      </c:ext>
                    </c:extLst>
                    <c:numCache>
                      <c:formatCode>General</c:formatCode>
                      <c:ptCount val="6"/>
                      <c:pt idx="0">
                        <c:v>5</c:v>
                      </c:pt>
                      <c:pt idx="1">
                        <c:v>5</c:v>
                      </c:pt>
                      <c:pt idx="2">
                        <c:v>3</c:v>
                      </c:pt>
                      <c:pt idx="3">
                        <c:v>5</c:v>
                      </c:pt>
                      <c:pt idx="4">
                        <c:v>3</c:v>
                      </c:pt>
                      <c:pt idx="5">
                        <c:v>5</c:v>
                      </c:pt>
                    </c:numCache>
                  </c:numRef>
                </c:val>
                <c:extLst xmlns:c15="http://schemas.microsoft.com/office/drawing/2012/chart">
                  <c:ext xmlns:c16="http://schemas.microsoft.com/office/drawing/2014/chart" uri="{C3380CC4-5D6E-409C-BE32-E72D297353CC}">
                    <c16:uniqueId val="{00000003-72D0-4D0A-A19D-9BE6013BF42B}"/>
                  </c:ext>
                </c:extLst>
              </c15:ser>
            </c15:filteredBarSeries>
            <c15:filteredBarSeries>
              <c15:ser>
                <c:idx val="4"/>
                <c:order val="4"/>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Sheet1!$A$2:$A$8</c15:sqref>
                        </c15:formulaRef>
                      </c:ext>
                    </c:extLst>
                    <c:strCache>
                      <c:ptCount val="6"/>
                      <c:pt idx="0">
                        <c:v>the expectations and perspectives of San Ysidro Health patients and nearby community members?</c:v>
                      </c:pt>
                      <c:pt idx="1">
                        <c:v> the expectations and perspectives of the San Ysidro Health clinical and operational partners?</c:v>
                      </c:pt>
                      <c:pt idx="2">
                        <c:v> the characteristics of San Ysidro Health patients and nearby community members?</c:v>
                      </c:pt>
                      <c:pt idx="3">
                        <c:v> the characteristics of clinicians and operational partners at your clinic and more broadly San Ysidro Health?</c:v>
                      </c:pt>
                      <c:pt idx="4">
                        <c:v> the available resources, staff, workflow, responsibilities, and support functions of your clinic and more broadly San Ysidro Health?</c:v>
                      </c:pt>
                      <c:pt idx="5">
                        <c:v> the characteristics and requirements of the local and national context outside of San Ysidro Health (e.g., reimbursement policies, clinical guidelines, competition with alternative care providers who provide health care services)?</c:v>
                      </c:pt>
                    </c:strCache>
                  </c:strRef>
                </c:cat>
                <c:val>
                  <c:numRef>
                    <c:extLst xmlns:c15="http://schemas.microsoft.com/office/drawing/2012/chart">
                      <c:ext xmlns:c15="http://schemas.microsoft.com/office/drawing/2012/chart" uri="{02D57815-91ED-43cb-92C2-25804820EDAC}">
                        <c15:formulaRef>
                          <c15:sqref>Sheet1!$F$2:$F$8</c15:sqref>
                        </c15:formulaRef>
                      </c:ext>
                    </c:extLst>
                    <c:numCache>
                      <c:formatCode>General</c:formatCode>
                      <c:ptCount val="6"/>
                      <c:pt idx="0">
                        <c:v>6</c:v>
                      </c:pt>
                      <c:pt idx="1">
                        <c:v>6</c:v>
                      </c:pt>
                      <c:pt idx="2">
                        <c:v>6</c:v>
                      </c:pt>
                      <c:pt idx="3">
                        <c:v>6</c:v>
                      </c:pt>
                      <c:pt idx="4">
                        <c:v>6</c:v>
                      </c:pt>
                      <c:pt idx="5">
                        <c:v>6</c:v>
                      </c:pt>
                    </c:numCache>
                  </c:numRef>
                </c:val>
                <c:extLst xmlns:c15="http://schemas.microsoft.com/office/drawing/2012/chart">
                  <c:ext xmlns:c16="http://schemas.microsoft.com/office/drawing/2014/chart" uri="{C3380CC4-5D6E-409C-BE32-E72D297353CC}">
                    <c16:uniqueId val="{00000004-72D0-4D0A-A19D-9BE6013BF42B}"/>
                  </c:ext>
                </c:extLst>
              </c15:ser>
            </c15:filteredBarSeries>
            <c15:filteredBarSeries>
              <c15:ser>
                <c:idx val="5"/>
                <c:order val="5"/>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Sheet1!$A$2:$A$8</c15:sqref>
                        </c15:formulaRef>
                      </c:ext>
                    </c:extLst>
                    <c:strCache>
                      <c:ptCount val="6"/>
                      <c:pt idx="0">
                        <c:v>the expectations and perspectives of San Ysidro Health patients and nearby community members?</c:v>
                      </c:pt>
                      <c:pt idx="1">
                        <c:v> the expectations and perspectives of the San Ysidro Health clinical and operational partners?</c:v>
                      </c:pt>
                      <c:pt idx="2">
                        <c:v> the characteristics of San Ysidro Health patients and nearby community members?</c:v>
                      </c:pt>
                      <c:pt idx="3">
                        <c:v> the characteristics of clinicians and operational partners at your clinic and more broadly San Ysidro Health?</c:v>
                      </c:pt>
                      <c:pt idx="4">
                        <c:v> the available resources, staff, workflow, responsibilities, and support functions of your clinic and more broadly San Ysidro Health?</c:v>
                      </c:pt>
                      <c:pt idx="5">
                        <c:v> the characteristics and requirements of the local and national context outside of San Ysidro Health (e.g., reimbursement policies, clinical guidelines, competition with alternative care providers who provide health care services)?</c:v>
                      </c:pt>
                    </c:strCache>
                  </c:strRef>
                </c:cat>
                <c:val>
                  <c:numRef>
                    <c:extLst xmlns:c15="http://schemas.microsoft.com/office/drawing/2012/chart">
                      <c:ext xmlns:c15="http://schemas.microsoft.com/office/drawing/2012/chart" uri="{02D57815-91ED-43cb-92C2-25804820EDAC}">
                        <c15:formulaRef>
                          <c15:sqref>Sheet1!$G$2:$G$8</c15:sqref>
                        </c15:formulaRef>
                      </c:ext>
                    </c:extLst>
                    <c:numCache>
                      <c:formatCode>General</c:formatCode>
                      <c:ptCount val="6"/>
                      <c:pt idx="0">
                        <c:v>5</c:v>
                      </c:pt>
                      <c:pt idx="1">
                        <c:v>5</c:v>
                      </c:pt>
                      <c:pt idx="2">
                        <c:v>5</c:v>
                      </c:pt>
                      <c:pt idx="3">
                        <c:v>5</c:v>
                      </c:pt>
                      <c:pt idx="4">
                        <c:v>4</c:v>
                      </c:pt>
                      <c:pt idx="5">
                        <c:v>4</c:v>
                      </c:pt>
                    </c:numCache>
                  </c:numRef>
                </c:val>
                <c:extLst xmlns:c15="http://schemas.microsoft.com/office/drawing/2012/chart">
                  <c:ext xmlns:c16="http://schemas.microsoft.com/office/drawing/2014/chart" uri="{C3380CC4-5D6E-409C-BE32-E72D297353CC}">
                    <c16:uniqueId val="{00000005-72D0-4D0A-A19D-9BE6013BF42B}"/>
                  </c:ext>
                </c:extLst>
              </c15:ser>
            </c15:filteredBarSeries>
            <c15:filteredBarSeries>
              <c15:ser>
                <c:idx val="6"/>
                <c:order val="6"/>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Sheet1!$A$2:$A$8</c15:sqref>
                        </c15:formulaRef>
                      </c:ext>
                    </c:extLst>
                    <c:strCache>
                      <c:ptCount val="6"/>
                      <c:pt idx="0">
                        <c:v>the expectations and perspectives of San Ysidro Health patients and nearby community members?</c:v>
                      </c:pt>
                      <c:pt idx="1">
                        <c:v> the expectations and perspectives of the San Ysidro Health clinical and operational partners?</c:v>
                      </c:pt>
                      <c:pt idx="2">
                        <c:v> the characteristics of San Ysidro Health patients and nearby community members?</c:v>
                      </c:pt>
                      <c:pt idx="3">
                        <c:v> the characteristics of clinicians and operational partners at your clinic and more broadly San Ysidro Health?</c:v>
                      </c:pt>
                      <c:pt idx="4">
                        <c:v> the available resources, staff, workflow, responsibilities, and support functions of your clinic and more broadly San Ysidro Health?</c:v>
                      </c:pt>
                      <c:pt idx="5">
                        <c:v> the characteristics and requirements of the local and national context outside of San Ysidro Health (e.g., reimbursement policies, clinical guidelines, competition with alternative care providers who provide health care services)?</c:v>
                      </c:pt>
                    </c:strCache>
                  </c:strRef>
                </c:cat>
                <c:val>
                  <c:numRef>
                    <c:extLst xmlns:c15="http://schemas.microsoft.com/office/drawing/2012/chart">
                      <c:ext xmlns:c15="http://schemas.microsoft.com/office/drawing/2012/chart" uri="{02D57815-91ED-43cb-92C2-25804820EDAC}">
                        <c15:formulaRef>
                          <c15:sqref>Sheet1!$H$2:$H$8</c15:sqref>
                        </c15:formulaRef>
                      </c:ext>
                    </c:extLst>
                    <c:numCache>
                      <c:formatCode>General</c:formatCode>
                      <c:ptCount val="6"/>
                      <c:pt idx="0">
                        <c:v>2</c:v>
                      </c:pt>
                      <c:pt idx="1">
                        <c:v>4</c:v>
                      </c:pt>
                      <c:pt idx="2">
                        <c:v>3</c:v>
                      </c:pt>
                      <c:pt idx="3">
                        <c:v>4</c:v>
                      </c:pt>
                      <c:pt idx="4">
                        <c:v>5</c:v>
                      </c:pt>
                      <c:pt idx="5">
                        <c:v>4</c:v>
                      </c:pt>
                    </c:numCache>
                  </c:numRef>
                </c:val>
                <c:extLst xmlns:c15="http://schemas.microsoft.com/office/drawing/2012/chart">
                  <c:ext xmlns:c16="http://schemas.microsoft.com/office/drawing/2014/chart" uri="{C3380CC4-5D6E-409C-BE32-E72D297353CC}">
                    <c16:uniqueId val="{00000006-72D0-4D0A-A19D-9BE6013BF42B}"/>
                  </c:ext>
                </c:extLst>
              </c15:ser>
            </c15:filteredBarSeries>
            <c15:filteredBarSeries>
              <c15:ser>
                <c:idx val="7"/>
                <c:order val="7"/>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Sheet1!$A$2:$A$8</c15:sqref>
                        </c15:formulaRef>
                      </c:ext>
                    </c:extLst>
                    <c:strCache>
                      <c:ptCount val="6"/>
                      <c:pt idx="0">
                        <c:v>the expectations and perspectives of San Ysidro Health patients and nearby community members?</c:v>
                      </c:pt>
                      <c:pt idx="1">
                        <c:v> the expectations and perspectives of the San Ysidro Health clinical and operational partners?</c:v>
                      </c:pt>
                      <c:pt idx="2">
                        <c:v> the characteristics of San Ysidro Health patients and nearby community members?</c:v>
                      </c:pt>
                      <c:pt idx="3">
                        <c:v> the characteristics of clinicians and operational partners at your clinic and more broadly San Ysidro Health?</c:v>
                      </c:pt>
                      <c:pt idx="4">
                        <c:v> the available resources, staff, workflow, responsibilities, and support functions of your clinic and more broadly San Ysidro Health?</c:v>
                      </c:pt>
                      <c:pt idx="5">
                        <c:v> the characteristics and requirements of the local and national context outside of San Ysidro Health (e.g., reimbursement policies, clinical guidelines, competition with alternative care providers who provide health care services)?</c:v>
                      </c:pt>
                    </c:strCache>
                  </c:strRef>
                </c:cat>
                <c:val>
                  <c:numRef>
                    <c:extLst xmlns:c15="http://schemas.microsoft.com/office/drawing/2012/chart">
                      <c:ext xmlns:c15="http://schemas.microsoft.com/office/drawing/2012/chart" uri="{02D57815-91ED-43cb-92C2-25804820EDAC}">
                        <c15:formulaRef>
                          <c15:sqref>Sheet1!$I$2:$I$8</c15:sqref>
                        </c15:formulaRef>
                      </c:ext>
                    </c:extLst>
                    <c:numCache>
                      <c:formatCode>General</c:formatCode>
                      <c:ptCount val="6"/>
                      <c:pt idx="0">
                        <c:v>4</c:v>
                      </c:pt>
                      <c:pt idx="1">
                        <c:v>4</c:v>
                      </c:pt>
                      <c:pt idx="2">
                        <c:v>4</c:v>
                      </c:pt>
                      <c:pt idx="3">
                        <c:v>4</c:v>
                      </c:pt>
                      <c:pt idx="4">
                        <c:v>4</c:v>
                      </c:pt>
                      <c:pt idx="5">
                        <c:v>4</c:v>
                      </c:pt>
                    </c:numCache>
                  </c:numRef>
                </c:val>
                <c:extLst xmlns:c15="http://schemas.microsoft.com/office/drawing/2012/chart">
                  <c:ext xmlns:c16="http://schemas.microsoft.com/office/drawing/2014/chart" uri="{C3380CC4-5D6E-409C-BE32-E72D297353CC}">
                    <c16:uniqueId val="{00000004-A079-4317-84AA-5ADF3F00D60C}"/>
                  </c:ext>
                </c:extLst>
              </c15:ser>
            </c15:filteredBarSeries>
            <c15:filteredBarSeries>
              <c15:ser>
                <c:idx val="8"/>
                <c:order val="8"/>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Sheet1!$A$2:$A$8</c15:sqref>
                        </c15:formulaRef>
                      </c:ext>
                    </c:extLst>
                    <c:strCache>
                      <c:ptCount val="6"/>
                      <c:pt idx="0">
                        <c:v>the expectations and perspectives of San Ysidro Health patients and nearby community members?</c:v>
                      </c:pt>
                      <c:pt idx="1">
                        <c:v> the expectations and perspectives of the San Ysidro Health clinical and operational partners?</c:v>
                      </c:pt>
                      <c:pt idx="2">
                        <c:v> the characteristics of San Ysidro Health patients and nearby community members?</c:v>
                      </c:pt>
                      <c:pt idx="3">
                        <c:v> the characteristics of clinicians and operational partners at your clinic and more broadly San Ysidro Health?</c:v>
                      </c:pt>
                      <c:pt idx="4">
                        <c:v> the available resources, staff, workflow, responsibilities, and support functions of your clinic and more broadly San Ysidro Health?</c:v>
                      </c:pt>
                      <c:pt idx="5">
                        <c:v> the characteristics and requirements of the local and national context outside of San Ysidro Health (e.g., reimbursement policies, clinical guidelines, competition with alternative care providers who provide health care services)?</c:v>
                      </c:pt>
                    </c:strCache>
                  </c:strRef>
                </c:cat>
                <c:val>
                  <c:numRef>
                    <c:extLst xmlns:c15="http://schemas.microsoft.com/office/drawing/2012/chart">
                      <c:ext xmlns:c15="http://schemas.microsoft.com/office/drawing/2012/chart" uri="{02D57815-91ED-43cb-92C2-25804820EDAC}">
                        <c15:formulaRef>
                          <c15:sqref>Sheet1!$J$2:$J$8</c15:sqref>
                        </c15:formulaRef>
                      </c:ext>
                    </c:extLst>
                    <c:numCache>
                      <c:formatCode>General</c:formatCode>
                      <c:ptCount val="6"/>
                      <c:pt idx="0">
                        <c:v>4</c:v>
                      </c:pt>
                      <c:pt idx="1">
                        <c:v>4</c:v>
                      </c:pt>
                      <c:pt idx="2">
                        <c:v>5</c:v>
                      </c:pt>
                      <c:pt idx="3">
                        <c:v>5</c:v>
                      </c:pt>
                      <c:pt idx="4">
                        <c:v>6</c:v>
                      </c:pt>
                      <c:pt idx="5">
                        <c:v>4</c:v>
                      </c:pt>
                    </c:numCache>
                  </c:numRef>
                </c:val>
                <c:extLst xmlns:c15="http://schemas.microsoft.com/office/drawing/2012/chart">
                  <c:ext xmlns:c16="http://schemas.microsoft.com/office/drawing/2014/chart" uri="{C3380CC4-5D6E-409C-BE32-E72D297353CC}">
                    <c16:uniqueId val="{00000005-A079-4317-84AA-5ADF3F00D60C}"/>
                  </c:ext>
                </c:extLst>
              </c15:ser>
            </c15:filteredBarSeries>
            <c15:filteredBarSeries>
              <c15:ser>
                <c:idx val="9"/>
                <c:order val="9"/>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Sheet1!$A$2:$A$8</c15:sqref>
                        </c15:formulaRef>
                      </c:ext>
                    </c:extLst>
                    <c:strCache>
                      <c:ptCount val="6"/>
                      <c:pt idx="0">
                        <c:v>the expectations and perspectives of San Ysidro Health patients and nearby community members?</c:v>
                      </c:pt>
                      <c:pt idx="1">
                        <c:v> the expectations and perspectives of the San Ysidro Health clinical and operational partners?</c:v>
                      </c:pt>
                      <c:pt idx="2">
                        <c:v> the characteristics of San Ysidro Health patients and nearby community members?</c:v>
                      </c:pt>
                      <c:pt idx="3">
                        <c:v> the characteristics of clinicians and operational partners at your clinic and more broadly San Ysidro Health?</c:v>
                      </c:pt>
                      <c:pt idx="4">
                        <c:v> the available resources, staff, workflow, responsibilities, and support functions of your clinic and more broadly San Ysidro Health?</c:v>
                      </c:pt>
                      <c:pt idx="5">
                        <c:v> the characteristics and requirements of the local and national context outside of San Ysidro Health (e.g., reimbursement policies, clinical guidelines, competition with alternative care providers who provide health care services)?</c:v>
                      </c:pt>
                    </c:strCache>
                  </c:strRef>
                </c:cat>
                <c:val>
                  <c:numRef>
                    <c:extLst xmlns:c15="http://schemas.microsoft.com/office/drawing/2012/chart">
                      <c:ext xmlns:c15="http://schemas.microsoft.com/office/drawing/2012/chart" uri="{02D57815-91ED-43cb-92C2-25804820EDAC}">
                        <c15:formulaRef>
                          <c15:sqref>Sheet1!$K$2:$K$8</c15:sqref>
                        </c15:formulaRef>
                      </c:ext>
                    </c:extLst>
                    <c:numCache>
                      <c:formatCode>General</c:formatCode>
                      <c:ptCount val="6"/>
                    </c:numCache>
                  </c:numRef>
                </c:val>
                <c:extLst xmlns:c15="http://schemas.microsoft.com/office/drawing/2012/chart">
                  <c:ext xmlns:c16="http://schemas.microsoft.com/office/drawing/2014/chart" uri="{C3380CC4-5D6E-409C-BE32-E72D297353CC}">
                    <c16:uniqueId val="{00000006-A079-4317-84AA-5ADF3F00D60C}"/>
                  </c:ext>
                </c:extLst>
              </c15:ser>
            </c15:filteredBarSeries>
            <c15:filteredBarSeries>
              <c15:ser>
                <c:idx val="10"/>
                <c:order val="10"/>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Sheet1!$A$2:$A$8</c15:sqref>
                        </c15:formulaRef>
                      </c:ext>
                    </c:extLst>
                    <c:strCache>
                      <c:ptCount val="6"/>
                      <c:pt idx="0">
                        <c:v>the expectations and perspectives of San Ysidro Health patients and nearby community members?</c:v>
                      </c:pt>
                      <c:pt idx="1">
                        <c:v> the expectations and perspectives of the San Ysidro Health clinical and operational partners?</c:v>
                      </c:pt>
                      <c:pt idx="2">
                        <c:v> the characteristics of San Ysidro Health patients and nearby community members?</c:v>
                      </c:pt>
                      <c:pt idx="3">
                        <c:v> the characteristics of clinicians and operational partners at your clinic and more broadly San Ysidro Health?</c:v>
                      </c:pt>
                      <c:pt idx="4">
                        <c:v> the available resources, staff, workflow, responsibilities, and support functions of your clinic and more broadly San Ysidro Health?</c:v>
                      </c:pt>
                      <c:pt idx="5">
                        <c:v> the characteristics and requirements of the local and national context outside of San Ysidro Health (e.g., reimbursement policies, clinical guidelines, competition with alternative care providers who provide health care services)?</c:v>
                      </c:pt>
                    </c:strCache>
                  </c:strRef>
                </c:cat>
                <c:val>
                  <c:numRef>
                    <c:extLst xmlns:c15="http://schemas.microsoft.com/office/drawing/2012/chart">
                      <c:ext xmlns:c15="http://schemas.microsoft.com/office/drawing/2012/chart" uri="{02D57815-91ED-43cb-92C2-25804820EDAC}">
                        <c15:formulaRef>
                          <c15:sqref>Sheet1!$L$2:$L$8</c15:sqref>
                        </c15:formulaRef>
                      </c:ext>
                    </c:extLst>
                    <c:numCache>
                      <c:formatCode>General</c:formatCode>
                      <c:ptCount val="6"/>
                      <c:pt idx="0">
                        <c:v>6</c:v>
                      </c:pt>
                      <c:pt idx="1">
                        <c:v>6</c:v>
                      </c:pt>
                      <c:pt idx="2">
                        <c:v>5</c:v>
                      </c:pt>
                      <c:pt idx="3">
                        <c:v>6</c:v>
                      </c:pt>
                      <c:pt idx="4">
                        <c:v>6</c:v>
                      </c:pt>
                      <c:pt idx="5">
                        <c:v>6</c:v>
                      </c:pt>
                    </c:numCache>
                  </c:numRef>
                </c:val>
                <c:extLst xmlns:c15="http://schemas.microsoft.com/office/drawing/2012/chart">
                  <c:ext xmlns:c16="http://schemas.microsoft.com/office/drawing/2014/chart" uri="{C3380CC4-5D6E-409C-BE32-E72D297353CC}">
                    <c16:uniqueId val="{00000007-A079-4317-84AA-5ADF3F00D60C}"/>
                  </c:ext>
                </c:extLst>
              </c15:ser>
            </c15:filteredBarSeries>
            <c15:filteredBarSeries>
              <c15:ser>
                <c:idx val="11"/>
                <c:order val="11"/>
                <c:spPr>
                  <a:solidFill>
                    <a:schemeClr val="accent6">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Sheet1!$A$2:$A$8</c15:sqref>
                        </c15:formulaRef>
                      </c:ext>
                    </c:extLst>
                    <c:strCache>
                      <c:ptCount val="6"/>
                      <c:pt idx="0">
                        <c:v>the expectations and perspectives of San Ysidro Health patients and nearby community members?</c:v>
                      </c:pt>
                      <c:pt idx="1">
                        <c:v> the expectations and perspectives of the San Ysidro Health clinical and operational partners?</c:v>
                      </c:pt>
                      <c:pt idx="2">
                        <c:v> the characteristics of San Ysidro Health patients and nearby community members?</c:v>
                      </c:pt>
                      <c:pt idx="3">
                        <c:v> the characteristics of clinicians and operational partners at your clinic and more broadly San Ysidro Health?</c:v>
                      </c:pt>
                      <c:pt idx="4">
                        <c:v> the available resources, staff, workflow, responsibilities, and support functions of your clinic and more broadly San Ysidro Health?</c:v>
                      </c:pt>
                      <c:pt idx="5">
                        <c:v> the characteristics and requirements of the local and national context outside of San Ysidro Health (e.g., reimbursement policies, clinical guidelines, competition with alternative care providers who provide health care services)?</c:v>
                      </c:pt>
                    </c:strCache>
                  </c:strRef>
                </c:cat>
                <c:val>
                  <c:numRef>
                    <c:extLst xmlns:c15="http://schemas.microsoft.com/office/drawing/2012/chart">
                      <c:ext xmlns:c15="http://schemas.microsoft.com/office/drawing/2012/chart" uri="{02D57815-91ED-43cb-92C2-25804820EDAC}">
                        <c15:formulaRef>
                          <c15:sqref>Sheet1!$M$2:$M$8</c15:sqref>
                        </c15:formulaRef>
                      </c:ext>
                    </c:extLst>
                    <c:numCache>
                      <c:formatCode>General</c:formatCode>
                      <c:ptCount val="6"/>
                      <c:pt idx="0">
                        <c:v>4.5999999999999996</c:v>
                      </c:pt>
                      <c:pt idx="1">
                        <c:v>4.5999999999999996</c:v>
                      </c:pt>
                      <c:pt idx="2">
                        <c:v>4.5</c:v>
                      </c:pt>
                      <c:pt idx="3">
                        <c:v>5</c:v>
                      </c:pt>
                      <c:pt idx="4">
                        <c:v>4.4000000000000004</c:v>
                      </c:pt>
                      <c:pt idx="5">
                        <c:v>4.8</c:v>
                      </c:pt>
                    </c:numCache>
                  </c:numRef>
                </c:val>
                <c:extLst xmlns:c15="http://schemas.microsoft.com/office/drawing/2012/chart">
                  <c:ext xmlns:c16="http://schemas.microsoft.com/office/drawing/2014/chart" uri="{C3380CC4-5D6E-409C-BE32-E72D297353CC}">
                    <c16:uniqueId val="{00000008-A079-4317-84AA-5ADF3F00D60C}"/>
                  </c:ext>
                </c:extLst>
              </c15:ser>
            </c15:filteredBarSeries>
          </c:ext>
        </c:extLst>
      </c:barChart>
      <c:catAx>
        <c:axId val="7163290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1450" b="1" i="0" u="none" strike="noStrike" kern="1200" baseline="0">
                <a:solidFill>
                  <a:schemeClr val="tx1">
                    <a:lumMod val="65000"/>
                    <a:lumOff val="35000"/>
                  </a:schemeClr>
                </a:solidFill>
                <a:latin typeface="+mn-lt"/>
                <a:ea typeface="+mn-ea"/>
                <a:cs typeface="+mn-cs"/>
              </a:defRPr>
            </a:pPr>
            <a:endParaRPr lang="en-US"/>
          </a:p>
        </c:txPr>
        <c:crossAx val="538661048"/>
        <c:crosses val="autoZero"/>
        <c:auto val="1"/>
        <c:lblAlgn val="ctr"/>
        <c:lblOffset val="100"/>
        <c:noMultiLvlLbl val="0"/>
      </c:catAx>
      <c:valAx>
        <c:axId val="538661048"/>
        <c:scaling>
          <c:orientation val="minMax"/>
          <c:max val="6"/>
          <c:min val="1"/>
        </c:scaling>
        <c:delete val="0"/>
        <c:axPos val="t"/>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716329080"/>
        <c:crosses val="autoZero"/>
        <c:crossBetween val="between"/>
        <c:majorUnit val="1"/>
        <c:minorUnit val="0.5"/>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rgbClr val="C00000"/>
            </a:solidFill>
            <a:ln>
              <a:noFill/>
            </a:ln>
            <a:effectLst/>
          </c:spPr>
          <c:invertIfNegative val="0"/>
          <c:val>
            <c:numRef>
              <c:f>PRISMAssessment_DATA_LABELS_202!$AP$15:$AP$20</c:f>
              <c:numCache>
                <c:formatCode>General</c:formatCode>
                <c:ptCount val="6"/>
                <c:pt idx="0">
                  <c:v>0</c:v>
                </c:pt>
                <c:pt idx="1">
                  <c:v>1</c:v>
                </c:pt>
                <c:pt idx="2">
                  <c:v>1</c:v>
                </c:pt>
                <c:pt idx="3">
                  <c:v>2</c:v>
                </c:pt>
                <c:pt idx="4">
                  <c:v>3</c:v>
                </c:pt>
                <c:pt idx="5">
                  <c:v>3</c:v>
                </c:pt>
              </c:numCache>
            </c:numRef>
          </c:val>
          <c:extLst>
            <c:ext xmlns:c16="http://schemas.microsoft.com/office/drawing/2014/chart" uri="{C3380CC4-5D6E-409C-BE32-E72D297353CC}">
              <c16:uniqueId val="{00000000-391E-4FA7-AF4D-939F8F927082}"/>
            </c:ext>
          </c:extLst>
        </c:ser>
        <c:dLbls>
          <c:showLegendKey val="0"/>
          <c:showVal val="0"/>
          <c:showCatName val="0"/>
          <c:showSerName val="0"/>
          <c:showPercent val="0"/>
          <c:showBubbleSize val="0"/>
        </c:dLbls>
        <c:gapWidth val="219"/>
        <c:overlap val="-27"/>
        <c:axId val="683212232"/>
        <c:axId val="683213216"/>
        <c:extLst>
          <c:ext xmlns:c15="http://schemas.microsoft.com/office/drawing/2012/chart" uri="{02D57815-91ED-43cb-92C2-25804820EDAC}">
            <c15:filteredBarSeries>
              <c15:ser>
                <c:idx val="0"/>
                <c:order val="0"/>
                <c:spPr>
                  <a:solidFill>
                    <a:schemeClr val="accent1"/>
                  </a:solidFill>
                  <a:ln>
                    <a:noFill/>
                  </a:ln>
                  <a:effectLst/>
                </c:spPr>
                <c:invertIfNegative val="0"/>
                <c:val>
                  <c:numRef>
                    <c:extLst>
                      <c:ext uri="{02D57815-91ED-43cb-92C2-25804820EDAC}">
                        <c15:formulaRef>
                          <c15:sqref>PRISMAssessment_DATA_LABELS_202!$AM$15:$AM$20</c15:sqref>
                        </c15:formulaRef>
                      </c:ext>
                    </c:extLst>
                    <c:numCache>
                      <c:formatCode>General</c:formatCode>
                      <c:ptCount val="6"/>
                      <c:pt idx="0">
                        <c:v>1</c:v>
                      </c:pt>
                      <c:pt idx="1">
                        <c:v>2</c:v>
                      </c:pt>
                      <c:pt idx="2">
                        <c:v>3</c:v>
                      </c:pt>
                      <c:pt idx="3">
                        <c:v>4</c:v>
                      </c:pt>
                      <c:pt idx="4">
                        <c:v>5</c:v>
                      </c:pt>
                      <c:pt idx="5">
                        <c:v>6</c:v>
                      </c:pt>
                    </c:numCache>
                  </c:numRef>
                </c:val>
                <c:extLst>
                  <c:ext xmlns:c16="http://schemas.microsoft.com/office/drawing/2014/chart" uri="{C3380CC4-5D6E-409C-BE32-E72D297353CC}">
                    <c16:uniqueId val="{00000001-391E-4FA7-AF4D-939F8F927082}"/>
                  </c:ext>
                </c:extLst>
              </c15:ser>
            </c15:filteredBarSeries>
          </c:ext>
        </c:extLst>
      </c:barChart>
      <c:catAx>
        <c:axId val="68321223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83213216"/>
        <c:crosses val="autoZero"/>
        <c:auto val="1"/>
        <c:lblAlgn val="ctr"/>
        <c:lblOffset val="100"/>
        <c:noMultiLvlLbl val="0"/>
      </c:catAx>
      <c:valAx>
        <c:axId val="6832132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83212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rgbClr val="C00000"/>
            </a:solidFill>
            <a:ln>
              <a:noFill/>
            </a:ln>
            <a:effectLst/>
          </c:spPr>
          <c:invertIfNegative val="0"/>
          <c:val>
            <c:numRef>
              <c:f>PRISMAssessment_DATA_LABELS_202!$AR$15:$AR$20</c:f>
              <c:numCache>
                <c:formatCode>General</c:formatCode>
                <c:ptCount val="6"/>
                <c:pt idx="0">
                  <c:v>0</c:v>
                </c:pt>
                <c:pt idx="1">
                  <c:v>0</c:v>
                </c:pt>
                <c:pt idx="2">
                  <c:v>1</c:v>
                </c:pt>
                <c:pt idx="3">
                  <c:v>4</c:v>
                </c:pt>
                <c:pt idx="4">
                  <c:v>3</c:v>
                </c:pt>
                <c:pt idx="5">
                  <c:v>2</c:v>
                </c:pt>
              </c:numCache>
            </c:numRef>
          </c:val>
          <c:extLst>
            <c:ext xmlns:c16="http://schemas.microsoft.com/office/drawing/2014/chart" uri="{C3380CC4-5D6E-409C-BE32-E72D297353CC}">
              <c16:uniqueId val="{00000000-F653-40E1-84FC-C0E43673AAF9}"/>
            </c:ext>
          </c:extLst>
        </c:ser>
        <c:dLbls>
          <c:showLegendKey val="0"/>
          <c:showVal val="0"/>
          <c:showCatName val="0"/>
          <c:showSerName val="0"/>
          <c:showPercent val="0"/>
          <c:showBubbleSize val="0"/>
        </c:dLbls>
        <c:gapWidth val="219"/>
        <c:overlap val="-27"/>
        <c:axId val="683212232"/>
        <c:axId val="683213216"/>
        <c:extLst>
          <c:ext xmlns:c15="http://schemas.microsoft.com/office/drawing/2012/chart" uri="{02D57815-91ED-43cb-92C2-25804820EDAC}">
            <c15:filteredBarSeries>
              <c15:ser>
                <c:idx val="0"/>
                <c:order val="0"/>
                <c:spPr>
                  <a:solidFill>
                    <a:schemeClr val="accent1"/>
                  </a:solidFill>
                  <a:ln>
                    <a:noFill/>
                  </a:ln>
                  <a:effectLst/>
                </c:spPr>
                <c:invertIfNegative val="0"/>
                <c:val>
                  <c:numRef>
                    <c:extLst>
                      <c:ext uri="{02D57815-91ED-43cb-92C2-25804820EDAC}">
                        <c15:formulaRef>
                          <c15:sqref>PRISMAssessment_DATA_LABELS_202!$AQ$15:$AQ$20</c15:sqref>
                        </c15:formulaRef>
                      </c:ext>
                    </c:extLst>
                    <c:numCache>
                      <c:formatCode>General</c:formatCode>
                      <c:ptCount val="6"/>
                      <c:pt idx="0">
                        <c:v>1</c:v>
                      </c:pt>
                      <c:pt idx="1">
                        <c:v>2</c:v>
                      </c:pt>
                      <c:pt idx="2">
                        <c:v>3</c:v>
                      </c:pt>
                      <c:pt idx="3">
                        <c:v>4</c:v>
                      </c:pt>
                      <c:pt idx="4">
                        <c:v>5</c:v>
                      </c:pt>
                      <c:pt idx="5">
                        <c:v>6</c:v>
                      </c:pt>
                    </c:numCache>
                  </c:numRef>
                </c:val>
                <c:extLst>
                  <c:ext xmlns:c16="http://schemas.microsoft.com/office/drawing/2014/chart" uri="{C3380CC4-5D6E-409C-BE32-E72D297353CC}">
                    <c16:uniqueId val="{00000001-F653-40E1-84FC-C0E43673AAF9}"/>
                  </c:ext>
                </c:extLst>
              </c15:ser>
            </c15:filteredBarSeries>
          </c:ext>
        </c:extLst>
      </c:barChart>
      <c:catAx>
        <c:axId val="68321223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83213216"/>
        <c:crosses val="autoZero"/>
        <c:auto val="1"/>
        <c:lblAlgn val="ctr"/>
        <c:lblOffset val="100"/>
        <c:noMultiLvlLbl val="0"/>
      </c:catAx>
      <c:valAx>
        <c:axId val="6832132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83212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rgbClr val="C00000"/>
            </a:solidFill>
            <a:ln>
              <a:noFill/>
            </a:ln>
            <a:effectLst/>
          </c:spPr>
          <c:invertIfNegative val="0"/>
          <c:val>
            <c:numRef>
              <c:f>PRISMAssessment_DATA_LABELS_202!$AT$15:$AT$20</c:f>
              <c:numCache>
                <c:formatCode>General</c:formatCode>
                <c:ptCount val="6"/>
                <c:pt idx="0">
                  <c:v>0</c:v>
                </c:pt>
                <c:pt idx="1">
                  <c:v>0</c:v>
                </c:pt>
                <c:pt idx="2">
                  <c:v>2</c:v>
                </c:pt>
                <c:pt idx="3">
                  <c:v>3</c:v>
                </c:pt>
                <c:pt idx="4">
                  <c:v>3</c:v>
                </c:pt>
                <c:pt idx="5">
                  <c:v>2</c:v>
                </c:pt>
              </c:numCache>
            </c:numRef>
          </c:val>
          <c:extLst>
            <c:ext xmlns:c16="http://schemas.microsoft.com/office/drawing/2014/chart" uri="{C3380CC4-5D6E-409C-BE32-E72D297353CC}">
              <c16:uniqueId val="{00000000-5A01-4D36-9062-5645E14827F2}"/>
            </c:ext>
          </c:extLst>
        </c:ser>
        <c:dLbls>
          <c:showLegendKey val="0"/>
          <c:showVal val="0"/>
          <c:showCatName val="0"/>
          <c:showSerName val="0"/>
          <c:showPercent val="0"/>
          <c:showBubbleSize val="0"/>
        </c:dLbls>
        <c:gapWidth val="219"/>
        <c:overlap val="-27"/>
        <c:axId val="683212232"/>
        <c:axId val="683213216"/>
        <c:extLst>
          <c:ext xmlns:c15="http://schemas.microsoft.com/office/drawing/2012/chart" uri="{02D57815-91ED-43cb-92C2-25804820EDAC}">
            <c15:filteredBarSeries>
              <c15:ser>
                <c:idx val="0"/>
                <c:order val="0"/>
                <c:spPr>
                  <a:solidFill>
                    <a:schemeClr val="accent1"/>
                  </a:solidFill>
                  <a:ln>
                    <a:noFill/>
                  </a:ln>
                  <a:effectLst/>
                </c:spPr>
                <c:invertIfNegative val="0"/>
                <c:val>
                  <c:numRef>
                    <c:extLst>
                      <c:ext uri="{02D57815-91ED-43cb-92C2-25804820EDAC}">
                        <c15:formulaRef>
                          <c15:sqref>PRISMAssessment_DATA_LABELS_202!$AS$15:$AS$20</c15:sqref>
                        </c15:formulaRef>
                      </c:ext>
                    </c:extLst>
                    <c:numCache>
                      <c:formatCode>General</c:formatCode>
                      <c:ptCount val="6"/>
                      <c:pt idx="0">
                        <c:v>1</c:v>
                      </c:pt>
                      <c:pt idx="1">
                        <c:v>2</c:v>
                      </c:pt>
                      <c:pt idx="2">
                        <c:v>3</c:v>
                      </c:pt>
                      <c:pt idx="3">
                        <c:v>4</c:v>
                      </c:pt>
                      <c:pt idx="4">
                        <c:v>5</c:v>
                      </c:pt>
                      <c:pt idx="5">
                        <c:v>6</c:v>
                      </c:pt>
                    </c:numCache>
                  </c:numRef>
                </c:val>
                <c:extLst>
                  <c:ext xmlns:c16="http://schemas.microsoft.com/office/drawing/2014/chart" uri="{C3380CC4-5D6E-409C-BE32-E72D297353CC}">
                    <c16:uniqueId val="{00000001-5A01-4D36-9062-5645E14827F2}"/>
                  </c:ext>
                </c:extLst>
              </c15:ser>
            </c15:filteredBarSeries>
          </c:ext>
        </c:extLst>
      </c:barChart>
      <c:catAx>
        <c:axId val="68321223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83213216"/>
        <c:crosses val="autoZero"/>
        <c:auto val="1"/>
        <c:lblAlgn val="ctr"/>
        <c:lblOffset val="100"/>
        <c:noMultiLvlLbl val="0"/>
      </c:catAx>
      <c:valAx>
        <c:axId val="6832132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83212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rgbClr val="C00000"/>
            </a:solidFill>
            <a:ln>
              <a:noFill/>
            </a:ln>
            <a:effectLst/>
          </c:spPr>
          <c:invertIfNegative val="0"/>
          <c:val>
            <c:numRef>
              <c:f>PRISMAssessment_DATA_LABELS_202!$AV$15:$AV$20</c:f>
              <c:numCache>
                <c:formatCode>General</c:formatCode>
                <c:ptCount val="6"/>
                <c:pt idx="0">
                  <c:v>0</c:v>
                </c:pt>
                <c:pt idx="1">
                  <c:v>0</c:v>
                </c:pt>
                <c:pt idx="2">
                  <c:v>0</c:v>
                </c:pt>
                <c:pt idx="3">
                  <c:v>3</c:v>
                </c:pt>
                <c:pt idx="4">
                  <c:v>4</c:v>
                </c:pt>
                <c:pt idx="5">
                  <c:v>3</c:v>
                </c:pt>
              </c:numCache>
            </c:numRef>
          </c:val>
          <c:extLst>
            <c:ext xmlns:c16="http://schemas.microsoft.com/office/drawing/2014/chart" uri="{C3380CC4-5D6E-409C-BE32-E72D297353CC}">
              <c16:uniqueId val="{00000000-D68E-4005-A93D-22958919ABAE}"/>
            </c:ext>
          </c:extLst>
        </c:ser>
        <c:dLbls>
          <c:showLegendKey val="0"/>
          <c:showVal val="0"/>
          <c:showCatName val="0"/>
          <c:showSerName val="0"/>
          <c:showPercent val="0"/>
          <c:showBubbleSize val="0"/>
        </c:dLbls>
        <c:gapWidth val="219"/>
        <c:overlap val="-27"/>
        <c:axId val="683212232"/>
        <c:axId val="683213216"/>
        <c:extLst>
          <c:ext xmlns:c15="http://schemas.microsoft.com/office/drawing/2012/chart" uri="{02D57815-91ED-43cb-92C2-25804820EDAC}">
            <c15:filteredBarSeries>
              <c15:ser>
                <c:idx val="0"/>
                <c:order val="0"/>
                <c:spPr>
                  <a:solidFill>
                    <a:schemeClr val="accent1"/>
                  </a:solidFill>
                  <a:ln>
                    <a:noFill/>
                  </a:ln>
                  <a:effectLst/>
                </c:spPr>
                <c:invertIfNegative val="0"/>
                <c:val>
                  <c:numRef>
                    <c:extLst>
                      <c:ext uri="{02D57815-91ED-43cb-92C2-25804820EDAC}">
                        <c15:formulaRef>
                          <c15:sqref>PRISMAssessment_DATA_LABELS_202!$AU$15:$AU$20</c15:sqref>
                        </c15:formulaRef>
                      </c:ext>
                    </c:extLst>
                    <c:numCache>
                      <c:formatCode>General</c:formatCode>
                      <c:ptCount val="6"/>
                      <c:pt idx="0">
                        <c:v>1</c:v>
                      </c:pt>
                      <c:pt idx="1">
                        <c:v>2</c:v>
                      </c:pt>
                      <c:pt idx="2">
                        <c:v>3</c:v>
                      </c:pt>
                      <c:pt idx="3">
                        <c:v>4</c:v>
                      </c:pt>
                      <c:pt idx="4">
                        <c:v>5</c:v>
                      </c:pt>
                      <c:pt idx="5">
                        <c:v>6</c:v>
                      </c:pt>
                    </c:numCache>
                  </c:numRef>
                </c:val>
                <c:extLst>
                  <c:ext xmlns:c16="http://schemas.microsoft.com/office/drawing/2014/chart" uri="{C3380CC4-5D6E-409C-BE32-E72D297353CC}">
                    <c16:uniqueId val="{00000001-D68E-4005-A93D-22958919ABAE}"/>
                  </c:ext>
                </c:extLst>
              </c15:ser>
            </c15:filteredBarSeries>
          </c:ext>
        </c:extLst>
      </c:barChart>
      <c:catAx>
        <c:axId val="68321223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83213216"/>
        <c:crosses val="autoZero"/>
        <c:auto val="1"/>
        <c:lblAlgn val="ctr"/>
        <c:lblOffset val="100"/>
        <c:noMultiLvlLbl val="0"/>
      </c:catAx>
      <c:valAx>
        <c:axId val="6832132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83212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rgbClr val="C00000"/>
            </a:solidFill>
            <a:ln>
              <a:noFill/>
            </a:ln>
            <a:effectLst/>
          </c:spPr>
          <c:invertIfNegative val="0"/>
          <c:val>
            <c:numRef>
              <c:f>PRISMAssessment_DATA_LABELS_202!$AX$15:$AX$20</c:f>
              <c:numCache>
                <c:formatCode>General</c:formatCode>
                <c:ptCount val="6"/>
                <c:pt idx="0">
                  <c:v>0</c:v>
                </c:pt>
                <c:pt idx="1">
                  <c:v>0</c:v>
                </c:pt>
                <c:pt idx="2">
                  <c:v>3</c:v>
                </c:pt>
                <c:pt idx="3">
                  <c:v>3</c:v>
                </c:pt>
                <c:pt idx="4">
                  <c:v>1</c:v>
                </c:pt>
                <c:pt idx="5">
                  <c:v>3</c:v>
                </c:pt>
              </c:numCache>
            </c:numRef>
          </c:val>
          <c:extLst>
            <c:ext xmlns:c16="http://schemas.microsoft.com/office/drawing/2014/chart" uri="{C3380CC4-5D6E-409C-BE32-E72D297353CC}">
              <c16:uniqueId val="{00000000-5E2E-45FD-86B2-6FD637772826}"/>
            </c:ext>
          </c:extLst>
        </c:ser>
        <c:dLbls>
          <c:showLegendKey val="0"/>
          <c:showVal val="0"/>
          <c:showCatName val="0"/>
          <c:showSerName val="0"/>
          <c:showPercent val="0"/>
          <c:showBubbleSize val="0"/>
        </c:dLbls>
        <c:gapWidth val="219"/>
        <c:overlap val="-27"/>
        <c:axId val="683212232"/>
        <c:axId val="683213216"/>
        <c:extLst>
          <c:ext xmlns:c15="http://schemas.microsoft.com/office/drawing/2012/chart" uri="{02D57815-91ED-43cb-92C2-25804820EDAC}">
            <c15:filteredBarSeries>
              <c15:ser>
                <c:idx val="0"/>
                <c:order val="0"/>
                <c:spPr>
                  <a:solidFill>
                    <a:schemeClr val="accent1"/>
                  </a:solidFill>
                  <a:ln>
                    <a:noFill/>
                  </a:ln>
                  <a:effectLst/>
                </c:spPr>
                <c:invertIfNegative val="0"/>
                <c:val>
                  <c:numRef>
                    <c:extLst>
                      <c:ext uri="{02D57815-91ED-43cb-92C2-25804820EDAC}">
                        <c15:formulaRef>
                          <c15:sqref>PRISMAssessment_DATA_LABELS_202!$AW$15:$AW$20</c15:sqref>
                        </c15:formulaRef>
                      </c:ext>
                    </c:extLst>
                    <c:numCache>
                      <c:formatCode>General</c:formatCode>
                      <c:ptCount val="6"/>
                      <c:pt idx="0">
                        <c:v>1</c:v>
                      </c:pt>
                      <c:pt idx="1">
                        <c:v>2</c:v>
                      </c:pt>
                      <c:pt idx="2">
                        <c:v>3</c:v>
                      </c:pt>
                      <c:pt idx="3">
                        <c:v>4</c:v>
                      </c:pt>
                      <c:pt idx="4">
                        <c:v>5</c:v>
                      </c:pt>
                      <c:pt idx="5">
                        <c:v>6</c:v>
                      </c:pt>
                    </c:numCache>
                  </c:numRef>
                </c:val>
                <c:extLst>
                  <c:ext xmlns:c16="http://schemas.microsoft.com/office/drawing/2014/chart" uri="{C3380CC4-5D6E-409C-BE32-E72D297353CC}">
                    <c16:uniqueId val="{00000001-5E2E-45FD-86B2-6FD637772826}"/>
                  </c:ext>
                </c:extLst>
              </c15:ser>
            </c15:filteredBarSeries>
          </c:ext>
        </c:extLst>
      </c:barChart>
      <c:catAx>
        <c:axId val="68321223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83213216"/>
        <c:crosses val="autoZero"/>
        <c:auto val="1"/>
        <c:lblAlgn val="ctr"/>
        <c:lblOffset val="100"/>
        <c:noMultiLvlLbl val="0"/>
      </c:catAx>
      <c:valAx>
        <c:axId val="6832132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83212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rgbClr val="C00000"/>
            </a:solidFill>
            <a:ln>
              <a:noFill/>
            </a:ln>
            <a:effectLst/>
          </c:spPr>
          <c:invertIfNegative val="0"/>
          <c:val>
            <c:numRef>
              <c:f>PRISMAssessment_DATA_LABELS_202!$AZ$15:$AZ$20</c:f>
              <c:numCache>
                <c:formatCode>General</c:formatCode>
                <c:ptCount val="6"/>
                <c:pt idx="0">
                  <c:v>0</c:v>
                </c:pt>
                <c:pt idx="1">
                  <c:v>0</c:v>
                </c:pt>
                <c:pt idx="2">
                  <c:v>0</c:v>
                </c:pt>
                <c:pt idx="3">
                  <c:v>5</c:v>
                </c:pt>
                <c:pt idx="4">
                  <c:v>2</c:v>
                </c:pt>
                <c:pt idx="5">
                  <c:v>3</c:v>
                </c:pt>
              </c:numCache>
            </c:numRef>
          </c:val>
          <c:extLst>
            <c:ext xmlns:c16="http://schemas.microsoft.com/office/drawing/2014/chart" uri="{C3380CC4-5D6E-409C-BE32-E72D297353CC}">
              <c16:uniqueId val="{00000000-DD3E-4515-85BF-621DEBCBF325}"/>
            </c:ext>
          </c:extLst>
        </c:ser>
        <c:dLbls>
          <c:showLegendKey val="0"/>
          <c:showVal val="0"/>
          <c:showCatName val="0"/>
          <c:showSerName val="0"/>
          <c:showPercent val="0"/>
          <c:showBubbleSize val="0"/>
        </c:dLbls>
        <c:gapWidth val="219"/>
        <c:overlap val="-27"/>
        <c:axId val="683212232"/>
        <c:axId val="683213216"/>
        <c:extLst>
          <c:ext xmlns:c15="http://schemas.microsoft.com/office/drawing/2012/chart" uri="{02D57815-91ED-43cb-92C2-25804820EDAC}">
            <c15:filteredBarSeries>
              <c15:ser>
                <c:idx val="0"/>
                <c:order val="0"/>
                <c:spPr>
                  <a:solidFill>
                    <a:schemeClr val="accent1"/>
                  </a:solidFill>
                  <a:ln>
                    <a:noFill/>
                  </a:ln>
                  <a:effectLst/>
                </c:spPr>
                <c:invertIfNegative val="0"/>
                <c:val>
                  <c:numRef>
                    <c:extLst>
                      <c:ext uri="{02D57815-91ED-43cb-92C2-25804820EDAC}">
                        <c15:formulaRef>
                          <c15:sqref>PRISMAssessment_DATA_LABELS_202!$AY$15:$AY$20</c15:sqref>
                        </c15:formulaRef>
                      </c:ext>
                    </c:extLst>
                    <c:numCache>
                      <c:formatCode>General</c:formatCode>
                      <c:ptCount val="6"/>
                      <c:pt idx="0">
                        <c:v>1</c:v>
                      </c:pt>
                      <c:pt idx="1">
                        <c:v>2</c:v>
                      </c:pt>
                      <c:pt idx="2">
                        <c:v>3</c:v>
                      </c:pt>
                      <c:pt idx="3">
                        <c:v>4</c:v>
                      </c:pt>
                      <c:pt idx="4">
                        <c:v>5</c:v>
                      </c:pt>
                      <c:pt idx="5">
                        <c:v>6</c:v>
                      </c:pt>
                    </c:numCache>
                  </c:numRef>
                </c:val>
                <c:extLst>
                  <c:ext xmlns:c16="http://schemas.microsoft.com/office/drawing/2014/chart" uri="{C3380CC4-5D6E-409C-BE32-E72D297353CC}">
                    <c16:uniqueId val="{00000001-DD3E-4515-85BF-621DEBCBF325}"/>
                  </c:ext>
                </c:extLst>
              </c15:ser>
            </c15:filteredBarSeries>
          </c:ext>
        </c:extLst>
      </c:barChart>
      <c:catAx>
        <c:axId val="68321223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683213216"/>
        <c:crosses val="autoZero"/>
        <c:auto val="1"/>
        <c:lblAlgn val="ctr"/>
        <c:lblOffset val="100"/>
        <c:noMultiLvlLbl val="0"/>
      </c:catAx>
      <c:valAx>
        <c:axId val="68321321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6832122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rawing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09BB98-4306-41BD-96C6-D18FEB69AAE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8CD8551-70A8-495B-8C8E-DA7DF01B9DD1}">
      <dgm:prSet/>
      <dgm:spPr/>
      <dgm:t>
        <a:bodyPr/>
        <a:lstStyle/>
        <a:p>
          <a:r>
            <a:rPr lang="en-US" dirty="0"/>
            <a:t>One of the most widely used frameworks.</a:t>
          </a:r>
        </a:p>
      </dgm:t>
    </dgm:pt>
    <dgm:pt modelId="{3F27F348-200A-4535-9821-99BE74EB47B2}" type="parTrans" cxnId="{1A623762-7802-47EB-8ABC-9C598AD30CEE}">
      <dgm:prSet/>
      <dgm:spPr/>
      <dgm:t>
        <a:bodyPr/>
        <a:lstStyle/>
        <a:p>
          <a:endParaRPr lang="en-US"/>
        </a:p>
      </dgm:t>
    </dgm:pt>
    <dgm:pt modelId="{3162E70D-8FE4-4800-8402-8185231838D0}" type="sibTrans" cxnId="{1A623762-7802-47EB-8ABC-9C598AD30CEE}">
      <dgm:prSet/>
      <dgm:spPr/>
      <dgm:t>
        <a:bodyPr/>
        <a:lstStyle/>
        <a:p>
          <a:endParaRPr lang="en-US"/>
        </a:p>
      </dgm:t>
    </dgm:pt>
    <dgm:pt modelId="{77E75F82-A10F-4901-B809-BF6E44EA60D0}">
      <dgm:prSet/>
      <dgm:spPr/>
      <dgm:t>
        <a:bodyPr/>
        <a:lstStyle/>
        <a:p>
          <a:r>
            <a:rPr lang="en-US" dirty="0"/>
            <a:t>Often recommended by funders.</a:t>
          </a:r>
        </a:p>
      </dgm:t>
    </dgm:pt>
    <dgm:pt modelId="{CA2380DC-39EC-40CD-B0E8-7D0E7477A3D5}" type="parTrans" cxnId="{43105217-A589-4E4B-8221-C597C234B669}">
      <dgm:prSet/>
      <dgm:spPr/>
      <dgm:t>
        <a:bodyPr/>
        <a:lstStyle/>
        <a:p>
          <a:endParaRPr lang="en-US"/>
        </a:p>
      </dgm:t>
    </dgm:pt>
    <dgm:pt modelId="{006F3D3C-88AA-4787-AE6D-8417D6F22B87}" type="sibTrans" cxnId="{43105217-A589-4E4B-8221-C597C234B669}">
      <dgm:prSet/>
      <dgm:spPr/>
      <dgm:t>
        <a:bodyPr/>
        <a:lstStyle/>
        <a:p>
          <a:endParaRPr lang="en-US"/>
        </a:p>
      </dgm:t>
    </dgm:pt>
    <dgm:pt modelId="{447B3652-070D-45B4-8ECA-5ED2EEA1D73E}">
      <dgm:prSet/>
      <dgm:spPr/>
      <dgm:t>
        <a:bodyPr/>
        <a:lstStyle/>
        <a:p>
          <a:r>
            <a:rPr lang="en-US" dirty="0"/>
            <a:t>Expanded the original model to focus on </a:t>
          </a:r>
          <a:r>
            <a:rPr lang="en-US" b="1" i="1" dirty="0">
              <a:solidFill>
                <a:schemeClr val="bg1"/>
              </a:solidFill>
            </a:rPr>
            <a:t>adaptions and sustainability</a:t>
          </a:r>
          <a:r>
            <a:rPr lang="en-US" dirty="0"/>
            <a:t>.</a:t>
          </a:r>
        </a:p>
      </dgm:t>
    </dgm:pt>
    <dgm:pt modelId="{AA4CC1ED-A870-462D-B15F-9E58741DD920}" type="parTrans" cxnId="{11DDDE83-9C2D-4BC7-9777-72E379C50E8F}">
      <dgm:prSet/>
      <dgm:spPr/>
      <dgm:t>
        <a:bodyPr/>
        <a:lstStyle/>
        <a:p>
          <a:endParaRPr lang="en-US"/>
        </a:p>
      </dgm:t>
    </dgm:pt>
    <dgm:pt modelId="{B599C0CF-B8C0-4122-A0E7-0CC03AEDE9E7}" type="sibTrans" cxnId="{11DDDE83-9C2D-4BC7-9777-72E379C50E8F}">
      <dgm:prSet/>
      <dgm:spPr/>
      <dgm:t>
        <a:bodyPr/>
        <a:lstStyle/>
        <a:p>
          <a:endParaRPr lang="en-US"/>
        </a:p>
      </dgm:t>
    </dgm:pt>
    <dgm:pt modelId="{AF78DE0F-DBFF-450D-AC0E-6324B30C222D}">
      <dgm:prSet/>
      <dgm:spPr/>
      <dgm:t>
        <a:bodyPr/>
        <a:lstStyle/>
        <a:p>
          <a:r>
            <a:rPr lang="en-US" dirty="0"/>
            <a:t>Emphasize qualitative methods to understand “how” and “why.”</a:t>
          </a:r>
        </a:p>
      </dgm:t>
    </dgm:pt>
    <dgm:pt modelId="{EB5C6A37-8114-4216-B58B-382E2CA7286E}" type="parTrans" cxnId="{F1EE3441-3B5C-4EB1-841F-6E0A68266685}">
      <dgm:prSet/>
      <dgm:spPr/>
      <dgm:t>
        <a:bodyPr/>
        <a:lstStyle/>
        <a:p>
          <a:endParaRPr lang="en-US"/>
        </a:p>
      </dgm:t>
    </dgm:pt>
    <dgm:pt modelId="{6E01553D-9AD0-49F3-85E4-AD2DABAE0268}" type="sibTrans" cxnId="{F1EE3441-3B5C-4EB1-841F-6E0A68266685}">
      <dgm:prSet/>
      <dgm:spPr/>
      <dgm:t>
        <a:bodyPr/>
        <a:lstStyle/>
        <a:p>
          <a:endParaRPr lang="en-US"/>
        </a:p>
      </dgm:t>
    </dgm:pt>
    <dgm:pt modelId="{06FA13A7-C480-4DB4-AF94-A04C8EA0AB40}">
      <dgm:prSet/>
      <dgm:spPr/>
      <dgm:t>
        <a:bodyPr/>
        <a:lstStyle/>
        <a:p>
          <a:r>
            <a:rPr lang="en-US" b="1" i="1" dirty="0"/>
            <a:t>Capture costs</a:t>
          </a:r>
          <a:r>
            <a:rPr lang="en-US" dirty="0"/>
            <a:t>.</a:t>
          </a:r>
        </a:p>
      </dgm:t>
    </dgm:pt>
    <dgm:pt modelId="{39A9C705-5AC1-4421-9712-AE3694BDF242}" type="parTrans" cxnId="{111070B7-D544-4C1F-842C-A41FD39789AF}">
      <dgm:prSet/>
      <dgm:spPr/>
      <dgm:t>
        <a:bodyPr/>
        <a:lstStyle/>
        <a:p>
          <a:endParaRPr lang="en-US"/>
        </a:p>
      </dgm:t>
    </dgm:pt>
    <dgm:pt modelId="{345F66FF-61BC-4BA8-91EB-84F28074E409}" type="sibTrans" cxnId="{111070B7-D544-4C1F-842C-A41FD39789AF}">
      <dgm:prSet/>
      <dgm:spPr/>
      <dgm:t>
        <a:bodyPr/>
        <a:lstStyle/>
        <a:p>
          <a:endParaRPr lang="en-US"/>
        </a:p>
      </dgm:t>
    </dgm:pt>
    <dgm:pt modelId="{87724451-E0B9-4224-A8BC-BE2B2BC60ACC}">
      <dgm:prSet/>
      <dgm:spPr/>
      <dgm:t>
        <a:bodyPr/>
        <a:lstStyle/>
        <a:p>
          <a:r>
            <a:rPr lang="en-US" dirty="0"/>
            <a:t>Understand and address </a:t>
          </a:r>
          <a:r>
            <a:rPr lang="en-US" b="1" i="1" dirty="0"/>
            <a:t>health equity issues.</a:t>
          </a:r>
        </a:p>
      </dgm:t>
    </dgm:pt>
    <dgm:pt modelId="{3E513C1F-39CD-4484-B496-9F4AFBD3263F}" type="parTrans" cxnId="{18C17A01-61B5-49B4-9D36-FEED250EE243}">
      <dgm:prSet/>
      <dgm:spPr/>
      <dgm:t>
        <a:bodyPr/>
        <a:lstStyle/>
        <a:p>
          <a:endParaRPr lang="en-US"/>
        </a:p>
      </dgm:t>
    </dgm:pt>
    <dgm:pt modelId="{2BED305F-AA17-44FB-923E-651E24CF5ABB}" type="sibTrans" cxnId="{18C17A01-61B5-49B4-9D36-FEED250EE243}">
      <dgm:prSet/>
      <dgm:spPr/>
      <dgm:t>
        <a:bodyPr/>
        <a:lstStyle/>
        <a:p>
          <a:endParaRPr lang="en-US"/>
        </a:p>
      </dgm:t>
    </dgm:pt>
    <dgm:pt modelId="{D87FAF11-3D44-47E5-917D-0688B2F6ED27}">
      <dgm:prSet/>
      <dgm:spPr/>
      <dgm:t>
        <a:bodyPr/>
        <a:lstStyle/>
        <a:p>
          <a:r>
            <a:rPr lang="en-US" dirty="0"/>
            <a:t>Encourage pragmatic and iterative use.</a:t>
          </a:r>
        </a:p>
      </dgm:t>
    </dgm:pt>
    <dgm:pt modelId="{2937513F-BC94-4224-B10B-C05B77D2D785}" type="parTrans" cxnId="{B632DA00-27EF-41F5-8E1A-FEA27221D2B3}">
      <dgm:prSet/>
      <dgm:spPr/>
      <dgm:t>
        <a:bodyPr/>
        <a:lstStyle/>
        <a:p>
          <a:endParaRPr lang="en-US"/>
        </a:p>
      </dgm:t>
    </dgm:pt>
    <dgm:pt modelId="{A0893AED-F586-44AE-81F7-ADFE6786A1B5}" type="sibTrans" cxnId="{B632DA00-27EF-41F5-8E1A-FEA27221D2B3}">
      <dgm:prSet/>
      <dgm:spPr/>
      <dgm:t>
        <a:bodyPr/>
        <a:lstStyle/>
        <a:p>
          <a:endParaRPr lang="en-US"/>
        </a:p>
      </dgm:t>
    </dgm:pt>
    <dgm:pt modelId="{49459B8C-C4EF-4CD5-A6E6-7E6F3E5F101B}">
      <dgm:prSet/>
      <dgm:spPr/>
      <dgm:t>
        <a:bodyPr/>
        <a:lstStyle/>
        <a:p>
          <a:r>
            <a:rPr lang="en-US" dirty="0"/>
            <a:t>Package for use by non-researchers.</a:t>
          </a:r>
        </a:p>
      </dgm:t>
    </dgm:pt>
    <dgm:pt modelId="{D263CDA0-6207-487A-BAA2-03D2DBD7AC89}" type="parTrans" cxnId="{10278E85-E36B-46FE-8DBF-7C2779227486}">
      <dgm:prSet/>
      <dgm:spPr/>
      <dgm:t>
        <a:bodyPr/>
        <a:lstStyle/>
        <a:p>
          <a:endParaRPr lang="en-US"/>
        </a:p>
      </dgm:t>
    </dgm:pt>
    <dgm:pt modelId="{337430FD-B828-44F0-B8AF-19EB9DE7DD21}" type="sibTrans" cxnId="{10278E85-E36B-46FE-8DBF-7C2779227486}">
      <dgm:prSet/>
      <dgm:spPr/>
      <dgm:t>
        <a:bodyPr/>
        <a:lstStyle/>
        <a:p>
          <a:endParaRPr lang="en-US"/>
        </a:p>
      </dgm:t>
    </dgm:pt>
    <dgm:pt modelId="{34744733-59E1-44C3-BF46-8C3F43D081BD}">
      <dgm:prSet/>
      <dgm:spPr/>
      <dgm:t>
        <a:bodyPr/>
        <a:lstStyle/>
        <a:p>
          <a:r>
            <a:rPr lang="en-US" dirty="0"/>
            <a:t>Integrate with other models.</a:t>
          </a:r>
        </a:p>
      </dgm:t>
    </dgm:pt>
    <dgm:pt modelId="{7364DC63-D0C8-4993-87DD-5CA9990AB9F0}" type="parTrans" cxnId="{A093D47C-CE04-45AB-9F76-F169156035B9}">
      <dgm:prSet/>
      <dgm:spPr/>
      <dgm:t>
        <a:bodyPr/>
        <a:lstStyle/>
        <a:p>
          <a:endParaRPr lang="en-US"/>
        </a:p>
      </dgm:t>
    </dgm:pt>
    <dgm:pt modelId="{8A8AF436-6D78-4865-ABE5-CA2722529F39}" type="sibTrans" cxnId="{A093D47C-CE04-45AB-9F76-F169156035B9}">
      <dgm:prSet/>
      <dgm:spPr/>
      <dgm:t>
        <a:bodyPr/>
        <a:lstStyle/>
        <a:p>
          <a:endParaRPr lang="en-US"/>
        </a:p>
      </dgm:t>
    </dgm:pt>
    <dgm:pt modelId="{DEFC00B1-836F-8548-BC62-30B5B9948762}" type="pres">
      <dgm:prSet presAssocID="{6A09BB98-4306-41BD-96C6-D18FEB69AAE2}" presName="diagram" presStyleCnt="0">
        <dgm:presLayoutVars>
          <dgm:dir/>
          <dgm:resizeHandles val="exact"/>
        </dgm:presLayoutVars>
      </dgm:prSet>
      <dgm:spPr/>
    </dgm:pt>
    <dgm:pt modelId="{ACADCAF9-D8C7-7849-A294-20427BAE22D6}" type="pres">
      <dgm:prSet presAssocID="{F8CD8551-70A8-495B-8C8E-DA7DF01B9DD1}" presName="node" presStyleLbl="node1" presStyleIdx="0" presStyleCnt="9">
        <dgm:presLayoutVars>
          <dgm:bulletEnabled val="1"/>
        </dgm:presLayoutVars>
      </dgm:prSet>
      <dgm:spPr/>
    </dgm:pt>
    <dgm:pt modelId="{7DB01C1F-62CE-8845-8D70-CD31BC51AE98}" type="pres">
      <dgm:prSet presAssocID="{3162E70D-8FE4-4800-8402-8185231838D0}" presName="sibTrans" presStyleCnt="0"/>
      <dgm:spPr/>
    </dgm:pt>
    <dgm:pt modelId="{8E68E0E8-E978-D743-ADF0-FA78E0AC7531}" type="pres">
      <dgm:prSet presAssocID="{77E75F82-A10F-4901-B809-BF6E44EA60D0}" presName="node" presStyleLbl="node1" presStyleIdx="1" presStyleCnt="9">
        <dgm:presLayoutVars>
          <dgm:bulletEnabled val="1"/>
        </dgm:presLayoutVars>
      </dgm:prSet>
      <dgm:spPr/>
    </dgm:pt>
    <dgm:pt modelId="{97C68117-D5B4-6243-B4F2-2E1711B2321B}" type="pres">
      <dgm:prSet presAssocID="{006F3D3C-88AA-4787-AE6D-8417D6F22B87}" presName="sibTrans" presStyleCnt="0"/>
      <dgm:spPr/>
    </dgm:pt>
    <dgm:pt modelId="{D35BEFED-F911-6B44-8830-6DD59E2E945F}" type="pres">
      <dgm:prSet presAssocID="{447B3652-070D-45B4-8ECA-5ED2EEA1D73E}" presName="node" presStyleLbl="node1" presStyleIdx="2" presStyleCnt="9">
        <dgm:presLayoutVars>
          <dgm:bulletEnabled val="1"/>
        </dgm:presLayoutVars>
      </dgm:prSet>
      <dgm:spPr/>
    </dgm:pt>
    <dgm:pt modelId="{C2AC295D-9923-2840-8C60-C9E6C6DD36C1}" type="pres">
      <dgm:prSet presAssocID="{B599C0CF-B8C0-4122-A0E7-0CC03AEDE9E7}" presName="sibTrans" presStyleCnt="0"/>
      <dgm:spPr/>
    </dgm:pt>
    <dgm:pt modelId="{B5B1CCF5-001A-A448-B8A0-44588BE92A57}" type="pres">
      <dgm:prSet presAssocID="{AF78DE0F-DBFF-450D-AC0E-6324B30C222D}" presName="node" presStyleLbl="node1" presStyleIdx="3" presStyleCnt="9">
        <dgm:presLayoutVars>
          <dgm:bulletEnabled val="1"/>
        </dgm:presLayoutVars>
      </dgm:prSet>
      <dgm:spPr/>
    </dgm:pt>
    <dgm:pt modelId="{B282035D-E9C0-B446-9F6B-6D467E909EDD}" type="pres">
      <dgm:prSet presAssocID="{6E01553D-9AD0-49F3-85E4-AD2DABAE0268}" presName="sibTrans" presStyleCnt="0"/>
      <dgm:spPr/>
    </dgm:pt>
    <dgm:pt modelId="{F3A49869-C026-674D-92B8-2C74D27B2BEC}" type="pres">
      <dgm:prSet presAssocID="{06FA13A7-C480-4DB4-AF94-A04C8EA0AB40}" presName="node" presStyleLbl="node1" presStyleIdx="4" presStyleCnt="9">
        <dgm:presLayoutVars>
          <dgm:bulletEnabled val="1"/>
        </dgm:presLayoutVars>
      </dgm:prSet>
      <dgm:spPr/>
    </dgm:pt>
    <dgm:pt modelId="{6AC2C64A-2969-1B43-B7B1-9277A0F7CB90}" type="pres">
      <dgm:prSet presAssocID="{345F66FF-61BC-4BA8-91EB-84F28074E409}" presName="sibTrans" presStyleCnt="0"/>
      <dgm:spPr/>
    </dgm:pt>
    <dgm:pt modelId="{2B1258B8-9B9E-2146-B638-9FF019325574}" type="pres">
      <dgm:prSet presAssocID="{87724451-E0B9-4224-A8BC-BE2B2BC60ACC}" presName="node" presStyleLbl="node1" presStyleIdx="5" presStyleCnt="9">
        <dgm:presLayoutVars>
          <dgm:bulletEnabled val="1"/>
        </dgm:presLayoutVars>
      </dgm:prSet>
      <dgm:spPr/>
    </dgm:pt>
    <dgm:pt modelId="{63BA5F46-DBDC-1E4D-A9E2-B9C77019D769}" type="pres">
      <dgm:prSet presAssocID="{2BED305F-AA17-44FB-923E-651E24CF5ABB}" presName="sibTrans" presStyleCnt="0"/>
      <dgm:spPr/>
    </dgm:pt>
    <dgm:pt modelId="{FFF3EB72-8A67-3949-96C8-38519DAC9C9B}" type="pres">
      <dgm:prSet presAssocID="{D87FAF11-3D44-47E5-917D-0688B2F6ED27}" presName="node" presStyleLbl="node1" presStyleIdx="6" presStyleCnt="9">
        <dgm:presLayoutVars>
          <dgm:bulletEnabled val="1"/>
        </dgm:presLayoutVars>
      </dgm:prSet>
      <dgm:spPr/>
    </dgm:pt>
    <dgm:pt modelId="{82EB8C07-25F4-D745-BB7B-D3D292619B9E}" type="pres">
      <dgm:prSet presAssocID="{A0893AED-F586-44AE-81F7-ADFE6786A1B5}" presName="sibTrans" presStyleCnt="0"/>
      <dgm:spPr/>
    </dgm:pt>
    <dgm:pt modelId="{11593C88-E453-8E41-AF07-18E06D077C13}" type="pres">
      <dgm:prSet presAssocID="{49459B8C-C4EF-4CD5-A6E6-7E6F3E5F101B}" presName="node" presStyleLbl="node1" presStyleIdx="7" presStyleCnt="9">
        <dgm:presLayoutVars>
          <dgm:bulletEnabled val="1"/>
        </dgm:presLayoutVars>
      </dgm:prSet>
      <dgm:spPr/>
    </dgm:pt>
    <dgm:pt modelId="{9282BEAC-959C-D44E-AE08-BD5DBD59A07A}" type="pres">
      <dgm:prSet presAssocID="{337430FD-B828-44F0-B8AF-19EB9DE7DD21}" presName="sibTrans" presStyleCnt="0"/>
      <dgm:spPr/>
    </dgm:pt>
    <dgm:pt modelId="{CC05018D-44B9-224C-8572-D30FEE165869}" type="pres">
      <dgm:prSet presAssocID="{34744733-59E1-44C3-BF46-8C3F43D081BD}" presName="node" presStyleLbl="node1" presStyleIdx="8" presStyleCnt="9">
        <dgm:presLayoutVars>
          <dgm:bulletEnabled val="1"/>
        </dgm:presLayoutVars>
      </dgm:prSet>
      <dgm:spPr/>
    </dgm:pt>
  </dgm:ptLst>
  <dgm:cxnLst>
    <dgm:cxn modelId="{B632DA00-27EF-41F5-8E1A-FEA27221D2B3}" srcId="{6A09BB98-4306-41BD-96C6-D18FEB69AAE2}" destId="{D87FAF11-3D44-47E5-917D-0688B2F6ED27}" srcOrd="6" destOrd="0" parTransId="{2937513F-BC94-4224-B10B-C05B77D2D785}" sibTransId="{A0893AED-F586-44AE-81F7-ADFE6786A1B5}"/>
    <dgm:cxn modelId="{18C17A01-61B5-49B4-9D36-FEED250EE243}" srcId="{6A09BB98-4306-41BD-96C6-D18FEB69AAE2}" destId="{87724451-E0B9-4224-A8BC-BE2B2BC60ACC}" srcOrd="5" destOrd="0" parTransId="{3E513C1F-39CD-4484-B496-9F4AFBD3263F}" sibTransId="{2BED305F-AA17-44FB-923E-651E24CF5ABB}"/>
    <dgm:cxn modelId="{F186F10E-0018-D145-976B-9004D21252BA}" type="presOf" srcId="{6A09BB98-4306-41BD-96C6-D18FEB69AAE2}" destId="{DEFC00B1-836F-8548-BC62-30B5B9948762}" srcOrd="0" destOrd="0" presId="urn:microsoft.com/office/officeart/2005/8/layout/default"/>
    <dgm:cxn modelId="{43105217-A589-4E4B-8221-C597C234B669}" srcId="{6A09BB98-4306-41BD-96C6-D18FEB69AAE2}" destId="{77E75F82-A10F-4901-B809-BF6E44EA60D0}" srcOrd="1" destOrd="0" parTransId="{CA2380DC-39EC-40CD-B0E8-7D0E7477A3D5}" sibTransId="{006F3D3C-88AA-4787-AE6D-8417D6F22B87}"/>
    <dgm:cxn modelId="{1C896E34-A9CA-DC45-9715-7D68F923A7CB}" type="presOf" srcId="{06FA13A7-C480-4DB4-AF94-A04C8EA0AB40}" destId="{F3A49869-C026-674D-92B8-2C74D27B2BEC}" srcOrd="0" destOrd="0" presId="urn:microsoft.com/office/officeart/2005/8/layout/default"/>
    <dgm:cxn modelId="{F1EE3441-3B5C-4EB1-841F-6E0A68266685}" srcId="{6A09BB98-4306-41BD-96C6-D18FEB69AAE2}" destId="{AF78DE0F-DBFF-450D-AC0E-6324B30C222D}" srcOrd="3" destOrd="0" parTransId="{EB5C6A37-8114-4216-B58B-382E2CA7286E}" sibTransId="{6E01553D-9AD0-49F3-85E4-AD2DABAE0268}"/>
    <dgm:cxn modelId="{95C6915A-F5BD-3B4A-BF3C-82226D4CCF77}" type="presOf" srcId="{87724451-E0B9-4224-A8BC-BE2B2BC60ACC}" destId="{2B1258B8-9B9E-2146-B638-9FF019325574}" srcOrd="0" destOrd="0" presId="urn:microsoft.com/office/officeart/2005/8/layout/default"/>
    <dgm:cxn modelId="{B7D1855B-3C60-CB44-BE26-37B4E5FF4E63}" type="presOf" srcId="{49459B8C-C4EF-4CD5-A6E6-7E6F3E5F101B}" destId="{11593C88-E453-8E41-AF07-18E06D077C13}" srcOrd="0" destOrd="0" presId="urn:microsoft.com/office/officeart/2005/8/layout/default"/>
    <dgm:cxn modelId="{1A623762-7802-47EB-8ABC-9C598AD30CEE}" srcId="{6A09BB98-4306-41BD-96C6-D18FEB69AAE2}" destId="{F8CD8551-70A8-495B-8C8E-DA7DF01B9DD1}" srcOrd="0" destOrd="0" parTransId="{3F27F348-200A-4535-9821-99BE74EB47B2}" sibTransId="{3162E70D-8FE4-4800-8402-8185231838D0}"/>
    <dgm:cxn modelId="{A1BE8E69-15B3-5346-B45D-47C5446DD007}" type="presOf" srcId="{34744733-59E1-44C3-BF46-8C3F43D081BD}" destId="{CC05018D-44B9-224C-8572-D30FEE165869}" srcOrd="0" destOrd="0" presId="urn:microsoft.com/office/officeart/2005/8/layout/default"/>
    <dgm:cxn modelId="{A3B19575-D39C-4C42-9526-C19DAECAE3E9}" type="presOf" srcId="{F8CD8551-70A8-495B-8C8E-DA7DF01B9DD1}" destId="{ACADCAF9-D8C7-7849-A294-20427BAE22D6}" srcOrd="0" destOrd="0" presId="urn:microsoft.com/office/officeart/2005/8/layout/default"/>
    <dgm:cxn modelId="{A093D47C-CE04-45AB-9F76-F169156035B9}" srcId="{6A09BB98-4306-41BD-96C6-D18FEB69AAE2}" destId="{34744733-59E1-44C3-BF46-8C3F43D081BD}" srcOrd="8" destOrd="0" parTransId="{7364DC63-D0C8-4993-87DD-5CA9990AB9F0}" sibTransId="{8A8AF436-6D78-4865-ABE5-CA2722529F39}"/>
    <dgm:cxn modelId="{8B90F17C-4A4B-A44D-8CB1-497E96B7C78B}" type="presOf" srcId="{447B3652-070D-45B4-8ECA-5ED2EEA1D73E}" destId="{D35BEFED-F911-6B44-8830-6DD59E2E945F}" srcOrd="0" destOrd="0" presId="urn:microsoft.com/office/officeart/2005/8/layout/default"/>
    <dgm:cxn modelId="{11DDDE83-9C2D-4BC7-9777-72E379C50E8F}" srcId="{6A09BB98-4306-41BD-96C6-D18FEB69AAE2}" destId="{447B3652-070D-45B4-8ECA-5ED2EEA1D73E}" srcOrd="2" destOrd="0" parTransId="{AA4CC1ED-A870-462D-B15F-9E58741DD920}" sibTransId="{B599C0CF-B8C0-4122-A0E7-0CC03AEDE9E7}"/>
    <dgm:cxn modelId="{10278E85-E36B-46FE-8DBF-7C2779227486}" srcId="{6A09BB98-4306-41BD-96C6-D18FEB69AAE2}" destId="{49459B8C-C4EF-4CD5-A6E6-7E6F3E5F101B}" srcOrd="7" destOrd="0" parTransId="{D263CDA0-6207-487A-BAA2-03D2DBD7AC89}" sibTransId="{337430FD-B828-44F0-B8AF-19EB9DE7DD21}"/>
    <dgm:cxn modelId="{718AFF9F-7C65-F842-AB55-85893A7F6785}" type="presOf" srcId="{AF78DE0F-DBFF-450D-AC0E-6324B30C222D}" destId="{B5B1CCF5-001A-A448-B8A0-44588BE92A57}" srcOrd="0" destOrd="0" presId="urn:microsoft.com/office/officeart/2005/8/layout/default"/>
    <dgm:cxn modelId="{111070B7-D544-4C1F-842C-A41FD39789AF}" srcId="{6A09BB98-4306-41BD-96C6-D18FEB69AAE2}" destId="{06FA13A7-C480-4DB4-AF94-A04C8EA0AB40}" srcOrd="4" destOrd="0" parTransId="{39A9C705-5AC1-4421-9712-AE3694BDF242}" sibTransId="{345F66FF-61BC-4BA8-91EB-84F28074E409}"/>
    <dgm:cxn modelId="{750ABBC6-B0EB-2E43-92E1-6BD130C910EA}" type="presOf" srcId="{77E75F82-A10F-4901-B809-BF6E44EA60D0}" destId="{8E68E0E8-E978-D743-ADF0-FA78E0AC7531}" srcOrd="0" destOrd="0" presId="urn:microsoft.com/office/officeart/2005/8/layout/default"/>
    <dgm:cxn modelId="{C987AAEA-1FF2-934E-BD3B-876FDAF8F9F0}" type="presOf" srcId="{D87FAF11-3D44-47E5-917D-0688B2F6ED27}" destId="{FFF3EB72-8A67-3949-96C8-38519DAC9C9B}" srcOrd="0" destOrd="0" presId="urn:microsoft.com/office/officeart/2005/8/layout/default"/>
    <dgm:cxn modelId="{74C0063F-7986-5045-8947-AC74C4CB57D8}" type="presParOf" srcId="{DEFC00B1-836F-8548-BC62-30B5B9948762}" destId="{ACADCAF9-D8C7-7849-A294-20427BAE22D6}" srcOrd="0" destOrd="0" presId="urn:microsoft.com/office/officeart/2005/8/layout/default"/>
    <dgm:cxn modelId="{C7AD1D98-1466-EA4F-96B7-882288DCF57F}" type="presParOf" srcId="{DEFC00B1-836F-8548-BC62-30B5B9948762}" destId="{7DB01C1F-62CE-8845-8D70-CD31BC51AE98}" srcOrd="1" destOrd="0" presId="urn:microsoft.com/office/officeart/2005/8/layout/default"/>
    <dgm:cxn modelId="{883DA4D6-5609-F841-A006-F1507CD07B87}" type="presParOf" srcId="{DEFC00B1-836F-8548-BC62-30B5B9948762}" destId="{8E68E0E8-E978-D743-ADF0-FA78E0AC7531}" srcOrd="2" destOrd="0" presId="urn:microsoft.com/office/officeart/2005/8/layout/default"/>
    <dgm:cxn modelId="{A79D5E14-C50D-904C-88A9-A78DD1CFCF00}" type="presParOf" srcId="{DEFC00B1-836F-8548-BC62-30B5B9948762}" destId="{97C68117-D5B4-6243-B4F2-2E1711B2321B}" srcOrd="3" destOrd="0" presId="urn:microsoft.com/office/officeart/2005/8/layout/default"/>
    <dgm:cxn modelId="{33BFA1CC-02C4-9647-A6AF-F9C884C4F562}" type="presParOf" srcId="{DEFC00B1-836F-8548-BC62-30B5B9948762}" destId="{D35BEFED-F911-6B44-8830-6DD59E2E945F}" srcOrd="4" destOrd="0" presId="urn:microsoft.com/office/officeart/2005/8/layout/default"/>
    <dgm:cxn modelId="{E7403FF7-3544-A745-A5DB-EE152ED6248E}" type="presParOf" srcId="{DEFC00B1-836F-8548-BC62-30B5B9948762}" destId="{C2AC295D-9923-2840-8C60-C9E6C6DD36C1}" srcOrd="5" destOrd="0" presId="urn:microsoft.com/office/officeart/2005/8/layout/default"/>
    <dgm:cxn modelId="{5D66C9A1-3FB4-8045-BBED-6C0A0CEAAB92}" type="presParOf" srcId="{DEFC00B1-836F-8548-BC62-30B5B9948762}" destId="{B5B1CCF5-001A-A448-B8A0-44588BE92A57}" srcOrd="6" destOrd="0" presId="urn:microsoft.com/office/officeart/2005/8/layout/default"/>
    <dgm:cxn modelId="{13AB999B-8E13-3B4D-9403-38482ABE8FFE}" type="presParOf" srcId="{DEFC00B1-836F-8548-BC62-30B5B9948762}" destId="{B282035D-E9C0-B446-9F6B-6D467E909EDD}" srcOrd="7" destOrd="0" presId="urn:microsoft.com/office/officeart/2005/8/layout/default"/>
    <dgm:cxn modelId="{1D6EBCA3-FBEA-3346-8029-0A16727AF426}" type="presParOf" srcId="{DEFC00B1-836F-8548-BC62-30B5B9948762}" destId="{F3A49869-C026-674D-92B8-2C74D27B2BEC}" srcOrd="8" destOrd="0" presId="urn:microsoft.com/office/officeart/2005/8/layout/default"/>
    <dgm:cxn modelId="{E6FE374E-7FA0-F145-8D66-D07BF027EA16}" type="presParOf" srcId="{DEFC00B1-836F-8548-BC62-30B5B9948762}" destId="{6AC2C64A-2969-1B43-B7B1-9277A0F7CB90}" srcOrd="9" destOrd="0" presId="urn:microsoft.com/office/officeart/2005/8/layout/default"/>
    <dgm:cxn modelId="{A4B30F50-C7E0-AD4A-B8DF-C0A42C38E077}" type="presParOf" srcId="{DEFC00B1-836F-8548-BC62-30B5B9948762}" destId="{2B1258B8-9B9E-2146-B638-9FF019325574}" srcOrd="10" destOrd="0" presId="urn:microsoft.com/office/officeart/2005/8/layout/default"/>
    <dgm:cxn modelId="{381703F2-C1ED-2745-A72C-EE6FFAA33B07}" type="presParOf" srcId="{DEFC00B1-836F-8548-BC62-30B5B9948762}" destId="{63BA5F46-DBDC-1E4D-A9E2-B9C77019D769}" srcOrd="11" destOrd="0" presId="urn:microsoft.com/office/officeart/2005/8/layout/default"/>
    <dgm:cxn modelId="{3D2620CC-83CE-044A-B4A9-FFFB0B59769B}" type="presParOf" srcId="{DEFC00B1-836F-8548-BC62-30B5B9948762}" destId="{FFF3EB72-8A67-3949-96C8-38519DAC9C9B}" srcOrd="12" destOrd="0" presId="urn:microsoft.com/office/officeart/2005/8/layout/default"/>
    <dgm:cxn modelId="{5FD449DF-23B0-554A-B69F-575A4364B2F5}" type="presParOf" srcId="{DEFC00B1-836F-8548-BC62-30B5B9948762}" destId="{82EB8C07-25F4-D745-BB7B-D3D292619B9E}" srcOrd="13" destOrd="0" presId="urn:microsoft.com/office/officeart/2005/8/layout/default"/>
    <dgm:cxn modelId="{838BF4A7-FF23-D844-9875-84ED0C1E7200}" type="presParOf" srcId="{DEFC00B1-836F-8548-BC62-30B5B9948762}" destId="{11593C88-E453-8E41-AF07-18E06D077C13}" srcOrd="14" destOrd="0" presId="urn:microsoft.com/office/officeart/2005/8/layout/default"/>
    <dgm:cxn modelId="{50C3DCE8-7708-0646-8E3D-0D096CEC213E}" type="presParOf" srcId="{DEFC00B1-836F-8548-BC62-30B5B9948762}" destId="{9282BEAC-959C-D44E-AE08-BD5DBD59A07A}" srcOrd="15" destOrd="0" presId="urn:microsoft.com/office/officeart/2005/8/layout/default"/>
    <dgm:cxn modelId="{344F99D9-B7BE-C642-A746-C1851F3021C2}" type="presParOf" srcId="{DEFC00B1-836F-8548-BC62-30B5B9948762}" destId="{CC05018D-44B9-224C-8572-D30FEE165869}"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56998D7-2F1A-C541-9EF0-142DBFCFF750}" type="doc">
      <dgm:prSet loTypeId="urn:microsoft.com/office/officeart/2005/8/layout/cycle1" loCatId="" qsTypeId="urn:microsoft.com/office/officeart/2005/8/quickstyle/simple1" qsCatId="simple" csTypeId="urn:microsoft.com/office/officeart/2005/8/colors/accent1_2" csCatId="accent1" phldr="1"/>
      <dgm:spPr/>
      <dgm:t>
        <a:bodyPr/>
        <a:lstStyle/>
        <a:p>
          <a:endParaRPr lang="en-US"/>
        </a:p>
      </dgm:t>
    </dgm:pt>
    <dgm:pt modelId="{F38A4445-374B-DC4A-AC2B-164B1AB8320F}">
      <dgm:prSet phldrT="[Text]"/>
      <dgm:spPr/>
      <dgm:t>
        <a:bodyPr/>
        <a:lstStyle/>
        <a:p>
          <a:r>
            <a:rPr lang="en-US" b="1" dirty="0"/>
            <a:t>Planning</a:t>
          </a:r>
        </a:p>
      </dgm:t>
    </dgm:pt>
    <dgm:pt modelId="{C8B3DD9D-C272-3B4C-882A-B8A7C218B0C6}" type="parTrans" cxnId="{7039794D-B1C6-684B-A41A-4DDF5F95B362}">
      <dgm:prSet/>
      <dgm:spPr/>
      <dgm:t>
        <a:bodyPr/>
        <a:lstStyle/>
        <a:p>
          <a:endParaRPr lang="en-US"/>
        </a:p>
      </dgm:t>
    </dgm:pt>
    <dgm:pt modelId="{AE438A92-6E74-5B4D-B6DE-176A81D1BEE5}" type="sibTrans" cxnId="{7039794D-B1C6-684B-A41A-4DDF5F95B362}">
      <dgm:prSet/>
      <dgm:spPr/>
      <dgm:t>
        <a:bodyPr/>
        <a:lstStyle/>
        <a:p>
          <a:endParaRPr lang="en-US"/>
        </a:p>
      </dgm:t>
    </dgm:pt>
    <dgm:pt modelId="{0158159E-CB17-A149-8DAD-1305DFA78051}">
      <dgm:prSet phldrT="[Text]" custT="1"/>
      <dgm:spPr/>
      <dgm:t>
        <a:bodyPr/>
        <a:lstStyle/>
        <a:p>
          <a:r>
            <a:rPr lang="en-US" sz="2000" b="1" dirty="0"/>
            <a:t>Implementation</a:t>
          </a:r>
        </a:p>
      </dgm:t>
    </dgm:pt>
    <dgm:pt modelId="{CA435A84-A3D0-E046-9FD5-64A483B548F1}" type="parTrans" cxnId="{ED11B782-4A32-EB46-980A-5626EBACBB7F}">
      <dgm:prSet/>
      <dgm:spPr/>
      <dgm:t>
        <a:bodyPr/>
        <a:lstStyle/>
        <a:p>
          <a:endParaRPr lang="en-US"/>
        </a:p>
      </dgm:t>
    </dgm:pt>
    <dgm:pt modelId="{FD9288D3-3E96-1948-ABA9-53309D43FFDB}" type="sibTrans" cxnId="{ED11B782-4A32-EB46-980A-5626EBACBB7F}">
      <dgm:prSet/>
      <dgm:spPr/>
      <dgm:t>
        <a:bodyPr/>
        <a:lstStyle/>
        <a:p>
          <a:endParaRPr lang="en-US"/>
        </a:p>
      </dgm:t>
    </dgm:pt>
    <dgm:pt modelId="{0F2D3F26-1B9C-984D-A72E-035A62CDB424}">
      <dgm:prSet phldrT="[Text]"/>
      <dgm:spPr/>
      <dgm:t>
        <a:bodyPr/>
        <a:lstStyle/>
        <a:p>
          <a:r>
            <a:rPr lang="en-US" b="1" dirty="0"/>
            <a:t>Sustainment</a:t>
          </a:r>
        </a:p>
      </dgm:t>
    </dgm:pt>
    <dgm:pt modelId="{A941C151-4324-D744-9654-22731F4D2EB2}" type="parTrans" cxnId="{38E21A77-6664-AA49-AF7B-78F73DBFC34A}">
      <dgm:prSet/>
      <dgm:spPr/>
      <dgm:t>
        <a:bodyPr/>
        <a:lstStyle/>
        <a:p>
          <a:endParaRPr lang="en-US"/>
        </a:p>
      </dgm:t>
    </dgm:pt>
    <dgm:pt modelId="{BE2400CD-E3DA-C04F-8035-5CBF846F4B34}" type="sibTrans" cxnId="{38E21A77-6664-AA49-AF7B-78F73DBFC34A}">
      <dgm:prSet/>
      <dgm:spPr/>
      <dgm:t>
        <a:bodyPr/>
        <a:lstStyle/>
        <a:p>
          <a:endParaRPr lang="en-US"/>
        </a:p>
      </dgm:t>
    </dgm:pt>
    <dgm:pt modelId="{BFCA6A60-BBB1-F94A-A3E8-ECB27C1220C0}" type="pres">
      <dgm:prSet presAssocID="{856998D7-2F1A-C541-9EF0-142DBFCFF750}" presName="cycle" presStyleCnt="0">
        <dgm:presLayoutVars>
          <dgm:dir/>
          <dgm:resizeHandles val="exact"/>
        </dgm:presLayoutVars>
      </dgm:prSet>
      <dgm:spPr/>
    </dgm:pt>
    <dgm:pt modelId="{444BDD57-AD54-C541-AA5E-6EE2C8646278}" type="pres">
      <dgm:prSet presAssocID="{F38A4445-374B-DC4A-AC2B-164B1AB8320F}" presName="dummy" presStyleCnt="0"/>
      <dgm:spPr/>
    </dgm:pt>
    <dgm:pt modelId="{0D7D5E27-1927-F94C-97BB-72A7D3442FC4}" type="pres">
      <dgm:prSet presAssocID="{F38A4445-374B-DC4A-AC2B-164B1AB8320F}" presName="node" presStyleLbl="revTx" presStyleIdx="0" presStyleCnt="3" custScaleY="37071">
        <dgm:presLayoutVars>
          <dgm:bulletEnabled val="1"/>
        </dgm:presLayoutVars>
      </dgm:prSet>
      <dgm:spPr/>
    </dgm:pt>
    <dgm:pt modelId="{2F3EB4CB-6840-A949-A9AD-74BF05C0EEA4}" type="pres">
      <dgm:prSet presAssocID="{AE438A92-6E74-5B4D-B6DE-176A81D1BEE5}" presName="sibTrans" presStyleLbl="node1" presStyleIdx="0" presStyleCnt="3"/>
      <dgm:spPr/>
    </dgm:pt>
    <dgm:pt modelId="{53F8387B-FE42-104B-95F7-444A38FA8AAE}" type="pres">
      <dgm:prSet presAssocID="{0158159E-CB17-A149-8DAD-1305DFA78051}" presName="dummy" presStyleCnt="0"/>
      <dgm:spPr/>
    </dgm:pt>
    <dgm:pt modelId="{44CA6628-EA4B-C541-8504-8727D2DB4419}" type="pres">
      <dgm:prSet presAssocID="{0158159E-CB17-A149-8DAD-1305DFA78051}" presName="node" presStyleLbl="revTx" presStyleIdx="1" presStyleCnt="3" custScaleX="128357" custScaleY="65522">
        <dgm:presLayoutVars>
          <dgm:bulletEnabled val="1"/>
        </dgm:presLayoutVars>
      </dgm:prSet>
      <dgm:spPr/>
    </dgm:pt>
    <dgm:pt modelId="{E21B3BA1-B23B-FC45-8311-C05DC491147B}" type="pres">
      <dgm:prSet presAssocID="{FD9288D3-3E96-1948-ABA9-53309D43FFDB}" presName="sibTrans" presStyleLbl="node1" presStyleIdx="1" presStyleCnt="3"/>
      <dgm:spPr/>
    </dgm:pt>
    <dgm:pt modelId="{1B8449E5-B802-3746-9579-BB5E92139028}" type="pres">
      <dgm:prSet presAssocID="{0F2D3F26-1B9C-984D-A72E-035A62CDB424}" presName="dummy" presStyleCnt="0"/>
      <dgm:spPr/>
    </dgm:pt>
    <dgm:pt modelId="{2950FF7D-9DE0-E841-80AC-2E38AD8A3598}" type="pres">
      <dgm:prSet presAssocID="{0F2D3F26-1B9C-984D-A72E-035A62CDB424}" presName="node" presStyleLbl="revTx" presStyleIdx="2" presStyleCnt="3" custScaleY="47584" custRadScaleRad="93810" custRadScaleInc="-2540">
        <dgm:presLayoutVars>
          <dgm:bulletEnabled val="1"/>
        </dgm:presLayoutVars>
      </dgm:prSet>
      <dgm:spPr/>
    </dgm:pt>
    <dgm:pt modelId="{4FFB1515-199B-DC4A-B008-72A794FBFE7C}" type="pres">
      <dgm:prSet presAssocID="{BE2400CD-E3DA-C04F-8035-5CBF846F4B34}" presName="sibTrans" presStyleLbl="node1" presStyleIdx="2" presStyleCnt="3"/>
      <dgm:spPr/>
    </dgm:pt>
  </dgm:ptLst>
  <dgm:cxnLst>
    <dgm:cxn modelId="{99B5E633-3B1F-734F-8886-AD5E9B6F71E5}" type="presOf" srcId="{856998D7-2F1A-C541-9EF0-142DBFCFF750}" destId="{BFCA6A60-BBB1-F94A-A3E8-ECB27C1220C0}" srcOrd="0" destOrd="0" presId="urn:microsoft.com/office/officeart/2005/8/layout/cycle1"/>
    <dgm:cxn modelId="{F32ACA4A-4E73-A240-BE13-BD3ECD764FA5}" type="presOf" srcId="{0158159E-CB17-A149-8DAD-1305DFA78051}" destId="{44CA6628-EA4B-C541-8504-8727D2DB4419}" srcOrd="0" destOrd="0" presId="urn:microsoft.com/office/officeart/2005/8/layout/cycle1"/>
    <dgm:cxn modelId="{7039794D-B1C6-684B-A41A-4DDF5F95B362}" srcId="{856998D7-2F1A-C541-9EF0-142DBFCFF750}" destId="{F38A4445-374B-DC4A-AC2B-164B1AB8320F}" srcOrd="0" destOrd="0" parTransId="{C8B3DD9D-C272-3B4C-882A-B8A7C218B0C6}" sibTransId="{AE438A92-6E74-5B4D-B6DE-176A81D1BEE5}"/>
    <dgm:cxn modelId="{81C64072-7D48-D24D-B106-3EE820DA6B53}" type="presOf" srcId="{0F2D3F26-1B9C-984D-A72E-035A62CDB424}" destId="{2950FF7D-9DE0-E841-80AC-2E38AD8A3598}" srcOrd="0" destOrd="0" presId="urn:microsoft.com/office/officeart/2005/8/layout/cycle1"/>
    <dgm:cxn modelId="{A5D84B75-580C-4A49-8087-4281530EECDC}" type="presOf" srcId="{F38A4445-374B-DC4A-AC2B-164B1AB8320F}" destId="{0D7D5E27-1927-F94C-97BB-72A7D3442FC4}" srcOrd="0" destOrd="0" presId="urn:microsoft.com/office/officeart/2005/8/layout/cycle1"/>
    <dgm:cxn modelId="{66E11577-3111-9747-9697-FB403ADFAB2D}" type="presOf" srcId="{AE438A92-6E74-5B4D-B6DE-176A81D1BEE5}" destId="{2F3EB4CB-6840-A949-A9AD-74BF05C0EEA4}" srcOrd="0" destOrd="0" presId="urn:microsoft.com/office/officeart/2005/8/layout/cycle1"/>
    <dgm:cxn modelId="{38E21A77-6664-AA49-AF7B-78F73DBFC34A}" srcId="{856998D7-2F1A-C541-9EF0-142DBFCFF750}" destId="{0F2D3F26-1B9C-984D-A72E-035A62CDB424}" srcOrd="2" destOrd="0" parTransId="{A941C151-4324-D744-9654-22731F4D2EB2}" sibTransId="{BE2400CD-E3DA-C04F-8035-5CBF846F4B34}"/>
    <dgm:cxn modelId="{8E703780-2A22-B34D-8874-A189DB4463A7}" type="presOf" srcId="{BE2400CD-E3DA-C04F-8035-5CBF846F4B34}" destId="{4FFB1515-199B-DC4A-B008-72A794FBFE7C}" srcOrd="0" destOrd="0" presId="urn:microsoft.com/office/officeart/2005/8/layout/cycle1"/>
    <dgm:cxn modelId="{ED11B782-4A32-EB46-980A-5626EBACBB7F}" srcId="{856998D7-2F1A-C541-9EF0-142DBFCFF750}" destId="{0158159E-CB17-A149-8DAD-1305DFA78051}" srcOrd="1" destOrd="0" parTransId="{CA435A84-A3D0-E046-9FD5-64A483B548F1}" sibTransId="{FD9288D3-3E96-1948-ABA9-53309D43FFDB}"/>
    <dgm:cxn modelId="{001F2BF0-1B4B-0B43-BAF9-9E0CDC81D761}" type="presOf" srcId="{FD9288D3-3E96-1948-ABA9-53309D43FFDB}" destId="{E21B3BA1-B23B-FC45-8311-C05DC491147B}" srcOrd="0" destOrd="0" presId="urn:microsoft.com/office/officeart/2005/8/layout/cycle1"/>
    <dgm:cxn modelId="{DE9F5AA2-4133-3143-ACF9-98732438EB26}" type="presParOf" srcId="{BFCA6A60-BBB1-F94A-A3E8-ECB27C1220C0}" destId="{444BDD57-AD54-C541-AA5E-6EE2C8646278}" srcOrd="0" destOrd="0" presId="urn:microsoft.com/office/officeart/2005/8/layout/cycle1"/>
    <dgm:cxn modelId="{B0C4DE85-332B-B548-BE29-AE1873B82506}" type="presParOf" srcId="{BFCA6A60-BBB1-F94A-A3E8-ECB27C1220C0}" destId="{0D7D5E27-1927-F94C-97BB-72A7D3442FC4}" srcOrd="1" destOrd="0" presId="urn:microsoft.com/office/officeart/2005/8/layout/cycle1"/>
    <dgm:cxn modelId="{F8A529DA-75A9-FE4E-A30E-203005EF97AA}" type="presParOf" srcId="{BFCA6A60-BBB1-F94A-A3E8-ECB27C1220C0}" destId="{2F3EB4CB-6840-A949-A9AD-74BF05C0EEA4}" srcOrd="2" destOrd="0" presId="urn:microsoft.com/office/officeart/2005/8/layout/cycle1"/>
    <dgm:cxn modelId="{34ADA1BE-FF63-4F48-8D87-A048F8D9E104}" type="presParOf" srcId="{BFCA6A60-BBB1-F94A-A3E8-ECB27C1220C0}" destId="{53F8387B-FE42-104B-95F7-444A38FA8AAE}" srcOrd="3" destOrd="0" presId="urn:microsoft.com/office/officeart/2005/8/layout/cycle1"/>
    <dgm:cxn modelId="{74F73976-2372-8240-816B-398F8216A87C}" type="presParOf" srcId="{BFCA6A60-BBB1-F94A-A3E8-ECB27C1220C0}" destId="{44CA6628-EA4B-C541-8504-8727D2DB4419}" srcOrd="4" destOrd="0" presId="urn:microsoft.com/office/officeart/2005/8/layout/cycle1"/>
    <dgm:cxn modelId="{E8F21B8B-0D63-B34C-83A0-2B6B58527927}" type="presParOf" srcId="{BFCA6A60-BBB1-F94A-A3E8-ECB27C1220C0}" destId="{E21B3BA1-B23B-FC45-8311-C05DC491147B}" srcOrd="5" destOrd="0" presId="urn:microsoft.com/office/officeart/2005/8/layout/cycle1"/>
    <dgm:cxn modelId="{3AE505E8-E14C-F94D-8FDF-210F5F7716D3}" type="presParOf" srcId="{BFCA6A60-BBB1-F94A-A3E8-ECB27C1220C0}" destId="{1B8449E5-B802-3746-9579-BB5E92139028}" srcOrd="6" destOrd="0" presId="urn:microsoft.com/office/officeart/2005/8/layout/cycle1"/>
    <dgm:cxn modelId="{6EC6681E-8AEA-734E-B6F8-5E09DA365C06}" type="presParOf" srcId="{BFCA6A60-BBB1-F94A-A3E8-ECB27C1220C0}" destId="{2950FF7D-9DE0-E841-80AC-2E38AD8A3598}" srcOrd="7" destOrd="0" presId="urn:microsoft.com/office/officeart/2005/8/layout/cycle1"/>
    <dgm:cxn modelId="{869C165C-108B-2247-9B87-073B2D2C0329}" type="presParOf" srcId="{BFCA6A60-BBB1-F94A-A3E8-ECB27C1220C0}" destId="{4FFB1515-199B-DC4A-B008-72A794FBFE7C}" srcOrd="8"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C68E29A-6EB4-4ADA-9D66-E3764DC649A5}" type="doc">
      <dgm:prSet loTypeId="urn:microsoft.com/office/officeart/2016/7/layout/VerticalSolidActionList" loCatId="List" qsTypeId="urn:microsoft.com/office/officeart/2005/8/quickstyle/simple1" qsCatId="simple" csTypeId="urn:microsoft.com/office/officeart/2005/8/colors/accent1_2" csCatId="accent1"/>
      <dgm:spPr/>
      <dgm:t>
        <a:bodyPr/>
        <a:lstStyle/>
        <a:p>
          <a:endParaRPr lang="en-US"/>
        </a:p>
      </dgm:t>
    </dgm:pt>
    <dgm:pt modelId="{1724C3CE-7D52-4B0D-9CB8-6E3C96954E03}">
      <dgm:prSet/>
      <dgm:spPr/>
      <dgm:t>
        <a:bodyPr/>
        <a:lstStyle/>
        <a:p>
          <a:r>
            <a:rPr lang="en-US"/>
            <a:t>Overview</a:t>
          </a:r>
        </a:p>
      </dgm:t>
    </dgm:pt>
    <dgm:pt modelId="{F3C8E0A3-8545-443C-947D-F55C60945BE1}" type="parTrans" cxnId="{99BBD6F4-8478-493F-8644-E34B6609718C}">
      <dgm:prSet/>
      <dgm:spPr/>
      <dgm:t>
        <a:bodyPr/>
        <a:lstStyle/>
        <a:p>
          <a:endParaRPr lang="en-US"/>
        </a:p>
      </dgm:t>
    </dgm:pt>
    <dgm:pt modelId="{D9C3B754-97FD-4217-B360-BA6D18EB834D}" type="sibTrans" cxnId="{99BBD6F4-8478-493F-8644-E34B6609718C}">
      <dgm:prSet/>
      <dgm:spPr/>
      <dgm:t>
        <a:bodyPr/>
        <a:lstStyle/>
        <a:p>
          <a:endParaRPr lang="en-US"/>
        </a:p>
      </dgm:t>
    </dgm:pt>
    <dgm:pt modelId="{F774D715-3CAB-4162-86B8-F0513A57F67F}">
      <dgm:prSet/>
      <dgm:spPr/>
      <dgm:t>
        <a:bodyPr/>
        <a:lstStyle/>
        <a:p>
          <a:r>
            <a:rPr lang="en-US"/>
            <a:t>Overview of four case vignettes about the use of PRISM to improve the alignment of context and program/strategy fit</a:t>
          </a:r>
        </a:p>
      </dgm:t>
    </dgm:pt>
    <dgm:pt modelId="{39A267DD-8262-434B-BFE2-CC72B012D128}" type="parTrans" cxnId="{40CD912A-05CF-45B9-A5A4-2D34A3DDE01B}">
      <dgm:prSet/>
      <dgm:spPr/>
      <dgm:t>
        <a:bodyPr/>
        <a:lstStyle/>
        <a:p>
          <a:endParaRPr lang="en-US"/>
        </a:p>
      </dgm:t>
    </dgm:pt>
    <dgm:pt modelId="{DE062855-36DE-4818-891A-17304E74FEE3}" type="sibTrans" cxnId="{40CD912A-05CF-45B9-A5A4-2D34A3DDE01B}">
      <dgm:prSet/>
      <dgm:spPr/>
      <dgm:t>
        <a:bodyPr/>
        <a:lstStyle/>
        <a:p>
          <a:endParaRPr lang="en-US"/>
        </a:p>
      </dgm:t>
    </dgm:pt>
    <dgm:pt modelId="{07B21E0D-99D8-493E-99D6-9A215D0ECFE8}">
      <dgm:prSet/>
      <dgm:spPr/>
      <dgm:t>
        <a:bodyPr/>
        <a:lstStyle/>
        <a:p>
          <a:r>
            <a:rPr lang="en-US"/>
            <a:t>Provide</a:t>
          </a:r>
        </a:p>
      </dgm:t>
    </dgm:pt>
    <dgm:pt modelId="{8A449D76-AB86-4E0A-8EDD-030AAD33BAC4}" type="parTrans" cxnId="{7E428FD4-0F9A-4E77-B00E-9E36AA0C2D8F}">
      <dgm:prSet/>
      <dgm:spPr/>
      <dgm:t>
        <a:bodyPr/>
        <a:lstStyle/>
        <a:p>
          <a:endParaRPr lang="en-US"/>
        </a:p>
      </dgm:t>
    </dgm:pt>
    <dgm:pt modelId="{0E699457-C761-40D1-8A86-D5F0E3576842}" type="sibTrans" cxnId="{7E428FD4-0F9A-4E77-B00E-9E36AA0C2D8F}">
      <dgm:prSet/>
      <dgm:spPr/>
      <dgm:t>
        <a:bodyPr/>
        <a:lstStyle/>
        <a:p>
          <a:endParaRPr lang="en-US"/>
        </a:p>
      </dgm:t>
    </dgm:pt>
    <dgm:pt modelId="{06C9E728-7376-49C8-ACA8-BBBE1E9F587D}">
      <dgm:prSet/>
      <dgm:spPr/>
      <dgm:t>
        <a:bodyPr/>
        <a:lstStyle/>
        <a:p>
          <a:r>
            <a:rPr lang="en-US"/>
            <a:t>Provide detailed overview of one case vignette</a:t>
          </a:r>
        </a:p>
      </dgm:t>
    </dgm:pt>
    <dgm:pt modelId="{E8F7B7D6-46C5-48D5-B827-016991D15400}" type="parTrans" cxnId="{3B0B0102-C8BC-4767-A3D8-316EBA0415B4}">
      <dgm:prSet/>
      <dgm:spPr/>
      <dgm:t>
        <a:bodyPr/>
        <a:lstStyle/>
        <a:p>
          <a:endParaRPr lang="en-US"/>
        </a:p>
      </dgm:t>
    </dgm:pt>
    <dgm:pt modelId="{3884AEDB-137B-45AF-930D-E011E4340A8C}" type="sibTrans" cxnId="{3B0B0102-C8BC-4767-A3D8-316EBA0415B4}">
      <dgm:prSet/>
      <dgm:spPr/>
      <dgm:t>
        <a:bodyPr/>
        <a:lstStyle/>
        <a:p>
          <a:endParaRPr lang="en-US"/>
        </a:p>
      </dgm:t>
    </dgm:pt>
    <dgm:pt modelId="{73481B54-843C-4301-B1D2-DE9C44133FF6}">
      <dgm:prSet/>
      <dgm:spPr/>
      <dgm:t>
        <a:bodyPr/>
        <a:lstStyle/>
        <a:p>
          <a:r>
            <a:rPr lang="en-US"/>
            <a:t>Address</a:t>
          </a:r>
        </a:p>
      </dgm:t>
    </dgm:pt>
    <dgm:pt modelId="{511626EE-9F93-4F6F-AE70-434C06CDABB7}" type="parTrans" cxnId="{CF6941E7-D18B-405A-AA82-9F9231F6A65C}">
      <dgm:prSet/>
      <dgm:spPr/>
      <dgm:t>
        <a:bodyPr/>
        <a:lstStyle/>
        <a:p>
          <a:endParaRPr lang="en-US"/>
        </a:p>
      </dgm:t>
    </dgm:pt>
    <dgm:pt modelId="{1F9D19E0-DEFB-4397-82A2-8CC720958E84}" type="sibTrans" cxnId="{CF6941E7-D18B-405A-AA82-9F9231F6A65C}">
      <dgm:prSet/>
      <dgm:spPr/>
      <dgm:t>
        <a:bodyPr/>
        <a:lstStyle/>
        <a:p>
          <a:endParaRPr lang="en-US"/>
        </a:p>
      </dgm:t>
    </dgm:pt>
    <dgm:pt modelId="{CDBA22DB-AAD3-4A10-BEFD-5F0E896AE3A2}">
      <dgm:prSet/>
      <dgm:spPr/>
      <dgm:t>
        <a:bodyPr/>
        <a:lstStyle/>
        <a:p>
          <a:r>
            <a:rPr lang="en-US"/>
            <a:t>Address any questions</a:t>
          </a:r>
        </a:p>
      </dgm:t>
    </dgm:pt>
    <dgm:pt modelId="{3A160D9E-205D-4CA1-9AB9-9CB14512EB92}" type="parTrans" cxnId="{58F86B82-4B90-41AC-ACD3-F64A4CF81549}">
      <dgm:prSet/>
      <dgm:spPr/>
      <dgm:t>
        <a:bodyPr/>
        <a:lstStyle/>
        <a:p>
          <a:endParaRPr lang="en-US"/>
        </a:p>
      </dgm:t>
    </dgm:pt>
    <dgm:pt modelId="{3A2DB476-91F9-4CAC-A296-B661FB8950FD}" type="sibTrans" cxnId="{58F86B82-4B90-41AC-ACD3-F64A4CF81549}">
      <dgm:prSet/>
      <dgm:spPr/>
      <dgm:t>
        <a:bodyPr/>
        <a:lstStyle/>
        <a:p>
          <a:endParaRPr lang="en-US"/>
        </a:p>
      </dgm:t>
    </dgm:pt>
    <dgm:pt modelId="{E329AF30-58BB-9649-9D9C-B6B5DB22E9AD}" type="pres">
      <dgm:prSet presAssocID="{BC68E29A-6EB4-4ADA-9D66-E3764DC649A5}" presName="Name0" presStyleCnt="0">
        <dgm:presLayoutVars>
          <dgm:dir/>
          <dgm:animLvl val="lvl"/>
          <dgm:resizeHandles val="exact"/>
        </dgm:presLayoutVars>
      </dgm:prSet>
      <dgm:spPr/>
    </dgm:pt>
    <dgm:pt modelId="{31C80546-7691-6D4B-8326-003135150671}" type="pres">
      <dgm:prSet presAssocID="{1724C3CE-7D52-4B0D-9CB8-6E3C96954E03}" presName="linNode" presStyleCnt="0"/>
      <dgm:spPr/>
    </dgm:pt>
    <dgm:pt modelId="{811F2DFC-3FBD-FE4A-B894-DB517D58A96F}" type="pres">
      <dgm:prSet presAssocID="{1724C3CE-7D52-4B0D-9CB8-6E3C96954E03}" presName="parentText" presStyleLbl="alignNode1" presStyleIdx="0" presStyleCnt="3">
        <dgm:presLayoutVars>
          <dgm:chMax val="1"/>
          <dgm:bulletEnabled/>
        </dgm:presLayoutVars>
      </dgm:prSet>
      <dgm:spPr/>
    </dgm:pt>
    <dgm:pt modelId="{C067A082-073B-4042-9F77-3808699DBA11}" type="pres">
      <dgm:prSet presAssocID="{1724C3CE-7D52-4B0D-9CB8-6E3C96954E03}" presName="descendantText" presStyleLbl="alignAccFollowNode1" presStyleIdx="0" presStyleCnt="3">
        <dgm:presLayoutVars>
          <dgm:bulletEnabled/>
        </dgm:presLayoutVars>
      </dgm:prSet>
      <dgm:spPr/>
    </dgm:pt>
    <dgm:pt modelId="{DE10B007-FBDC-E441-8277-CB0CC843BEE7}" type="pres">
      <dgm:prSet presAssocID="{D9C3B754-97FD-4217-B360-BA6D18EB834D}" presName="sp" presStyleCnt="0"/>
      <dgm:spPr/>
    </dgm:pt>
    <dgm:pt modelId="{14446CCE-700E-8549-93F2-785F4BCE1B04}" type="pres">
      <dgm:prSet presAssocID="{07B21E0D-99D8-493E-99D6-9A215D0ECFE8}" presName="linNode" presStyleCnt="0"/>
      <dgm:spPr/>
    </dgm:pt>
    <dgm:pt modelId="{E5428EF0-5D24-1D4C-9151-DD4EAFAD4A05}" type="pres">
      <dgm:prSet presAssocID="{07B21E0D-99D8-493E-99D6-9A215D0ECFE8}" presName="parentText" presStyleLbl="alignNode1" presStyleIdx="1" presStyleCnt="3">
        <dgm:presLayoutVars>
          <dgm:chMax val="1"/>
          <dgm:bulletEnabled/>
        </dgm:presLayoutVars>
      </dgm:prSet>
      <dgm:spPr/>
    </dgm:pt>
    <dgm:pt modelId="{5CA6F26B-1B8E-8F47-B325-6EBE82C99858}" type="pres">
      <dgm:prSet presAssocID="{07B21E0D-99D8-493E-99D6-9A215D0ECFE8}" presName="descendantText" presStyleLbl="alignAccFollowNode1" presStyleIdx="1" presStyleCnt="3">
        <dgm:presLayoutVars>
          <dgm:bulletEnabled/>
        </dgm:presLayoutVars>
      </dgm:prSet>
      <dgm:spPr/>
    </dgm:pt>
    <dgm:pt modelId="{C6ECA0B6-18E5-FD44-8291-CE04E9898A2D}" type="pres">
      <dgm:prSet presAssocID="{0E699457-C761-40D1-8A86-D5F0E3576842}" presName="sp" presStyleCnt="0"/>
      <dgm:spPr/>
    </dgm:pt>
    <dgm:pt modelId="{37FDCBF6-3602-2A4A-8609-9DEE498DDF53}" type="pres">
      <dgm:prSet presAssocID="{73481B54-843C-4301-B1D2-DE9C44133FF6}" presName="linNode" presStyleCnt="0"/>
      <dgm:spPr/>
    </dgm:pt>
    <dgm:pt modelId="{486B3D77-B85A-E14D-A03A-839D341B681E}" type="pres">
      <dgm:prSet presAssocID="{73481B54-843C-4301-B1D2-DE9C44133FF6}" presName="parentText" presStyleLbl="alignNode1" presStyleIdx="2" presStyleCnt="3">
        <dgm:presLayoutVars>
          <dgm:chMax val="1"/>
          <dgm:bulletEnabled/>
        </dgm:presLayoutVars>
      </dgm:prSet>
      <dgm:spPr/>
    </dgm:pt>
    <dgm:pt modelId="{DBE6F4F0-ED56-164A-9E43-39C56345C5D8}" type="pres">
      <dgm:prSet presAssocID="{73481B54-843C-4301-B1D2-DE9C44133FF6}" presName="descendantText" presStyleLbl="alignAccFollowNode1" presStyleIdx="2" presStyleCnt="3">
        <dgm:presLayoutVars>
          <dgm:bulletEnabled/>
        </dgm:presLayoutVars>
      </dgm:prSet>
      <dgm:spPr/>
    </dgm:pt>
  </dgm:ptLst>
  <dgm:cxnLst>
    <dgm:cxn modelId="{3B0B0102-C8BC-4767-A3D8-316EBA0415B4}" srcId="{07B21E0D-99D8-493E-99D6-9A215D0ECFE8}" destId="{06C9E728-7376-49C8-ACA8-BBBE1E9F587D}" srcOrd="0" destOrd="0" parTransId="{E8F7B7D6-46C5-48D5-B827-016991D15400}" sibTransId="{3884AEDB-137B-45AF-930D-E011E4340A8C}"/>
    <dgm:cxn modelId="{007CD413-6903-724C-8C12-F8A1F1D5B12F}" type="presOf" srcId="{07B21E0D-99D8-493E-99D6-9A215D0ECFE8}" destId="{E5428EF0-5D24-1D4C-9151-DD4EAFAD4A05}" srcOrd="0" destOrd="0" presId="urn:microsoft.com/office/officeart/2016/7/layout/VerticalSolidActionList"/>
    <dgm:cxn modelId="{6502FC20-705E-8B46-9564-3238E774E087}" type="presOf" srcId="{CDBA22DB-AAD3-4A10-BEFD-5F0E896AE3A2}" destId="{DBE6F4F0-ED56-164A-9E43-39C56345C5D8}" srcOrd="0" destOrd="0" presId="urn:microsoft.com/office/officeart/2016/7/layout/VerticalSolidActionList"/>
    <dgm:cxn modelId="{40CD912A-05CF-45B9-A5A4-2D34A3DDE01B}" srcId="{1724C3CE-7D52-4B0D-9CB8-6E3C96954E03}" destId="{F774D715-3CAB-4162-86B8-F0513A57F67F}" srcOrd="0" destOrd="0" parTransId="{39A267DD-8262-434B-BFE2-CC72B012D128}" sibTransId="{DE062855-36DE-4818-891A-17304E74FEE3}"/>
    <dgm:cxn modelId="{EF707B2E-C24F-7C4D-A848-5D11A234BA08}" type="presOf" srcId="{F774D715-3CAB-4162-86B8-F0513A57F67F}" destId="{C067A082-073B-4042-9F77-3808699DBA11}" srcOrd="0" destOrd="0" presId="urn:microsoft.com/office/officeart/2016/7/layout/VerticalSolidActionList"/>
    <dgm:cxn modelId="{BFF8C438-ECA2-5D48-8597-842D74F02EA9}" type="presOf" srcId="{1724C3CE-7D52-4B0D-9CB8-6E3C96954E03}" destId="{811F2DFC-3FBD-FE4A-B894-DB517D58A96F}" srcOrd="0" destOrd="0" presId="urn:microsoft.com/office/officeart/2016/7/layout/VerticalSolidActionList"/>
    <dgm:cxn modelId="{58F86B82-4B90-41AC-ACD3-F64A4CF81549}" srcId="{73481B54-843C-4301-B1D2-DE9C44133FF6}" destId="{CDBA22DB-AAD3-4A10-BEFD-5F0E896AE3A2}" srcOrd="0" destOrd="0" parTransId="{3A160D9E-205D-4CA1-9AB9-9CB14512EB92}" sibTransId="{3A2DB476-91F9-4CAC-A296-B661FB8950FD}"/>
    <dgm:cxn modelId="{A76C7794-6F09-C946-8544-20EF893DCD77}" type="presOf" srcId="{BC68E29A-6EB4-4ADA-9D66-E3764DC649A5}" destId="{E329AF30-58BB-9649-9D9C-B6B5DB22E9AD}" srcOrd="0" destOrd="0" presId="urn:microsoft.com/office/officeart/2016/7/layout/VerticalSolidActionList"/>
    <dgm:cxn modelId="{7E428FD4-0F9A-4E77-B00E-9E36AA0C2D8F}" srcId="{BC68E29A-6EB4-4ADA-9D66-E3764DC649A5}" destId="{07B21E0D-99D8-493E-99D6-9A215D0ECFE8}" srcOrd="1" destOrd="0" parTransId="{8A449D76-AB86-4E0A-8EDD-030AAD33BAC4}" sibTransId="{0E699457-C761-40D1-8A86-D5F0E3576842}"/>
    <dgm:cxn modelId="{CF6941E7-D18B-405A-AA82-9F9231F6A65C}" srcId="{BC68E29A-6EB4-4ADA-9D66-E3764DC649A5}" destId="{73481B54-843C-4301-B1D2-DE9C44133FF6}" srcOrd="2" destOrd="0" parTransId="{511626EE-9F93-4F6F-AE70-434C06CDABB7}" sibTransId="{1F9D19E0-DEFB-4397-82A2-8CC720958E84}"/>
    <dgm:cxn modelId="{4E4126E9-A5EC-6140-8B6E-0A189952F319}" type="presOf" srcId="{73481B54-843C-4301-B1D2-DE9C44133FF6}" destId="{486B3D77-B85A-E14D-A03A-839D341B681E}" srcOrd="0" destOrd="0" presId="urn:microsoft.com/office/officeart/2016/7/layout/VerticalSolidActionList"/>
    <dgm:cxn modelId="{CF4F17EA-FA43-8742-A013-4C804D096D50}" type="presOf" srcId="{06C9E728-7376-49C8-ACA8-BBBE1E9F587D}" destId="{5CA6F26B-1B8E-8F47-B325-6EBE82C99858}" srcOrd="0" destOrd="0" presId="urn:microsoft.com/office/officeart/2016/7/layout/VerticalSolidActionList"/>
    <dgm:cxn modelId="{99BBD6F4-8478-493F-8644-E34B6609718C}" srcId="{BC68E29A-6EB4-4ADA-9D66-E3764DC649A5}" destId="{1724C3CE-7D52-4B0D-9CB8-6E3C96954E03}" srcOrd="0" destOrd="0" parTransId="{F3C8E0A3-8545-443C-947D-F55C60945BE1}" sibTransId="{D9C3B754-97FD-4217-B360-BA6D18EB834D}"/>
    <dgm:cxn modelId="{6B597CEB-8A75-A24F-AD65-A0A53C20A8D9}" type="presParOf" srcId="{E329AF30-58BB-9649-9D9C-B6B5DB22E9AD}" destId="{31C80546-7691-6D4B-8326-003135150671}" srcOrd="0" destOrd="0" presId="urn:microsoft.com/office/officeart/2016/7/layout/VerticalSolidActionList"/>
    <dgm:cxn modelId="{AE8DC1C1-CD07-774D-9062-2505CE05CCBB}" type="presParOf" srcId="{31C80546-7691-6D4B-8326-003135150671}" destId="{811F2DFC-3FBD-FE4A-B894-DB517D58A96F}" srcOrd="0" destOrd="0" presId="urn:microsoft.com/office/officeart/2016/7/layout/VerticalSolidActionList"/>
    <dgm:cxn modelId="{53EDD7D9-4BAC-D54F-B16C-ECF3BDA271C4}" type="presParOf" srcId="{31C80546-7691-6D4B-8326-003135150671}" destId="{C067A082-073B-4042-9F77-3808699DBA11}" srcOrd="1" destOrd="0" presId="urn:microsoft.com/office/officeart/2016/7/layout/VerticalSolidActionList"/>
    <dgm:cxn modelId="{1D4C8A01-B3A5-2B42-90E8-9004C576EF07}" type="presParOf" srcId="{E329AF30-58BB-9649-9D9C-B6B5DB22E9AD}" destId="{DE10B007-FBDC-E441-8277-CB0CC843BEE7}" srcOrd="1" destOrd="0" presId="urn:microsoft.com/office/officeart/2016/7/layout/VerticalSolidActionList"/>
    <dgm:cxn modelId="{8D8BAC92-48A1-A541-AFF6-51326EE03F0A}" type="presParOf" srcId="{E329AF30-58BB-9649-9D9C-B6B5DB22E9AD}" destId="{14446CCE-700E-8549-93F2-785F4BCE1B04}" srcOrd="2" destOrd="0" presId="urn:microsoft.com/office/officeart/2016/7/layout/VerticalSolidActionList"/>
    <dgm:cxn modelId="{04935C91-2F9C-BC44-A35E-B49C3DBEED07}" type="presParOf" srcId="{14446CCE-700E-8549-93F2-785F4BCE1B04}" destId="{E5428EF0-5D24-1D4C-9151-DD4EAFAD4A05}" srcOrd="0" destOrd="0" presId="urn:microsoft.com/office/officeart/2016/7/layout/VerticalSolidActionList"/>
    <dgm:cxn modelId="{DD653386-C84F-6C4F-9B34-617929551865}" type="presParOf" srcId="{14446CCE-700E-8549-93F2-785F4BCE1B04}" destId="{5CA6F26B-1B8E-8F47-B325-6EBE82C99858}" srcOrd="1" destOrd="0" presId="urn:microsoft.com/office/officeart/2016/7/layout/VerticalSolidActionList"/>
    <dgm:cxn modelId="{69D9EA32-EE77-E248-ACB5-1B29A221C9C0}" type="presParOf" srcId="{E329AF30-58BB-9649-9D9C-B6B5DB22E9AD}" destId="{C6ECA0B6-18E5-FD44-8291-CE04E9898A2D}" srcOrd="3" destOrd="0" presId="urn:microsoft.com/office/officeart/2016/7/layout/VerticalSolidActionList"/>
    <dgm:cxn modelId="{01183D43-34D8-EE4E-8D63-F6FFEA2150C6}" type="presParOf" srcId="{E329AF30-58BB-9649-9D9C-B6B5DB22E9AD}" destId="{37FDCBF6-3602-2A4A-8609-9DEE498DDF53}" srcOrd="4" destOrd="0" presId="urn:microsoft.com/office/officeart/2016/7/layout/VerticalSolidActionList"/>
    <dgm:cxn modelId="{ACD9BE85-2485-7641-9DBF-3FF5AFC2CE1D}" type="presParOf" srcId="{37FDCBF6-3602-2A4A-8609-9DEE498DDF53}" destId="{486B3D77-B85A-E14D-A03A-839D341B681E}" srcOrd="0" destOrd="0" presId="urn:microsoft.com/office/officeart/2016/7/layout/VerticalSolidActionList"/>
    <dgm:cxn modelId="{7DE18DD3-A9D6-2B46-96C5-57602D97DC07}" type="presParOf" srcId="{37FDCBF6-3602-2A4A-8609-9DEE498DDF53}" destId="{DBE6F4F0-ED56-164A-9E43-39C56345C5D8}"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80B7D9D-24F7-47A8-84F4-26A28867DF9E}" type="doc">
      <dgm:prSet loTypeId="urn:microsoft.com/office/officeart/2005/8/layout/hierarchy1" loCatId="hierarchy" qsTypeId="urn:microsoft.com/office/officeart/2005/8/quickstyle/simple2" qsCatId="simple" csTypeId="urn:microsoft.com/office/officeart/2005/8/colors/accent0_3" csCatId="mainScheme" phldr="1"/>
      <dgm:spPr/>
      <dgm:t>
        <a:bodyPr/>
        <a:lstStyle/>
        <a:p>
          <a:endParaRPr lang="en-US"/>
        </a:p>
      </dgm:t>
    </dgm:pt>
    <dgm:pt modelId="{528DBDCF-B8EC-41F9-AD56-96105CEC6DAD}">
      <dgm:prSet/>
      <dgm:spPr/>
      <dgm:t>
        <a:bodyPr/>
        <a:lstStyle/>
        <a:p>
          <a:r>
            <a:rPr lang="en-US"/>
            <a:t>To evaluate the impact of our testing strategies to optimize COVID-19 rapid testing among underserved, Latino communities in Central and South San Diego.</a:t>
          </a:r>
        </a:p>
      </dgm:t>
    </dgm:pt>
    <dgm:pt modelId="{32CE688E-A002-4593-A09B-C61C87CFECF9}" type="parTrans" cxnId="{695B1557-14F3-4F63-807F-038BB307F5CA}">
      <dgm:prSet/>
      <dgm:spPr/>
      <dgm:t>
        <a:bodyPr/>
        <a:lstStyle/>
        <a:p>
          <a:endParaRPr lang="en-US"/>
        </a:p>
      </dgm:t>
    </dgm:pt>
    <dgm:pt modelId="{72D89A4A-69B0-4C29-B4BC-EDA805DA878D}" type="sibTrans" cxnId="{695B1557-14F3-4F63-807F-038BB307F5CA}">
      <dgm:prSet/>
      <dgm:spPr/>
      <dgm:t>
        <a:bodyPr/>
        <a:lstStyle/>
        <a:p>
          <a:endParaRPr lang="en-US"/>
        </a:p>
      </dgm:t>
    </dgm:pt>
    <dgm:pt modelId="{46E09D9D-5E78-414B-AD24-6E8B4A846D17}">
      <dgm:prSet/>
      <dgm:spPr/>
      <dgm:t>
        <a:bodyPr/>
        <a:lstStyle/>
        <a:p>
          <a:r>
            <a:rPr lang="en-US"/>
            <a:t>To refine our strategies and outcome metrics for COVID-19 rapid testing.</a:t>
          </a:r>
          <a:endParaRPr lang="en-US" b="0"/>
        </a:p>
      </dgm:t>
    </dgm:pt>
    <dgm:pt modelId="{B89DAAF1-3142-4EC2-B82F-03C6317FBA2C}" type="parTrans" cxnId="{8CF8F860-F32B-425A-99E3-7B155F491970}">
      <dgm:prSet/>
      <dgm:spPr/>
      <dgm:t>
        <a:bodyPr/>
        <a:lstStyle/>
        <a:p>
          <a:endParaRPr lang="en-US"/>
        </a:p>
      </dgm:t>
    </dgm:pt>
    <dgm:pt modelId="{942BA151-028A-4297-9C36-79C2FE584FA1}" type="sibTrans" cxnId="{8CF8F860-F32B-425A-99E3-7B155F491970}">
      <dgm:prSet/>
      <dgm:spPr/>
      <dgm:t>
        <a:bodyPr/>
        <a:lstStyle/>
        <a:p>
          <a:endParaRPr lang="en-US"/>
        </a:p>
      </dgm:t>
    </dgm:pt>
    <dgm:pt modelId="{47615C43-1845-0D4B-9481-B8820314DCC8}" type="pres">
      <dgm:prSet presAssocID="{580B7D9D-24F7-47A8-84F4-26A28867DF9E}" presName="hierChild1" presStyleCnt="0">
        <dgm:presLayoutVars>
          <dgm:chPref val="1"/>
          <dgm:dir/>
          <dgm:animOne val="branch"/>
          <dgm:animLvl val="lvl"/>
          <dgm:resizeHandles/>
        </dgm:presLayoutVars>
      </dgm:prSet>
      <dgm:spPr/>
    </dgm:pt>
    <dgm:pt modelId="{9878542B-5144-CF42-B73D-13FAD910ABEA}" type="pres">
      <dgm:prSet presAssocID="{46E09D9D-5E78-414B-AD24-6E8B4A846D17}" presName="hierRoot1" presStyleCnt="0"/>
      <dgm:spPr/>
    </dgm:pt>
    <dgm:pt modelId="{90528C14-EE80-5042-BA2D-4C51B9E345A2}" type="pres">
      <dgm:prSet presAssocID="{46E09D9D-5E78-414B-AD24-6E8B4A846D17}" presName="composite" presStyleCnt="0"/>
      <dgm:spPr/>
    </dgm:pt>
    <dgm:pt modelId="{93B94FB1-4ED0-6348-8916-E2EB9B65B259}" type="pres">
      <dgm:prSet presAssocID="{46E09D9D-5E78-414B-AD24-6E8B4A846D17}" presName="background" presStyleLbl="node0" presStyleIdx="0" presStyleCnt="2"/>
      <dgm:spPr/>
    </dgm:pt>
    <dgm:pt modelId="{7ACD3265-212D-D442-A6D5-0EDB3034274D}" type="pres">
      <dgm:prSet presAssocID="{46E09D9D-5E78-414B-AD24-6E8B4A846D17}" presName="text" presStyleLbl="fgAcc0" presStyleIdx="0" presStyleCnt="2">
        <dgm:presLayoutVars>
          <dgm:chPref val="3"/>
        </dgm:presLayoutVars>
      </dgm:prSet>
      <dgm:spPr/>
    </dgm:pt>
    <dgm:pt modelId="{2D1045B1-F766-F446-A38B-541C3C1A7D93}" type="pres">
      <dgm:prSet presAssocID="{46E09D9D-5E78-414B-AD24-6E8B4A846D17}" presName="hierChild2" presStyleCnt="0"/>
      <dgm:spPr/>
    </dgm:pt>
    <dgm:pt modelId="{6136144B-9D37-AD41-B7CD-647E760F6A7B}" type="pres">
      <dgm:prSet presAssocID="{528DBDCF-B8EC-41F9-AD56-96105CEC6DAD}" presName="hierRoot1" presStyleCnt="0"/>
      <dgm:spPr/>
    </dgm:pt>
    <dgm:pt modelId="{2B6A5D86-BBFB-B847-B84F-C411178D8E7D}" type="pres">
      <dgm:prSet presAssocID="{528DBDCF-B8EC-41F9-AD56-96105CEC6DAD}" presName="composite" presStyleCnt="0"/>
      <dgm:spPr/>
    </dgm:pt>
    <dgm:pt modelId="{61BA625B-F54F-1848-A474-0798F6A0F364}" type="pres">
      <dgm:prSet presAssocID="{528DBDCF-B8EC-41F9-AD56-96105CEC6DAD}" presName="background" presStyleLbl="node0" presStyleIdx="1" presStyleCnt="2"/>
      <dgm:spPr/>
    </dgm:pt>
    <dgm:pt modelId="{F4346F1E-5FDB-2D49-BA8E-EB25BBF2C19F}" type="pres">
      <dgm:prSet presAssocID="{528DBDCF-B8EC-41F9-AD56-96105CEC6DAD}" presName="text" presStyleLbl="fgAcc0" presStyleIdx="1" presStyleCnt="2">
        <dgm:presLayoutVars>
          <dgm:chPref val="3"/>
        </dgm:presLayoutVars>
      </dgm:prSet>
      <dgm:spPr/>
    </dgm:pt>
    <dgm:pt modelId="{C17F92F9-07B3-D84F-ACB6-E30943C95778}" type="pres">
      <dgm:prSet presAssocID="{528DBDCF-B8EC-41F9-AD56-96105CEC6DAD}" presName="hierChild2" presStyleCnt="0"/>
      <dgm:spPr/>
    </dgm:pt>
  </dgm:ptLst>
  <dgm:cxnLst>
    <dgm:cxn modelId="{695B1557-14F3-4F63-807F-038BB307F5CA}" srcId="{580B7D9D-24F7-47A8-84F4-26A28867DF9E}" destId="{528DBDCF-B8EC-41F9-AD56-96105CEC6DAD}" srcOrd="1" destOrd="0" parTransId="{32CE688E-A002-4593-A09B-C61C87CFECF9}" sibTransId="{72D89A4A-69B0-4C29-B4BC-EDA805DA878D}"/>
    <dgm:cxn modelId="{4A9E6958-6B19-824A-9927-ECF08D34CCD1}" type="presOf" srcId="{580B7D9D-24F7-47A8-84F4-26A28867DF9E}" destId="{47615C43-1845-0D4B-9481-B8820314DCC8}" srcOrd="0" destOrd="0" presId="urn:microsoft.com/office/officeart/2005/8/layout/hierarchy1"/>
    <dgm:cxn modelId="{1500D25A-5FAC-BB4F-BC62-76B7ED617B45}" type="presOf" srcId="{528DBDCF-B8EC-41F9-AD56-96105CEC6DAD}" destId="{F4346F1E-5FDB-2D49-BA8E-EB25BBF2C19F}" srcOrd="0" destOrd="0" presId="urn:microsoft.com/office/officeart/2005/8/layout/hierarchy1"/>
    <dgm:cxn modelId="{8CF8F860-F32B-425A-99E3-7B155F491970}" srcId="{580B7D9D-24F7-47A8-84F4-26A28867DF9E}" destId="{46E09D9D-5E78-414B-AD24-6E8B4A846D17}" srcOrd="0" destOrd="0" parTransId="{B89DAAF1-3142-4EC2-B82F-03C6317FBA2C}" sibTransId="{942BA151-028A-4297-9C36-79C2FE584FA1}"/>
    <dgm:cxn modelId="{D777F4B7-C3F0-D14C-B6EE-362B82A0BB57}" type="presOf" srcId="{46E09D9D-5E78-414B-AD24-6E8B4A846D17}" destId="{7ACD3265-212D-D442-A6D5-0EDB3034274D}" srcOrd="0" destOrd="0" presId="urn:microsoft.com/office/officeart/2005/8/layout/hierarchy1"/>
    <dgm:cxn modelId="{CB617313-7590-9C4A-A65A-925BA90D61EF}" type="presParOf" srcId="{47615C43-1845-0D4B-9481-B8820314DCC8}" destId="{9878542B-5144-CF42-B73D-13FAD910ABEA}" srcOrd="0" destOrd="0" presId="urn:microsoft.com/office/officeart/2005/8/layout/hierarchy1"/>
    <dgm:cxn modelId="{9128417A-4027-9045-8A40-FB6F191BDF24}" type="presParOf" srcId="{9878542B-5144-CF42-B73D-13FAD910ABEA}" destId="{90528C14-EE80-5042-BA2D-4C51B9E345A2}" srcOrd="0" destOrd="0" presId="urn:microsoft.com/office/officeart/2005/8/layout/hierarchy1"/>
    <dgm:cxn modelId="{4D508CE4-B2B0-9043-B2F7-2647AF3DF8C7}" type="presParOf" srcId="{90528C14-EE80-5042-BA2D-4C51B9E345A2}" destId="{93B94FB1-4ED0-6348-8916-E2EB9B65B259}" srcOrd="0" destOrd="0" presId="urn:microsoft.com/office/officeart/2005/8/layout/hierarchy1"/>
    <dgm:cxn modelId="{28723331-DB4F-234E-83BF-B8EC703F1505}" type="presParOf" srcId="{90528C14-EE80-5042-BA2D-4C51B9E345A2}" destId="{7ACD3265-212D-D442-A6D5-0EDB3034274D}" srcOrd="1" destOrd="0" presId="urn:microsoft.com/office/officeart/2005/8/layout/hierarchy1"/>
    <dgm:cxn modelId="{35578CBB-2717-1C43-A7E4-1E53BD8C10AD}" type="presParOf" srcId="{9878542B-5144-CF42-B73D-13FAD910ABEA}" destId="{2D1045B1-F766-F446-A38B-541C3C1A7D93}" srcOrd="1" destOrd="0" presId="urn:microsoft.com/office/officeart/2005/8/layout/hierarchy1"/>
    <dgm:cxn modelId="{91929197-A810-0E4E-B819-1FD3669CE6F7}" type="presParOf" srcId="{47615C43-1845-0D4B-9481-B8820314DCC8}" destId="{6136144B-9D37-AD41-B7CD-647E760F6A7B}" srcOrd="1" destOrd="0" presId="urn:microsoft.com/office/officeart/2005/8/layout/hierarchy1"/>
    <dgm:cxn modelId="{604C10F6-DA33-B64A-8F0A-4185B36317BB}" type="presParOf" srcId="{6136144B-9D37-AD41-B7CD-647E760F6A7B}" destId="{2B6A5D86-BBFB-B847-B84F-C411178D8E7D}" srcOrd="0" destOrd="0" presId="urn:microsoft.com/office/officeart/2005/8/layout/hierarchy1"/>
    <dgm:cxn modelId="{65F24503-C92A-6D4B-B9DE-776CD7061E60}" type="presParOf" srcId="{2B6A5D86-BBFB-B847-B84F-C411178D8E7D}" destId="{61BA625B-F54F-1848-A474-0798F6A0F364}" srcOrd="0" destOrd="0" presId="urn:microsoft.com/office/officeart/2005/8/layout/hierarchy1"/>
    <dgm:cxn modelId="{13EEB8AF-A5A0-C946-87C5-54AAEDE1515D}" type="presParOf" srcId="{2B6A5D86-BBFB-B847-B84F-C411178D8E7D}" destId="{F4346F1E-5FDB-2D49-BA8E-EB25BBF2C19F}" srcOrd="1" destOrd="0" presId="urn:microsoft.com/office/officeart/2005/8/layout/hierarchy1"/>
    <dgm:cxn modelId="{24B5ECD6-55E1-ED4D-863A-7E5A8AD38B3B}" type="presParOf" srcId="{6136144B-9D37-AD41-B7CD-647E760F6A7B}" destId="{C17F92F9-07B3-D84F-ACB6-E30943C95778}"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7CC0DE-E20D-4A71-955B-17E7E4B0D79E}" type="doc">
      <dgm:prSet loTypeId="urn:microsoft.com/office/officeart/2016/7/layout/LinearArrowProcessNumbered" loCatId="process" qsTypeId="urn:microsoft.com/office/officeart/2005/8/quickstyle/simple1" qsCatId="simple" csTypeId="urn:microsoft.com/office/officeart/2005/8/colors/colorful5" csCatId="colorful" phldr="1"/>
      <dgm:spPr/>
    </dgm:pt>
    <dgm:pt modelId="{E95DF594-F064-4057-89BE-0260947636D4}">
      <dgm:prSet phldrT="[Text]" custT="1"/>
      <dgm:spPr>
        <a:solidFill>
          <a:schemeClr val="accent5">
            <a:lumMod val="20000"/>
            <a:lumOff val="80000"/>
            <a:alpha val="90000"/>
          </a:schemeClr>
        </a:solidFill>
        <a:ln>
          <a:noFill/>
        </a:ln>
      </dgm:spPr>
      <dgm:t>
        <a:bodyPr/>
        <a:lstStyle/>
        <a:p>
          <a:r>
            <a:rPr lang="en-US" sz="2000" b="1" dirty="0"/>
            <a:t>Identify</a:t>
          </a:r>
          <a:r>
            <a:rPr lang="en-US" sz="2000" dirty="0"/>
            <a:t> and </a:t>
          </a:r>
          <a:r>
            <a:rPr lang="en-US" sz="2000" dirty="0">
              <a:latin typeface="Calibri" panose="020F0502020204030204" pitchFamily="34" charset="0"/>
              <a:ea typeface="Calibri" panose="020F0502020204030204" pitchFamily="34" charset="0"/>
              <a:cs typeface="Times New Roman" panose="02020603050405020304" pitchFamily="18" charset="0"/>
            </a:rPr>
            <a:t>decide upon </a:t>
          </a:r>
          <a:r>
            <a:rPr lang="en-US" sz="2000" dirty="0">
              <a:effectLst/>
              <a:latin typeface="Calibri" panose="020F0502020204030204" pitchFamily="34" charset="0"/>
              <a:ea typeface="Calibri" panose="020F0502020204030204" pitchFamily="34" charset="0"/>
              <a:cs typeface="Times New Roman" panose="02020603050405020304" pitchFamily="18" charset="0"/>
            </a:rPr>
            <a:t>your team, the Iterative RE-AIM process leader, and the project goals and outcomes</a:t>
          </a:r>
          <a:endParaRPr lang="en-US" sz="2000" dirty="0"/>
        </a:p>
      </dgm:t>
    </dgm:pt>
    <dgm:pt modelId="{0242DEBB-17A5-4DC2-BC00-77ED758E332E}" type="parTrans" cxnId="{889B8B6A-B3E2-4E52-9558-72D82876E256}">
      <dgm:prSet/>
      <dgm:spPr/>
      <dgm:t>
        <a:bodyPr/>
        <a:lstStyle/>
        <a:p>
          <a:endParaRPr lang="en-US"/>
        </a:p>
      </dgm:t>
    </dgm:pt>
    <dgm:pt modelId="{056455C1-5EA4-4730-A801-1046B5C2B6E9}" type="sibTrans" cxnId="{889B8B6A-B3E2-4E52-9558-72D82876E256}">
      <dgm:prSet phldrT="1" phldr="0"/>
      <dgm:spPr>
        <a:solidFill>
          <a:srgbClr val="154C7F"/>
        </a:solidFill>
        <a:ln>
          <a:noFill/>
        </a:ln>
      </dgm:spPr>
      <dgm:t>
        <a:bodyPr/>
        <a:lstStyle/>
        <a:p>
          <a:r>
            <a:rPr lang="en-US"/>
            <a:t>1</a:t>
          </a:r>
          <a:endParaRPr lang="en-US" dirty="0"/>
        </a:p>
      </dgm:t>
    </dgm:pt>
    <dgm:pt modelId="{A4DB080F-2D7E-498B-B3BC-5E5A30FC7A0B}">
      <dgm:prSet phldrT="[Text]"/>
      <dgm:spPr>
        <a:solidFill>
          <a:srgbClr val="DFD6BB">
            <a:alpha val="89804"/>
          </a:srgbClr>
        </a:solidFill>
        <a:ln>
          <a:noFill/>
        </a:ln>
      </dgm:spPr>
      <dgm:t>
        <a:bodyPr/>
        <a:lstStyle/>
        <a:p>
          <a:r>
            <a:rPr lang="en-US" b="1" dirty="0"/>
            <a:t>Score</a:t>
          </a:r>
          <a:r>
            <a:rPr lang="en-US" dirty="0"/>
            <a:t> </a:t>
          </a:r>
          <a:r>
            <a:rPr lang="en-US" dirty="0">
              <a:effectLst/>
              <a:latin typeface="Calibri" panose="020F0502020204030204" pitchFamily="34" charset="0"/>
              <a:ea typeface="Calibri" panose="020F0502020204030204" pitchFamily="34" charset="0"/>
              <a:cs typeface="Times New Roman" panose="02020603050405020304" pitchFamily="18" charset="0"/>
            </a:rPr>
            <a:t>your project with your team on the </a:t>
          </a:r>
          <a:r>
            <a:rPr lang="en-US" i="1" u="sng" dirty="0">
              <a:effectLst/>
              <a:latin typeface="Calibri" panose="020F0502020204030204" pitchFamily="34" charset="0"/>
              <a:ea typeface="Calibri" panose="020F0502020204030204" pitchFamily="34" charset="0"/>
              <a:cs typeface="Times New Roman" panose="02020603050405020304" pitchFamily="18" charset="0"/>
            </a:rPr>
            <a:t>importance</a:t>
          </a:r>
          <a:r>
            <a:rPr lang="en-US" dirty="0">
              <a:effectLst/>
              <a:latin typeface="Calibri" panose="020F0502020204030204" pitchFamily="34" charset="0"/>
              <a:ea typeface="Calibri" panose="020F0502020204030204" pitchFamily="34" charset="0"/>
              <a:cs typeface="Times New Roman" panose="02020603050405020304" pitchFamily="18" charset="0"/>
            </a:rPr>
            <a:t> and </a:t>
          </a:r>
          <a:r>
            <a:rPr lang="en-US" i="1" u="sng" dirty="0">
              <a:effectLst/>
              <a:latin typeface="Calibri" panose="020F0502020204030204" pitchFamily="34" charset="0"/>
              <a:ea typeface="Calibri" panose="020F0502020204030204" pitchFamily="34" charset="0"/>
              <a:cs typeface="Times New Roman" panose="02020603050405020304" pitchFamily="18" charset="0"/>
            </a:rPr>
            <a:t>progress</a:t>
          </a:r>
          <a:r>
            <a:rPr lang="en-US" dirty="0">
              <a:effectLst/>
              <a:latin typeface="Calibri" panose="020F0502020204030204" pitchFamily="34" charset="0"/>
              <a:ea typeface="Calibri" panose="020F0502020204030204" pitchFamily="34" charset="0"/>
              <a:cs typeface="Times New Roman" panose="02020603050405020304" pitchFamily="18" charset="0"/>
            </a:rPr>
            <a:t> on each RE-AIM dimension at that point in time</a:t>
          </a:r>
          <a:endParaRPr lang="en-US" dirty="0"/>
        </a:p>
      </dgm:t>
    </dgm:pt>
    <dgm:pt modelId="{907EC0AA-EF0E-424C-84A2-088830EEF542}" type="parTrans" cxnId="{013D0C68-BE20-4051-90CE-3E1CB0DE8FBB}">
      <dgm:prSet/>
      <dgm:spPr/>
      <dgm:t>
        <a:bodyPr/>
        <a:lstStyle/>
        <a:p>
          <a:endParaRPr lang="en-US"/>
        </a:p>
      </dgm:t>
    </dgm:pt>
    <dgm:pt modelId="{11D3C4BC-C3D4-426E-BEF3-0B8F3C3FEE9D}" type="sibTrans" cxnId="{013D0C68-BE20-4051-90CE-3E1CB0DE8FBB}">
      <dgm:prSet phldrT="2" phldr="0"/>
      <dgm:spPr>
        <a:solidFill>
          <a:srgbClr val="C6B784"/>
        </a:solidFill>
        <a:ln>
          <a:noFill/>
        </a:ln>
      </dgm:spPr>
      <dgm:t>
        <a:bodyPr/>
        <a:lstStyle/>
        <a:p>
          <a:r>
            <a:rPr lang="en-US"/>
            <a:t>2</a:t>
          </a:r>
        </a:p>
      </dgm:t>
    </dgm:pt>
    <dgm:pt modelId="{D69B7558-3977-4857-AC64-065646476BF2}">
      <dgm:prSet phldrT="[Text]"/>
      <dgm:spPr>
        <a:solidFill>
          <a:srgbClr val="BDDCA8">
            <a:alpha val="89804"/>
          </a:srgbClr>
        </a:solidFill>
        <a:ln>
          <a:noFill/>
        </a:ln>
      </dgm:spPr>
      <dgm:t>
        <a:bodyPr/>
        <a:lstStyle/>
        <a:p>
          <a:r>
            <a:rPr lang="en-US" b="1" dirty="0"/>
            <a:t>Review</a:t>
          </a:r>
          <a:r>
            <a:rPr lang="en-US" dirty="0"/>
            <a:t> </a:t>
          </a:r>
          <a:r>
            <a:rPr lang="en-US" i="1" u="sng" dirty="0">
              <a:effectLst/>
              <a:latin typeface="Calibri" panose="020F0502020204030204" pitchFamily="34" charset="0"/>
              <a:ea typeface="Calibri" panose="020F0502020204030204" pitchFamily="34" charset="0"/>
              <a:cs typeface="Times New Roman" panose="02020603050405020304" pitchFamily="18" charset="0"/>
            </a:rPr>
            <a:t>and discuss </a:t>
          </a:r>
          <a:r>
            <a:rPr lang="en-US" dirty="0">
              <a:effectLst/>
              <a:latin typeface="Calibri" panose="020F0502020204030204" pitchFamily="34" charset="0"/>
              <a:ea typeface="Calibri" panose="020F0502020204030204" pitchFamily="34" charset="0"/>
              <a:cs typeface="Times New Roman" panose="02020603050405020304" pitchFamily="18" charset="0"/>
            </a:rPr>
            <a:t>scores and identify 1-2 areas for which to prioritize adaptations with specific action plans</a:t>
          </a:r>
          <a:endParaRPr lang="en-US" dirty="0"/>
        </a:p>
      </dgm:t>
    </dgm:pt>
    <dgm:pt modelId="{F602EAC4-D418-493B-B198-0D63B52AAECD}" type="parTrans" cxnId="{681CB634-81C2-4456-B4B5-466D0C91B11D}">
      <dgm:prSet/>
      <dgm:spPr/>
      <dgm:t>
        <a:bodyPr/>
        <a:lstStyle/>
        <a:p>
          <a:endParaRPr lang="en-US"/>
        </a:p>
      </dgm:t>
    </dgm:pt>
    <dgm:pt modelId="{4DEB9CEE-0C29-4553-9C46-7519D161ECAB}" type="sibTrans" cxnId="{681CB634-81C2-4456-B4B5-466D0C91B11D}">
      <dgm:prSet phldrT="3" phldr="0"/>
      <dgm:spPr>
        <a:solidFill>
          <a:schemeClr val="accent6">
            <a:lumMod val="75000"/>
          </a:schemeClr>
        </a:solidFill>
        <a:ln>
          <a:noFill/>
        </a:ln>
      </dgm:spPr>
      <dgm:t>
        <a:bodyPr/>
        <a:lstStyle/>
        <a:p>
          <a:r>
            <a:rPr lang="en-US"/>
            <a:t>3</a:t>
          </a:r>
          <a:endParaRPr lang="en-US" dirty="0"/>
        </a:p>
      </dgm:t>
    </dgm:pt>
    <dgm:pt modelId="{EEBFBCF2-30DF-4DE0-8BF7-ABF11F1EBD01}">
      <dgm:prSet phldrT="[Text]"/>
      <dgm:spPr>
        <a:solidFill>
          <a:srgbClr val="FFB9B9">
            <a:alpha val="89804"/>
          </a:srgbClr>
        </a:solidFill>
        <a:ln>
          <a:noFill/>
        </a:ln>
      </dgm:spPr>
      <dgm:t>
        <a:bodyPr/>
        <a:lstStyle/>
        <a:p>
          <a:r>
            <a:rPr lang="en-US" b="1" dirty="0"/>
            <a:t>Evaluate</a:t>
          </a:r>
          <a:r>
            <a:rPr lang="en-US" dirty="0"/>
            <a:t> progress and repeat as needed</a:t>
          </a:r>
        </a:p>
      </dgm:t>
    </dgm:pt>
    <dgm:pt modelId="{AF83A1A5-34ED-436D-807A-5A0C57EBDEB5}" type="parTrans" cxnId="{8FC21D76-3F65-46CE-95B0-9ADFBA24C7A1}">
      <dgm:prSet/>
      <dgm:spPr/>
      <dgm:t>
        <a:bodyPr/>
        <a:lstStyle/>
        <a:p>
          <a:endParaRPr lang="en-US"/>
        </a:p>
      </dgm:t>
    </dgm:pt>
    <dgm:pt modelId="{D07F441B-242D-4F03-8B0C-4C62C0D0DEA5}" type="sibTrans" cxnId="{8FC21D76-3F65-46CE-95B0-9ADFBA24C7A1}">
      <dgm:prSet phldrT="4" phldr="0"/>
      <dgm:spPr>
        <a:solidFill>
          <a:srgbClr val="A40000"/>
        </a:solidFill>
        <a:ln>
          <a:noFill/>
        </a:ln>
      </dgm:spPr>
      <dgm:t>
        <a:bodyPr/>
        <a:lstStyle/>
        <a:p>
          <a:r>
            <a:rPr lang="en-US"/>
            <a:t>4</a:t>
          </a:r>
          <a:endParaRPr lang="en-US" dirty="0"/>
        </a:p>
      </dgm:t>
    </dgm:pt>
    <dgm:pt modelId="{95F68510-13F0-4DB9-8686-05458B0C9FB7}" type="pres">
      <dgm:prSet presAssocID="{627CC0DE-E20D-4A71-955B-17E7E4B0D79E}" presName="linearFlow" presStyleCnt="0">
        <dgm:presLayoutVars>
          <dgm:dir/>
          <dgm:animLvl val="lvl"/>
          <dgm:resizeHandles val="exact"/>
        </dgm:presLayoutVars>
      </dgm:prSet>
      <dgm:spPr/>
    </dgm:pt>
    <dgm:pt modelId="{06849F23-2EA1-4098-ABA5-0F73E620CF24}" type="pres">
      <dgm:prSet presAssocID="{E95DF594-F064-4057-89BE-0260947636D4}" presName="compositeNode" presStyleCnt="0"/>
      <dgm:spPr/>
    </dgm:pt>
    <dgm:pt modelId="{8324A4B7-9F4B-47D0-8E09-7B602D5E8407}" type="pres">
      <dgm:prSet presAssocID="{E95DF594-F064-4057-89BE-0260947636D4}" presName="parTx" presStyleLbl="node1" presStyleIdx="0" presStyleCnt="0">
        <dgm:presLayoutVars>
          <dgm:chMax val="0"/>
          <dgm:chPref val="0"/>
          <dgm:bulletEnabled val="1"/>
        </dgm:presLayoutVars>
      </dgm:prSet>
      <dgm:spPr/>
    </dgm:pt>
    <dgm:pt modelId="{C01C36CD-87DE-4992-A72D-C0FE42C47ED9}" type="pres">
      <dgm:prSet presAssocID="{E95DF594-F064-4057-89BE-0260947636D4}" presName="parSh" presStyleCnt="0"/>
      <dgm:spPr/>
    </dgm:pt>
    <dgm:pt modelId="{B7797B52-91F9-4F4A-AA98-93BBBD8A8220}" type="pres">
      <dgm:prSet presAssocID="{E95DF594-F064-4057-89BE-0260947636D4}" presName="lineNode" presStyleLbl="alignAccFollowNode1" presStyleIdx="0" presStyleCnt="12"/>
      <dgm:spPr/>
    </dgm:pt>
    <dgm:pt modelId="{48F3AA67-0A11-40E4-870B-10A1AC39BB7F}" type="pres">
      <dgm:prSet presAssocID="{E95DF594-F064-4057-89BE-0260947636D4}" presName="lineArrowNode" presStyleLbl="alignAccFollowNode1" presStyleIdx="1" presStyleCnt="12"/>
      <dgm:spPr/>
    </dgm:pt>
    <dgm:pt modelId="{1627D3C0-6E50-4986-BB80-419EEAAD24A5}" type="pres">
      <dgm:prSet presAssocID="{056455C1-5EA4-4730-A801-1046B5C2B6E9}" presName="sibTransNodeCircle" presStyleLbl="alignNode1" presStyleIdx="0" presStyleCnt="4">
        <dgm:presLayoutVars>
          <dgm:chMax val="0"/>
          <dgm:bulletEnabled/>
        </dgm:presLayoutVars>
      </dgm:prSet>
      <dgm:spPr/>
    </dgm:pt>
    <dgm:pt modelId="{8AE1A1A3-CCAA-422D-83BE-92B30AD6D287}" type="pres">
      <dgm:prSet presAssocID="{056455C1-5EA4-4730-A801-1046B5C2B6E9}" presName="spacerBetweenCircleAndCallout" presStyleCnt="0">
        <dgm:presLayoutVars/>
      </dgm:prSet>
      <dgm:spPr/>
    </dgm:pt>
    <dgm:pt modelId="{FDB7E42D-845B-4446-B313-97DF25F3F3AF}" type="pres">
      <dgm:prSet presAssocID="{E95DF594-F064-4057-89BE-0260947636D4}" presName="nodeText" presStyleLbl="alignAccFollowNode1" presStyleIdx="2" presStyleCnt="12">
        <dgm:presLayoutVars>
          <dgm:bulletEnabled val="1"/>
        </dgm:presLayoutVars>
      </dgm:prSet>
      <dgm:spPr/>
    </dgm:pt>
    <dgm:pt modelId="{380AC3A6-FF7D-4E72-838C-F54449F0E98D}" type="pres">
      <dgm:prSet presAssocID="{056455C1-5EA4-4730-A801-1046B5C2B6E9}" presName="sibTransComposite" presStyleCnt="0"/>
      <dgm:spPr/>
    </dgm:pt>
    <dgm:pt modelId="{169EDD48-FA69-4B80-BAFA-22E7148DF77A}" type="pres">
      <dgm:prSet presAssocID="{A4DB080F-2D7E-498B-B3BC-5E5A30FC7A0B}" presName="compositeNode" presStyleCnt="0"/>
      <dgm:spPr/>
    </dgm:pt>
    <dgm:pt modelId="{5AAA2293-5AD5-46B7-BDEA-E51F03C33161}" type="pres">
      <dgm:prSet presAssocID="{A4DB080F-2D7E-498B-B3BC-5E5A30FC7A0B}" presName="parTx" presStyleLbl="node1" presStyleIdx="0" presStyleCnt="0">
        <dgm:presLayoutVars>
          <dgm:chMax val="0"/>
          <dgm:chPref val="0"/>
          <dgm:bulletEnabled val="1"/>
        </dgm:presLayoutVars>
      </dgm:prSet>
      <dgm:spPr/>
    </dgm:pt>
    <dgm:pt modelId="{377F05E1-CF44-410E-9425-79AB238BA84F}" type="pres">
      <dgm:prSet presAssocID="{A4DB080F-2D7E-498B-B3BC-5E5A30FC7A0B}" presName="parSh" presStyleCnt="0"/>
      <dgm:spPr/>
    </dgm:pt>
    <dgm:pt modelId="{9765A4B9-1B0B-49D6-8267-E90232538134}" type="pres">
      <dgm:prSet presAssocID="{A4DB080F-2D7E-498B-B3BC-5E5A30FC7A0B}" presName="lineNode" presStyleLbl="alignAccFollowNode1" presStyleIdx="3" presStyleCnt="12"/>
      <dgm:spPr/>
    </dgm:pt>
    <dgm:pt modelId="{FA59CD7B-97FD-4E6D-ACB7-D59B35EA2309}" type="pres">
      <dgm:prSet presAssocID="{A4DB080F-2D7E-498B-B3BC-5E5A30FC7A0B}" presName="lineArrowNode" presStyleLbl="alignAccFollowNode1" presStyleIdx="4" presStyleCnt="12"/>
      <dgm:spPr/>
    </dgm:pt>
    <dgm:pt modelId="{9DCEE159-CA9F-4AEF-BA9C-400042BC2F33}" type="pres">
      <dgm:prSet presAssocID="{11D3C4BC-C3D4-426E-BEF3-0B8F3C3FEE9D}" presName="sibTransNodeCircle" presStyleLbl="alignNode1" presStyleIdx="1" presStyleCnt="4">
        <dgm:presLayoutVars>
          <dgm:chMax val="0"/>
          <dgm:bulletEnabled/>
        </dgm:presLayoutVars>
      </dgm:prSet>
      <dgm:spPr/>
    </dgm:pt>
    <dgm:pt modelId="{1F957A3A-9C76-42EA-8984-F4765203082F}" type="pres">
      <dgm:prSet presAssocID="{11D3C4BC-C3D4-426E-BEF3-0B8F3C3FEE9D}" presName="spacerBetweenCircleAndCallout" presStyleCnt="0">
        <dgm:presLayoutVars/>
      </dgm:prSet>
      <dgm:spPr/>
    </dgm:pt>
    <dgm:pt modelId="{EB6A0F11-4B87-4EE0-AB33-87E8DDE98F50}" type="pres">
      <dgm:prSet presAssocID="{A4DB080F-2D7E-498B-B3BC-5E5A30FC7A0B}" presName="nodeText" presStyleLbl="alignAccFollowNode1" presStyleIdx="5" presStyleCnt="12">
        <dgm:presLayoutVars>
          <dgm:bulletEnabled val="1"/>
        </dgm:presLayoutVars>
      </dgm:prSet>
      <dgm:spPr/>
    </dgm:pt>
    <dgm:pt modelId="{2ECD3B26-AAD7-47D3-A2BB-45F2BF86E458}" type="pres">
      <dgm:prSet presAssocID="{11D3C4BC-C3D4-426E-BEF3-0B8F3C3FEE9D}" presName="sibTransComposite" presStyleCnt="0"/>
      <dgm:spPr/>
    </dgm:pt>
    <dgm:pt modelId="{728432D9-CE72-4CC6-B51A-3C6859AF69FC}" type="pres">
      <dgm:prSet presAssocID="{D69B7558-3977-4857-AC64-065646476BF2}" presName="compositeNode" presStyleCnt="0"/>
      <dgm:spPr/>
    </dgm:pt>
    <dgm:pt modelId="{2889B891-2E3D-488E-AFAB-E3B02C90A4C2}" type="pres">
      <dgm:prSet presAssocID="{D69B7558-3977-4857-AC64-065646476BF2}" presName="parTx" presStyleLbl="node1" presStyleIdx="0" presStyleCnt="0">
        <dgm:presLayoutVars>
          <dgm:chMax val="0"/>
          <dgm:chPref val="0"/>
          <dgm:bulletEnabled val="1"/>
        </dgm:presLayoutVars>
      </dgm:prSet>
      <dgm:spPr/>
    </dgm:pt>
    <dgm:pt modelId="{322B14BB-9E40-49EE-A043-7546CF6AE67C}" type="pres">
      <dgm:prSet presAssocID="{D69B7558-3977-4857-AC64-065646476BF2}" presName="parSh" presStyleCnt="0"/>
      <dgm:spPr/>
    </dgm:pt>
    <dgm:pt modelId="{B933676D-5A08-4276-A43F-BC8388B9FFF5}" type="pres">
      <dgm:prSet presAssocID="{D69B7558-3977-4857-AC64-065646476BF2}" presName="lineNode" presStyleLbl="alignAccFollowNode1" presStyleIdx="6" presStyleCnt="12"/>
      <dgm:spPr/>
    </dgm:pt>
    <dgm:pt modelId="{7E31F94E-800F-4413-BC9D-2C2A70C9CEEF}" type="pres">
      <dgm:prSet presAssocID="{D69B7558-3977-4857-AC64-065646476BF2}" presName="lineArrowNode" presStyleLbl="alignAccFollowNode1" presStyleIdx="7" presStyleCnt="12"/>
      <dgm:spPr/>
    </dgm:pt>
    <dgm:pt modelId="{18AB28F9-06CF-4017-8734-57A15C5AC830}" type="pres">
      <dgm:prSet presAssocID="{4DEB9CEE-0C29-4553-9C46-7519D161ECAB}" presName="sibTransNodeCircle" presStyleLbl="alignNode1" presStyleIdx="2" presStyleCnt="4">
        <dgm:presLayoutVars>
          <dgm:chMax val="0"/>
          <dgm:bulletEnabled/>
        </dgm:presLayoutVars>
      </dgm:prSet>
      <dgm:spPr/>
    </dgm:pt>
    <dgm:pt modelId="{7C534488-7144-4889-9425-686A573F07EE}" type="pres">
      <dgm:prSet presAssocID="{4DEB9CEE-0C29-4553-9C46-7519D161ECAB}" presName="spacerBetweenCircleAndCallout" presStyleCnt="0">
        <dgm:presLayoutVars/>
      </dgm:prSet>
      <dgm:spPr/>
    </dgm:pt>
    <dgm:pt modelId="{7F2C11E2-2C2F-48D7-BAC1-0046DFD8E9A2}" type="pres">
      <dgm:prSet presAssocID="{D69B7558-3977-4857-AC64-065646476BF2}" presName="nodeText" presStyleLbl="alignAccFollowNode1" presStyleIdx="8" presStyleCnt="12">
        <dgm:presLayoutVars>
          <dgm:bulletEnabled val="1"/>
        </dgm:presLayoutVars>
      </dgm:prSet>
      <dgm:spPr/>
    </dgm:pt>
    <dgm:pt modelId="{E5446CDA-951E-42C7-98F3-B6421139D36C}" type="pres">
      <dgm:prSet presAssocID="{4DEB9CEE-0C29-4553-9C46-7519D161ECAB}" presName="sibTransComposite" presStyleCnt="0"/>
      <dgm:spPr/>
    </dgm:pt>
    <dgm:pt modelId="{6B956C7C-18DD-4210-9771-52D44B2F2D96}" type="pres">
      <dgm:prSet presAssocID="{EEBFBCF2-30DF-4DE0-8BF7-ABF11F1EBD01}" presName="compositeNode" presStyleCnt="0"/>
      <dgm:spPr/>
    </dgm:pt>
    <dgm:pt modelId="{11D278AD-CE04-4722-B083-6E6A791583A3}" type="pres">
      <dgm:prSet presAssocID="{EEBFBCF2-30DF-4DE0-8BF7-ABF11F1EBD01}" presName="parTx" presStyleLbl="node1" presStyleIdx="0" presStyleCnt="0">
        <dgm:presLayoutVars>
          <dgm:chMax val="0"/>
          <dgm:chPref val="0"/>
          <dgm:bulletEnabled val="1"/>
        </dgm:presLayoutVars>
      </dgm:prSet>
      <dgm:spPr/>
    </dgm:pt>
    <dgm:pt modelId="{83B7F75C-5F8F-4E09-8734-9F98606F0AC7}" type="pres">
      <dgm:prSet presAssocID="{EEBFBCF2-30DF-4DE0-8BF7-ABF11F1EBD01}" presName="parSh" presStyleCnt="0"/>
      <dgm:spPr/>
    </dgm:pt>
    <dgm:pt modelId="{FC5CE6C3-3946-4EB9-BFA0-B43C23B783E1}" type="pres">
      <dgm:prSet presAssocID="{EEBFBCF2-30DF-4DE0-8BF7-ABF11F1EBD01}" presName="lineNode" presStyleLbl="alignAccFollowNode1" presStyleIdx="9" presStyleCnt="12"/>
      <dgm:spPr/>
    </dgm:pt>
    <dgm:pt modelId="{3FDDA63D-43E3-40BB-85E9-B4E54DBE61D0}" type="pres">
      <dgm:prSet presAssocID="{EEBFBCF2-30DF-4DE0-8BF7-ABF11F1EBD01}" presName="lineArrowNode" presStyleLbl="alignAccFollowNode1" presStyleIdx="10" presStyleCnt="12"/>
      <dgm:spPr/>
    </dgm:pt>
    <dgm:pt modelId="{32C86355-6363-4BCD-8E6B-F0862D5EB12D}" type="pres">
      <dgm:prSet presAssocID="{D07F441B-242D-4F03-8B0C-4C62C0D0DEA5}" presName="sibTransNodeCircle" presStyleLbl="alignNode1" presStyleIdx="3" presStyleCnt="4">
        <dgm:presLayoutVars>
          <dgm:chMax val="0"/>
          <dgm:bulletEnabled/>
        </dgm:presLayoutVars>
      </dgm:prSet>
      <dgm:spPr/>
    </dgm:pt>
    <dgm:pt modelId="{7115B346-788F-4A50-83CC-05163216F34F}" type="pres">
      <dgm:prSet presAssocID="{D07F441B-242D-4F03-8B0C-4C62C0D0DEA5}" presName="spacerBetweenCircleAndCallout" presStyleCnt="0">
        <dgm:presLayoutVars/>
      </dgm:prSet>
      <dgm:spPr/>
    </dgm:pt>
    <dgm:pt modelId="{CC3DDBAB-B4AB-4B46-A36C-DA1FD7D8D5C4}" type="pres">
      <dgm:prSet presAssocID="{EEBFBCF2-30DF-4DE0-8BF7-ABF11F1EBD01}" presName="nodeText" presStyleLbl="alignAccFollowNode1" presStyleIdx="11" presStyleCnt="12">
        <dgm:presLayoutVars>
          <dgm:bulletEnabled val="1"/>
        </dgm:presLayoutVars>
      </dgm:prSet>
      <dgm:spPr/>
    </dgm:pt>
  </dgm:ptLst>
  <dgm:cxnLst>
    <dgm:cxn modelId="{463F4E22-3F47-48E1-83F0-EB70F494D05F}" type="presOf" srcId="{E95DF594-F064-4057-89BE-0260947636D4}" destId="{FDB7E42D-845B-4446-B313-97DF25F3F3AF}" srcOrd="0" destOrd="0" presId="urn:microsoft.com/office/officeart/2016/7/layout/LinearArrowProcessNumbered"/>
    <dgm:cxn modelId="{681CB634-81C2-4456-B4B5-466D0C91B11D}" srcId="{627CC0DE-E20D-4A71-955B-17E7E4B0D79E}" destId="{D69B7558-3977-4857-AC64-065646476BF2}" srcOrd="2" destOrd="0" parTransId="{F602EAC4-D418-493B-B198-0D63B52AAECD}" sibTransId="{4DEB9CEE-0C29-4553-9C46-7519D161ECAB}"/>
    <dgm:cxn modelId="{03A74447-B174-4361-B0E1-903AF08C64DE}" type="presOf" srcId="{D69B7558-3977-4857-AC64-065646476BF2}" destId="{7F2C11E2-2C2F-48D7-BAC1-0046DFD8E9A2}" srcOrd="0" destOrd="0" presId="urn:microsoft.com/office/officeart/2016/7/layout/LinearArrowProcessNumbered"/>
    <dgm:cxn modelId="{66D33749-4ACC-4FC3-AE06-A212EB4C731A}" type="presOf" srcId="{D07F441B-242D-4F03-8B0C-4C62C0D0DEA5}" destId="{32C86355-6363-4BCD-8E6B-F0862D5EB12D}" srcOrd="0" destOrd="0" presId="urn:microsoft.com/office/officeart/2016/7/layout/LinearArrowProcessNumbered"/>
    <dgm:cxn modelId="{CC391553-4697-450C-9B35-C1EFE9B68BE6}" type="presOf" srcId="{056455C1-5EA4-4730-A801-1046B5C2B6E9}" destId="{1627D3C0-6E50-4986-BB80-419EEAAD24A5}" srcOrd="0" destOrd="0" presId="urn:microsoft.com/office/officeart/2016/7/layout/LinearArrowProcessNumbered"/>
    <dgm:cxn modelId="{D3989A62-87F1-4C49-A46C-C220A5E8AD30}" type="presOf" srcId="{4DEB9CEE-0C29-4553-9C46-7519D161ECAB}" destId="{18AB28F9-06CF-4017-8734-57A15C5AC830}" srcOrd="0" destOrd="0" presId="urn:microsoft.com/office/officeart/2016/7/layout/LinearArrowProcessNumbered"/>
    <dgm:cxn modelId="{013D0C68-BE20-4051-90CE-3E1CB0DE8FBB}" srcId="{627CC0DE-E20D-4A71-955B-17E7E4B0D79E}" destId="{A4DB080F-2D7E-498B-B3BC-5E5A30FC7A0B}" srcOrd="1" destOrd="0" parTransId="{907EC0AA-EF0E-424C-84A2-088830EEF542}" sibTransId="{11D3C4BC-C3D4-426E-BEF3-0B8F3C3FEE9D}"/>
    <dgm:cxn modelId="{889B8B6A-B3E2-4E52-9558-72D82876E256}" srcId="{627CC0DE-E20D-4A71-955B-17E7E4B0D79E}" destId="{E95DF594-F064-4057-89BE-0260947636D4}" srcOrd="0" destOrd="0" parTransId="{0242DEBB-17A5-4DC2-BC00-77ED758E332E}" sibTransId="{056455C1-5EA4-4730-A801-1046B5C2B6E9}"/>
    <dgm:cxn modelId="{8FC21D76-3F65-46CE-95B0-9ADFBA24C7A1}" srcId="{627CC0DE-E20D-4A71-955B-17E7E4B0D79E}" destId="{EEBFBCF2-30DF-4DE0-8BF7-ABF11F1EBD01}" srcOrd="3" destOrd="0" parTransId="{AF83A1A5-34ED-436D-807A-5A0C57EBDEB5}" sibTransId="{D07F441B-242D-4F03-8B0C-4C62C0D0DEA5}"/>
    <dgm:cxn modelId="{FAC7AD97-7205-43B6-A7F2-A75361F3F97C}" type="presOf" srcId="{627CC0DE-E20D-4A71-955B-17E7E4B0D79E}" destId="{95F68510-13F0-4DB9-8686-05458B0C9FB7}" srcOrd="0" destOrd="0" presId="urn:microsoft.com/office/officeart/2016/7/layout/LinearArrowProcessNumbered"/>
    <dgm:cxn modelId="{720117C1-DAF7-42F7-8E50-B9A5E370CB1E}" type="presOf" srcId="{EEBFBCF2-30DF-4DE0-8BF7-ABF11F1EBD01}" destId="{CC3DDBAB-B4AB-4B46-A36C-DA1FD7D8D5C4}" srcOrd="0" destOrd="0" presId="urn:microsoft.com/office/officeart/2016/7/layout/LinearArrowProcessNumbered"/>
    <dgm:cxn modelId="{EDAA73D1-F238-44E1-B128-390B706395E3}" type="presOf" srcId="{11D3C4BC-C3D4-426E-BEF3-0B8F3C3FEE9D}" destId="{9DCEE159-CA9F-4AEF-BA9C-400042BC2F33}" srcOrd="0" destOrd="0" presId="urn:microsoft.com/office/officeart/2016/7/layout/LinearArrowProcessNumbered"/>
    <dgm:cxn modelId="{D335D7F2-AEAE-483C-BD89-5A206E5947FB}" type="presOf" srcId="{A4DB080F-2D7E-498B-B3BC-5E5A30FC7A0B}" destId="{EB6A0F11-4B87-4EE0-AB33-87E8DDE98F50}" srcOrd="0" destOrd="0" presId="urn:microsoft.com/office/officeart/2016/7/layout/LinearArrowProcessNumbered"/>
    <dgm:cxn modelId="{EA87DDA5-A958-4821-A5F8-AA175AEB0A21}" type="presParOf" srcId="{95F68510-13F0-4DB9-8686-05458B0C9FB7}" destId="{06849F23-2EA1-4098-ABA5-0F73E620CF24}" srcOrd="0" destOrd="0" presId="urn:microsoft.com/office/officeart/2016/7/layout/LinearArrowProcessNumbered"/>
    <dgm:cxn modelId="{FF056906-69CD-4319-9CF9-1DA71748BF8D}" type="presParOf" srcId="{06849F23-2EA1-4098-ABA5-0F73E620CF24}" destId="{8324A4B7-9F4B-47D0-8E09-7B602D5E8407}" srcOrd="0" destOrd="0" presId="urn:microsoft.com/office/officeart/2016/7/layout/LinearArrowProcessNumbered"/>
    <dgm:cxn modelId="{7762C6E1-CEA4-4CBC-B16C-F95C6EFDD24C}" type="presParOf" srcId="{06849F23-2EA1-4098-ABA5-0F73E620CF24}" destId="{C01C36CD-87DE-4992-A72D-C0FE42C47ED9}" srcOrd="1" destOrd="0" presId="urn:microsoft.com/office/officeart/2016/7/layout/LinearArrowProcessNumbered"/>
    <dgm:cxn modelId="{7A012FED-66EF-4436-A157-3D86AF272954}" type="presParOf" srcId="{C01C36CD-87DE-4992-A72D-C0FE42C47ED9}" destId="{B7797B52-91F9-4F4A-AA98-93BBBD8A8220}" srcOrd="0" destOrd="0" presId="urn:microsoft.com/office/officeart/2016/7/layout/LinearArrowProcessNumbered"/>
    <dgm:cxn modelId="{516205E7-9F0D-4C90-AE0A-22D655D33B8B}" type="presParOf" srcId="{C01C36CD-87DE-4992-A72D-C0FE42C47ED9}" destId="{48F3AA67-0A11-40E4-870B-10A1AC39BB7F}" srcOrd="1" destOrd="0" presId="urn:microsoft.com/office/officeart/2016/7/layout/LinearArrowProcessNumbered"/>
    <dgm:cxn modelId="{240DB703-233A-4A8F-8ABC-75F40A2CFDE7}" type="presParOf" srcId="{C01C36CD-87DE-4992-A72D-C0FE42C47ED9}" destId="{1627D3C0-6E50-4986-BB80-419EEAAD24A5}" srcOrd="2" destOrd="0" presId="urn:microsoft.com/office/officeart/2016/7/layout/LinearArrowProcessNumbered"/>
    <dgm:cxn modelId="{95D8CB11-961D-485C-9AF4-12AC1E66D26F}" type="presParOf" srcId="{C01C36CD-87DE-4992-A72D-C0FE42C47ED9}" destId="{8AE1A1A3-CCAA-422D-83BE-92B30AD6D287}" srcOrd="3" destOrd="0" presId="urn:microsoft.com/office/officeart/2016/7/layout/LinearArrowProcessNumbered"/>
    <dgm:cxn modelId="{16902823-4C78-4407-B2A4-761A6D6266B1}" type="presParOf" srcId="{06849F23-2EA1-4098-ABA5-0F73E620CF24}" destId="{FDB7E42D-845B-4446-B313-97DF25F3F3AF}" srcOrd="2" destOrd="0" presId="urn:microsoft.com/office/officeart/2016/7/layout/LinearArrowProcessNumbered"/>
    <dgm:cxn modelId="{0A950A53-9F48-44E0-8666-92DE8D92ECF1}" type="presParOf" srcId="{95F68510-13F0-4DB9-8686-05458B0C9FB7}" destId="{380AC3A6-FF7D-4E72-838C-F54449F0E98D}" srcOrd="1" destOrd="0" presId="urn:microsoft.com/office/officeart/2016/7/layout/LinearArrowProcessNumbered"/>
    <dgm:cxn modelId="{2A9A9C79-F323-4078-98E3-8F89DA790D59}" type="presParOf" srcId="{95F68510-13F0-4DB9-8686-05458B0C9FB7}" destId="{169EDD48-FA69-4B80-BAFA-22E7148DF77A}" srcOrd="2" destOrd="0" presId="urn:microsoft.com/office/officeart/2016/7/layout/LinearArrowProcessNumbered"/>
    <dgm:cxn modelId="{4AB81D4C-689B-451A-A5DF-80F8E31D90DB}" type="presParOf" srcId="{169EDD48-FA69-4B80-BAFA-22E7148DF77A}" destId="{5AAA2293-5AD5-46B7-BDEA-E51F03C33161}" srcOrd="0" destOrd="0" presId="urn:microsoft.com/office/officeart/2016/7/layout/LinearArrowProcessNumbered"/>
    <dgm:cxn modelId="{92979E70-C05B-4ACA-AB36-69B317293140}" type="presParOf" srcId="{169EDD48-FA69-4B80-BAFA-22E7148DF77A}" destId="{377F05E1-CF44-410E-9425-79AB238BA84F}" srcOrd="1" destOrd="0" presId="urn:microsoft.com/office/officeart/2016/7/layout/LinearArrowProcessNumbered"/>
    <dgm:cxn modelId="{E9A54FD7-E5AD-4F14-873D-AD7FFCF52B91}" type="presParOf" srcId="{377F05E1-CF44-410E-9425-79AB238BA84F}" destId="{9765A4B9-1B0B-49D6-8267-E90232538134}" srcOrd="0" destOrd="0" presId="urn:microsoft.com/office/officeart/2016/7/layout/LinearArrowProcessNumbered"/>
    <dgm:cxn modelId="{FDADE290-9CC3-4A35-9147-732A2BF255C5}" type="presParOf" srcId="{377F05E1-CF44-410E-9425-79AB238BA84F}" destId="{FA59CD7B-97FD-4E6D-ACB7-D59B35EA2309}" srcOrd="1" destOrd="0" presId="urn:microsoft.com/office/officeart/2016/7/layout/LinearArrowProcessNumbered"/>
    <dgm:cxn modelId="{2738026F-5F4A-45DC-AC1D-A7457DAEA09C}" type="presParOf" srcId="{377F05E1-CF44-410E-9425-79AB238BA84F}" destId="{9DCEE159-CA9F-4AEF-BA9C-400042BC2F33}" srcOrd="2" destOrd="0" presId="urn:microsoft.com/office/officeart/2016/7/layout/LinearArrowProcessNumbered"/>
    <dgm:cxn modelId="{00FC4AA9-12D9-4CE7-BC66-5288E3C567B7}" type="presParOf" srcId="{377F05E1-CF44-410E-9425-79AB238BA84F}" destId="{1F957A3A-9C76-42EA-8984-F4765203082F}" srcOrd="3" destOrd="0" presId="urn:microsoft.com/office/officeart/2016/7/layout/LinearArrowProcessNumbered"/>
    <dgm:cxn modelId="{BA13F7D3-AC4F-4378-B75D-071B733B9533}" type="presParOf" srcId="{169EDD48-FA69-4B80-BAFA-22E7148DF77A}" destId="{EB6A0F11-4B87-4EE0-AB33-87E8DDE98F50}" srcOrd="2" destOrd="0" presId="urn:microsoft.com/office/officeart/2016/7/layout/LinearArrowProcessNumbered"/>
    <dgm:cxn modelId="{6CDDA3EB-7DF6-490D-92D5-D87B34B6C6C6}" type="presParOf" srcId="{95F68510-13F0-4DB9-8686-05458B0C9FB7}" destId="{2ECD3B26-AAD7-47D3-A2BB-45F2BF86E458}" srcOrd="3" destOrd="0" presId="urn:microsoft.com/office/officeart/2016/7/layout/LinearArrowProcessNumbered"/>
    <dgm:cxn modelId="{F83CF61B-6975-4BAA-8952-56C2D459695D}" type="presParOf" srcId="{95F68510-13F0-4DB9-8686-05458B0C9FB7}" destId="{728432D9-CE72-4CC6-B51A-3C6859AF69FC}" srcOrd="4" destOrd="0" presId="urn:microsoft.com/office/officeart/2016/7/layout/LinearArrowProcessNumbered"/>
    <dgm:cxn modelId="{781F1137-3A95-4672-B127-F5EA19E2AA61}" type="presParOf" srcId="{728432D9-CE72-4CC6-B51A-3C6859AF69FC}" destId="{2889B891-2E3D-488E-AFAB-E3B02C90A4C2}" srcOrd="0" destOrd="0" presId="urn:microsoft.com/office/officeart/2016/7/layout/LinearArrowProcessNumbered"/>
    <dgm:cxn modelId="{A46B99B0-A2EF-4134-9930-5A30D45DFBE9}" type="presParOf" srcId="{728432D9-CE72-4CC6-B51A-3C6859AF69FC}" destId="{322B14BB-9E40-49EE-A043-7546CF6AE67C}" srcOrd="1" destOrd="0" presId="urn:microsoft.com/office/officeart/2016/7/layout/LinearArrowProcessNumbered"/>
    <dgm:cxn modelId="{C50A1140-E30A-45B4-BBB0-51854C32A6E0}" type="presParOf" srcId="{322B14BB-9E40-49EE-A043-7546CF6AE67C}" destId="{B933676D-5A08-4276-A43F-BC8388B9FFF5}" srcOrd="0" destOrd="0" presId="urn:microsoft.com/office/officeart/2016/7/layout/LinearArrowProcessNumbered"/>
    <dgm:cxn modelId="{6ACB4B08-7F96-4DB5-AB7E-18E555F08CE2}" type="presParOf" srcId="{322B14BB-9E40-49EE-A043-7546CF6AE67C}" destId="{7E31F94E-800F-4413-BC9D-2C2A70C9CEEF}" srcOrd="1" destOrd="0" presId="urn:microsoft.com/office/officeart/2016/7/layout/LinearArrowProcessNumbered"/>
    <dgm:cxn modelId="{AC381B84-5076-4B21-8EBB-505C29D57C0F}" type="presParOf" srcId="{322B14BB-9E40-49EE-A043-7546CF6AE67C}" destId="{18AB28F9-06CF-4017-8734-57A15C5AC830}" srcOrd="2" destOrd="0" presId="urn:microsoft.com/office/officeart/2016/7/layout/LinearArrowProcessNumbered"/>
    <dgm:cxn modelId="{BDAAA1AA-1429-4F3E-93AE-C2AA6AE05D2B}" type="presParOf" srcId="{322B14BB-9E40-49EE-A043-7546CF6AE67C}" destId="{7C534488-7144-4889-9425-686A573F07EE}" srcOrd="3" destOrd="0" presId="urn:microsoft.com/office/officeart/2016/7/layout/LinearArrowProcessNumbered"/>
    <dgm:cxn modelId="{375DD155-65A2-46D9-B55C-EA4B378FCFB2}" type="presParOf" srcId="{728432D9-CE72-4CC6-B51A-3C6859AF69FC}" destId="{7F2C11E2-2C2F-48D7-BAC1-0046DFD8E9A2}" srcOrd="2" destOrd="0" presId="urn:microsoft.com/office/officeart/2016/7/layout/LinearArrowProcessNumbered"/>
    <dgm:cxn modelId="{91C3CF01-DE59-4D98-8CC8-609EA09FFC33}" type="presParOf" srcId="{95F68510-13F0-4DB9-8686-05458B0C9FB7}" destId="{E5446CDA-951E-42C7-98F3-B6421139D36C}" srcOrd="5" destOrd="0" presId="urn:microsoft.com/office/officeart/2016/7/layout/LinearArrowProcessNumbered"/>
    <dgm:cxn modelId="{12A005C0-A507-48EE-B3A4-255C4A9D1D9B}" type="presParOf" srcId="{95F68510-13F0-4DB9-8686-05458B0C9FB7}" destId="{6B956C7C-18DD-4210-9771-52D44B2F2D96}" srcOrd="6" destOrd="0" presId="urn:microsoft.com/office/officeart/2016/7/layout/LinearArrowProcessNumbered"/>
    <dgm:cxn modelId="{3C03B178-D05E-4E8A-9D88-E1747B32CEC3}" type="presParOf" srcId="{6B956C7C-18DD-4210-9771-52D44B2F2D96}" destId="{11D278AD-CE04-4722-B083-6E6A791583A3}" srcOrd="0" destOrd="0" presId="urn:microsoft.com/office/officeart/2016/7/layout/LinearArrowProcessNumbered"/>
    <dgm:cxn modelId="{C077EF84-8780-4E27-921E-71A2EC064DDB}" type="presParOf" srcId="{6B956C7C-18DD-4210-9771-52D44B2F2D96}" destId="{83B7F75C-5F8F-4E09-8734-9F98606F0AC7}" srcOrd="1" destOrd="0" presId="urn:microsoft.com/office/officeart/2016/7/layout/LinearArrowProcessNumbered"/>
    <dgm:cxn modelId="{DF30204B-69EA-4DF7-90BA-FE93AA71BF54}" type="presParOf" srcId="{83B7F75C-5F8F-4E09-8734-9F98606F0AC7}" destId="{FC5CE6C3-3946-4EB9-BFA0-B43C23B783E1}" srcOrd="0" destOrd="0" presId="urn:microsoft.com/office/officeart/2016/7/layout/LinearArrowProcessNumbered"/>
    <dgm:cxn modelId="{BFA8F5D7-BF91-46C7-8F93-C4CC64165320}" type="presParOf" srcId="{83B7F75C-5F8F-4E09-8734-9F98606F0AC7}" destId="{3FDDA63D-43E3-40BB-85E9-B4E54DBE61D0}" srcOrd="1" destOrd="0" presId="urn:microsoft.com/office/officeart/2016/7/layout/LinearArrowProcessNumbered"/>
    <dgm:cxn modelId="{D2D6AE86-960C-49F9-B426-760AF8BF8724}" type="presParOf" srcId="{83B7F75C-5F8F-4E09-8734-9F98606F0AC7}" destId="{32C86355-6363-4BCD-8E6B-F0862D5EB12D}" srcOrd="2" destOrd="0" presId="urn:microsoft.com/office/officeart/2016/7/layout/LinearArrowProcessNumbered"/>
    <dgm:cxn modelId="{99476AEA-A998-4240-BAB8-C6E01DA0FDCB}" type="presParOf" srcId="{83B7F75C-5F8F-4E09-8734-9F98606F0AC7}" destId="{7115B346-788F-4A50-83CC-05163216F34F}" srcOrd="3" destOrd="0" presId="urn:microsoft.com/office/officeart/2016/7/layout/LinearArrowProcessNumbered"/>
    <dgm:cxn modelId="{61712D92-07C3-489F-BB7B-05B1417E5F46}" type="presParOf" srcId="{6B956C7C-18DD-4210-9771-52D44B2F2D96}" destId="{CC3DDBAB-B4AB-4B46-A36C-DA1FD7D8D5C4}"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07183F-C3D8-4A36-8943-C951C0FCF6C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585BD70-491F-4508-AF59-78D95D869685}">
      <dgm:prSet phldrT="[Text]" custT="1"/>
      <dgm:spPr>
        <a:solidFill>
          <a:srgbClr val="154C7F"/>
        </a:solidFill>
      </dgm:spPr>
      <dgm:t>
        <a:bodyPr/>
        <a:lstStyle/>
        <a:p>
          <a:r>
            <a:rPr lang="en-US" sz="3200" b="1" dirty="0">
              <a:latin typeface="+mn-lt"/>
            </a:rPr>
            <a:t>Key Findings</a:t>
          </a:r>
        </a:p>
      </dgm:t>
    </dgm:pt>
    <dgm:pt modelId="{554811B9-8C26-4FD1-866F-06833DBCCAEC}" type="parTrans" cxnId="{E08DE013-40CC-49A5-A7FA-9C11EE97AAF2}">
      <dgm:prSet/>
      <dgm:spPr/>
      <dgm:t>
        <a:bodyPr/>
        <a:lstStyle/>
        <a:p>
          <a:endParaRPr lang="en-US">
            <a:latin typeface="+mn-lt"/>
          </a:endParaRPr>
        </a:p>
      </dgm:t>
    </dgm:pt>
    <dgm:pt modelId="{DE640323-517F-493D-ADDB-CB1B4FE29BB4}" type="sibTrans" cxnId="{E08DE013-40CC-49A5-A7FA-9C11EE97AAF2}">
      <dgm:prSet/>
      <dgm:spPr/>
      <dgm:t>
        <a:bodyPr/>
        <a:lstStyle/>
        <a:p>
          <a:endParaRPr lang="en-US">
            <a:latin typeface="+mn-lt"/>
          </a:endParaRPr>
        </a:p>
      </dgm:t>
    </dgm:pt>
    <dgm:pt modelId="{691B5105-D425-4415-9464-29B27CBD2060}">
      <dgm:prSet phldrT="[Text]"/>
      <dgm:spPr/>
      <dgm:t>
        <a:bodyPr/>
        <a:lstStyle/>
        <a:p>
          <a:r>
            <a:rPr lang="en-US" dirty="0">
              <a:latin typeface="+mn-lt"/>
            </a:rPr>
            <a:t>Feasible and applicable across different projects, content areas and teams</a:t>
          </a:r>
        </a:p>
      </dgm:t>
    </dgm:pt>
    <dgm:pt modelId="{EAA6D98C-CAF7-4783-B5A9-08B33930BCF6}" type="parTrans" cxnId="{52DB7856-3A29-468D-9189-6DA6DDC1BC17}">
      <dgm:prSet/>
      <dgm:spPr/>
      <dgm:t>
        <a:bodyPr/>
        <a:lstStyle/>
        <a:p>
          <a:endParaRPr lang="en-US">
            <a:latin typeface="+mn-lt"/>
          </a:endParaRPr>
        </a:p>
      </dgm:t>
    </dgm:pt>
    <dgm:pt modelId="{ED9A16A9-EEC9-451A-9EB4-DC3FE21ADAFA}" type="sibTrans" cxnId="{52DB7856-3A29-468D-9189-6DA6DDC1BC17}">
      <dgm:prSet/>
      <dgm:spPr/>
      <dgm:t>
        <a:bodyPr/>
        <a:lstStyle/>
        <a:p>
          <a:endParaRPr lang="en-US">
            <a:latin typeface="+mn-lt"/>
          </a:endParaRPr>
        </a:p>
      </dgm:t>
    </dgm:pt>
    <dgm:pt modelId="{7A6FEFB0-D5FB-4D86-81C6-9BF454A723D5}">
      <dgm:prSet phldrT="[Text]" custT="1"/>
      <dgm:spPr>
        <a:solidFill>
          <a:srgbClr val="154C7F"/>
        </a:solidFill>
      </dgm:spPr>
      <dgm:t>
        <a:bodyPr/>
        <a:lstStyle/>
        <a:p>
          <a:r>
            <a:rPr lang="en-US" sz="3200" b="1" dirty="0">
              <a:latin typeface="+mn-lt"/>
            </a:rPr>
            <a:t>Challenges</a:t>
          </a:r>
        </a:p>
      </dgm:t>
    </dgm:pt>
    <dgm:pt modelId="{2BCADE09-5C15-497F-93E1-BF22D65B157B}" type="parTrans" cxnId="{15475DB5-726D-48BC-B81A-AD30F7EEB9C3}">
      <dgm:prSet/>
      <dgm:spPr/>
      <dgm:t>
        <a:bodyPr/>
        <a:lstStyle/>
        <a:p>
          <a:endParaRPr lang="en-US">
            <a:latin typeface="+mn-lt"/>
          </a:endParaRPr>
        </a:p>
      </dgm:t>
    </dgm:pt>
    <dgm:pt modelId="{9D049345-48E2-4F00-9D8B-F97A8359EBE2}" type="sibTrans" cxnId="{15475DB5-726D-48BC-B81A-AD30F7EEB9C3}">
      <dgm:prSet/>
      <dgm:spPr/>
      <dgm:t>
        <a:bodyPr/>
        <a:lstStyle/>
        <a:p>
          <a:endParaRPr lang="en-US">
            <a:latin typeface="+mn-lt"/>
          </a:endParaRPr>
        </a:p>
      </dgm:t>
    </dgm:pt>
    <dgm:pt modelId="{BB07A360-CBA4-4B68-9613-5052C0AC6B29}">
      <dgm:prSet phldrT="[Text]"/>
      <dgm:spPr/>
      <dgm:t>
        <a:bodyPr/>
        <a:lstStyle/>
        <a:p>
          <a:r>
            <a:rPr lang="en-US" dirty="0">
              <a:latin typeface="+mn-lt"/>
            </a:rPr>
            <a:t>Limited by frequency and quality of data</a:t>
          </a:r>
        </a:p>
      </dgm:t>
    </dgm:pt>
    <dgm:pt modelId="{88389F0F-E49E-4532-9D43-2E168C482D24}" type="parTrans" cxnId="{8AD26C2F-E7ED-4326-B0BF-2994B1CB64E3}">
      <dgm:prSet/>
      <dgm:spPr/>
      <dgm:t>
        <a:bodyPr/>
        <a:lstStyle/>
        <a:p>
          <a:endParaRPr lang="en-US">
            <a:latin typeface="+mn-lt"/>
          </a:endParaRPr>
        </a:p>
      </dgm:t>
    </dgm:pt>
    <dgm:pt modelId="{F638D526-1E3A-4B40-AFD4-846C2ACFC64A}" type="sibTrans" cxnId="{8AD26C2F-E7ED-4326-B0BF-2994B1CB64E3}">
      <dgm:prSet/>
      <dgm:spPr/>
      <dgm:t>
        <a:bodyPr/>
        <a:lstStyle/>
        <a:p>
          <a:endParaRPr lang="en-US">
            <a:latin typeface="+mn-lt"/>
          </a:endParaRPr>
        </a:p>
      </dgm:t>
    </dgm:pt>
    <dgm:pt modelId="{5770EB53-16C1-45A1-B491-A364666061D3}">
      <dgm:prSet phldrT="[Text]" custT="1"/>
      <dgm:spPr>
        <a:solidFill>
          <a:srgbClr val="154C7F"/>
        </a:solidFill>
      </dgm:spPr>
      <dgm:t>
        <a:bodyPr/>
        <a:lstStyle/>
        <a:p>
          <a:r>
            <a:rPr lang="en-US" sz="3200" b="1" dirty="0">
              <a:latin typeface="+mn-lt"/>
            </a:rPr>
            <a:t>Next</a:t>
          </a:r>
          <a:r>
            <a:rPr lang="en-US" sz="3200" dirty="0">
              <a:latin typeface="+mn-lt"/>
            </a:rPr>
            <a:t> </a:t>
          </a:r>
          <a:r>
            <a:rPr lang="en-US" sz="3200" b="1" dirty="0">
              <a:latin typeface="+mn-lt"/>
            </a:rPr>
            <a:t>Steps</a:t>
          </a:r>
        </a:p>
      </dgm:t>
    </dgm:pt>
    <dgm:pt modelId="{43942684-9AC8-43F6-9FE4-C827BEFA2C83}" type="parTrans" cxnId="{898E63C5-053A-4808-B7A4-F32644E7A05D}">
      <dgm:prSet/>
      <dgm:spPr/>
      <dgm:t>
        <a:bodyPr/>
        <a:lstStyle/>
        <a:p>
          <a:endParaRPr lang="en-US">
            <a:latin typeface="+mn-lt"/>
          </a:endParaRPr>
        </a:p>
      </dgm:t>
    </dgm:pt>
    <dgm:pt modelId="{B9AD8AA8-5A70-4378-BBAB-7269F0A5BE8C}" type="sibTrans" cxnId="{898E63C5-053A-4808-B7A4-F32644E7A05D}">
      <dgm:prSet/>
      <dgm:spPr/>
      <dgm:t>
        <a:bodyPr/>
        <a:lstStyle/>
        <a:p>
          <a:endParaRPr lang="en-US">
            <a:latin typeface="+mn-lt"/>
          </a:endParaRPr>
        </a:p>
      </dgm:t>
    </dgm:pt>
    <dgm:pt modelId="{2D7F078F-2F44-4E68-8541-89B1E169A6F6}">
      <dgm:prSet phldrT="[Text]"/>
      <dgm:spPr/>
      <dgm:t>
        <a:bodyPr/>
        <a:lstStyle/>
        <a:p>
          <a:endParaRPr lang="en-US" dirty="0">
            <a:latin typeface="+mn-lt"/>
          </a:endParaRPr>
        </a:p>
      </dgm:t>
    </dgm:pt>
    <dgm:pt modelId="{3865DDC1-47B2-4B90-963F-57662234DA97}" type="parTrans" cxnId="{67DA490D-00AD-4094-803B-C5E124D1B7B1}">
      <dgm:prSet/>
      <dgm:spPr/>
      <dgm:t>
        <a:bodyPr/>
        <a:lstStyle/>
        <a:p>
          <a:endParaRPr lang="en-US">
            <a:latin typeface="+mn-lt"/>
          </a:endParaRPr>
        </a:p>
      </dgm:t>
    </dgm:pt>
    <dgm:pt modelId="{711C9C14-3113-4793-9229-411B97F936D6}" type="sibTrans" cxnId="{67DA490D-00AD-4094-803B-C5E124D1B7B1}">
      <dgm:prSet/>
      <dgm:spPr/>
      <dgm:t>
        <a:bodyPr/>
        <a:lstStyle/>
        <a:p>
          <a:endParaRPr lang="en-US">
            <a:latin typeface="+mn-lt"/>
          </a:endParaRPr>
        </a:p>
      </dgm:t>
    </dgm:pt>
    <dgm:pt modelId="{0340CB92-9871-425B-AF52-5C85F909E4B5}">
      <dgm:prSet/>
      <dgm:spPr/>
      <dgm:t>
        <a:bodyPr/>
        <a:lstStyle/>
        <a:p>
          <a:r>
            <a:rPr lang="en-US" dirty="0">
              <a:latin typeface="+mn-lt"/>
            </a:rPr>
            <a:t>This works to </a:t>
          </a:r>
          <a:r>
            <a:rPr lang="en-US" b="1" i="1" u="sng" dirty="0">
              <a:latin typeface="+mn-lt"/>
            </a:rPr>
            <a:t>promote team discussion, reflection and action planning</a:t>
          </a:r>
        </a:p>
      </dgm:t>
    </dgm:pt>
    <dgm:pt modelId="{8D21AC85-AFE7-4A56-9916-57ABB564E6E2}" type="parTrans" cxnId="{15811E1A-4816-4E6C-B187-337FCD9C541C}">
      <dgm:prSet/>
      <dgm:spPr/>
      <dgm:t>
        <a:bodyPr/>
        <a:lstStyle/>
        <a:p>
          <a:endParaRPr lang="en-US">
            <a:latin typeface="+mn-lt"/>
          </a:endParaRPr>
        </a:p>
      </dgm:t>
    </dgm:pt>
    <dgm:pt modelId="{1029681D-6CA9-48D1-9CB2-078F9B5E92E1}" type="sibTrans" cxnId="{15811E1A-4816-4E6C-B187-337FCD9C541C}">
      <dgm:prSet/>
      <dgm:spPr/>
      <dgm:t>
        <a:bodyPr/>
        <a:lstStyle/>
        <a:p>
          <a:endParaRPr lang="en-US">
            <a:latin typeface="+mn-lt"/>
          </a:endParaRPr>
        </a:p>
      </dgm:t>
    </dgm:pt>
    <dgm:pt modelId="{DF90A20C-BFDB-4273-B6A7-FBFD09CE1648}">
      <dgm:prSet/>
      <dgm:spPr/>
      <dgm:t>
        <a:bodyPr/>
        <a:lstStyle/>
        <a:p>
          <a:r>
            <a:rPr lang="en-US" dirty="0">
              <a:latin typeface="+mn-lt"/>
            </a:rPr>
            <a:t>Use </a:t>
          </a:r>
          <a:r>
            <a:rPr lang="en-US" b="1" i="1" u="sng" dirty="0">
              <a:latin typeface="+mn-lt"/>
            </a:rPr>
            <a:t>real-time EHR data</a:t>
          </a:r>
          <a:r>
            <a:rPr lang="en-US" dirty="0">
              <a:latin typeface="+mn-lt"/>
            </a:rPr>
            <a:t> and biweekly meetings for rapid iterations</a:t>
          </a:r>
        </a:p>
      </dgm:t>
    </dgm:pt>
    <dgm:pt modelId="{DE0372D9-E063-4EBF-8068-4E73139C1663}" type="parTrans" cxnId="{A0B98E0E-B740-4298-A378-08754AC33F35}">
      <dgm:prSet/>
      <dgm:spPr/>
      <dgm:t>
        <a:bodyPr/>
        <a:lstStyle/>
        <a:p>
          <a:endParaRPr lang="en-US">
            <a:latin typeface="+mn-lt"/>
          </a:endParaRPr>
        </a:p>
      </dgm:t>
    </dgm:pt>
    <dgm:pt modelId="{F46D0174-9291-4F57-B5AC-55CCF4B44A49}" type="sibTrans" cxnId="{A0B98E0E-B740-4298-A378-08754AC33F35}">
      <dgm:prSet/>
      <dgm:spPr/>
      <dgm:t>
        <a:bodyPr/>
        <a:lstStyle/>
        <a:p>
          <a:endParaRPr lang="en-US">
            <a:latin typeface="+mn-lt"/>
          </a:endParaRPr>
        </a:p>
      </dgm:t>
    </dgm:pt>
    <dgm:pt modelId="{0A2A9C99-5182-C84D-8097-D67BDD67BC95}">
      <dgm:prSet/>
      <dgm:spPr/>
      <dgm:t>
        <a:bodyPr/>
        <a:lstStyle/>
        <a:p>
          <a:r>
            <a:rPr lang="en-US" b="0" dirty="0">
              <a:latin typeface="+mn-lt"/>
            </a:rPr>
            <a:t>Finding a way to </a:t>
          </a:r>
          <a:r>
            <a:rPr lang="en-US" b="1" i="1" u="sng" dirty="0">
              <a:latin typeface="+mn-lt"/>
            </a:rPr>
            <a:t>integrate PRISM context issues</a:t>
          </a:r>
        </a:p>
      </dgm:t>
    </dgm:pt>
    <dgm:pt modelId="{F01C1554-ACE9-6C4D-8B3C-42C44B2AEA83}" type="parTrans" cxnId="{D0B1E6A0-3391-E840-8F30-BDB4B450A94A}">
      <dgm:prSet/>
      <dgm:spPr/>
      <dgm:t>
        <a:bodyPr/>
        <a:lstStyle/>
        <a:p>
          <a:endParaRPr lang="en-US">
            <a:latin typeface="+mn-lt"/>
          </a:endParaRPr>
        </a:p>
      </dgm:t>
    </dgm:pt>
    <dgm:pt modelId="{C5BA0DD5-16EA-A04C-8F38-AABDAE266C4B}" type="sibTrans" cxnId="{D0B1E6A0-3391-E840-8F30-BDB4B450A94A}">
      <dgm:prSet/>
      <dgm:spPr/>
      <dgm:t>
        <a:bodyPr/>
        <a:lstStyle/>
        <a:p>
          <a:endParaRPr lang="en-US">
            <a:latin typeface="+mn-lt"/>
          </a:endParaRPr>
        </a:p>
      </dgm:t>
    </dgm:pt>
    <dgm:pt modelId="{6C57945C-C7BF-8649-9AB0-B90E7CA6CA7C}">
      <dgm:prSet phldrT="[Text]"/>
      <dgm:spPr/>
      <dgm:t>
        <a:bodyPr/>
        <a:lstStyle/>
        <a:p>
          <a:endParaRPr lang="en-US" dirty="0">
            <a:latin typeface="+mn-lt"/>
          </a:endParaRPr>
        </a:p>
      </dgm:t>
    </dgm:pt>
    <dgm:pt modelId="{3C32B2AB-825D-0740-85B6-02FF05FD501A}" type="parTrans" cxnId="{A3E19848-B936-B04E-873D-1F14321DEF28}">
      <dgm:prSet/>
      <dgm:spPr/>
      <dgm:t>
        <a:bodyPr/>
        <a:lstStyle/>
        <a:p>
          <a:endParaRPr lang="en-US">
            <a:latin typeface="+mn-lt"/>
          </a:endParaRPr>
        </a:p>
      </dgm:t>
    </dgm:pt>
    <dgm:pt modelId="{552241A6-DBA0-5546-8BBE-4043172A1A18}" type="sibTrans" cxnId="{A3E19848-B936-B04E-873D-1F14321DEF28}">
      <dgm:prSet/>
      <dgm:spPr/>
      <dgm:t>
        <a:bodyPr/>
        <a:lstStyle/>
        <a:p>
          <a:endParaRPr lang="en-US">
            <a:latin typeface="+mn-lt"/>
          </a:endParaRPr>
        </a:p>
      </dgm:t>
    </dgm:pt>
    <dgm:pt modelId="{03317A7F-2A80-904B-A1F3-56EC0E554231}">
      <dgm:prSet/>
      <dgm:spPr/>
      <dgm:t>
        <a:bodyPr/>
        <a:lstStyle/>
        <a:p>
          <a:r>
            <a:rPr lang="en-US" b="1" dirty="0">
              <a:latin typeface="+mn-lt"/>
            </a:rPr>
            <a:t>Develop a </a:t>
          </a:r>
          <a:r>
            <a:rPr lang="en-US" b="1" i="1" u="sng" dirty="0">
              <a:latin typeface="+mn-lt"/>
            </a:rPr>
            <a:t>webtool version </a:t>
          </a:r>
          <a:r>
            <a:rPr lang="en-US" b="1" dirty="0">
              <a:latin typeface="+mn-lt"/>
            </a:rPr>
            <a:t>(using all of PRISM)</a:t>
          </a:r>
        </a:p>
      </dgm:t>
    </dgm:pt>
    <dgm:pt modelId="{97650006-A722-D04A-B015-E5E24C019475}" type="parTrans" cxnId="{B7F4C8CC-5D70-E04A-AF3F-8DFDA5BD5560}">
      <dgm:prSet/>
      <dgm:spPr/>
      <dgm:t>
        <a:bodyPr/>
        <a:lstStyle/>
        <a:p>
          <a:endParaRPr lang="en-US">
            <a:latin typeface="+mn-lt"/>
          </a:endParaRPr>
        </a:p>
      </dgm:t>
    </dgm:pt>
    <dgm:pt modelId="{8EB048C5-9B34-064E-ABAD-75AB5DF25263}" type="sibTrans" cxnId="{B7F4C8CC-5D70-E04A-AF3F-8DFDA5BD5560}">
      <dgm:prSet/>
      <dgm:spPr/>
      <dgm:t>
        <a:bodyPr/>
        <a:lstStyle/>
        <a:p>
          <a:endParaRPr lang="en-US">
            <a:latin typeface="+mn-lt"/>
          </a:endParaRPr>
        </a:p>
      </dgm:t>
    </dgm:pt>
    <dgm:pt modelId="{B5EAA937-517F-F442-B924-CF74931DEBEB}">
      <dgm:prSet/>
      <dgm:spPr/>
      <dgm:t>
        <a:bodyPr/>
        <a:lstStyle/>
        <a:p>
          <a:endParaRPr lang="en-US" dirty="0">
            <a:latin typeface="+mn-lt"/>
          </a:endParaRPr>
        </a:p>
      </dgm:t>
    </dgm:pt>
    <dgm:pt modelId="{5EE67970-64A3-F34A-BFC7-99FD7197239A}" type="parTrans" cxnId="{964C3F39-BCD4-DD46-A9EC-E0291C177850}">
      <dgm:prSet/>
      <dgm:spPr/>
      <dgm:t>
        <a:bodyPr/>
        <a:lstStyle/>
        <a:p>
          <a:endParaRPr lang="en-US"/>
        </a:p>
      </dgm:t>
    </dgm:pt>
    <dgm:pt modelId="{F280A572-5D35-A246-8970-60755B1FD6A9}" type="sibTrans" cxnId="{964C3F39-BCD4-DD46-A9EC-E0291C177850}">
      <dgm:prSet/>
      <dgm:spPr/>
      <dgm:t>
        <a:bodyPr/>
        <a:lstStyle/>
        <a:p>
          <a:endParaRPr lang="en-US"/>
        </a:p>
      </dgm:t>
    </dgm:pt>
    <dgm:pt modelId="{0DD6C64D-BE25-B44C-8553-E0B8507E7965}">
      <dgm:prSet phldrT="[Text]"/>
      <dgm:spPr/>
      <dgm:t>
        <a:bodyPr/>
        <a:lstStyle/>
        <a:p>
          <a:r>
            <a:rPr lang="en-US" dirty="0">
              <a:latin typeface="+mn-lt"/>
            </a:rPr>
            <a:t>Identifying the number of iterative sessions and level of facilitation needed</a:t>
          </a:r>
        </a:p>
      </dgm:t>
    </dgm:pt>
    <dgm:pt modelId="{15D4FE3D-3AB4-1546-83C5-58C37C98795F}" type="parTrans" cxnId="{05D2A74F-AC04-1E4D-87CF-27BFA94F9E9F}">
      <dgm:prSet/>
      <dgm:spPr/>
      <dgm:t>
        <a:bodyPr/>
        <a:lstStyle/>
        <a:p>
          <a:endParaRPr lang="en-US"/>
        </a:p>
      </dgm:t>
    </dgm:pt>
    <dgm:pt modelId="{83C9394F-4DA5-7942-922C-AAD08AAB71BD}" type="sibTrans" cxnId="{05D2A74F-AC04-1E4D-87CF-27BFA94F9E9F}">
      <dgm:prSet/>
      <dgm:spPr/>
      <dgm:t>
        <a:bodyPr/>
        <a:lstStyle/>
        <a:p>
          <a:endParaRPr lang="en-US"/>
        </a:p>
      </dgm:t>
    </dgm:pt>
    <dgm:pt modelId="{828EC9A3-77C1-4D54-AB26-A358A94EBD01}" type="pres">
      <dgm:prSet presAssocID="{AB07183F-C3D8-4A36-8943-C951C0FCF6CC}" presName="Name0" presStyleCnt="0">
        <dgm:presLayoutVars>
          <dgm:dir/>
          <dgm:animLvl val="lvl"/>
          <dgm:resizeHandles val="exact"/>
        </dgm:presLayoutVars>
      </dgm:prSet>
      <dgm:spPr/>
    </dgm:pt>
    <dgm:pt modelId="{E3890007-026D-4522-8CF9-C7E31BB3CDE1}" type="pres">
      <dgm:prSet presAssocID="{2585BD70-491F-4508-AF59-78D95D869685}" presName="composite" presStyleCnt="0"/>
      <dgm:spPr/>
    </dgm:pt>
    <dgm:pt modelId="{49ED7EBF-1B77-4C72-A7EC-6B28DB66A27A}" type="pres">
      <dgm:prSet presAssocID="{2585BD70-491F-4508-AF59-78D95D869685}" presName="parTx" presStyleLbl="alignNode1" presStyleIdx="0" presStyleCnt="3">
        <dgm:presLayoutVars>
          <dgm:chMax val="0"/>
          <dgm:chPref val="0"/>
          <dgm:bulletEnabled val="1"/>
        </dgm:presLayoutVars>
      </dgm:prSet>
      <dgm:spPr/>
    </dgm:pt>
    <dgm:pt modelId="{07BDDAD1-F4C1-41FB-85B0-50E4E9DBBF79}" type="pres">
      <dgm:prSet presAssocID="{2585BD70-491F-4508-AF59-78D95D869685}" presName="desTx" presStyleLbl="alignAccFollowNode1" presStyleIdx="0" presStyleCnt="3">
        <dgm:presLayoutVars>
          <dgm:bulletEnabled val="1"/>
        </dgm:presLayoutVars>
      </dgm:prSet>
      <dgm:spPr/>
    </dgm:pt>
    <dgm:pt modelId="{AF56BF03-0229-43C0-9DE2-146FBDC3E676}" type="pres">
      <dgm:prSet presAssocID="{DE640323-517F-493D-ADDB-CB1B4FE29BB4}" presName="space" presStyleCnt="0"/>
      <dgm:spPr/>
    </dgm:pt>
    <dgm:pt modelId="{53568CA0-2422-424F-A31A-9CC5727CD3B3}" type="pres">
      <dgm:prSet presAssocID="{7A6FEFB0-D5FB-4D86-81C6-9BF454A723D5}" presName="composite" presStyleCnt="0"/>
      <dgm:spPr/>
    </dgm:pt>
    <dgm:pt modelId="{2ECD98E8-8CB1-4F5A-A268-858C5948EEAF}" type="pres">
      <dgm:prSet presAssocID="{7A6FEFB0-D5FB-4D86-81C6-9BF454A723D5}" presName="parTx" presStyleLbl="alignNode1" presStyleIdx="1" presStyleCnt="3">
        <dgm:presLayoutVars>
          <dgm:chMax val="0"/>
          <dgm:chPref val="0"/>
          <dgm:bulletEnabled val="1"/>
        </dgm:presLayoutVars>
      </dgm:prSet>
      <dgm:spPr/>
    </dgm:pt>
    <dgm:pt modelId="{6F02D88D-4A2A-4D94-965D-5CB936D629B7}" type="pres">
      <dgm:prSet presAssocID="{7A6FEFB0-D5FB-4D86-81C6-9BF454A723D5}" presName="desTx" presStyleLbl="alignAccFollowNode1" presStyleIdx="1" presStyleCnt="3">
        <dgm:presLayoutVars>
          <dgm:bulletEnabled val="1"/>
        </dgm:presLayoutVars>
      </dgm:prSet>
      <dgm:spPr/>
    </dgm:pt>
    <dgm:pt modelId="{ADD085D2-D20C-497C-84A0-E116DAC35BEB}" type="pres">
      <dgm:prSet presAssocID="{9D049345-48E2-4F00-9D8B-F97A8359EBE2}" presName="space" presStyleCnt="0"/>
      <dgm:spPr/>
    </dgm:pt>
    <dgm:pt modelId="{2E80A60A-9B4E-450C-A539-1DE5FB6EF96B}" type="pres">
      <dgm:prSet presAssocID="{5770EB53-16C1-45A1-B491-A364666061D3}" presName="composite" presStyleCnt="0"/>
      <dgm:spPr/>
    </dgm:pt>
    <dgm:pt modelId="{F6E3D048-B49E-4002-BD6F-6F9247317C65}" type="pres">
      <dgm:prSet presAssocID="{5770EB53-16C1-45A1-B491-A364666061D3}" presName="parTx" presStyleLbl="alignNode1" presStyleIdx="2" presStyleCnt="3">
        <dgm:presLayoutVars>
          <dgm:chMax val="0"/>
          <dgm:chPref val="0"/>
          <dgm:bulletEnabled val="1"/>
        </dgm:presLayoutVars>
      </dgm:prSet>
      <dgm:spPr/>
    </dgm:pt>
    <dgm:pt modelId="{2E4E0076-5D3E-4238-B040-BE891ED3F585}" type="pres">
      <dgm:prSet presAssocID="{5770EB53-16C1-45A1-B491-A364666061D3}" presName="desTx" presStyleLbl="alignAccFollowNode1" presStyleIdx="2" presStyleCnt="3">
        <dgm:presLayoutVars>
          <dgm:bulletEnabled val="1"/>
        </dgm:presLayoutVars>
      </dgm:prSet>
      <dgm:spPr/>
    </dgm:pt>
  </dgm:ptLst>
  <dgm:cxnLst>
    <dgm:cxn modelId="{855F310C-1C6A-4994-8A8A-2BCBEA86D1E6}" type="presOf" srcId="{BB07A360-CBA4-4B68-9613-5052C0AC6B29}" destId="{6F02D88D-4A2A-4D94-965D-5CB936D629B7}" srcOrd="0" destOrd="0" presId="urn:microsoft.com/office/officeart/2005/8/layout/hList1"/>
    <dgm:cxn modelId="{67DA490D-00AD-4094-803B-C5E124D1B7B1}" srcId="{5770EB53-16C1-45A1-B491-A364666061D3}" destId="{2D7F078F-2F44-4E68-8541-89B1E169A6F6}" srcOrd="0" destOrd="0" parTransId="{3865DDC1-47B2-4B90-963F-57662234DA97}" sibTransId="{711C9C14-3113-4793-9229-411B97F936D6}"/>
    <dgm:cxn modelId="{A0B98E0E-B740-4298-A378-08754AC33F35}" srcId="{5770EB53-16C1-45A1-B491-A364666061D3}" destId="{DF90A20C-BFDB-4273-B6A7-FBFD09CE1648}" srcOrd="1" destOrd="0" parTransId="{DE0372D9-E063-4EBF-8068-4E73139C1663}" sibTransId="{F46D0174-9291-4F57-B5AC-55CCF4B44A49}"/>
    <dgm:cxn modelId="{E08DE013-40CC-49A5-A7FA-9C11EE97AAF2}" srcId="{AB07183F-C3D8-4A36-8943-C951C0FCF6CC}" destId="{2585BD70-491F-4508-AF59-78D95D869685}" srcOrd="0" destOrd="0" parTransId="{554811B9-8C26-4FD1-866F-06833DBCCAEC}" sibTransId="{DE640323-517F-493D-ADDB-CB1B4FE29BB4}"/>
    <dgm:cxn modelId="{15811E1A-4816-4E6C-B187-337FCD9C541C}" srcId="{2585BD70-491F-4508-AF59-78D95D869685}" destId="{0340CB92-9871-425B-AF52-5C85F909E4B5}" srcOrd="2" destOrd="0" parTransId="{8D21AC85-AFE7-4A56-9916-57ABB564E6E2}" sibTransId="{1029681D-6CA9-48D1-9CB2-078F9B5E92E1}"/>
    <dgm:cxn modelId="{F8F4E320-8590-400B-BACF-D71290922ED8}" type="presOf" srcId="{0340CB92-9871-425B-AF52-5C85F909E4B5}" destId="{07BDDAD1-F4C1-41FB-85B0-50E4E9DBBF79}" srcOrd="0" destOrd="2" presId="urn:microsoft.com/office/officeart/2005/8/layout/hList1"/>
    <dgm:cxn modelId="{2D23E727-EF56-CD49-A679-FCE550928730}" type="presOf" srcId="{B5EAA937-517F-F442-B924-CF74931DEBEB}" destId="{2E4E0076-5D3E-4238-B040-BE891ED3F585}" srcOrd="0" destOrd="2" presId="urn:microsoft.com/office/officeart/2005/8/layout/hList1"/>
    <dgm:cxn modelId="{8AD26C2F-E7ED-4326-B0BF-2994B1CB64E3}" srcId="{7A6FEFB0-D5FB-4D86-81C6-9BF454A723D5}" destId="{BB07A360-CBA4-4B68-9613-5052C0AC6B29}" srcOrd="0" destOrd="0" parTransId="{88389F0F-E49E-4532-9D43-2E168C482D24}" sibTransId="{F638D526-1E3A-4B40-AFD4-846C2ACFC64A}"/>
    <dgm:cxn modelId="{964C3F39-BCD4-DD46-A9EC-E0291C177850}" srcId="{5770EB53-16C1-45A1-B491-A364666061D3}" destId="{B5EAA937-517F-F442-B924-CF74931DEBEB}" srcOrd="2" destOrd="0" parTransId="{5EE67970-64A3-F34A-BFC7-99FD7197239A}" sibTransId="{F280A572-5D35-A246-8970-60755B1FD6A9}"/>
    <dgm:cxn modelId="{E3C0B342-CE07-48B2-9486-157D45758A37}" type="presOf" srcId="{AB07183F-C3D8-4A36-8943-C951C0FCF6CC}" destId="{828EC9A3-77C1-4D54-AB26-A358A94EBD01}" srcOrd="0" destOrd="0" presId="urn:microsoft.com/office/officeart/2005/8/layout/hList1"/>
    <dgm:cxn modelId="{878AC543-1A8B-48FC-8755-0536EA071269}" type="presOf" srcId="{2D7F078F-2F44-4E68-8541-89B1E169A6F6}" destId="{2E4E0076-5D3E-4238-B040-BE891ED3F585}" srcOrd="0" destOrd="0" presId="urn:microsoft.com/office/officeart/2005/8/layout/hList1"/>
    <dgm:cxn modelId="{A3E19848-B936-B04E-873D-1F14321DEF28}" srcId="{2585BD70-491F-4508-AF59-78D95D869685}" destId="{6C57945C-C7BF-8649-9AB0-B90E7CA6CA7C}" srcOrd="1" destOrd="0" parTransId="{3C32B2AB-825D-0740-85B6-02FF05FD501A}" sibTransId="{552241A6-DBA0-5546-8BBE-4043172A1A18}"/>
    <dgm:cxn modelId="{05D2A74F-AC04-1E4D-87CF-27BFA94F9E9F}" srcId="{7A6FEFB0-D5FB-4D86-81C6-9BF454A723D5}" destId="{0DD6C64D-BE25-B44C-8553-E0B8507E7965}" srcOrd="1" destOrd="0" parTransId="{15D4FE3D-3AB4-1546-83C5-58C37C98795F}" sibTransId="{83C9394F-4DA5-7942-922C-AAD08AAB71BD}"/>
    <dgm:cxn modelId="{6B742853-C7AE-4A17-8A80-4D71453EE7FB}" type="presOf" srcId="{5770EB53-16C1-45A1-B491-A364666061D3}" destId="{F6E3D048-B49E-4002-BD6F-6F9247317C65}" srcOrd="0" destOrd="0" presId="urn:microsoft.com/office/officeart/2005/8/layout/hList1"/>
    <dgm:cxn modelId="{52DB7856-3A29-468D-9189-6DA6DDC1BC17}" srcId="{2585BD70-491F-4508-AF59-78D95D869685}" destId="{691B5105-D425-4415-9464-29B27CBD2060}" srcOrd="0" destOrd="0" parTransId="{EAA6D98C-CAF7-4783-B5A9-08B33930BCF6}" sibTransId="{ED9A16A9-EEC9-451A-9EB4-DC3FE21ADAFA}"/>
    <dgm:cxn modelId="{BC412B59-A61E-6345-A52B-4CC6B5C01902}" type="presOf" srcId="{0A2A9C99-5182-C84D-8097-D67BDD67BC95}" destId="{6F02D88D-4A2A-4D94-965D-5CB936D629B7}" srcOrd="0" destOrd="2" presId="urn:microsoft.com/office/officeart/2005/8/layout/hList1"/>
    <dgm:cxn modelId="{8EEB095C-679A-4E30-9514-08BFCEEB398B}" type="presOf" srcId="{691B5105-D425-4415-9464-29B27CBD2060}" destId="{07BDDAD1-F4C1-41FB-85B0-50E4E9DBBF79}" srcOrd="0" destOrd="0" presId="urn:microsoft.com/office/officeart/2005/8/layout/hList1"/>
    <dgm:cxn modelId="{90A0FF64-8A6D-41F8-8330-DED23C568BC4}" type="presOf" srcId="{2585BD70-491F-4508-AF59-78D95D869685}" destId="{49ED7EBF-1B77-4C72-A7EC-6B28DB66A27A}" srcOrd="0" destOrd="0" presId="urn:microsoft.com/office/officeart/2005/8/layout/hList1"/>
    <dgm:cxn modelId="{01783C77-6E51-4C12-9F75-BABC34CDC5BD}" type="presOf" srcId="{7A6FEFB0-D5FB-4D86-81C6-9BF454A723D5}" destId="{2ECD98E8-8CB1-4F5A-A268-858C5948EEAF}" srcOrd="0" destOrd="0" presId="urn:microsoft.com/office/officeart/2005/8/layout/hList1"/>
    <dgm:cxn modelId="{E078F293-6AD1-F547-AFC1-AA351EC19E46}" type="presOf" srcId="{0DD6C64D-BE25-B44C-8553-E0B8507E7965}" destId="{6F02D88D-4A2A-4D94-965D-5CB936D629B7}" srcOrd="0" destOrd="1" presId="urn:microsoft.com/office/officeart/2005/8/layout/hList1"/>
    <dgm:cxn modelId="{D0B1E6A0-3391-E840-8F30-BDB4B450A94A}" srcId="{7A6FEFB0-D5FB-4D86-81C6-9BF454A723D5}" destId="{0A2A9C99-5182-C84D-8097-D67BDD67BC95}" srcOrd="2" destOrd="0" parTransId="{F01C1554-ACE9-6C4D-8B3C-42C44B2AEA83}" sibTransId="{C5BA0DD5-16EA-A04C-8F38-AABDAE266C4B}"/>
    <dgm:cxn modelId="{7A6324AF-03A0-4451-A921-9011859487D9}" type="presOf" srcId="{DF90A20C-BFDB-4273-B6A7-FBFD09CE1648}" destId="{2E4E0076-5D3E-4238-B040-BE891ED3F585}" srcOrd="0" destOrd="1" presId="urn:microsoft.com/office/officeart/2005/8/layout/hList1"/>
    <dgm:cxn modelId="{15475DB5-726D-48BC-B81A-AD30F7EEB9C3}" srcId="{AB07183F-C3D8-4A36-8943-C951C0FCF6CC}" destId="{7A6FEFB0-D5FB-4D86-81C6-9BF454A723D5}" srcOrd="1" destOrd="0" parTransId="{2BCADE09-5C15-497F-93E1-BF22D65B157B}" sibTransId="{9D049345-48E2-4F00-9D8B-F97A8359EBE2}"/>
    <dgm:cxn modelId="{564BF7C4-9CBD-6647-AABA-E3DB306625FF}" type="presOf" srcId="{6C57945C-C7BF-8649-9AB0-B90E7CA6CA7C}" destId="{07BDDAD1-F4C1-41FB-85B0-50E4E9DBBF79}" srcOrd="0" destOrd="1" presId="urn:microsoft.com/office/officeart/2005/8/layout/hList1"/>
    <dgm:cxn modelId="{898E63C5-053A-4808-B7A4-F32644E7A05D}" srcId="{AB07183F-C3D8-4A36-8943-C951C0FCF6CC}" destId="{5770EB53-16C1-45A1-B491-A364666061D3}" srcOrd="2" destOrd="0" parTransId="{43942684-9AC8-43F6-9FE4-C827BEFA2C83}" sibTransId="{B9AD8AA8-5A70-4378-BBAB-7269F0A5BE8C}"/>
    <dgm:cxn modelId="{B7F4C8CC-5D70-E04A-AF3F-8DFDA5BD5560}" srcId="{5770EB53-16C1-45A1-B491-A364666061D3}" destId="{03317A7F-2A80-904B-A1F3-56EC0E554231}" srcOrd="3" destOrd="0" parTransId="{97650006-A722-D04A-B015-E5E24C019475}" sibTransId="{8EB048C5-9B34-064E-ABAD-75AB5DF25263}"/>
    <dgm:cxn modelId="{76F791FB-52EE-424D-B5AE-3D98A575F065}" type="presOf" srcId="{03317A7F-2A80-904B-A1F3-56EC0E554231}" destId="{2E4E0076-5D3E-4238-B040-BE891ED3F585}" srcOrd="0" destOrd="3" presId="urn:microsoft.com/office/officeart/2005/8/layout/hList1"/>
    <dgm:cxn modelId="{A457B802-E3E3-4F8F-ADB9-AD43C040E262}" type="presParOf" srcId="{828EC9A3-77C1-4D54-AB26-A358A94EBD01}" destId="{E3890007-026D-4522-8CF9-C7E31BB3CDE1}" srcOrd="0" destOrd="0" presId="urn:microsoft.com/office/officeart/2005/8/layout/hList1"/>
    <dgm:cxn modelId="{B18CF3AE-1E95-4C4F-B225-3D645D363377}" type="presParOf" srcId="{E3890007-026D-4522-8CF9-C7E31BB3CDE1}" destId="{49ED7EBF-1B77-4C72-A7EC-6B28DB66A27A}" srcOrd="0" destOrd="0" presId="urn:microsoft.com/office/officeart/2005/8/layout/hList1"/>
    <dgm:cxn modelId="{4BEF6FAE-FDB5-4041-B11D-E11CFDC0651B}" type="presParOf" srcId="{E3890007-026D-4522-8CF9-C7E31BB3CDE1}" destId="{07BDDAD1-F4C1-41FB-85B0-50E4E9DBBF79}" srcOrd="1" destOrd="0" presId="urn:microsoft.com/office/officeart/2005/8/layout/hList1"/>
    <dgm:cxn modelId="{19CEFF9C-0DAA-4109-9CD1-04990487A6C8}" type="presParOf" srcId="{828EC9A3-77C1-4D54-AB26-A358A94EBD01}" destId="{AF56BF03-0229-43C0-9DE2-146FBDC3E676}" srcOrd="1" destOrd="0" presId="urn:microsoft.com/office/officeart/2005/8/layout/hList1"/>
    <dgm:cxn modelId="{C9FD39D1-843A-499C-A2B7-DC6A48DD32F7}" type="presParOf" srcId="{828EC9A3-77C1-4D54-AB26-A358A94EBD01}" destId="{53568CA0-2422-424F-A31A-9CC5727CD3B3}" srcOrd="2" destOrd="0" presId="urn:microsoft.com/office/officeart/2005/8/layout/hList1"/>
    <dgm:cxn modelId="{EC4B897E-D1E6-449F-99C1-9E8135D5D494}" type="presParOf" srcId="{53568CA0-2422-424F-A31A-9CC5727CD3B3}" destId="{2ECD98E8-8CB1-4F5A-A268-858C5948EEAF}" srcOrd="0" destOrd="0" presId="urn:microsoft.com/office/officeart/2005/8/layout/hList1"/>
    <dgm:cxn modelId="{EF0617E7-F8E2-49FA-8591-A1F3330F8AB0}" type="presParOf" srcId="{53568CA0-2422-424F-A31A-9CC5727CD3B3}" destId="{6F02D88D-4A2A-4D94-965D-5CB936D629B7}" srcOrd="1" destOrd="0" presId="urn:microsoft.com/office/officeart/2005/8/layout/hList1"/>
    <dgm:cxn modelId="{2E41817A-1299-4FBE-98EF-91619BF4615D}" type="presParOf" srcId="{828EC9A3-77C1-4D54-AB26-A358A94EBD01}" destId="{ADD085D2-D20C-497C-84A0-E116DAC35BEB}" srcOrd="3" destOrd="0" presId="urn:microsoft.com/office/officeart/2005/8/layout/hList1"/>
    <dgm:cxn modelId="{A50029D1-83D9-440E-B655-B535BED9BFD6}" type="presParOf" srcId="{828EC9A3-77C1-4D54-AB26-A358A94EBD01}" destId="{2E80A60A-9B4E-450C-A539-1DE5FB6EF96B}" srcOrd="4" destOrd="0" presId="urn:microsoft.com/office/officeart/2005/8/layout/hList1"/>
    <dgm:cxn modelId="{0B16D379-94E6-4184-9B10-A7C8B65EC326}" type="presParOf" srcId="{2E80A60A-9B4E-450C-A539-1DE5FB6EF96B}" destId="{F6E3D048-B49E-4002-BD6F-6F9247317C65}" srcOrd="0" destOrd="0" presId="urn:microsoft.com/office/officeart/2005/8/layout/hList1"/>
    <dgm:cxn modelId="{DA542CB8-7E63-4A5F-9752-298E3C9F77CD}" type="presParOf" srcId="{2E80A60A-9B4E-450C-A539-1DE5FB6EF96B}" destId="{2E4E0076-5D3E-4238-B040-BE891ED3F58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FDA49C-469B-4648-A6A6-0D94EBFB1A99}"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5956F859-EBCF-4CF6-B051-FC353D4E6CCC}">
      <dgm:prSet/>
      <dgm:spPr/>
      <dgm:t>
        <a:bodyPr/>
        <a:lstStyle/>
        <a:p>
          <a:r>
            <a:rPr lang="en-US" b="0" i="0" baseline="0"/>
            <a:t>Broaden Focus on </a:t>
          </a:r>
          <a:r>
            <a:rPr lang="en-US" b="0" i="0" u="sng" baseline="0"/>
            <a:t>All Steps and Outcomes </a:t>
          </a:r>
          <a:r>
            <a:rPr lang="en-US" b="0" i="0" baseline="0"/>
            <a:t>Necessary for Population and Equity Impact</a:t>
          </a:r>
          <a:endParaRPr lang="en-US"/>
        </a:p>
      </dgm:t>
    </dgm:pt>
    <dgm:pt modelId="{B8C6CFDE-EE94-4219-AE76-F880150C30A8}" type="parTrans" cxnId="{B7E3B2CF-2E65-4DC0-B946-9BA637D03B71}">
      <dgm:prSet/>
      <dgm:spPr/>
      <dgm:t>
        <a:bodyPr/>
        <a:lstStyle/>
        <a:p>
          <a:endParaRPr lang="en-US" sz="2200"/>
        </a:p>
      </dgm:t>
    </dgm:pt>
    <dgm:pt modelId="{505EF48A-D308-48D5-AC9F-4EAA85FC34C5}" type="sibTrans" cxnId="{B7E3B2CF-2E65-4DC0-B946-9BA637D03B71}">
      <dgm:prSet/>
      <dgm:spPr/>
      <dgm:t>
        <a:bodyPr/>
        <a:lstStyle/>
        <a:p>
          <a:endParaRPr lang="en-US"/>
        </a:p>
      </dgm:t>
    </dgm:pt>
    <dgm:pt modelId="{4337E723-1474-4EE7-86CA-624D1BF75D67}">
      <dgm:prSet/>
      <dgm:spPr/>
      <dgm:t>
        <a:bodyPr/>
        <a:lstStyle/>
        <a:p>
          <a:r>
            <a:rPr lang="en-US" b="0" i="0" baseline="0" dirty="0"/>
            <a:t>Focus Attention on Issues of </a:t>
          </a:r>
          <a:r>
            <a:rPr lang="en-US" b="0" i="0" u="sng" baseline="0" dirty="0"/>
            <a:t>Representation</a:t>
          </a:r>
          <a:r>
            <a:rPr lang="en-US" b="0" i="0" baseline="0" dirty="0"/>
            <a:t> and </a:t>
          </a:r>
          <a:r>
            <a:rPr lang="en-US" b="0" i="0" u="sng" baseline="0" dirty="0"/>
            <a:t>Representativeness*</a:t>
          </a:r>
          <a:endParaRPr lang="en-US" dirty="0"/>
        </a:p>
      </dgm:t>
    </dgm:pt>
    <dgm:pt modelId="{AF184F5C-43FE-43CB-8929-9F9D2D8D2543}" type="parTrans" cxnId="{80AED424-577F-4B8B-9AD7-2B501DE048B5}">
      <dgm:prSet/>
      <dgm:spPr/>
      <dgm:t>
        <a:bodyPr/>
        <a:lstStyle/>
        <a:p>
          <a:endParaRPr lang="en-US" sz="2200"/>
        </a:p>
      </dgm:t>
    </dgm:pt>
    <dgm:pt modelId="{297E7210-C2B8-4923-8C71-03D3D2E1D3C4}" type="sibTrans" cxnId="{80AED424-577F-4B8B-9AD7-2B501DE048B5}">
      <dgm:prSet/>
      <dgm:spPr/>
      <dgm:t>
        <a:bodyPr/>
        <a:lstStyle/>
        <a:p>
          <a:endParaRPr lang="en-US"/>
        </a:p>
      </dgm:t>
    </dgm:pt>
    <dgm:pt modelId="{79DAE0F7-AEC3-4686-9EE3-A65B9F66EE6C}">
      <dgm:prSet/>
      <dgm:spPr/>
      <dgm:t>
        <a:bodyPr/>
        <a:lstStyle/>
        <a:p>
          <a:r>
            <a:rPr lang="en-US" b="0" i="0" baseline="0"/>
            <a:t>Address </a:t>
          </a:r>
          <a:r>
            <a:rPr lang="en-US" b="0" i="0" u="sng" baseline="0"/>
            <a:t>Systems Issues</a:t>
          </a:r>
          <a:r>
            <a:rPr lang="en-US" b="0" i="0" baseline="0"/>
            <a:t> and Unintended Consequences</a:t>
          </a:r>
          <a:endParaRPr lang="en-US"/>
        </a:p>
      </dgm:t>
    </dgm:pt>
    <dgm:pt modelId="{ABD0331E-61EC-4EDC-B9BE-6CB2C57E6C6B}" type="parTrans" cxnId="{4BFF3ABC-375B-4986-9C84-EF1D84FC874D}">
      <dgm:prSet/>
      <dgm:spPr/>
      <dgm:t>
        <a:bodyPr/>
        <a:lstStyle/>
        <a:p>
          <a:endParaRPr lang="en-US" sz="2200"/>
        </a:p>
      </dgm:t>
    </dgm:pt>
    <dgm:pt modelId="{50F9F126-07B4-45B3-8F45-98BAB8635ECC}" type="sibTrans" cxnId="{4BFF3ABC-375B-4986-9C84-EF1D84FC874D}">
      <dgm:prSet/>
      <dgm:spPr/>
      <dgm:t>
        <a:bodyPr/>
        <a:lstStyle/>
        <a:p>
          <a:endParaRPr lang="en-US"/>
        </a:p>
      </dgm:t>
    </dgm:pt>
    <dgm:pt modelId="{0C52D97F-445E-40DF-8249-F884A801E99B}">
      <dgm:prSet/>
      <dgm:spPr/>
      <dgm:t>
        <a:bodyPr/>
        <a:lstStyle/>
        <a:p>
          <a:r>
            <a:rPr lang="en-US" b="0" i="0" baseline="0" dirty="0"/>
            <a:t>Understand  Context and Guide Tailoring and </a:t>
          </a:r>
          <a:r>
            <a:rPr lang="en-US" b="0" i="0" u="sng" baseline="0" dirty="0"/>
            <a:t>Adaptation to Context*</a:t>
          </a:r>
          <a:r>
            <a:rPr lang="en-US" b="0" i="0" baseline="0" dirty="0"/>
            <a:t> and Population</a:t>
          </a:r>
          <a:endParaRPr lang="en-US" dirty="0"/>
        </a:p>
      </dgm:t>
    </dgm:pt>
    <dgm:pt modelId="{9C9651DA-F2C2-45F1-9EB6-3D0490CDEEAA}" type="parTrans" cxnId="{5C95FD6B-D50B-4A6F-A94E-7A805125C443}">
      <dgm:prSet/>
      <dgm:spPr/>
      <dgm:t>
        <a:bodyPr/>
        <a:lstStyle/>
        <a:p>
          <a:endParaRPr lang="en-US" sz="2200"/>
        </a:p>
      </dgm:t>
    </dgm:pt>
    <dgm:pt modelId="{AFF646BA-DED9-4CB0-9B64-6BE346FCEEE1}" type="sibTrans" cxnId="{5C95FD6B-D50B-4A6F-A94E-7A805125C443}">
      <dgm:prSet/>
      <dgm:spPr/>
      <dgm:t>
        <a:bodyPr/>
        <a:lstStyle/>
        <a:p>
          <a:endParaRPr lang="en-US"/>
        </a:p>
      </dgm:t>
    </dgm:pt>
    <dgm:pt modelId="{8E2DDBFC-C43A-4407-9F3E-190347B1E5ED}">
      <dgm:prSet/>
      <dgm:spPr/>
      <dgm:t>
        <a:bodyPr/>
        <a:lstStyle/>
        <a:p>
          <a:r>
            <a:rPr lang="en-US" dirty="0"/>
            <a:t>Methods and tools: </a:t>
          </a:r>
          <a:r>
            <a:rPr lang="en-US" u="sng" dirty="0"/>
            <a:t>Integrate</a:t>
          </a:r>
          <a:r>
            <a:rPr lang="en-US" dirty="0"/>
            <a:t> with other frameworks including those on equity</a:t>
          </a:r>
        </a:p>
      </dgm:t>
    </dgm:pt>
    <dgm:pt modelId="{5022CAAA-2FDD-4194-B721-1369F804FCBB}" type="parTrans" cxnId="{B1233C8D-D96A-4FA7-BDC2-B51A7DEC0DCC}">
      <dgm:prSet/>
      <dgm:spPr/>
      <dgm:t>
        <a:bodyPr/>
        <a:lstStyle/>
        <a:p>
          <a:endParaRPr lang="en-US" sz="2200"/>
        </a:p>
      </dgm:t>
    </dgm:pt>
    <dgm:pt modelId="{C2B42AE4-A8D7-4CE1-8A72-E796FBB1C9AA}" type="sibTrans" cxnId="{B1233C8D-D96A-4FA7-BDC2-B51A7DEC0DCC}">
      <dgm:prSet/>
      <dgm:spPr/>
      <dgm:t>
        <a:bodyPr/>
        <a:lstStyle/>
        <a:p>
          <a:endParaRPr lang="en-US"/>
        </a:p>
      </dgm:t>
    </dgm:pt>
    <dgm:pt modelId="{0EE54B6C-488B-AD47-A495-3EC16FC652DF}" type="pres">
      <dgm:prSet presAssocID="{1CFDA49C-469B-4648-A6A6-0D94EBFB1A99}" presName="diagram" presStyleCnt="0">
        <dgm:presLayoutVars>
          <dgm:dir/>
          <dgm:resizeHandles val="exact"/>
        </dgm:presLayoutVars>
      </dgm:prSet>
      <dgm:spPr/>
    </dgm:pt>
    <dgm:pt modelId="{609824DE-E4FB-7542-AEAA-92A7E904CC9E}" type="pres">
      <dgm:prSet presAssocID="{5956F859-EBCF-4CF6-B051-FC353D4E6CCC}" presName="node" presStyleLbl="node1" presStyleIdx="0" presStyleCnt="5">
        <dgm:presLayoutVars>
          <dgm:bulletEnabled val="1"/>
        </dgm:presLayoutVars>
      </dgm:prSet>
      <dgm:spPr/>
    </dgm:pt>
    <dgm:pt modelId="{F23ED674-20BD-DC49-B17B-713B02D5C4C3}" type="pres">
      <dgm:prSet presAssocID="{505EF48A-D308-48D5-AC9F-4EAA85FC34C5}" presName="sibTrans" presStyleCnt="0"/>
      <dgm:spPr/>
    </dgm:pt>
    <dgm:pt modelId="{CB15750E-8FA9-484F-84A9-6B52B195006D}" type="pres">
      <dgm:prSet presAssocID="{4337E723-1474-4EE7-86CA-624D1BF75D67}" presName="node" presStyleLbl="node1" presStyleIdx="1" presStyleCnt="5">
        <dgm:presLayoutVars>
          <dgm:bulletEnabled val="1"/>
        </dgm:presLayoutVars>
      </dgm:prSet>
      <dgm:spPr/>
    </dgm:pt>
    <dgm:pt modelId="{19F1A8C4-0B5C-214E-9475-79875F309E96}" type="pres">
      <dgm:prSet presAssocID="{297E7210-C2B8-4923-8C71-03D3D2E1D3C4}" presName="sibTrans" presStyleCnt="0"/>
      <dgm:spPr/>
    </dgm:pt>
    <dgm:pt modelId="{F0ADF2FC-3823-024C-B001-A8E8F81B9EEB}" type="pres">
      <dgm:prSet presAssocID="{79DAE0F7-AEC3-4686-9EE3-A65B9F66EE6C}" presName="node" presStyleLbl="node1" presStyleIdx="2" presStyleCnt="5">
        <dgm:presLayoutVars>
          <dgm:bulletEnabled val="1"/>
        </dgm:presLayoutVars>
      </dgm:prSet>
      <dgm:spPr/>
    </dgm:pt>
    <dgm:pt modelId="{B15CD1B2-47B3-4F4E-A050-6AAF1B6BAE1A}" type="pres">
      <dgm:prSet presAssocID="{50F9F126-07B4-45B3-8F45-98BAB8635ECC}" presName="sibTrans" presStyleCnt="0"/>
      <dgm:spPr/>
    </dgm:pt>
    <dgm:pt modelId="{AF17234B-6AB2-164B-BCAD-1228E57FEB92}" type="pres">
      <dgm:prSet presAssocID="{0C52D97F-445E-40DF-8249-F884A801E99B}" presName="node" presStyleLbl="node1" presStyleIdx="3" presStyleCnt="5">
        <dgm:presLayoutVars>
          <dgm:bulletEnabled val="1"/>
        </dgm:presLayoutVars>
      </dgm:prSet>
      <dgm:spPr/>
    </dgm:pt>
    <dgm:pt modelId="{8A578493-A648-5840-812A-9ADBB5118A96}" type="pres">
      <dgm:prSet presAssocID="{AFF646BA-DED9-4CB0-9B64-6BE346FCEEE1}" presName="sibTrans" presStyleCnt="0"/>
      <dgm:spPr/>
    </dgm:pt>
    <dgm:pt modelId="{08F1E75F-D21B-B94E-80FA-4DEE62DBA8F2}" type="pres">
      <dgm:prSet presAssocID="{8E2DDBFC-C43A-4407-9F3E-190347B1E5ED}" presName="node" presStyleLbl="node1" presStyleIdx="4" presStyleCnt="5">
        <dgm:presLayoutVars>
          <dgm:bulletEnabled val="1"/>
        </dgm:presLayoutVars>
      </dgm:prSet>
      <dgm:spPr/>
    </dgm:pt>
  </dgm:ptLst>
  <dgm:cxnLst>
    <dgm:cxn modelId="{3EDE4001-49CC-8842-8CE2-FFE986EF5A99}" type="presOf" srcId="{5956F859-EBCF-4CF6-B051-FC353D4E6CCC}" destId="{609824DE-E4FB-7542-AEAA-92A7E904CC9E}" srcOrd="0" destOrd="0" presId="urn:microsoft.com/office/officeart/2005/8/layout/default"/>
    <dgm:cxn modelId="{80AED424-577F-4B8B-9AD7-2B501DE048B5}" srcId="{1CFDA49C-469B-4648-A6A6-0D94EBFB1A99}" destId="{4337E723-1474-4EE7-86CA-624D1BF75D67}" srcOrd="1" destOrd="0" parTransId="{AF184F5C-43FE-43CB-8929-9F9D2D8D2543}" sibTransId="{297E7210-C2B8-4923-8C71-03D3D2E1D3C4}"/>
    <dgm:cxn modelId="{3E9A6447-7034-DB49-98A8-4901F4C69B97}" type="presOf" srcId="{1CFDA49C-469B-4648-A6A6-0D94EBFB1A99}" destId="{0EE54B6C-488B-AD47-A495-3EC16FC652DF}" srcOrd="0" destOrd="0" presId="urn:microsoft.com/office/officeart/2005/8/layout/default"/>
    <dgm:cxn modelId="{712F045A-C86D-4343-9D62-5F257A9316D6}" type="presOf" srcId="{8E2DDBFC-C43A-4407-9F3E-190347B1E5ED}" destId="{08F1E75F-D21B-B94E-80FA-4DEE62DBA8F2}" srcOrd="0" destOrd="0" presId="urn:microsoft.com/office/officeart/2005/8/layout/default"/>
    <dgm:cxn modelId="{45B15E5D-4699-DE44-A703-B8A6A8A651AF}" type="presOf" srcId="{79DAE0F7-AEC3-4686-9EE3-A65B9F66EE6C}" destId="{F0ADF2FC-3823-024C-B001-A8E8F81B9EEB}" srcOrd="0" destOrd="0" presId="urn:microsoft.com/office/officeart/2005/8/layout/default"/>
    <dgm:cxn modelId="{5C95FD6B-D50B-4A6F-A94E-7A805125C443}" srcId="{1CFDA49C-469B-4648-A6A6-0D94EBFB1A99}" destId="{0C52D97F-445E-40DF-8249-F884A801E99B}" srcOrd="3" destOrd="0" parTransId="{9C9651DA-F2C2-45F1-9EB6-3D0490CDEEAA}" sibTransId="{AFF646BA-DED9-4CB0-9B64-6BE346FCEEE1}"/>
    <dgm:cxn modelId="{FA983D6E-6293-704B-97BD-86FEA61AF6DC}" type="presOf" srcId="{0C52D97F-445E-40DF-8249-F884A801E99B}" destId="{AF17234B-6AB2-164B-BCAD-1228E57FEB92}" srcOrd="0" destOrd="0" presId="urn:microsoft.com/office/officeart/2005/8/layout/default"/>
    <dgm:cxn modelId="{B1233C8D-D96A-4FA7-BDC2-B51A7DEC0DCC}" srcId="{1CFDA49C-469B-4648-A6A6-0D94EBFB1A99}" destId="{8E2DDBFC-C43A-4407-9F3E-190347B1E5ED}" srcOrd="4" destOrd="0" parTransId="{5022CAAA-2FDD-4194-B721-1369F804FCBB}" sibTransId="{C2B42AE4-A8D7-4CE1-8A72-E796FBB1C9AA}"/>
    <dgm:cxn modelId="{4BFF3ABC-375B-4986-9C84-EF1D84FC874D}" srcId="{1CFDA49C-469B-4648-A6A6-0D94EBFB1A99}" destId="{79DAE0F7-AEC3-4686-9EE3-A65B9F66EE6C}" srcOrd="2" destOrd="0" parTransId="{ABD0331E-61EC-4EDC-B9BE-6CB2C57E6C6B}" sibTransId="{50F9F126-07B4-45B3-8F45-98BAB8635ECC}"/>
    <dgm:cxn modelId="{B7E3B2CF-2E65-4DC0-B946-9BA637D03B71}" srcId="{1CFDA49C-469B-4648-A6A6-0D94EBFB1A99}" destId="{5956F859-EBCF-4CF6-B051-FC353D4E6CCC}" srcOrd="0" destOrd="0" parTransId="{B8C6CFDE-EE94-4219-AE76-F880150C30A8}" sibTransId="{505EF48A-D308-48D5-AC9F-4EAA85FC34C5}"/>
    <dgm:cxn modelId="{9340C3FA-26C5-214D-9923-87490F69D20F}" type="presOf" srcId="{4337E723-1474-4EE7-86CA-624D1BF75D67}" destId="{CB15750E-8FA9-484F-84A9-6B52B195006D}" srcOrd="0" destOrd="0" presId="urn:microsoft.com/office/officeart/2005/8/layout/default"/>
    <dgm:cxn modelId="{AC96661B-6950-6648-9C8E-C7F903C59346}" type="presParOf" srcId="{0EE54B6C-488B-AD47-A495-3EC16FC652DF}" destId="{609824DE-E4FB-7542-AEAA-92A7E904CC9E}" srcOrd="0" destOrd="0" presId="urn:microsoft.com/office/officeart/2005/8/layout/default"/>
    <dgm:cxn modelId="{A1FD1AC3-1977-EE41-AFB1-C54016E5D444}" type="presParOf" srcId="{0EE54B6C-488B-AD47-A495-3EC16FC652DF}" destId="{F23ED674-20BD-DC49-B17B-713B02D5C4C3}" srcOrd="1" destOrd="0" presId="urn:microsoft.com/office/officeart/2005/8/layout/default"/>
    <dgm:cxn modelId="{B8F7A9BD-770B-2E40-8F33-ADB8E95C75DB}" type="presParOf" srcId="{0EE54B6C-488B-AD47-A495-3EC16FC652DF}" destId="{CB15750E-8FA9-484F-84A9-6B52B195006D}" srcOrd="2" destOrd="0" presId="urn:microsoft.com/office/officeart/2005/8/layout/default"/>
    <dgm:cxn modelId="{127F397C-9758-004A-98C4-3DA541D84BCE}" type="presParOf" srcId="{0EE54B6C-488B-AD47-A495-3EC16FC652DF}" destId="{19F1A8C4-0B5C-214E-9475-79875F309E96}" srcOrd="3" destOrd="0" presId="urn:microsoft.com/office/officeart/2005/8/layout/default"/>
    <dgm:cxn modelId="{155647C0-0A64-CB45-91E6-ABEE35B3B8AC}" type="presParOf" srcId="{0EE54B6C-488B-AD47-A495-3EC16FC652DF}" destId="{F0ADF2FC-3823-024C-B001-A8E8F81B9EEB}" srcOrd="4" destOrd="0" presId="urn:microsoft.com/office/officeart/2005/8/layout/default"/>
    <dgm:cxn modelId="{6A445BE3-B7B2-2D41-B99F-28ED4DD3C51E}" type="presParOf" srcId="{0EE54B6C-488B-AD47-A495-3EC16FC652DF}" destId="{B15CD1B2-47B3-4F4E-A050-6AAF1B6BAE1A}" srcOrd="5" destOrd="0" presId="urn:microsoft.com/office/officeart/2005/8/layout/default"/>
    <dgm:cxn modelId="{CC03FD94-AC0F-614E-98C2-303A945CBA4E}" type="presParOf" srcId="{0EE54B6C-488B-AD47-A495-3EC16FC652DF}" destId="{AF17234B-6AB2-164B-BCAD-1228E57FEB92}" srcOrd="6" destOrd="0" presId="urn:microsoft.com/office/officeart/2005/8/layout/default"/>
    <dgm:cxn modelId="{C9AF3298-4A1E-A647-8027-6B9A44DE050E}" type="presParOf" srcId="{0EE54B6C-488B-AD47-A495-3EC16FC652DF}" destId="{8A578493-A648-5840-812A-9ADBB5118A96}" srcOrd="7" destOrd="0" presId="urn:microsoft.com/office/officeart/2005/8/layout/default"/>
    <dgm:cxn modelId="{E4805A67-5005-5F4E-A40B-E933E2DC194C}" type="presParOf" srcId="{0EE54B6C-488B-AD47-A495-3EC16FC652DF}" destId="{08F1E75F-D21B-B94E-80FA-4DEE62DBA8F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48895A-46ED-4862-B502-AC36DBE9256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F23E761-829E-4128-88F7-0565461AD791}">
      <dgm:prSet phldrT="[Text]"/>
      <dgm:spPr/>
      <dgm:t>
        <a:bodyPr/>
        <a:lstStyle/>
        <a:p>
          <a:r>
            <a:rPr lang="en-US" dirty="0">
              <a:solidFill>
                <a:schemeClr val="tx2"/>
              </a:solidFill>
            </a:rPr>
            <a:t>What is your target setting?</a:t>
          </a:r>
        </a:p>
      </dgm:t>
    </dgm:pt>
    <dgm:pt modelId="{E7151F47-5166-4B10-8CD8-81B1F487B739}" type="parTrans" cxnId="{895FEC51-5B9B-442D-80A1-DDB64A203574}">
      <dgm:prSet/>
      <dgm:spPr/>
      <dgm:t>
        <a:bodyPr/>
        <a:lstStyle/>
        <a:p>
          <a:endParaRPr lang="en-US"/>
        </a:p>
      </dgm:t>
    </dgm:pt>
    <dgm:pt modelId="{0C405733-3807-490A-90FE-658709721881}" type="sibTrans" cxnId="{895FEC51-5B9B-442D-80A1-DDB64A203574}">
      <dgm:prSet/>
      <dgm:spPr/>
      <dgm:t>
        <a:bodyPr/>
        <a:lstStyle/>
        <a:p>
          <a:endParaRPr lang="en-US"/>
        </a:p>
      </dgm:t>
    </dgm:pt>
    <dgm:pt modelId="{9BE41948-2D2E-495E-8B83-52AD6C10D964}">
      <dgm:prSet phldrT="[Text]"/>
      <dgm:spPr/>
      <dgm:t>
        <a:bodyPr/>
        <a:lstStyle/>
        <a:p>
          <a:r>
            <a:rPr lang="en-US" dirty="0">
              <a:solidFill>
                <a:schemeClr val="tx2"/>
              </a:solidFill>
            </a:rPr>
            <a:t>Who do you need to talk to get buy-in? </a:t>
          </a:r>
        </a:p>
      </dgm:t>
    </dgm:pt>
    <dgm:pt modelId="{2EEC7F14-D002-40E8-B485-CA058B131A1A}" type="parTrans" cxnId="{189327A5-B91B-4191-94B4-3C500CE3E4C9}">
      <dgm:prSet/>
      <dgm:spPr/>
      <dgm:t>
        <a:bodyPr/>
        <a:lstStyle/>
        <a:p>
          <a:endParaRPr lang="en-US"/>
        </a:p>
      </dgm:t>
    </dgm:pt>
    <dgm:pt modelId="{C24AE476-42D6-4778-818A-87BF96C06916}" type="sibTrans" cxnId="{189327A5-B91B-4191-94B4-3C500CE3E4C9}">
      <dgm:prSet/>
      <dgm:spPr/>
      <dgm:t>
        <a:bodyPr/>
        <a:lstStyle/>
        <a:p>
          <a:endParaRPr lang="en-US"/>
        </a:p>
      </dgm:t>
    </dgm:pt>
    <dgm:pt modelId="{B2E3DD8C-C467-47F5-B41A-1FCB3E7F85C6}">
      <dgm:prSet phldrT="[Text]"/>
      <dgm:spPr/>
      <dgm:t>
        <a:bodyPr/>
        <a:lstStyle/>
        <a:p>
          <a:r>
            <a:rPr lang="en-US" dirty="0">
              <a:solidFill>
                <a:schemeClr val="tx2"/>
              </a:solidFill>
            </a:rPr>
            <a:t>What are the barriers and facilitators in your setting?</a:t>
          </a:r>
        </a:p>
      </dgm:t>
    </dgm:pt>
    <dgm:pt modelId="{441C154E-69C4-4D2F-B68C-01C9E9CD9410}" type="parTrans" cxnId="{D5EE6940-06D6-4DF2-9B90-71DA06B775F2}">
      <dgm:prSet/>
      <dgm:spPr/>
      <dgm:t>
        <a:bodyPr/>
        <a:lstStyle/>
        <a:p>
          <a:endParaRPr lang="en-US"/>
        </a:p>
      </dgm:t>
    </dgm:pt>
    <dgm:pt modelId="{81503A97-B1B7-423A-A63B-74BFBECEF338}" type="sibTrans" cxnId="{D5EE6940-06D6-4DF2-9B90-71DA06B775F2}">
      <dgm:prSet/>
      <dgm:spPr/>
      <dgm:t>
        <a:bodyPr/>
        <a:lstStyle/>
        <a:p>
          <a:endParaRPr lang="en-US"/>
        </a:p>
      </dgm:t>
    </dgm:pt>
    <dgm:pt modelId="{FF264C7A-9F60-491A-97F2-BCEA38E0C621}">
      <dgm:prSet phldrT="[Text]"/>
      <dgm:spPr/>
      <dgm:t>
        <a:bodyPr/>
        <a:lstStyle/>
        <a:p>
          <a:r>
            <a:rPr lang="en-US" dirty="0">
              <a:solidFill>
                <a:schemeClr val="tx2"/>
              </a:solidFill>
            </a:rPr>
            <a:t>Who is your target audience?</a:t>
          </a:r>
        </a:p>
      </dgm:t>
    </dgm:pt>
    <dgm:pt modelId="{FC1E4899-CE27-48DE-B0B1-67CF5B322F7E}" type="parTrans" cxnId="{05A0F068-8BAB-4B6C-9DD1-F50F8BF95A36}">
      <dgm:prSet/>
      <dgm:spPr/>
      <dgm:t>
        <a:bodyPr/>
        <a:lstStyle/>
        <a:p>
          <a:endParaRPr lang="en-US"/>
        </a:p>
      </dgm:t>
    </dgm:pt>
    <dgm:pt modelId="{69A0DD38-A4EE-428B-8C35-182918D4359E}" type="sibTrans" cxnId="{05A0F068-8BAB-4B6C-9DD1-F50F8BF95A36}">
      <dgm:prSet/>
      <dgm:spPr/>
      <dgm:t>
        <a:bodyPr/>
        <a:lstStyle/>
        <a:p>
          <a:endParaRPr lang="en-US"/>
        </a:p>
      </dgm:t>
    </dgm:pt>
    <dgm:pt modelId="{202DA670-3334-4A4C-8649-CF15F7D59971}">
      <dgm:prSet phldrT="[Text]"/>
      <dgm:spPr/>
      <dgm:t>
        <a:bodyPr/>
        <a:lstStyle/>
        <a:p>
          <a:r>
            <a:rPr lang="en-US" dirty="0">
              <a:solidFill>
                <a:schemeClr val="tx2"/>
              </a:solidFill>
            </a:rPr>
            <a:t>What is the match between intervention, setting, and population?</a:t>
          </a:r>
        </a:p>
      </dgm:t>
    </dgm:pt>
    <dgm:pt modelId="{74276D4B-45CA-4109-8BEA-A3DB5F9F94CB}" type="parTrans" cxnId="{27B58EC3-E4B3-458D-B103-794DBA304D34}">
      <dgm:prSet/>
      <dgm:spPr/>
      <dgm:t>
        <a:bodyPr/>
        <a:lstStyle/>
        <a:p>
          <a:endParaRPr lang="en-US"/>
        </a:p>
      </dgm:t>
    </dgm:pt>
    <dgm:pt modelId="{B9F24987-CD3A-49DC-89FB-DC3921D0B45B}" type="sibTrans" cxnId="{27B58EC3-E4B3-458D-B103-794DBA304D34}">
      <dgm:prSet/>
      <dgm:spPr/>
      <dgm:t>
        <a:bodyPr/>
        <a:lstStyle/>
        <a:p>
          <a:endParaRPr lang="en-US"/>
        </a:p>
      </dgm:t>
    </dgm:pt>
    <dgm:pt modelId="{B3D08A44-F125-42BA-894C-7AFF622E277F}">
      <dgm:prSet phldrT="[Text]"/>
      <dgm:spPr/>
      <dgm:t>
        <a:bodyPr/>
        <a:lstStyle/>
        <a:p>
          <a:r>
            <a:rPr lang="en-US" dirty="0">
              <a:solidFill>
                <a:schemeClr val="tx2"/>
              </a:solidFill>
            </a:rPr>
            <a:t>What strategies can help you successfully implement chosen EBIs</a:t>
          </a:r>
        </a:p>
      </dgm:t>
    </dgm:pt>
    <dgm:pt modelId="{666306D8-14DF-4D97-9691-A7FEC9C5B06A}" type="parTrans" cxnId="{2C909E73-FCE6-4B46-92F2-4B5DA7BB81A8}">
      <dgm:prSet/>
      <dgm:spPr/>
      <dgm:t>
        <a:bodyPr/>
        <a:lstStyle/>
        <a:p>
          <a:endParaRPr lang="en-US"/>
        </a:p>
      </dgm:t>
    </dgm:pt>
    <dgm:pt modelId="{15F5EFF8-5FF5-4607-8644-BA5C05DDBD24}" type="sibTrans" cxnId="{2C909E73-FCE6-4B46-92F2-4B5DA7BB81A8}">
      <dgm:prSet/>
      <dgm:spPr/>
      <dgm:t>
        <a:bodyPr/>
        <a:lstStyle/>
        <a:p>
          <a:endParaRPr lang="en-US"/>
        </a:p>
      </dgm:t>
    </dgm:pt>
    <dgm:pt modelId="{BE910936-B6B0-4DBB-BE50-981600A5986D}" type="pres">
      <dgm:prSet presAssocID="{7748895A-46ED-4862-B502-AC36DBE92562}" presName="linear" presStyleCnt="0">
        <dgm:presLayoutVars>
          <dgm:dir/>
          <dgm:animLvl val="lvl"/>
          <dgm:resizeHandles val="exact"/>
        </dgm:presLayoutVars>
      </dgm:prSet>
      <dgm:spPr/>
    </dgm:pt>
    <dgm:pt modelId="{37771F02-CB0F-4B8C-87D8-D67655D07BA8}" type="pres">
      <dgm:prSet presAssocID="{BF23E761-829E-4128-88F7-0565461AD791}" presName="parentLin" presStyleCnt="0"/>
      <dgm:spPr/>
    </dgm:pt>
    <dgm:pt modelId="{D0D22A1A-A0E8-4AA5-94A7-163216CC865E}" type="pres">
      <dgm:prSet presAssocID="{BF23E761-829E-4128-88F7-0565461AD791}" presName="parentLeftMargin" presStyleLbl="node1" presStyleIdx="0" presStyleCnt="6"/>
      <dgm:spPr/>
    </dgm:pt>
    <dgm:pt modelId="{4DE611A2-03FE-4A42-8241-385008025927}" type="pres">
      <dgm:prSet presAssocID="{BF23E761-829E-4128-88F7-0565461AD791}" presName="parentText" presStyleLbl="node1" presStyleIdx="0" presStyleCnt="6">
        <dgm:presLayoutVars>
          <dgm:chMax val="0"/>
          <dgm:bulletEnabled val="1"/>
        </dgm:presLayoutVars>
      </dgm:prSet>
      <dgm:spPr/>
    </dgm:pt>
    <dgm:pt modelId="{7B09B7A9-A80E-4EC8-8265-4398E5D355B3}" type="pres">
      <dgm:prSet presAssocID="{BF23E761-829E-4128-88F7-0565461AD791}" presName="negativeSpace" presStyleCnt="0"/>
      <dgm:spPr/>
    </dgm:pt>
    <dgm:pt modelId="{1321FCDB-D9C5-48F3-B6A0-9BF4EF2214E3}" type="pres">
      <dgm:prSet presAssocID="{BF23E761-829E-4128-88F7-0565461AD791}" presName="childText" presStyleLbl="conFgAcc1" presStyleIdx="0" presStyleCnt="6">
        <dgm:presLayoutVars>
          <dgm:bulletEnabled val="1"/>
        </dgm:presLayoutVars>
      </dgm:prSet>
      <dgm:spPr/>
    </dgm:pt>
    <dgm:pt modelId="{7A13167D-01BD-4477-AB3E-5EC7ED684E58}" type="pres">
      <dgm:prSet presAssocID="{0C405733-3807-490A-90FE-658709721881}" presName="spaceBetweenRectangles" presStyleCnt="0"/>
      <dgm:spPr/>
    </dgm:pt>
    <dgm:pt modelId="{9F1B83B8-FB6D-48C8-AA6C-D9F6E2C0C04A}" type="pres">
      <dgm:prSet presAssocID="{9BE41948-2D2E-495E-8B83-52AD6C10D964}" presName="parentLin" presStyleCnt="0"/>
      <dgm:spPr/>
    </dgm:pt>
    <dgm:pt modelId="{766A66F9-1682-41CC-93ED-F044798ED765}" type="pres">
      <dgm:prSet presAssocID="{9BE41948-2D2E-495E-8B83-52AD6C10D964}" presName="parentLeftMargin" presStyleLbl="node1" presStyleIdx="0" presStyleCnt="6"/>
      <dgm:spPr/>
    </dgm:pt>
    <dgm:pt modelId="{E064F1FF-C851-48D9-BD0D-D56B3852DADD}" type="pres">
      <dgm:prSet presAssocID="{9BE41948-2D2E-495E-8B83-52AD6C10D964}" presName="parentText" presStyleLbl="node1" presStyleIdx="1" presStyleCnt="6">
        <dgm:presLayoutVars>
          <dgm:chMax val="0"/>
          <dgm:bulletEnabled val="1"/>
        </dgm:presLayoutVars>
      </dgm:prSet>
      <dgm:spPr/>
    </dgm:pt>
    <dgm:pt modelId="{09B8F331-7C82-4387-8C2F-7CCE052E48EA}" type="pres">
      <dgm:prSet presAssocID="{9BE41948-2D2E-495E-8B83-52AD6C10D964}" presName="negativeSpace" presStyleCnt="0"/>
      <dgm:spPr/>
    </dgm:pt>
    <dgm:pt modelId="{40B1F485-FBCA-4C0C-9EAF-9B7228D7338B}" type="pres">
      <dgm:prSet presAssocID="{9BE41948-2D2E-495E-8B83-52AD6C10D964}" presName="childText" presStyleLbl="conFgAcc1" presStyleIdx="1" presStyleCnt="6">
        <dgm:presLayoutVars>
          <dgm:bulletEnabled val="1"/>
        </dgm:presLayoutVars>
      </dgm:prSet>
      <dgm:spPr/>
    </dgm:pt>
    <dgm:pt modelId="{96DDFD7D-A3FA-4638-880B-9F0460FFB3F1}" type="pres">
      <dgm:prSet presAssocID="{C24AE476-42D6-4778-818A-87BF96C06916}" presName="spaceBetweenRectangles" presStyleCnt="0"/>
      <dgm:spPr/>
    </dgm:pt>
    <dgm:pt modelId="{8AB5D086-9933-4038-A32E-2D29F589FE73}" type="pres">
      <dgm:prSet presAssocID="{B2E3DD8C-C467-47F5-B41A-1FCB3E7F85C6}" presName="parentLin" presStyleCnt="0"/>
      <dgm:spPr/>
    </dgm:pt>
    <dgm:pt modelId="{D7349F77-17CA-4032-8A7E-F39DBE1A7FC5}" type="pres">
      <dgm:prSet presAssocID="{B2E3DD8C-C467-47F5-B41A-1FCB3E7F85C6}" presName="parentLeftMargin" presStyleLbl="node1" presStyleIdx="1" presStyleCnt="6"/>
      <dgm:spPr/>
    </dgm:pt>
    <dgm:pt modelId="{9FF656DE-69DF-4408-B6CD-88C68FDD03BD}" type="pres">
      <dgm:prSet presAssocID="{B2E3DD8C-C467-47F5-B41A-1FCB3E7F85C6}" presName="parentText" presStyleLbl="node1" presStyleIdx="2" presStyleCnt="6">
        <dgm:presLayoutVars>
          <dgm:chMax val="0"/>
          <dgm:bulletEnabled val="1"/>
        </dgm:presLayoutVars>
      </dgm:prSet>
      <dgm:spPr/>
    </dgm:pt>
    <dgm:pt modelId="{5C897544-49A8-487C-B61F-3FB35C44E0A1}" type="pres">
      <dgm:prSet presAssocID="{B2E3DD8C-C467-47F5-B41A-1FCB3E7F85C6}" presName="negativeSpace" presStyleCnt="0"/>
      <dgm:spPr/>
    </dgm:pt>
    <dgm:pt modelId="{79DCBB90-90BD-468D-8815-17D813933028}" type="pres">
      <dgm:prSet presAssocID="{B2E3DD8C-C467-47F5-B41A-1FCB3E7F85C6}" presName="childText" presStyleLbl="conFgAcc1" presStyleIdx="2" presStyleCnt="6">
        <dgm:presLayoutVars>
          <dgm:bulletEnabled val="1"/>
        </dgm:presLayoutVars>
      </dgm:prSet>
      <dgm:spPr/>
    </dgm:pt>
    <dgm:pt modelId="{745EED1B-2441-4FCC-B1BF-DAEB6CC7603C}" type="pres">
      <dgm:prSet presAssocID="{81503A97-B1B7-423A-A63B-74BFBECEF338}" presName="spaceBetweenRectangles" presStyleCnt="0"/>
      <dgm:spPr/>
    </dgm:pt>
    <dgm:pt modelId="{3A278F95-94B2-4E1B-AC2F-B0EF1F1A9402}" type="pres">
      <dgm:prSet presAssocID="{B3D08A44-F125-42BA-894C-7AFF622E277F}" presName="parentLin" presStyleCnt="0"/>
      <dgm:spPr/>
    </dgm:pt>
    <dgm:pt modelId="{40A39D8C-6BD3-4864-B6C0-C1EC4528525B}" type="pres">
      <dgm:prSet presAssocID="{B3D08A44-F125-42BA-894C-7AFF622E277F}" presName="parentLeftMargin" presStyleLbl="node1" presStyleIdx="2" presStyleCnt="6"/>
      <dgm:spPr/>
    </dgm:pt>
    <dgm:pt modelId="{86412752-4325-4EB0-9EF6-19202BA5F15B}" type="pres">
      <dgm:prSet presAssocID="{B3D08A44-F125-42BA-894C-7AFF622E277F}" presName="parentText" presStyleLbl="node1" presStyleIdx="3" presStyleCnt="6">
        <dgm:presLayoutVars>
          <dgm:chMax val="0"/>
          <dgm:bulletEnabled val="1"/>
        </dgm:presLayoutVars>
      </dgm:prSet>
      <dgm:spPr/>
    </dgm:pt>
    <dgm:pt modelId="{870D377B-B46E-4DFD-8C1D-122BA5D3DB61}" type="pres">
      <dgm:prSet presAssocID="{B3D08A44-F125-42BA-894C-7AFF622E277F}" presName="negativeSpace" presStyleCnt="0"/>
      <dgm:spPr/>
    </dgm:pt>
    <dgm:pt modelId="{9E80FBCE-5BA4-4511-B5BC-F85D9018B65E}" type="pres">
      <dgm:prSet presAssocID="{B3D08A44-F125-42BA-894C-7AFF622E277F}" presName="childText" presStyleLbl="conFgAcc1" presStyleIdx="3" presStyleCnt="6">
        <dgm:presLayoutVars>
          <dgm:bulletEnabled val="1"/>
        </dgm:presLayoutVars>
      </dgm:prSet>
      <dgm:spPr/>
    </dgm:pt>
    <dgm:pt modelId="{B844B385-CE55-497E-910E-5C3CC966C9BA}" type="pres">
      <dgm:prSet presAssocID="{15F5EFF8-5FF5-4607-8644-BA5C05DDBD24}" presName="spaceBetweenRectangles" presStyleCnt="0"/>
      <dgm:spPr/>
    </dgm:pt>
    <dgm:pt modelId="{64ED039F-4CD5-464E-98EB-87D0049378AA}" type="pres">
      <dgm:prSet presAssocID="{FF264C7A-9F60-491A-97F2-BCEA38E0C621}" presName="parentLin" presStyleCnt="0"/>
      <dgm:spPr/>
    </dgm:pt>
    <dgm:pt modelId="{C8763D9B-21A5-4B62-A403-7F49EE83B005}" type="pres">
      <dgm:prSet presAssocID="{FF264C7A-9F60-491A-97F2-BCEA38E0C621}" presName="parentLeftMargin" presStyleLbl="node1" presStyleIdx="3" presStyleCnt="6"/>
      <dgm:spPr/>
    </dgm:pt>
    <dgm:pt modelId="{AD1F2D15-5898-4052-BF1D-078042D162DB}" type="pres">
      <dgm:prSet presAssocID="{FF264C7A-9F60-491A-97F2-BCEA38E0C621}" presName="parentText" presStyleLbl="node1" presStyleIdx="4" presStyleCnt="6">
        <dgm:presLayoutVars>
          <dgm:chMax val="0"/>
          <dgm:bulletEnabled val="1"/>
        </dgm:presLayoutVars>
      </dgm:prSet>
      <dgm:spPr/>
    </dgm:pt>
    <dgm:pt modelId="{3109998A-BD92-43F5-A6FD-031FFD7BC403}" type="pres">
      <dgm:prSet presAssocID="{FF264C7A-9F60-491A-97F2-BCEA38E0C621}" presName="negativeSpace" presStyleCnt="0"/>
      <dgm:spPr/>
    </dgm:pt>
    <dgm:pt modelId="{CBDB0E6B-D46A-4A48-90FD-B708385C82C1}" type="pres">
      <dgm:prSet presAssocID="{FF264C7A-9F60-491A-97F2-BCEA38E0C621}" presName="childText" presStyleLbl="conFgAcc1" presStyleIdx="4" presStyleCnt="6">
        <dgm:presLayoutVars>
          <dgm:bulletEnabled val="1"/>
        </dgm:presLayoutVars>
      </dgm:prSet>
      <dgm:spPr/>
    </dgm:pt>
    <dgm:pt modelId="{2AE2E46F-EF1E-477B-8456-09E75BC95C5D}" type="pres">
      <dgm:prSet presAssocID="{69A0DD38-A4EE-428B-8C35-182918D4359E}" presName="spaceBetweenRectangles" presStyleCnt="0"/>
      <dgm:spPr/>
    </dgm:pt>
    <dgm:pt modelId="{538B4EBA-5E03-406D-B82A-DBCF9F189BAC}" type="pres">
      <dgm:prSet presAssocID="{202DA670-3334-4A4C-8649-CF15F7D59971}" presName="parentLin" presStyleCnt="0"/>
      <dgm:spPr/>
    </dgm:pt>
    <dgm:pt modelId="{5A9ECDB2-78BA-449A-BD57-3605C81F84EA}" type="pres">
      <dgm:prSet presAssocID="{202DA670-3334-4A4C-8649-CF15F7D59971}" presName="parentLeftMargin" presStyleLbl="node1" presStyleIdx="4" presStyleCnt="6"/>
      <dgm:spPr/>
    </dgm:pt>
    <dgm:pt modelId="{87E4C538-3A6B-4EAF-947F-368F65DB3AE8}" type="pres">
      <dgm:prSet presAssocID="{202DA670-3334-4A4C-8649-CF15F7D59971}" presName="parentText" presStyleLbl="node1" presStyleIdx="5" presStyleCnt="6">
        <dgm:presLayoutVars>
          <dgm:chMax val="0"/>
          <dgm:bulletEnabled val="1"/>
        </dgm:presLayoutVars>
      </dgm:prSet>
      <dgm:spPr/>
    </dgm:pt>
    <dgm:pt modelId="{F5F8BC0D-7813-4DDE-8AE7-C2F5EE0BEF13}" type="pres">
      <dgm:prSet presAssocID="{202DA670-3334-4A4C-8649-CF15F7D59971}" presName="negativeSpace" presStyleCnt="0"/>
      <dgm:spPr/>
    </dgm:pt>
    <dgm:pt modelId="{C796523F-C06C-4510-97CE-985F1E1F5843}" type="pres">
      <dgm:prSet presAssocID="{202DA670-3334-4A4C-8649-CF15F7D59971}" presName="childText" presStyleLbl="conFgAcc1" presStyleIdx="5" presStyleCnt="6">
        <dgm:presLayoutVars>
          <dgm:bulletEnabled val="1"/>
        </dgm:presLayoutVars>
      </dgm:prSet>
      <dgm:spPr/>
    </dgm:pt>
  </dgm:ptLst>
  <dgm:cxnLst>
    <dgm:cxn modelId="{45949E0D-1620-4015-B23E-A6DBE619326B}" type="presOf" srcId="{BF23E761-829E-4128-88F7-0565461AD791}" destId="{D0D22A1A-A0E8-4AA5-94A7-163216CC865E}" srcOrd="0" destOrd="0" presId="urn:microsoft.com/office/officeart/2005/8/layout/list1"/>
    <dgm:cxn modelId="{D606DC1C-24E6-478C-BF24-0DDC816F905E}" type="presOf" srcId="{B3D08A44-F125-42BA-894C-7AFF622E277F}" destId="{86412752-4325-4EB0-9EF6-19202BA5F15B}" srcOrd="1" destOrd="0" presId="urn:microsoft.com/office/officeart/2005/8/layout/list1"/>
    <dgm:cxn modelId="{BB99332C-503F-483F-A4F8-84452CA2DCB2}" type="presOf" srcId="{7748895A-46ED-4862-B502-AC36DBE92562}" destId="{BE910936-B6B0-4DBB-BE50-981600A5986D}" srcOrd="0" destOrd="0" presId="urn:microsoft.com/office/officeart/2005/8/layout/list1"/>
    <dgm:cxn modelId="{D5EE6940-06D6-4DF2-9B90-71DA06B775F2}" srcId="{7748895A-46ED-4862-B502-AC36DBE92562}" destId="{B2E3DD8C-C467-47F5-B41A-1FCB3E7F85C6}" srcOrd="2" destOrd="0" parTransId="{441C154E-69C4-4D2F-B68C-01C9E9CD9410}" sibTransId="{81503A97-B1B7-423A-A63B-74BFBECEF338}"/>
    <dgm:cxn modelId="{A3A9CE41-B214-4915-A653-BBE900B5A02B}" type="presOf" srcId="{BF23E761-829E-4128-88F7-0565461AD791}" destId="{4DE611A2-03FE-4A42-8241-385008025927}" srcOrd="1" destOrd="0" presId="urn:microsoft.com/office/officeart/2005/8/layout/list1"/>
    <dgm:cxn modelId="{24063543-7A39-42D5-8F05-321FC26CF6A2}" type="presOf" srcId="{B3D08A44-F125-42BA-894C-7AFF622E277F}" destId="{40A39D8C-6BD3-4864-B6C0-C1EC4528525B}" srcOrd="0" destOrd="0" presId="urn:microsoft.com/office/officeart/2005/8/layout/list1"/>
    <dgm:cxn modelId="{895FEC51-5B9B-442D-80A1-DDB64A203574}" srcId="{7748895A-46ED-4862-B502-AC36DBE92562}" destId="{BF23E761-829E-4128-88F7-0565461AD791}" srcOrd="0" destOrd="0" parTransId="{E7151F47-5166-4B10-8CD8-81B1F487B739}" sibTransId="{0C405733-3807-490A-90FE-658709721881}"/>
    <dgm:cxn modelId="{48626D62-43A1-4791-8762-8C60AB8F2F64}" type="presOf" srcId="{202DA670-3334-4A4C-8649-CF15F7D59971}" destId="{5A9ECDB2-78BA-449A-BD57-3605C81F84EA}" srcOrd="0" destOrd="0" presId="urn:microsoft.com/office/officeart/2005/8/layout/list1"/>
    <dgm:cxn modelId="{FC958964-E06C-4B0B-8488-84EDF7F5FB6E}" type="presOf" srcId="{FF264C7A-9F60-491A-97F2-BCEA38E0C621}" destId="{C8763D9B-21A5-4B62-A403-7F49EE83B005}" srcOrd="0" destOrd="0" presId="urn:microsoft.com/office/officeart/2005/8/layout/list1"/>
    <dgm:cxn modelId="{2EE9AE68-11DB-48DE-A802-E48C31A4592B}" type="presOf" srcId="{B2E3DD8C-C467-47F5-B41A-1FCB3E7F85C6}" destId="{9FF656DE-69DF-4408-B6CD-88C68FDD03BD}" srcOrd="1" destOrd="0" presId="urn:microsoft.com/office/officeart/2005/8/layout/list1"/>
    <dgm:cxn modelId="{05A0F068-8BAB-4B6C-9DD1-F50F8BF95A36}" srcId="{7748895A-46ED-4862-B502-AC36DBE92562}" destId="{FF264C7A-9F60-491A-97F2-BCEA38E0C621}" srcOrd="4" destOrd="0" parTransId="{FC1E4899-CE27-48DE-B0B1-67CF5B322F7E}" sibTransId="{69A0DD38-A4EE-428B-8C35-182918D4359E}"/>
    <dgm:cxn modelId="{2C909E73-FCE6-4B46-92F2-4B5DA7BB81A8}" srcId="{7748895A-46ED-4862-B502-AC36DBE92562}" destId="{B3D08A44-F125-42BA-894C-7AFF622E277F}" srcOrd="3" destOrd="0" parTransId="{666306D8-14DF-4D97-9691-A7FEC9C5B06A}" sibTransId="{15F5EFF8-5FF5-4607-8644-BA5C05DDBD24}"/>
    <dgm:cxn modelId="{F457A784-DC99-48FA-A89A-1A19CB1F254A}" type="presOf" srcId="{9BE41948-2D2E-495E-8B83-52AD6C10D964}" destId="{E064F1FF-C851-48D9-BD0D-D56B3852DADD}" srcOrd="1" destOrd="0" presId="urn:microsoft.com/office/officeart/2005/8/layout/list1"/>
    <dgm:cxn modelId="{8E27E193-057F-46E5-8A18-09AE5B390B82}" type="presOf" srcId="{202DA670-3334-4A4C-8649-CF15F7D59971}" destId="{87E4C538-3A6B-4EAF-947F-368F65DB3AE8}" srcOrd="1" destOrd="0" presId="urn:microsoft.com/office/officeart/2005/8/layout/list1"/>
    <dgm:cxn modelId="{D3A34F94-69FE-496D-A535-97C2FF618528}" type="presOf" srcId="{9BE41948-2D2E-495E-8B83-52AD6C10D964}" destId="{766A66F9-1682-41CC-93ED-F044798ED765}" srcOrd="0" destOrd="0" presId="urn:microsoft.com/office/officeart/2005/8/layout/list1"/>
    <dgm:cxn modelId="{189327A5-B91B-4191-94B4-3C500CE3E4C9}" srcId="{7748895A-46ED-4862-B502-AC36DBE92562}" destId="{9BE41948-2D2E-495E-8B83-52AD6C10D964}" srcOrd="1" destOrd="0" parTransId="{2EEC7F14-D002-40E8-B485-CA058B131A1A}" sibTransId="{C24AE476-42D6-4778-818A-87BF96C06916}"/>
    <dgm:cxn modelId="{27B58EC3-E4B3-458D-B103-794DBA304D34}" srcId="{7748895A-46ED-4862-B502-AC36DBE92562}" destId="{202DA670-3334-4A4C-8649-CF15F7D59971}" srcOrd="5" destOrd="0" parTransId="{74276D4B-45CA-4109-8BEA-A3DB5F9F94CB}" sibTransId="{B9F24987-CD3A-49DC-89FB-DC3921D0B45B}"/>
    <dgm:cxn modelId="{662C86E8-B374-4009-A893-16E2AE524E20}" type="presOf" srcId="{B2E3DD8C-C467-47F5-B41A-1FCB3E7F85C6}" destId="{D7349F77-17CA-4032-8A7E-F39DBE1A7FC5}" srcOrd="0" destOrd="0" presId="urn:microsoft.com/office/officeart/2005/8/layout/list1"/>
    <dgm:cxn modelId="{261764EF-C487-4383-9D66-723CE19729BB}" type="presOf" srcId="{FF264C7A-9F60-491A-97F2-BCEA38E0C621}" destId="{AD1F2D15-5898-4052-BF1D-078042D162DB}" srcOrd="1" destOrd="0" presId="urn:microsoft.com/office/officeart/2005/8/layout/list1"/>
    <dgm:cxn modelId="{E7951A25-703C-4657-91B3-16307D226FE1}" type="presParOf" srcId="{BE910936-B6B0-4DBB-BE50-981600A5986D}" destId="{37771F02-CB0F-4B8C-87D8-D67655D07BA8}" srcOrd="0" destOrd="0" presId="urn:microsoft.com/office/officeart/2005/8/layout/list1"/>
    <dgm:cxn modelId="{9079C89A-A57F-478F-92A3-05FF3A51BD8E}" type="presParOf" srcId="{37771F02-CB0F-4B8C-87D8-D67655D07BA8}" destId="{D0D22A1A-A0E8-4AA5-94A7-163216CC865E}" srcOrd="0" destOrd="0" presId="urn:microsoft.com/office/officeart/2005/8/layout/list1"/>
    <dgm:cxn modelId="{11D3F30C-ABA7-4C7C-AA29-79853167CC6C}" type="presParOf" srcId="{37771F02-CB0F-4B8C-87D8-D67655D07BA8}" destId="{4DE611A2-03FE-4A42-8241-385008025927}" srcOrd="1" destOrd="0" presId="urn:microsoft.com/office/officeart/2005/8/layout/list1"/>
    <dgm:cxn modelId="{B876A578-16E2-49C6-B107-430C1885B544}" type="presParOf" srcId="{BE910936-B6B0-4DBB-BE50-981600A5986D}" destId="{7B09B7A9-A80E-4EC8-8265-4398E5D355B3}" srcOrd="1" destOrd="0" presId="urn:microsoft.com/office/officeart/2005/8/layout/list1"/>
    <dgm:cxn modelId="{63E7BDE0-EA0A-4252-90E0-6CE8F975B822}" type="presParOf" srcId="{BE910936-B6B0-4DBB-BE50-981600A5986D}" destId="{1321FCDB-D9C5-48F3-B6A0-9BF4EF2214E3}" srcOrd="2" destOrd="0" presId="urn:microsoft.com/office/officeart/2005/8/layout/list1"/>
    <dgm:cxn modelId="{8CAF853F-C51A-4FD1-96D2-B7E5A7083FF1}" type="presParOf" srcId="{BE910936-B6B0-4DBB-BE50-981600A5986D}" destId="{7A13167D-01BD-4477-AB3E-5EC7ED684E58}" srcOrd="3" destOrd="0" presId="urn:microsoft.com/office/officeart/2005/8/layout/list1"/>
    <dgm:cxn modelId="{9A13C562-A956-4302-8BF8-92182E18DF1B}" type="presParOf" srcId="{BE910936-B6B0-4DBB-BE50-981600A5986D}" destId="{9F1B83B8-FB6D-48C8-AA6C-D9F6E2C0C04A}" srcOrd="4" destOrd="0" presId="urn:microsoft.com/office/officeart/2005/8/layout/list1"/>
    <dgm:cxn modelId="{D64E4AD9-319A-4A19-BA2A-E1C22CCC0902}" type="presParOf" srcId="{9F1B83B8-FB6D-48C8-AA6C-D9F6E2C0C04A}" destId="{766A66F9-1682-41CC-93ED-F044798ED765}" srcOrd="0" destOrd="0" presId="urn:microsoft.com/office/officeart/2005/8/layout/list1"/>
    <dgm:cxn modelId="{DC6ECB32-25AF-48E1-9EAA-1D3727E8DAEE}" type="presParOf" srcId="{9F1B83B8-FB6D-48C8-AA6C-D9F6E2C0C04A}" destId="{E064F1FF-C851-48D9-BD0D-D56B3852DADD}" srcOrd="1" destOrd="0" presId="urn:microsoft.com/office/officeart/2005/8/layout/list1"/>
    <dgm:cxn modelId="{68419C63-BA5F-49B5-AC1C-40C3E111F97D}" type="presParOf" srcId="{BE910936-B6B0-4DBB-BE50-981600A5986D}" destId="{09B8F331-7C82-4387-8C2F-7CCE052E48EA}" srcOrd="5" destOrd="0" presId="urn:microsoft.com/office/officeart/2005/8/layout/list1"/>
    <dgm:cxn modelId="{7022C43F-2911-47CE-B1A4-F916EBBEF65E}" type="presParOf" srcId="{BE910936-B6B0-4DBB-BE50-981600A5986D}" destId="{40B1F485-FBCA-4C0C-9EAF-9B7228D7338B}" srcOrd="6" destOrd="0" presId="urn:microsoft.com/office/officeart/2005/8/layout/list1"/>
    <dgm:cxn modelId="{C9A51910-632B-428A-B9F7-A8A120C520F3}" type="presParOf" srcId="{BE910936-B6B0-4DBB-BE50-981600A5986D}" destId="{96DDFD7D-A3FA-4638-880B-9F0460FFB3F1}" srcOrd="7" destOrd="0" presId="urn:microsoft.com/office/officeart/2005/8/layout/list1"/>
    <dgm:cxn modelId="{027F5F2C-3D49-4624-90ED-B93F4B365D47}" type="presParOf" srcId="{BE910936-B6B0-4DBB-BE50-981600A5986D}" destId="{8AB5D086-9933-4038-A32E-2D29F589FE73}" srcOrd="8" destOrd="0" presId="urn:microsoft.com/office/officeart/2005/8/layout/list1"/>
    <dgm:cxn modelId="{C572E13D-8D38-4E93-AA5D-524CA2D86F99}" type="presParOf" srcId="{8AB5D086-9933-4038-A32E-2D29F589FE73}" destId="{D7349F77-17CA-4032-8A7E-F39DBE1A7FC5}" srcOrd="0" destOrd="0" presId="urn:microsoft.com/office/officeart/2005/8/layout/list1"/>
    <dgm:cxn modelId="{12523CCF-5952-410E-8624-41DD8C81FF6D}" type="presParOf" srcId="{8AB5D086-9933-4038-A32E-2D29F589FE73}" destId="{9FF656DE-69DF-4408-B6CD-88C68FDD03BD}" srcOrd="1" destOrd="0" presId="urn:microsoft.com/office/officeart/2005/8/layout/list1"/>
    <dgm:cxn modelId="{F7B1BD9F-142C-4289-8892-0990DF09B4D7}" type="presParOf" srcId="{BE910936-B6B0-4DBB-BE50-981600A5986D}" destId="{5C897544-49A8-487C-B61F-3FB35C44E0A1}" srcOrd="9" destOrd="0" presId="urn:microsoft.com/office/officeart/2005/8/layout/list1"/>
    <dgm:cxn modelId="{2C2A49BD-F624-4B18-BB35-B837AABCAA68}" type="presParOf" srcId="{BE910936-B6B0-4DBB-BE50-981600A5986D}" destId="{79DCBB90-90BD-468D-8815-17D813933028}" srcOrd="10" destOrd="0" presId="urn:microsoft.com/office/officeart/2005/8/layout/list1"/>
    <dgm:cxn modelId="{52705E48-5DBC-4325-B66C-7D9A228A82FE}" type="presParOf" srcId="{BE910936-B6B0-4DBB-BE50-981600A5986D}" destId="{745EED1B-2441-4FCC-B1BF-DAEB6CC7603C}" srcOrd="11" destOrd="0" presId="urn:microsoft.com/office/officeart/2005/8/layout/list1"/>
    <dgm:cxn modelId="{291CD7C3-25ED-42C2-97EE-6FE77A776099}" type="presParOf" srcId="{BE910936-B6B0-4DBB-BE50-981600A5986D}" destId="{3A278F95-94B2-4E1B-AC2F-B0EF1F1A9402}" srcOrd="12" destOrd="0" presId="urn:microsoft.com/office/officeart/2005/8/layout/list1"/>
    <dgm:cxn modelId="{0B88EB9D-F2DE-43C1-960C-E83E4DF2D652}" type="presParOf" srcId="{3A278F95-94B2-4E1B-AC2F-B0EF1F1A9402}" destId="{40A39D8C-6BD3-4864-B6C0-C1EC4528525B}" srcOrd="0" destOrd="0" presId="urn:microsoft.com/office/officeart/2005/8/layout/list1"/>
    <dgm:cxn modelId="{14547054-8682-4D58-ABFF-7AE9AC43E821}" type="presParOf" srcId="{3A278F95-94B2-4E1B-AC2F-B0EF1F1A9402}" destId="{86412752-4325-4EB0-9EF6-19202BA5F15B}" srcOrd="1" destOrd="0" presId="urn:microsoft.com/office/officeart/2005/8/layout/list1"/>
    <dgm:cxn modelId="{ABB6AA81-401A-4FC9-BEE2-C775B78439DB}" type="presParOf" srcId="{BE910936-B6B0-4DBB-BE50-981600A5986D}" destId="{870D377B-B46E-4DFD-8C1D-122BA5D3DB61}" srcOrd="13" destOrd="0" presId="urn:microsoft.com/office/officeart/2005/8/layout/list1"/>
    <dgm:cxn modelId="{65861BF3-D09C-4280-BDC7-86D323B1C647}" type="presParOf" srcId="{BE910936-B6B0-4DBB-BE50-981600A5986D}" destId="{9E80FBCE-5BA4-4511-B5BC-F85D9018B65E}" srcOrd="14" destOrd="0" presId="urn:microsoft.com/office/officeart/2005/8/layout/list1"/>
    <dgm:cxn modelId="{499D914D-AE26-4A20-80E4-530FA527B3E6}" type="presParOf" srcId="{BE910936-B6B0-4DBB-BE50-981600A5986D}" destId="{B844B385-CE55-497E-910E-5C3CC966C9BA}" srcOrd="15" destOrd="0" presId="urn:microsoft.com/office/officeart/2005/8/layout/list1"/>
    <dgm:cxn modelId="{CA6A5251-83E9-4ABC-AF79-8F5A4047B158}" type="presParOf" srcId="{BE910936-B6B0-4DBB-BE50-981600A5986D}" destId="{64ED039F-4CD5-464E-98EB-87D0049378AA}" srcOrd="16" destOrd="0" presId="urn:microsoft.com/office/officeart/2005/8/layout/list1"/>
    <dgm:cxn modelId="{303FC4FD-47AB-4121-AA22-C26CD6B0A191}" type="presParOf" srcId="{64ED039F-4CD5-464E-98EB-87D0049378AA}" destId="{C8763D9B-21A5-4B62-A403-7F49EE83B005}" srcOrd="0" destOrd="0" presId="urn:microsoft.com/office/officeart/2005/8/layout/list1"/>
    <dgm:cxn modelId="{7C68F38E-2281-4CFB-9264-7721D28C9EC1}" type="presParOf" srcId="{64ED039F-4CD5-464E-98EB-87D0049378AA}" destId="{AD1F2D15-5898-4052-BF1D-078042D162DB}" srcOrd="1" destOrd="0" presId="urn:microsoft.com/office/officeart/2005/8/layout/list1"/>
    <dgm:cxn modelId="{0ECF4BC7-8A02-48CD-856D-82C66ABBFEE6}" type="presParOf" srcId="{BE910936-B6B0-4DBB-BE50-981600A5986D}" destId="{3109998A-BD92-43F5-A6FD-031FFD7BC403}" srcOrd="17" destOrd="0" presId="urn:microsoft.com/office/officeart/2005/8/layout/list1"/>
    <dgm:cxn modelId="{3E7B8B62-84B0-4FFA-A2BA-296911BA1BE6}" type="presParOf" srcId="{BE910936-B6B0-4DBB-BE50-981600A5986D}" destId="{CBDB0E6B-D46A-4A48-90FD-B708385C82C1}" srcOrd="18" destOrd="0" presId="urn:microsoft.com/office/officeart/2005/8/layout/list1"/>
    <dgm:cxn modelId="{50FE7596-BA40-437D-8B27-0A015187A764}" type="presParOf" srcId="{BE910936-B6B0-4DBB-BE50-981600A5986D}" destId="{2AE2E46F-EF1E-477B-8456-09E75BC95C5D}" srcOrd="19" destOrd="0" presId="urn:microsoft.com/office/officeart/2005/8/layout/list1"/>
    <dgm:cxn modelId="{FEC92124-D438-4AAF-98AB-5302D4F9FD88}" type="presParOf" srcId="{BE910936-B6B0-4DBB-BE50-981600A5986D}" destId="{538B4EBA-5E03-406D-B82A-DBCF9F189BAC}" srcOrd="20" destOrd="0" presId="urn:microsoft.com/office/officeart/2005/8/layout/list1"/>
    <dgm:cxn modelId="{19779FD3-11E8-4F2D-8E72-77ACA2A48977}" type="presParOf" srcId="{538B4EBA-5E03-406D-B82A-DBCF9F189BAC}" destId="{5A9ECDB2-78BA-449A-BD57-3605C81F84EA}" srcOrd="0" destOrd="0" presId="urn:microsoft.com/office/officeart/2005/8/layout/list1"/>
    <dgm:cxn modelId="{FED624A6-DFC2-4EBB-A076-16ADA5968B49}" type="presParOf" srcId="{538B4EBA-5E03-406D-B82A-DBCF9F189BAC}" destId="{87E4C538-3A6B-4EAF-947F-368F65DB3AE8}" srcOrd="1" destOrd="0" presId="urn:microsoft.com/office/officeart/2005/8/layout/list1"/>
    <dgm:cxn modelId="{CFEFE5EB-F2C7-48EC-B5D4-3A0CC926E66C}" type="presParOf" srcId="{BE910936-B6B0-4DBB-BE50-981600A5986D}" destId="{F5F8BC0D-7813-4DDE-8AE7-C2F5EE0BEF13}" srcOrd="21" destOrd="0" presId="urn:microsoft.com/office/officeart/2005/8/layout/list1"/>
    <dgm:cxn modelId="{424086FB-A9E5-4565-AF73-C294B0CB1FC3}" type="presParOf" srcId="{BE910936-B6B0-4DBB-BE50-981600A5986D}" destId="{C796523F-C06C-4510-97CE-985F1E1F5843}"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4C94C2-CC36-47F6-B56E-150E57AB7472}"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11C84A7-1A1B-4936-8321-1F6A94C4AE94}">
      <dgm:prSet/>
      <dgm:spPr/>
      <dgm:t>
        <a:bodyPr/>
        <a:lstStyle/>
        <a:p>
          <a:r>
            <a:rPr lang="en-US" dirty="0">
              <a:solidFill>
                <a:schemeClr val="tx2"/>
              </a:solidFill>
            </a:rPr>
            <a:t>Who will deliver the evidence-based practice?</a:t>
          </a:r>
        </a:p>
      </dgm:t>
    </dgm:pt>
    <dgm:pt modelId="{125AD06C-B77C-49DB-BDEE-DC1101840DAC}" type="parTrans" cxnId="{50C6FFAF-8331-4DCC-9CCE-D8C36A2EA52B}">
      <dgm:prSet/>
      <dgm:spPr/>
      <dgm:t>
        <a:bodyPr/>
        <a:lstStyle/>
        <a:p>
          <a:endParaRPr lang="en-US"/>
        </a:p>
      </dgm:t>
    </dgm:pt>
    <dgm:pt modelId="{867D9B8F-F016-4A59-9B52-4315B7A64DF9}" type="sibTrans" cxnId="{50C6FFAF-8331-4DCC-9CCE-D8C36A2EA52B}">
      <dgm:prSet/>
      <dgm:spPr/>
      <dgm:t>
        <a:bodyPr/>
        <a:lstStyle/>
        <a:p>
          <a:endParaRPr lang="en-US"/>
        </a:p>
      </dgm:t>
    </dgm:pt>
    <dgm:pt modelId="{2FC79849-5A34-402E-9D2E-4426D616A4FF}">
      <dgm:prSet/>
      <dgm:spPr/>
      <dgm:t>
        <a:bodyPr/>
        <a:lstStyle/>
        <a:p>
          <a:r>
            <a:rPr lang="en-US" dirty="0">
              <a:solidFill>
                <a:schemeClr val="tx2"/>
              </a:solidFill>
            </a:rPr>
            <a:t>How will you assess treatment adherence and implementation?</a:t>
          </a:r>
        </a:p>
      </dgm:t>
    </dgm:pt>
    <dgm:pt modelId="{0E1D75A0-1850-44F0-B5A5-78284082C78F}" type="parTrans" cxnId="{78715B9B-FB34-481D-981B-EAA4E7F7D6E8}">
      <dgm:prSet/>
      <dgm:spPr/>
      <dgm:t>
        <a:bodyPr/>
        <a:lstStyle/>
        <a:p>
          <a:endParaRPr lang="en-US"/>
        </a:p>
      </dgm:t>
    </dgm:pt>
    <dgm:pt modelId="{B4153B25-7914-489D-A934-304251C9EF12}" type="sibTrans" cxnId="{78715B9B-FB34-481D-981B-EAA4E7F7D6E8}">
      <dgm:prSet/>
      <dgm:spPr/>
      <dgm:t>
        <a:bodyPr/>
        <a:lstStyle/>
        <a:p>
          <a:endParaRPr lang="en-US"/>
        </a:p>
      </dgm:t>
    </dgm:pt>
    <dgm:pt modelId="{B5E67049-B415-4C31-BBB0-C6293BE60A7E}">
      <dgm:prSet/>
      <dgm:spPr/>
      <dgm:t>
        <a:bodyPr/>
        <a:lstStyle/>
        <a:p>
          <a:r>
            <a:rPr lang="en-US" dirty="0">
              <a:solidFill>
                <a:schemeClr val="tx2"/>
              </a:solidFill>
            </a:rPr>
            <a:t>Which therapy will you chose and why?</a:t>
          </a:r>
        </a:p>
      </dgm:t>
    </dgm:pt>
    <dgm:pt modelId="{1E19BB78-018C-4CB3-BE4A-5F67ECC445E8}" type="parTrans" cxnId="{93DCDDD8-A441-40C9-81AF-814996C28164}">
      <dgm:prSet/>
      <dgm:spPr/>
      <dgm:t>
        <a:bodyPr/>
        <a:lstStyle/>
        <a:p>
          <a:endParaRPr lang="en-US"/>
        </a:p>
      </dgm:t>
    </dgm:pt>
    <dgm:pt modelId="{9E56EE76-4933-449B-AAF3-7B2E009EAEFC}" type="sibTrans" cxnId="{93DCDDD8-A441-40C9-81AF-814996C28164}">
      <dgm:prSet/>
      <dgm:spPr/>
      <dgm:t>
        <a:bodyPr/>
        <a:lstStyle/>
        <a:p>
          <a:endParaRPr lang="en-US"/>
        </a:p>
      </dgm:t>
    </dgm:pt>
    <dgm:pt modelId="{E9FA7643-B9C2-4DFA-991F-1D4B86E3482D}">
      <dgm:prSet/>
      <dgm:spPr/>
      <dgm:t>
        <a:bodyPr/>
        <a:lstStyle/>
        <a:p>
          <a:r>
            <a:rPr lang="en-US" dirty="0">
              <a:solidFill>
                <a:schemeClr val="tx2"/>
              </a:solidFill>
            </a:rPr>
            <a:t>What are the critical elements of the evidence-based practice? </a:t>
          </a:r>
        </a:p>
      </dgm:t>
    </dgm:pt>
    <dgm:pt modelId="{DC4A50A9-0127-4199-A8CB-0DA3A1584E62}" type="parTrans" cxnId="{D8042F6A-93EB-4E0B-AB65-B4E69FD4757C}">
      <dgm:prSet/>
      <dgm:spPr/>
      <dgm:t>
        <a:bodyPr/>
        <a:lstStyle/>
        <a:p>
          <a:endParaRPr lang="en-US"/>
        </a:p>
      </dgm:t>
    </dgm:pt>
    <dgm:pt modelId="{935ABDA4-EFE9-4AB1-ABD9-095CEF67389B}" type="sibTrans" cxnId="{D8042F6A-93EB-4E0B-AB65-B4E69FD4757C}">
      <dgm:prSet/>
      <dgm:spPr/>
      <dgm:t>
        <a:bodyPr/>
        <a:lstStyle/>
        <a:p>
          <a:endParaRPr lang="en-US"/>
        </a:p>
      </dgm:t>
    </dgm:pt>
    <dgm:pt modelId="{AEDC2FFA-ADDC-4A95-A2CB-2A67D8A9BC27}">
      <dgm:prSet/>
      <dgm:spPr/>
      <dgm:t>
        <a:bodyPr/>
        <a:lstStyle/>
        <a:p>
          <a:r>
            <a:rPr lang="en-US" dirty="0">
              <a:solidFill>
                <a:schemeClr val="tx2"/>
              </a:solidFill>
            </a:rPr>
            <a:t>What resources are needed to implement the evidence-based practice?</a:t>
          </a:r>
        </a:p>
      </dgm:t>
    </dgm:pt>
    <dgm:pt modelId="{98A218C0-AB97-46C6-A70B-35AFC8DA5094}" type="parTrans" cxnId="{9FA7EA5B-3D10-45C6-9796-D67633142FF4}">
      <dgm:prSet/>
      <dgm:spPr/>
    </dgm:pt>
    <dgm:pt modelId="{CFADD3EE-EBD9-4B47-8D4C-C2D7CB6D5D8A}" type="sibTrans" cxnId="{9FA7EA5B-3D10-45C6-9796-D67633142FF4}">
      <dgm:prSet/>
      <dgm:spPr/>
    </dgm:pt>
    <dgm:pt modelId="{A40B5EE3-8638-433B-AC3E-9BDAF6962BCA}">
      <dgm:prSet/>
      <dgm:spPr/>
      <dgm:t>
        <a:bodyPr/>
        <a:lstStyle/>
        <a:p>
          <a:r>
            <a:rPr lang="en-US" dirty="0">
              <a:solidFill>
                <a:schemeClr val="tx2"/>
              </a:solidFill>
            </a:rPr>
            <a:t>What adaptations will need to be considered?</a:t>
          </a:r>
        </a:p>
      </dgm:t>
    </dgm:pt>
    <dgm:pt modelId="{A913B09A-B810-4F98-9752-0A763685E781}" type="parTrans" cxnId="{B6644BFF-C360-4B32-BE78-89DA8E5B28BF}">
      <dgm:prSet/>
      <dgm:spPr/>
    </dgm:pt>
    <dgm:pt modelId="{E1577CA3-3C3A-4C07-9795-09616DBD0241}" type="sibTrans" cxnId="{B6644BFF-C360-4B32-BE78-89DA8E5B28BF}">
      <dgm:prSet/>
      <dgm:spPr/>
    </dgm:pt>
    <dgm:pt modelId="{BA70BD60-18E1-41F6-B31C-B74C8AE116B8}" type="pres">
      <dgm:prSet presAssocID="{FB4C94C2-CC36-47F6-B56E-150E57AB7472}" presName="linear" presStyleCnt="0">
        <dgm:presLayoutVars>
          <dgm:animLvl val="lvl"/>
          <dgm:resizeHandles val="exact"/>
        </dgm:presLayoutVars>
      </dgm:prSet>
      <dgm:spPr/>
    </dgm:pt>
    <dgm:pt modelId="{873E0F36-1777-40C3-BACF-4C56611E73ED}" type="pres">
      <dgm:prSet presAssocID="{B5E67049-B415-4C31-BBB0-C6293BE60A7E}" presName="parentText" presStyleLbl="node1" presStyleIdx="0" presStyleCnt="6">
        <dgm:presLayoutVars>
          <dgm:chMax val="0"/>
          <dgm:bulletEnabled val="1"/>
        </dgm:presLayoutVars>
      </dgm:prSet>
      <dgm:spPr/>
    </dgm:pt>
    <dgm:pt modelId="{38B5491D-4985-405B-A060-CC4FCC94B0FD}" type="pres">
      <dgm:prSet presAssocID="{9E56EE76-4933-449B-AAF3-7B2E009EAEFC}" presName="spacer" presStyleCnt="0"/>
      <dgm:spPr/>
    </dgm:pt>
    <dgm:pt modelId="{16C95D82-A966-4522-86F7-BC833591494F}" type="pres">
      <dgm:prSet presAssocID="{011C84A7-1A1B-4936-8321-1F6A94C4AE94}" presName="parentText" presStyleLbl="node1" presStyleIdx="1" presStyleCnt="6">
        <dgm:presLayoutVars>
          <dgm:chMax val="0"/>
          <dgm:bulletEnabled val="1"/>
        </dgm:presLayoutVars>
      </dgm:prSet>
      <dgm:spPr/>
    </dgm:pt>
    <dgm:pt modelId="{9E23CE9D-F866-4817-9D2E-DD3864DF69C1}" type="pres">
      <dgm:prSet presAssocID="{867D9B8F-F016-4A59-9B52-4315B7A64DF9}" presName="spacer" presStyleCnt="0"/>
      <dgm:spPr/>
    </dgm:pt>
    <dgm:pt modelId="{A7A1B2A6-078E-4837-8039-FA1DFB3A3823}" type="pres">
      <dgm:prSet presAssocID="{E9FA7643-B9C2-4DFA-991F-1D4B86E3482D}" presName="parentText" presStyleLbl="node1" presStyleIdx="2" presStyleCnt="6">
        <dgm:presLayoutVars>
          <dgm:chMax val="0"/>
          <dgm:bulletEnabled val="1"/>
        </dgm:presLayoutVars>
      </dgm:prSet>
      <dgm:spPr/>
    </dgm:pt>
    <dgm:pt modelId="{4AA7C9AC-F937-4003-B366-FC6FD2651DF6}" type="pres">
      <dgm:prSet presAssocID="{935ABDA4-EFE9-4AB1-ABD9-095CEF67389B}" presName="spacer" presStyleCnt="0"/>
      <dgm:spPr/>
    </dgm:pt>
    <dgm:pt modelId="{C0092C5E-2CA5-4C2E-B2E2-4BEE4328CA7A}" type="pres">
      <dgm:prSet presAssocID="{2FC79849-5A34-402E-9D2E-4426D616A4FF}" presName="parentText" presStyleLbl="node1" presStyleIdx="3" presStyleCnt="6">
        <dgm:presLayoutVars>
          <dgm:chMax val="0"/>
          <dgm:bulletEnabled val="1"/>
        </dgm:presLayoutVars>
      </dgm:prSet>
      <dgm:spPr/>
    </dgm:pt>
    <dgm:pt modelId="{A0C26279-6D27-4269-A838-6EA32A7D278B}" type="pres">
      <dgm:prSet presAssocID="{B4153B25-7914-489D-A934-304251C9EF12}" presName="spacer" presStyleCnt="0"/>
      <dgm:spPr/>
    </dgm:pt>
    <dgm:pt modelId="{4EF27E6F-E0D8-4597-BE2E-8EE872468D04}" type="pres">
      <dgm:prSet presAssocID="{AEDC2FFA-ADDC-4A95-A2CB-2A67D8A9BC27}" presName="parentText" presStyleLbl="node1" presStyleIdx="4" presStyleCnt="6">
        <dgm:presLayoutVars>
          <dgm:chMax val="0"/>
          <dgm:bulletEnabled val="1"/>
        </dgm:presLayoutVars>
      </dgm:prSet>
      <dgm:spPr/>
    </dgm:pt>
    <dgm:pt modelId="{0D463500-E054-425A-8B7F-30C310150961}" type="pres">
      <dgm:prSet presAssocID="{CFADD3EE-EBD9-4B47-8D4C-C2D7CB6D5D8A}" presName="spacer" presStyleCnt="0"/>
      <dgm:spPr/>
    </dgm:pt>
    <dgm:pt modelId="{07C9F813-4F1F-4373-9D7C-EECC59772B6C}" type="pres">
      <dgm:prSet presAssocID="{A40B5EE3-8638-433B-AC3E-9BDAF6962BCA}" presName="parentText" presStyleLbl="node1" presStyleIdx="5" presStyleCnt="6">
        <dgm:presLayoutVars>
          <dgm:chMax val="0"/>
          <dgm:bulletEnabled val="1"/>
        </dgm:presLayoutVars>
      </dgm:prSet>
      <dgm:spPr/>
    </dgm:pt>
  </dgm:ptLst>
  <dgm:cxnLst>
    <dgm:cxn modelId="{4A936902-ED44-4533-A278-5F829E816922}" type="presOf" srcId="{B5E67049-B415-4C31-BBB0-C6293BE60A7E}" destId="{873E0F36-1777-40C3-BACF-4C56611E73ED}" srcOrd="0" destOrd="0" presId="urn:microsoft.com/office/officeart/2005/8/layout/vList2"/>
    <dgm:cxn modelId="{695E6B28-4339-47C3-970E-AE313E66BE1F}" type="presOf" srcId="{2FC79849-5A34-402E-9D2E-4426D616A4FF}" destId="{C0092C5E-2CA5-4C2E-B2E2-4BEE4328CA7A}" srcOrd="0" destOrd="0" presId="urn:microsoft.com/office/officeart/2005/8/layout/vList2"/>
    <dgm:cxn modelId="{F1C9143A-1812-45F0-AB89-2D3B358D1FED}" type="presOf" srcId="{E9FA7643-B9C2-4DFA-991F-1D4B86E3482D}" destId="{A7A1B2A6-078E-4837-8039-FA1DFB3A3823}" srcOrd="0" destOrd="0" presId="urn:microsoft.com/office/officeart/2005/8/layout/vList2"/>
    <dgm:cxn modelId="{26F91D3F-3FAB-402B-B28F-B9C452B33A74}" type="presOf" srcId="{A40B5EE3-8638-433B-AC3E-9BDAF6962BCA}" destId="{07C9F813-4F1F-4373-9D7C-EECC59772B6C}" srcOrd="0" destOrd="0" presId="urn:microsoft.com/office/officeart/2005/8/layout/vList2"/>
    <dgm:cxn modelId="{9FA7EA5B-3D10-45C6-9796-D67633142FF4}" srcId="{FB4C94C2-CC36-47F6-B56E-150E57AB7472}" destId="{AEDC2FFA-ADDC-4A95-A2CB-2A67D8A9BC27}" srcOrd="4" destOrd="0" parTransId="{98A218C0-AB97-46C6-A70B-35AFC8DA5094}" sibTransId="{CFADD3EE-EBD9-4B47-8D4C-C2D7CB6D5D8A}"/>
    <dgm:cxn modelId="{D8042F6A-93EB-4E0B-AB65-B4E69FD4757C}" srcId="{FB4C94C2-CC36-47F6-B56E-150E57AB7472}" destId="{E9FA7643-B9C2-4DFA-991F-1D4B86E3482D}" srcOrd="2" destOrd="0" parTransId="{DC4A50A9-0127-4199-A8CB-0DA3A1584E62}" sibTransId="{935ABDA4-EFE9-4AB1-ABD9-095CEF67389B}"/>
    <dgm:cxn modelId="{F0585B71-A67C-44A0-A854-42040ACAE206}" type="presOf" srcId="{011C84A7-1A1B-4936-8321-1F6A94C4AE94}" destId="{16C95D82-A966-4522-86F7-BC833591494F}" srcOrd="0" destOrd="0" presId="urn:microsoft.com/office/officeart/2005/8/layout/vList2"/>
    <dgm:cxn modelId="{78715B9B-FB34-481D-981B-EAA4E7F7D6E8}" srcId="{FB4C94C2-CC36-47F6-B56E-150E57AB7472}" destId="{2FC79849-5A34-402E-9D2E-4426D616A4FF}" srcOrd="3" destOrd="0" parTransId="{0E1D75A0-1850-44F0-B5A5-78284082C78F}" sibTransId="{B4153B25-7914-489D-A934-304251C9EF12}"/>
    <dgm:cxn modelId="{50C6FFAF-8331-4DCC-9CCE-D8C36A2EA52B}" srcId="{FB4C94C2-CC36-47F6-B56E-150E57AB7472}" destId="{011C84A7-1A1B-4936-8321-1F6A94C4AE94}" srcOrd="1" destOrd="0" parTransId="{125AD06C-B77C-49DB-BDEE-DC1101840DAC}" sibTransId="{867D9B8F-F016-4A59-9B52-4315B7A64DF9}"/>
    <dgm:cxn modelId="{F26716CA-AB75-473F-A83B-51985F7DA10F}" type="presOf" srcId="{FB4C94C2-CC36-47F6-B56E-150E57AB7472}" destId="{BA70BD60-18E1-41F6-B31C-B74C8AE116B8}" srcOrd="0" destOrd="0" presId="urn:microsoft.com/office/officeart/2005/8/layout/vList2"/>
    <dgm:cxn modelId="{93DCDDD8-A441-40C9-81AF-814996C28164}" srcId="{FB4C94C2-CC36-47F6-B56E-150E57AB7472}" destId="{B5E67049-B415-4C31-BBB0-C6293BE60A7E}" srcOrd="0" destOrd="0" parTransId="{1E19BB78-018C-4CB3-BE4A-5F67ECC445E8}" sibTransId="{9E56EE76-4933-449B-AAF3-7B2E009EAEFC}"/>
    <dgm:cxn modelId="{C642CDE2-F864-499E-A030-D54398FE653D}" type="presOf" srcId="{AEDC2FFA-ADDC-4A95-A2CB-2A67D8A9BC27}" destId="{4EF27E6F-E0D8-4597-BE2E-8EE872468D04}" srcOrd="0" destOrd="0" presId="urn:microsoft.com/office/officeart/2005/8/layout/vList2"/>
    <dgm:cxn modelId="{B6644BFF-C360-4B32-BE78-89DA8E5B28BF}" srcId="{FB4C94C2-CC36-47F6-B56E-150E57AB7472}" destId="{A40B5EE3-8638-433B-AC3E-9BDAF6962BCA}" srcOrd="5" destOrd="0" parTransId="{A913B09A-B810-4F98-9752-0A763685E781}" sibTransId="{E1577CA3-3C3A-4C07-9795-09616DBD0241}"/>
    <dgm:cxn modelId="{56494708-05AC-439C-A6A5-F17C6A82F1F0}" type="presParOf" srcId="{BA70BD60-18E1-41F6-B31C-B74C8AE116B8}" destId="{873E0F36-1777-40C3-BACF-4C56611E73ED}" srcOrd="0" destOrd="0" presId="urn:microsoft.com/office/officeart/2005/8/layout/vList2"/>
    <dgm:cxn modelId="{558EBE0C-A79A-4018-AB06-C12A9035E404}" type="presParOf" srcId="{BA70BD60-18E1-41F6-B31C-B74C8AE116B8}" destId="{38B5491D-4985-405B-A060-CC4FCC94B0FD}" srcOrd="1" destOrd="0" presId="urn:microsoft.com/office/officeart/2005/8/layout/vList2"/>
    <dgm:cxn modelId="{BE5A50DA-97A2-435F-B9E8-4D106E973751}" type="presParOf" srcId="{BA70BD60-18E1-41F6-B31C-B74C8AE116B8}" destId="{16C95D82-A966-4522-86F7-BC833591494F}" srcOrd="2" destOrd="0" presId="urn:microsoft.com/office/officeart/2005/8/layout/vList2"/>
    <dgm:cxn modelId="{8E7951DF-9231-4C79-9337-4DDDA1412055}" type="presParOf" srcId="{BA70BD60-18E1-41F6-B31C-B74C8AE116B8}" destId="{9E23CE9D-F866-4817-9D2E-DD3864DF69C1}" srcOrd="3" destOrd="0" presId="urn:microsoft.com/office/officeart/2005/8/layout/vList2"/>
    <dgm:cxn modelId="{E2C47CFA-3816-4D57-A73D-C6E4A1F57ACD}" type="presParOf" srcId="{BA70BD60-18E1-41F6-B31C-B74C8AE116B8}" destId="{A7A1B2A6-078E-4837-8039-FA1DFB3A3823}" srcOrd="4" destOrd="0" presId="urn:microsoft.com/office/officeart/2005/8/layout/vList2"/>
    <dgm:cxn modelId="{51550B83-EB87-4D21-80FD-813283115F1F}" type="presParOf" srcId="{BA70BD60-18E1-41F6-B31C-B74C8AE116B8}" destId="{4AA7C9AC-F937-4003-B366-FC6FD2651DF6}" srcOrd="5" destOrd="0" presId="urn:microsoft.com/office/officeart/2005/8/layout/vList2"/>
    <dgm:cxn modelId="{39263A5B-8246-4C6C-AB46-2B51C7B9C2A6}" type="presParOf" srcId="{BA70BD60-18E1-41F6-B31C-B74C8AE116B8}" destId="{C0092C5E-2CA5-4C2E-B2E2-4BEE4328CA7A}" srcOrd="6" destOrd="0" presId="urn:microsoft.com/office/officeart/2005/8/layout/vList2"/>
    <dgm:cxn modelId="{EF520B26-3F1A-4884-B030-7C88CA531BBE}" type="presParOf" srcId="{BA70BD60-18E1-41F6-B31C-B74C8AE116B8}" destId="{A0C26279-6D27-4269-A838-6EA32A7D278B}" srcOrd="7" destOrd="0" presId="urn:microsoft.com/office/officeart/2005/8/layout/vList2"/>
    <dgm:cxn modelId="{4B1A47B8-4C39-4F43-8229-69F26B387AA6}" type="presParOf" srcId="{BA70BD60-18E1-41F6-B31C-B74C8AE116B8}" destId="{4EF27E6F-E0D8-4597-BE2E-8EE872468D04}" srcOrd="8" destOrd="0" presId="urn:microsoft.com/office/officeart/2005/8/layout/vList2"/>
    <dgm:cxn modelId="{6C46ABB1-5368-4A58-9650-D65D40AF6CDF}" type="presParOf" srcId="{BA70BD60-18E1-41F6-B31C-B74C8AE116B8}" destId="{0D463500-E054-425A-8B7F-30C310150961}" srcOrd="9" destOrd="0" presId="urn:microsoft.com/office/officeart/2005/8/layout/vList2"/>
    <dgm:cxn modelId="{ED7DAFC6-54E1-46AD-BDA9-C539DF1ADF7D}" type="presParOf" srcId="{BA70BD60-18E1-41F6-B31C-B74C8AE116B8}" destId="{07C9F813-4F1F-4373-9D7C-EECC59772B6C}"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4C94C2-CC36-47F6-B56E-150E57AB7472}"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11C84A7-1A1B-4936-8321-1F6A94C4AE94}">
      <dgm:prSet/>
      <dgm:spPr/>
      <dgm:t>
        <a:bodyPr/>
        <a:lstStyle/>
        <a:p>
          <a:r>
            <a:rPr lang="en-US" dirty="0">
              <a:solidFill>
                <a:schemeClr val="tx2"/>
              </a:solidFill>
            </a:rPr>
            <a:t>Make mental health services part of routine care</a:t>
          </a:r>
        </a:p>
      </dgm:t>
    </dgm:pt>
    <dgm:pt modelId="{125AD06C-B77C-49DB-BDEE-DC1101840DAC}" type="parTrans" cxnId="{50C6FFAF-8331-4DCC-9CCE-D8C36A2EA52B}">
      <dgm:prSet/>
      <dgm:spPr/>
      <dgm:t>
        <a:bodyPr/>
        <a:lstStyle/>
        <a:p>
          <a:endParaRPr lang="en-US"/>
        </a:p>
      </dgm:t>
    </dgm:pt>
    <dgm:pt modelId="{867D9B8F-F016-4A59-9B52-4315B7A64DF9}" type="sibTrans" cxnId="{50C6FFAF-8331-4DCC-9CCE-D8C36A2EA52B}">
      <dgm:prSet/>
      <dgm:spPr/>
      <dgm:t>
        <a:bodyPr/>
        <a:lstStyle/>
        <a:p>
          <a:endParaRPr lang="en-US"/>
        </a:p>
      </dgm:t>
    </dgm:pt>
    <dgm:pt modelId="{2FC79849-5A34-402E-9D2E-4426D616A4FF}">
      <dgm:prSet/>
      <dgm:spPr/>
      <dgm:t>
        <a:bodyPr/>
        <a:lstStyle/>
        <a:p>
          <a:r>
            <a:rPr lang="en-US" dirty="0">
              <a:solidFill>
                <a:schemeClr val="tx2"/>
              </a:solidFill>
            </a:rPr>
            <a:t>Have</a:t>
          </a:r>
          <a:r>
            <a:rPr lang="en-US" baseline="0" dirty="0">
              <a:solidFill>
                <a:schemeClr val="tx2"/>
              </a:solidFill>
            </a:rPr>
            <a:t> trained personnel throughout country</a:t>
          </a:r>
          <a:endParaRPr lang="en-US" dirty="0">
            <a:solidFill>
              <a:schemeClr val="tx2"/>
            </a:solidFill>
          </a:endParaRPr>
        </a:p>
      </dgm:t>
    </dgm:pt>
    <dgm:pt modelId="{0E1D75A0-1850-44F0-B5A5-78284082C78F}" type="parTrans" cxnId="{78715B9B-FB34-481D-981B-EAA4E7F7D6E8}">
      <dgm:prSet/>
      <dgm:spPr/>
      <dgm:t>
        <a:bodyPr/>
        <a:lstStyle/>
        <a:p>
          <a:endParaRPr lang="en-US"/>
        </a:p>
      </dgm:t>
    </dgm:pt>
    <dgm:pt modelId="{B4153B25-7914-489D-A934-304251C9EF12}" type="sibTrans" cxnId="{78715B9B-FB34-481D-981B-EAA4E7F7D6E8}">
      <dgm:prSet/>
      <dgm:spPr/>
      <dgm:t>
        <a:bodyPr/>
        <a:lstStyle/>
        <a:p>
          <a:endParaRPr lang="en-US"/>
        </a:p>
      </dgm:t>
    </dgm:pt>
    <dgm:pt modelId="{B5E67049-B415-4C31-BBB0-C6293BE60A7E}">
      <dgm:prSet/>
      <dgm:spPr/>
      <dgm:t>
        <a:bodyPr/>
        <a:lstStyle/>
        <a:p>
          <a:r>
            <a:rPr lang="en-US" dirty="0">
              <a:solidFill>
                <a:schemeClr val="tx2"/>
              </a:solidFill>
            </a:rPr>
            <a:t>Designate three settings: military, academic, and public health services</a:t>
          </a:r>
        </a:p>
      </dgm:t>
    </dgm:pt>
    <dgm:pt modelId="{1E19BB78-018C-4CB3-BE4A-5F67ECC445E8}" type="parTrans" cxnId="{93DCDDD8-A441-40C9-81AF-814996C28164}">
      <dgm:prSet/>
      <dgm:spPr/>
      <dgm:t>
        <a:bodyPr/>
        <a:lstStyle/>
        <a:p>
          <a:endParaRPr lang="en-US"/>
        </a:p>
      </dgm:t>
    </dgm:pt>
    <dgm:pt modelId="{9E56EE76-4933-449B-AAF3-7B2E009EAEFC}" type="sibTrans" cxnId="{93DCDDD8-A441-40C9-81AF-814996C28164}">
      <dgm:prSet/>
      <dgm:spPr/>
      <dgm:t>
        <a:bodyPr/>
        <a:lstStyle/>
        <a:p>
          <a:endParaRPr lang="en-US"/>
        </a:p>
      </dgm:t>
    </dgm:pt>
    <dgm:pt modelId="{E9FA7643-B9C2-4DFA-991F-1D4B86E3482D}">
      <dgm:prSet/>
      <dgm:spPr/>
      <dgm:t>
        <a:bodyPr/>
        <a:lstStyle/>
        <a:p>
          <a:r>
            <a:rPr lang="en-US" dirty="0">
              <a:solidFill>
                <a:schemeClr val="tx2"/>
              </a:solidFill>
            </a:rPr>
            <a:t>Ensure mental health services available at no or low cost</a:t>
          </a:r>
        </a:p>
      </dgm:t>
    </dgm:pt>
    <dgm:pt modelId="{DC4A50A9-0127-4199-A8CB-0DA3A1584E62}" type="parTrans" cxnId="{D8042F6A-93EB-4E0B-AB65-B4E69FD4757C}">
      <dgm:prSet/>
      <dgm:spPr/>
      <dgm:t>
        <a:bodyPr/>
        <a:lstStyle/>
        <a:p>
          <a:endParaRPr lang="en-US"/>
        </a:p>
      </dgm:t>
    </dgm:pt>
    <dgm:pt modelId="{935ABDA4-EFE9-4AB1-ABD9-095CEF67389B}" type="sibTrans" cxnId="{D8042F6A-93EB-4E0B-AB65-B4E69FD4757C}">
      <dgm:prSet/>
      <dgm:spPr/>
      <dgm:t>
        <a:bodyPr/>
        <a:lstStyle/>
        <a:p>
          <a:endParaRPr lang="en-US"/>
        </a:p>
      </dgm:t>
    </dgm:pt>
    <dgm:pt modelId="{AEDC2FFA-ADDC-4A95-A2CB-2A67D8A9BC27}">
      <dgm:prSet/>
      <dgm:spPr/>
      <dgm:t>
        <a:bodyPr/>
        <a:lstStyle/>
        <a:p>
          <a:r>
            <a:rPr lang="en-US" dirty="0">
              <a:solidFill>
                <a:schemeClr val="tx2"/>
              </a:solidFill>
            </a:rPr>
            <a:t>Build workforce capacity through train-the-trainer approaches</a:t>
          </a:r>
        </a:p>
      </dgm:t>
    </dgm:pt>
    <dgm:pt modelId="{98A218C0-AB97-46C6-A70B-35AFC8DA5094}" type="parTrans" cxnId="{9FA7EA5B-3D10-45C6-9796-D67633142FF4}">
      <dgm:prSet/>
      <dgm:spPr/>
      <dgm:t>
        <a:bodyPr/>
        <a:lstStyle/>
        <a:p>
          <a:endParaRPr lang="en-US"/>
        </a:p>
      </dgm:t>
    </dgm:pt>
    <dgm:pt modelId="{CFADD3EE-EBD9-4B47-8D4C-C2D7CB6D5D8A}" type="sibTrans" cxnId="{9FA7EA5B-3D10-45C6-9796-D67633142FF4}">
      <dgm:prSet/>
      <dgm:spPr/>
      <dgm:t>
        <a:bodyPr/>
        <a:lstStyle/>
        <a:p>
          <a:endParaRPr lang="en-US"/>
        </a:p>
      </dgm:t>
    </dgm:pt>
    <dgm:pt modelId="{A40B5EE3-8638-433B-AC3E-9BDAF6962BCA}">
      <dgm:prSet/>
      <dgm:spPr/>
      <dgm:t>
        <a:bodyPr/>
        <a:lstStyle/>
        <a:p>
          <a:r>
            <a:rPr lang="en-US" dirty="0">
              <a:solidFill>
                <a:schemeClr val="tx2"/>
              </a:solidFill>
            </a:rPr>
            <a:t>Expand clinical and community partnerships referral networks</a:t>
          </a:r>
        </a:p>
      </dgm:t>
    </dgm:pt>
    <dgm:pt modelId="{A913B09A-B810-4F98-9752-0A763685E781}" type="parTrans" cxnId="{B6644BFF-C360-4B32-BE78-89DA8E5B28BF}">
      <dgm:prSet/>
      <dgm:spPr/>
      <dgm:t>
        <a:bodyPr/>
        <a:lstStyle/>
        <a:p>
          <a:endParaRPr lang="en-US"/>
        </a:p>
      </dgm:t>
    </dgm:pt>
    <dgm:pt modelId="{E1577CA3-3C3A-4C07-9795-09616DBD0241}" type="sibTrans" cxnId="{B6644BFF-C360-4B32-BE78-89DA8E5B28BF}">
      <dgm:prSet/>
      <dgm:spPr/>
      <dgm:t>
        <a:bodyPr/>
        <a:lstStyle/>
        <a:p>
          <a:endParaRPr lang="en-US"/>
        </a:p>
      </dgm:t>
    </dgm:pt>
    <dgm:pt modelId="{BA70BD60-18E1-41F6-B31C-B74C8AE116B8}" type="pres">
      <dgm:prSet presAssocID="{FB4C94C2-CC36-47F6-B56E-150E57AB7472}" presName="linear" presStyleCnt="0">
        <dgm:presLayoutVars>
          <dgm:animLvl val="lvl"/>
          <dgm:resizeHandles val="exact"/>
        </dgm:presLayoutVars>
      </dgm:prSet>
      <dgm:spPr/>
    </dgm:pt>
    <dgm:pt modelId="{873E0F36-1777-40C3-BACF-4C56611E73ED}" type="pres">
      <dgm:prSet presAssocID="{B5E67049-B415-4C31-BBB0-C6293BE60A7E}" presName="parentText" presStyleLbl="node1" presStyleIdx="0" presStyleCnt="6">
        <dgm:presLayoutVars>
          <dgm:chMax val="0"/>
          <dgm:bulletEnabled val="1"/>
        </dgm:presLayoutVars>
      </dgm:prSet>
      <dgm:spPr/>
    </dgm:pt>
    <dgm:pt modelId="{38B5491D-4985-405B-A060-CC4FCC94B0FD}" type="pres">
      <dgm:prSet presAssocID="{9E56EE76-4933-449B-AAF3-7B2E009EAEFC}" presName="spacer" presStyleCnt="0"/>
      <dgm:spPr/>
    </dgm:pt>
    <dgm:pt modelId="{16C95D82-A966-4522-86F7-BC833591494F}" type="pres">
      <dgm:prSet presAssocID="{011C84A7-1A1B-4936-8321-1F6A94C4AE94}" presName="parentText" presStyleLbl="node1" presStyleIdx="1" presStyleCnt="6">
        <dgm:presLayoutVars>
          <dgm:chMax val="0"/>
          <dgm:bulletEnabled val="1"/>
        </dgm:presLayoutVars>
      </dgm:prSet>
      <dgm:spPr/>
    </dgm:pt>
    <dgm:pt modelId="{9E23CE9D-F866-4817-9D2E-DD3864DF69C1}" type="pres">
      <dgm:prSet presAssocID="{867D9B8F-F016-4A59-9B52-4315B7A64DF9}" presName="spacer" presStyleCnt="0"/>
      <dgm:spPr/>
    </dgm:pt>
    <dgm:pt modelId="{A7A1B2A6-078E-4837-8039-FA1DFB3A3823}" type="pres">
      <dgm:prSet presAssocID="{E9FA7643-B9C2-4DFA-991F-1D4B86E3482D}" presName="parentText" presStyleLbl="node1" presStyleIdx="2" presStyleCnt="6">
        <dgm:presLayoutVars>
          <dgm:chMax val="0"/>
          <dgm:bulletEnabled val="1"/>
        </dgm:presLayoutVars>
      </dgm:prSet>
      <dgm:spPr/>
    </dgm:pt>
    <dgm:pt modelId="{4AA7C9AC-F937-4003-B366-FC6FD2651DF6}" type="pres">
      <dgm:prSet presAssocID="{935ABDA4-EFE9-4AB1-ABD9-095CEF67389B}" presName="spacer" presStyleCnt="0"/>
      <dgm:spPr/>
    </dgm:pt>
    <dgm:pt modelId="{C0092C5E-2CA5-4C2E-B2E2-4BEE4328CA7A}" type="pres">
      <dgm:prSet presAssocID="{2FC79849-5A34-402E-9D2E-4426D616A4FF}" presName="parentText" presStyleLbl="node1" presStyleIdx="3" presStyleCnt="6" custLinFactNeighborX="1359" custLinFactNeighborY="-48155">
        <dgm:presLayoutVars>
          <dgm:chMax val="0"/>
          <dgm:bulletEnabled val="1"/>
        </dgm:presLayoutVars>
      </dgm:prSet>
      <dgm:spPr/>
    </dgm:pt>
    <dgm:pt modelId="{A0C26279-6D27-4269-A838-6EA32A7D278B}" type="pres">
      <dgm:prSet presAssocID="{B4153B25-7914-489D-A934-304251C9EF12}" presName="spacer" presStyleCnt="0"/>
      <dgm:spPr/>
    </dgm:pt>
    <dgm:pt modelId="{4EF27E6F-E0D8-4597-BE2E-8EE872468D04}" type="pres">
      <dgm:prSet presAssocID="{AEDC2FFA-ADDC-4A95-A2CB-2A67D8A9BC27}" presName="parentText" presStyleLbl="node1" presStyleIdx="4" presStyleCnt="6">
        <dgm:presLayoutVars>
          <dgm:chMax val="0"/>
          <dgm:bulletEnabled val="1"/>
        </dgm:presLayoutVars>
      </dgm:prSet>
      <dgm:spPr/>
    </dgm:pt>
    <dgm:pt modelId="{0D463500-E054-425A-8B7F-30C310150961}" type="pres">
      <dgm:prSet presAssocID="{CFADD3EE-EBD9-4B47-8D4C-C2D7CB6D5D8A}" presName="spacer" presStyleCnt="0"/>
      <dgm:spPr/>
    </dgm:pt>
    <dgm:pt modelId="{07C9F813-4F1F-4373-9D7C-EECC59772B6C}" type="pres">
      <dgm:prSet presAssocID="{A40B5EE3-8638-433B-AC3E-9BDAF6962BCA}" presName="parentText" presStyleLbl="node1" presStyleIdx="5" presStyleCnt="6">
        <dgm:presLayoutVars>
          <dgm:chMax val="0"/>
          <dgm:bulletEnabled val="1"/>
        </dgm:presLayoutVars>
      </dgm:prSet>
      <dgm:spPr/>
    </dgm:pt>
  </dgm:ptLst>
  <dgm:cxnLst>
    <dgm:cxn modelId="{4A936902-ED44-4533-A278-5F829E816922}" type="presOf" srcId="{B5E67049-B415-4C31-BBB0-C6293BE60A7E}" destId="{873E0F36-1777-40C3-BACF-4C56611E73ED}" srcOrd="0" destOrd="0" presId="urn:microsoft.com/office/officeart/2005/8/layout/vList2"/>
    <dgm:cxn modelId="{695E6B28-4339-47C3-970E-AE313E66BE1F}" type="presOf" srcId="{2FC79849-5A34-402E-9D2E-4426D616A4FF}" destId="{C0092C5E-2CA5-4C2E-B2E2-4BEE4328CA7A}" srcOrd="0" destOrd="0" presId="urn:microsoft.com/office/officeart/2005/8/layout/vList2"/>
    <dgm:cxn modelId="{F1C9143A-1812-45F0-AB89-2D3B358D1FED}" type="presOf" srcId="{E9FA7643-B9C2-4DFA-991F-1D4B86E3482D}" destId="{A7A1B2A6-078E-4837-8039-FA1DFB3A3823}" srcOrd="0" destOrd="0" presId="urn:microsoft.com/office/officeart/2005/8/layout/vList2"/>
    <dgm:cxn modelId="{26F91D3F-3FAB-402B-B28F-B9C452B33A74}" type="presOf" srcId="{A40B5EE3-8638-433B-AC3E-9BDAF6962BCA}" destId="{07C9F813-4F1F-4373-9D7C-EECC59772B6C}" srcOrd="0" destOrd="0" presId="urn:microsoft.com/office/officeart/2005/8/layout/vList2"/>
    <dgm:cxn modelId="{9FA7EA5B-3D10-45C6-9796-D67633142FF4}" srcId="{FB4C94C2-CC36-47F6-B56E-150E57AB7472}" destId="{AEDC2FFA-ADDC-4A95-A2CB-2A67D8A9BC27}" srcOrd="4" destOrd="0" parTransId="{98A218C0-AB97-46C6-A70B-35AFC8DA5094}" sibTransId="{CFADD3EE-EBD9-4B47-8D4C-C2D7CB6D5D8A}"/>
    <dgm:cxn modelId="{D8042F6A-93EB-4E0B-AB65-B4E69FD4757C}" srcId="{FB4C94C2-CC36-47F6-B56E-150E57AB7472}" destId="{E9FA7643-B9C2-4DFA-991F-1D4B86E3482D}" srcOrd="2" destOrd="0" parTransId="{DC4A50A9-0127-4199-A8CB-0DA3A1584E62}" sibTransId="{935ABDA4-EFE9-4AB1-ABD9-095CEF67389B}"/>
    <dgm:cxn modelId="{F0585B71-A67C-44A0-A854-42040ACAE206}" type="presOf" srcId="{011C84A7-1A1B-4936-8321-1F6A94C4AE94}" destId="{16C95D82-A966-4522-86F7-BC833591494F}" srcOrd="0" destOrd="0" presId="urn:microsoft.com/office/officeart/2005/8/layout/vList2"/>
    <dgm:cxn modelId="{78715B9B-FB34-481D-981B-EAA4E7F7D6E8}" srcId="{FB4C94C2-CC36-47F6-B56E-150E57AB7472}" destId="{2FC79849-5A34-402E-9D2E-4426D616A4FF}" srcOrd="3" destOrd="0" parTransId="{0E1D75A0-1850-44F0-B5A5-78284082C78F}" sibTransId="{B4153B25-7914-489D-A934-304251C9EF12}"/>
    <dgm:cxn modelId="{50C6FFAF-8331-4DCC-9CCE-D8C36A2EA52B}" srcId="{FB4C94C2-CC36-47F6-B56E-150E57AB7472}" destId="{011C84A7-1A1B-4936-8321-1F6A94C4AE94}" srcOrd="1" destOrd="0" parTransId="{125AD06C-B77C-49DB-BDEE-DC1101840DAC}" sibTransId="{867D9B8F-F016-4A59-9B52-4315B7A64DF9}"/>
    <dgm:cxn modelId="{F26716CA-AB75-473F-A83B-51985F7DA10F}" type="presOf" srcId="{FB4C94C2-CC36-47F6-B56E-150E57AB7472}" destId="{BA70BD60-18E1-41F6-B31C-B74C8AE116B8}" srcOrd="0" destOrd="0" presId="urn:microsoft.com/office/officeart/2005/8/layout/vList2"/>
    <dgm:cxn modelId="{93DCDDD8-A441-40C9-81AF-814996C28164}" srcId="{FB4C94C2-CC36-47F6-B56E-150E57AB7472}" destId="{B5E67049-B415-4C31-BBB0-C6293BE60A7E}" srcOrd="0" destOrd="0" parTransId="{1E19BB78-018C-4CB3-BE4A-5F67ECC445E8}" sibTransId="{9E56EE76-4933-449B-AAF3-7B2E009EAEFC}"/>
    <dgm:cxn modelId="{C642CDE2-F864-499E-A030-D54398FE653D}" type="presOf" srcId="{AEDC2FFA-ADDC-4A95-A2CB-2A67D8A9BC27}" destId="{4EF27E6F-E0D8-4597-BE2E-8EE872468D04}" srcOrd="0" destOrd="0" presId="urn:microsoft.com/office/officeart/2005/8/layout/vList2"/>
    <dgm:cxn modelId="{B6644BFF-C360-4B32-BE78-89DA8E5B28BF}" srcId="{FB4C94C2-CC36-47F6-B56E-150E57AB7472}" destId="{A40B5EE3-8638-433B-AC3E-9BDAF6962BCA}" srcOrd="5" destOrd="0" parTransId="{A913B09A-B810-4F98-9752-0A763685E781}" sibTransId="{E1577CA3-3C3A-4C07-9795-09616DBD0241}"/>
    <dgm:cxn modelId="{56494708-05AC-439C-A6A5-F17C6A82F1F0}" type="presParOf" srcId="{BA70BD60-18E1-41F6-B31C-B74C8AE116B8}" destId="{873E0F36-1777-40C3-BACF-4C56611E73ED}" srcOrd="0" destOrd="0" presId="urn:microsoft.com/office/officeart/2005/8/layout/vList2"/>
    <dgm:cxn modelId="{558EBE0C-A79A-4018-AB06-C12A9035E404}" type="presParOf" srcId="{BA70BD60-18E1-41F6-B31C-B74C8AE116B8}" destId="{38B5491D-4985-405B-A060-CC4FCC94B0FD}" srcOrd="1" destOrd="0" presId="urn:microsoft.com/office/officeart/2005/8/layout/vList2"/>
    <dgm:cxn modelId="{BE5A50DA-97A2-435F-B9E8-4D106E973751}" type="presParOf" srcId="{BA70BD60-18E1-41F6-B31C-B74C8AE116B8}" destId="{16C95D82-A966-4522-86F7-BC833591494F}" srcOrd="2" destOrd="0" presId="urn:microsoft.com/office/officeart/2005/8/layout/vList2"/>
    <dgm:cxn modelId="{8E7951DF-9231-4C79-9337-4DDDA1412055}" type="presParOf" srcId="{BA70BD60-18E1-41F6-B31C-B74C8AE116B8}" destId="{9E23CE9D-F866-4817-9D2E-DD3864DF69C1}" srcOrd="3" destOrd="0" presId="urn:microsoft.com/office/officeart/2005/8/layout/vList2"/>
    <dgm:cxn modelId="{E2C47CFA-3816-4D57-A73D-C6E4A1F57ACD}" type="presParOf" srcId="{BA70BD60-18E1-41F6-B31C-B74C8AE116B8}" destId="{A7A1B2A6-078E-4837-8039-FA1DFB3A3823}" srcOrd="4" destOrd="0" presId="urn:microsoft.com/office/officeart/2005/8/layout/vList2"/>
    <dgm:cxn modelId="{51550B83-EB87-4D21-80FD-813283115F1F}" type="presParOf" srcId="{BA70BD60-18E1-41F6-B31C-B74C8AE116B8}" destId="{4AA7C9AC-F937-4003-B366-FC6FD2651DF6}" srcOrd="5" destOrd="0" presId="urn:microsoft.com/office/officeart/2005/8/layout/vList2"/>
    <dgm:cxn modelId="{39263A5B-8246-4C6C-AB46-2B51C7B9C2A6}" type="presParOf" srcId="{BA70BD60-18E1-41F6-B31C-B74C8AE116B8}" destId="{C0092C5E-2CA5-4C2E-B2E2-4BEE4328CA7A}" srcOrd="6" destOrd="0" presId="urn:microsoft.com/office/officeart/2005/8/layout/vList2"/>
    <dgm:cxn modelId="{EF520B26-3F1A-4884-B030-7C88CA531BBE}" type="presParOf" srcId="{BA70BD60-18E1-41F6-B31C-B74C8AE116B8}" destId="{A0C26279-6D27-4269-A838-6EA32A7D278B}" srcOrd="7" destOrd="0" presId="urn:microsoft.com/office/officeart/2005/8/layout/vList2"/>
    <dgm:cxn modelId="{4B1A47B8-4C39-4F43-8229-69F26B387AA6}" type="presParOf" srcId="{BA70BD60-18E1-41F6-B31C-B74C8AE116B8}" destId="{4EF27E6F-E0D8-4597-BE2E-8EE872468D04}" srcOrd="8" destOrd="0" presId="urn:microsoft.com/office/officeart/2005/8/layout/vList2"/>
    <dgm:cxn modelId="{6C46ABB1-5368-4A58-9650-D65D40AF6CDF}" type="presParOf" srcId="{BA70BD60-18E1-41F6-B31C-B74C8AE116B8}" destId="{0D463500-E054-425A-8B7F-30C310150961}" srcOrd="9" destOrd="0" presId="urn:microsoft.com/office/officeart/2005/8/layout/vList2"/>
    <dgm:cxn modelId="{ED7DAFC6-54E1-46AD-BDA9-C539DF1ADF7D}" type="presParOf" srcId="{BA70BD60-18E1-41F6-B31C-B74C8AE116B8}" destId="{07C9F813-4F1F-4373-9D7C-EECC59772B6C}"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B4C94C2-CC36-47F6-B56E-150E57AB7472}"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11C84A7-1A1B-4936-8321-1F6A94C4AE94}">
      <dgm:prSet/>
      <dgm:spPr/>
      <dgm:t>
        <a:bodyPr/>
        <a:lstStyle/>
        <a:p>
          <a:r>
            <a:rPr lang="en-US" dirty="0">
              <a:solidFill>
                <a:schemeClr val="tx2"/>
              </a:solidFill>
            </a:rPr>
            <a:t>They are aware of many barriers to be faced in terms of societal conditions and norms, health care system, and patients themselves</a:t>
          </a:r>
        </a:p>
      </dgm:t>
    </dgm:pt>
    <dgm:pt modelId="{125AD06C-B77C-49DB-BDEE-DC1101840DAC}" type="parTrans" cxnId="{50C6FFAF-8331-4DCC-9CCE-D8C36A2EA52B}">
      <dgm:prSet/>
      <dgm:spPr/>
      <dgm:t>
        <a:bodyPr/>
        <a:lstStyle/>
        <a:p>
          <a:endParaRPr lang="en-US"/>
        </a:p>
      </dgm:t>
    </dgm:pt>
    <dgm:pt modelId="{867D9B8F-F016-4A59-9B52-4315B7A64DF9}" type="sibTrans" cxnId="{50C6FFAF-8331-4DCC-9CCE-D8C36A2EA52B}">
      <dgm:prSet/>
      <dgm:spPr/>
      <dgm:t>
        <a:bodyPr/>
        <a:lstStyle/>
        <a:p>
          <a:endParaRPr lang="en-US"/>
        </a:p>
      </dgm:t>
    </dgm:pt>
    <dgm:pt modelId="{B5E67049-B415-4C31-BBB0-C6293BE60A7E}">
      <dgm:prSet/>
      <dgm:spPr/>
      <dgm:t>
        <a:bodyPr/>
        <a:lstStyle/>
        <a:p>
          <a:r>
            <a:rPr lang="en-US" dirty="0">
              <a:solidFill>
                <a:schemeClr val="tx2"/>
              </a:solidFill>
            </a:rPr>
            <a:t>Most likely to try to implement at least 1 EBI—and already engaged in follow-up supervision</a:t>
          </a:r>
        </a:p>
      </dgm:t>
    </dgm:pt>
    <dgm:pt modelId="{1E19BB78-018C-4CB3-BE4A-5F67ECC445E8}" type="parTrans" cxnId="{93DCDDD8-A441-40C9-81AF-814996C28164}">
      <dgm:prSet/>
      <dgm:spPr/>
      <dgm:t>
        <a:bodyPr/>
        <a:lstStyle/>
        <a:p>
          <a:endParaRPr lang="en-US"/>
        </a:p>
      </dgm:t>
    </dgm:pt>
    <dgm:pt modelId="{9E56EE76-4933-449B-AAF3-7B2E009EAEFC}" type="sibTrans" cxnId="{93DCDDD8-A441-40C9-81AF-814996C28164}">
      <dgm:prSet/>
      <dgm:spPr/>
      <dgm:t>
        <a:bodyPr/>
        <a:lstStyle/>
        <a:p>
          <a:endParaRPr lang="en-US"/>
        </a:p>
      </dgm:t>
    </dgm:pt>
    <dgm:pt modelId="{E9FA7643-B9C2-4DFA-991F-1D4B86E3482D}">
      <dgm:prSet/>
      <dgm:spPr/>
      <dgm:t>
        <a:bodyPr/>
        <a:lstStyle/>
        <a:p>
          <a:r>
            <a:rPr lang="en-US" dirty="0">
              <a:solidFill>
                <a:schemeClr val="tx2"/>
              </a:solidFill>
            </a:rPr>
            <a:t>They can articulate strategies for overcoming barriers at different levels</a:t>
          </a:r>
        </a:p>
      </dgm:t>
    </dgm:pt>
    <dgm:pt modelId="{DC4A50A9-0127-4199-A8CB-0DA3A1584E62}" type="parTrans" cxnId="{D8042F6A-93EB-4E0B-AB65-B4E69FD4757C}">
      <dgm:prSet/>
      <dgm:spPr/>
      <dgm:t>
        <a:bodyPr/>
        <a:lstStyle/>
        <a:p>
          <a:endParaRPr lang="en-US"/>
        </a:p>
      </dgm:t>
    </dgm:pt>
    <dgm:pt modelId="{935ABDA4-EFE9-4AB1-ABD9-095CEF67389B}" type="sibTrans" cxnId="{D8042F6A-93EB-4E0B-AB65-B4E69FD4757C}">
      <dgm:prSet/>
      <dgm:spPr/>
      <dgm:t>
        <a:bodyPr/>
        <a:lstStyle/>
        <a:p>
          <a:endParaRPr lang="en-US"/>
        </a:p>
      </dgm:t>
    </dgm:pt>
    <dgm:pt modelId="{AEDC2FFA-ADDC-4A95-A2CB-2A67D8A9BC27}">
      <dgm:prSet/>
      <dgm:spPr/>
      <dgm:t>
        <a:bodyPr/>
        <a:lstStyle/>
        <a:p>
          <a:r>
            <a:rPr lang="en-US" dirty="0">
              <a:solidFill>
                <a:schemeClr val="tx2"/>
              </a:solidFill>
            </a:rPr>
            <a:t>They can identify resources needed to implement the evidence-based practice</a:t>
          </a:r>
        </a:p>
      </dgm:t>
    </dgm:pt>
    <dgm:pt modelId="{98A218C0-AB97-46C6-A70B-35AFC8DA5094}" type="parTrans" cxnId="{9FA7EA5B-3D10-45C6-9796-D67633142FF4}">
      <dgm:prSet/>
      <dgm:spPr/>
    </dgm:pt>
    <dgm:pt modelId="{CFADD3EE-EBD9-4B47-8D4C-C2D7CB6D5D8A}" type="sibTrans" cxnId="{9FA7EA5B-3D10-45C6-9796-D67633142FF4}">
      <dgm:prSet/>
      <dgm:spPr/>
    </dgm:pt>
    <dgm:pt modelId="{A40B5EE3-8638-433B-AC3E-9BDAF6962BCA}">
      <dgm:prSet/>
      <dgm:spPr/>
      <dgm:t>
        <a:bodyPr/>
        <a:lstStyle/>
        <a:p>
          <a:r>
            <a:rPr lang="en-US" dirty="0">
              <a:solidFill>
                <a:schemeClr val="tx2"/>
              </a:solidFill>
            </a:rPr>
            <a:t>They understand the mismatch between EBIs and settings and need to consider and document adaptations</a:t>
          </a:r>
        </a:p>
      </dgm:t>
    </dgm:pt>
    <dgm:pt modelId="{A913B09A-B810-4F98-9752-0A763685E781}" type="parTrans" cxnId="{B6644BFF-C360-4B32-BE78-89DA8E5B28BF}">
      <dgm:prSet/>
      <dgm:spPr/>
    </dgm:pt>
    <dgm:pt modelId="{E1577CA3-3C3A-4C07-9795-09616DBD0241}" type="sibTrans" cxnId="{B6644BFF-C360-4B32-BE78-89DA8E5B28BF}">
      <dgm:prSet/>
      <dgm:spPr/>
    </dgm:pt>
    <dgm:pt modelId="{BA70BD60-18E1-41F6-B31C-B74C8AE116B8}" type="pres">
      <dgm:prSet presAssocID="{FB4C94C2-CC36-47F6-B56E-150E57AB7472}" presName="linear" presStyleCnt="0">
        <dgm:presLayoutVars>
          <dgm:animLvl val="lvl"/>
          <dgm:resizeHandles val="exact"/>
        </dgm:presLayoutVars>
      </dgm:prSet>
      <dgm:spPr/>
    </dgm:pt>
    <dgm:pt modelId="{873E0F36-1777-40C3-BACF-4C56611E73ED}" type="pres">
      <dgm:prSet presAssocID="{B5E67049-B415-4C31-BBB0-C6293BE60A7E}" presName="parentText" presStyleLbl="node1" presStyleIdx="0" presStyleCnt="5">
        <dgm:presLayoutVars>
          <dgm:chMax val="0"/>
          <dgm:bulletEnabled val="1"/>
        </dgm:presLayoutVars>
      </dgm:prSet>
      <dgm:spPr/>
    </dgm:pt>
    <dgm:pt modelId="{38B5491D-4985-405B-A060-CC4FCC94B0FD}" type="pres">
      <dgm:prSet presAssocID="{9E56EE76-4933-449B-AAF3-7B2E009EAEFC}" presName="spacer" presStyleCnt="0"/>
      <dgm:spPr/>
    </dgm:pt>
    <dgm:pt modelId="{16C95D82-A966-4522-86F7-BC833591494F}" type="pres">
      <dgm:prSet presAssocID="{011C84A7-1A1B-4936-8321-1F6A94C4AE94}" presName="parentText" presStyleLbl="node1" presStyleIdx="1" presStyleCnt="5">
        <dgm:presLayoutVars>
          <dgm:chMax val="0"/>
          <dgm:bulletEnabled val="1"/>
        </dgm:presLayoutVars>
      </dgm:prSet>
      <dgm:spPr/>
    </dgm:pt>
    <dgm:pt modelId="{9E23CE9D-F866-4817-9D2E-DD3864DF69C1}" type="pres">
      <dgm:prSet presAssocID="{867D9B8F-F016-4A59-9B52-4315B7A64DF9}" presName="spacer" presStyleCnt="0"/>
      <dgm:spPr/>
    </dgm:pt>
    <dgm:pt modelId="{A7A1B2A6-078E-4837-8039-FA1DFB3A3823}" type="pres">
      <dgm:prSet presAssocID="{E9FA7643-B9C2-4DFA-991F-1D4B86E3482D}" presName="parentText" presStyleLbl="node1" presStyleIdx="2" presStyleCnt="5">
        <dgm:presLayoutVars>
          <dgm:chMax val="0"/>
          <dgm:bulletEnabled val="1"/>
        </dgm:presLayoutVars>
      </dgm:prSet>
      <dgm:spPr/>
    </dgm:pt>
    <dgm:pt modelId="{4AA7C9AC-F937-4003-B366-FC6FD2651DF6}" type="pres">
      <dgm:prSet presAssocID="{935ABDA4-EFE9-4AB1-ABD9-095CEF67389B}" presName="spacer" presStyleCnt="0"/>
      <dgm:spPr/>
    </dgm:pt>
    <dgm:pt modelId="{4EF27E6F-E0D8-4597-BE2E-8EE872468D04}" type="pres">
      <dgm:prSet presAssocID="{AEDC2FFA-ADDC-4A95-A2CB-2A67D8A9BC27}" presName="parentText" presStyleLbl="node1" presStyleIdx="3" presStyleCnt="5">
        <dgm:presLayoutVars>
          <dgm:chMax val="0"/>
          <dgm:bulletEnabled val="1"/>
        </dgm:presLayoutVars>
      </dgm:prSet>
      <dgm:spPr/>
    </dgm:pt>
    <dgm:pt modelId="{0D463500-E054-425A-8B7F-30C310150961}" type="pres">
      <dgm:prSet presAssocID="{CFADD3EE-EBD9-4B47-8D4C-C2D7CB6D5D8A}" presName="spacer" presStyleCnt="0"/>
      <dgm:spPr/>
    </dgm:pt>
    <dgm:pt modelId="{07C9F813-4F1F-4373-9D7C-EECC59772B6C}" type="pres">
      <dgm:prSet presAssocID="{A40B5EE3-8638-433B-AC3E-9BDAF6962BCA}" presName="parentText" presStyleLbl="node1" presStyleIdx="4" presStyleCnt="5">
        <dgm:presLayoutVars>
          <dgm:chMax val="0"/>
          <dgm:bulletEnabled val="1"/>
        </dgm:presLayoutVars>
      </dgm:prSet>
      <dgm:spPr/>
    </dgm:pt>
  </dgm:ptLst>
  <dgm:cxnLst>
    <dgm:cxn modelId="{4A936902-ED44-4533-A278-5F829E816922}" type="presOf" srcId="{B5E67049-B415-4C31-BBB0-C6293BE60A7E}" destId="{873E0F36-1777-40C3-BACF-4C56611E73ED}" srcOrd="0" destOrd="0" presId="urn:microsoft.com/office/officeart/2005/8/layout/vList2"/>
    <dgm:cxn modelId="{F1C9143A-1812-45F0-AB89-2D3B358D1FED}" type="presOf" srcId="{E9FA7643-B9C2-4DFA-991F-1D4B86E3482D}" destId="{A7A1B2A6-078E-4837-8039-FA1DFB3A3823}" srcOrd="0" destOrd="0" presId="urn:microsoft.com/office/officeart/2005/8/layout/vList2"/>
    <dgm:cxn modelId="{26F91D3F-3FAB-402B-B28F-B9C452B33A74}" type="presOf" srcId="{A40B5EE3-8638-433B-AC3E-9BDAF6962BCA}" destId="{07C9F813-4F1F-4373-9D7C-EECC59772B6C}" srcOrd="0" destOrd="0" presId="urn:microsoft.com/office/officeart/2005/8/layout/vList2"/>
    <dgm:cxn modelId="{9FA7EA5B-3D10-45C6-9796-D67633142FF4}" srcId="{FB4C94C2-CC36-47F6-B56E-150E57AB7472}" destId="{AEDC2FFA-ADDC-4A95-A2CB-2A67D8A9BC27}" srcOrd="3" destOrd="0" parTransId="{98A218C0-AB97-46C6-A70B-35AFC8DA5094}" sibTransId="{CFADD3EE-EBD9-4B47-8D4C-C2D7CB6D5D8A}"/>
    <dgm:cxn modelId="{D8042F6A-93EB-4E0B-AB65-B4E69FD4757C}" srcId="{FB4C94C2-CC36-47F6-B56E-150E57AB7472}" destId="{E9FA7643-B9C2-4DFA-991F-1D4B86E3482D}" srcOrd="2" destOrd="0" parTransId="{DC4A50A9-0127-4199-A8CB-0DA3A1584E62}" sibTransId="{935ABDA4-EFE9-4AB1-ABD9-095CEF67389B}"/>
    <dgm:cxn modelId="{F0585B71-A67C-44A0-A854-42040ACAE206}" type="presOf" srcId="{011C84A7-1A1B-4936-8321-1F6A94C4AE94}" destId="{16C95D82-A966-4522-86F7-BC833591494F}" srcOrd="0" destOrd="0" presId="urn:microsoft.com/office/officeart/2005/8/layout/vList2"/>
    <dgm:cxn modelId="{50C6FFAF-8331-4DCC-9CCE-D8C36A2EA52B}" srcId="{FB4C94C2-CC36-47F6-B56E-150E57AB7472}" destId="{011C84A7-1A1B-4936-8321-1F6A94C4AE94}" srcOrd="1" destOrd="0" parTransId="{125AD06C-B77C-49DB-BDEE-DC1101840DAC}" sibTransId="{867D9B8F-F016-4A59-9B52-4315B7A64DF9}"/>
    <dgm:cxn modelId="{F26716CA-AB75-473F-A83B-51985F7DA10F}" type="presOf" srcId="{FB4C94C2-CC36-47F6-B56E-150E57AB7472}" destId="{BA70BD60-18E1-41F6-B31C-B74C8AE116B8}" srcOrd="0" destOrd="0" presId="urn:microsoft.com/office/officeart/2005/8/layout/vList2"/>
    <dgm:cxn modelId="{93DCDDD8-A441-40C9-81AF-814996C28164}" srcId="{FB4C94C2-CC36-47F6-B56E-150E57AB7472}" destId="{B5E67049-B415-4C31-BBB0-C6293BE60A7E}" srcOrd="0" destOrd="0" parTransId="{1E19BB78-018C-4CB3-BE4A-5F67ECC445E8}" sibTransId="{9E56EE76-4933-449B-AAF3-7B2E009EAEFC}"/>
    <dgm:cxn modelId="{C642CDE2-F864-499E-A030-D54398FE653D}" type="presOf" srcId="{AEDC2FFA-ADDC-4A95-A2CB-2A67D8A9BC27}" destId="{4EF27E6F-E0D8-4597-BE2E-8EE872468D04}" srcOrd="0" destOrd="0" presId="urn:microsoft.com/office/officeart/2005/8/layout/vList2"/>
    <dgm:cxn modelId="{B6644BFF-C360-4B32-BE78-89DA8E5B28BF}" srcId="{FB4C94C2-CC36-47F6-B56E-150E57AB7472}" destId="{A40B5EE3-8638-433B-AC3E-9BDAF6962BCA}" srcOrd="4" destOrd="0" parTransId="{A913B09A-B810-4F98-9752-0A763685E781}" sibTransId="{E1577CA3-3C3A-4C07-9795-09616DBD0241}"/>
    <dgm:cxn modelId="{56494708-05AC-439C-A6A5-F17C6A82F1F0}" type="presParOf" srcId="{BA70BD60-18E1-41F6-B31C-B74C8AE116B8}" destId="{873E0F36-1777-40C3-BACF-4C56611E73ED}" srcOrd="0" destOrd="0" presId="urn:microsoft.com/office/officeart/2005/8/layout/vList2"/>
    <dgm:cxn modelId="{558EBE0C-A79A-4018-AB06-C12A9035E404}" type="presParOf" srcId="{BA70BD60-18E1-41F6-B31C-B74C8AE116B8}" destId="{38B5491D-4985-405B-A060-CC4FCC94B0FD}" srcOrd="1" destOrd="0" presId="urn:microsoft.com/office/officeart/2005/8/layout/vList2"/>
    <dgm:cxn modelId="{BE5A50DA-97A2-435F-B9E8-4D106E973751}" type="presParOf" srcId="{BA70BD60-18E1-41F6-B31C-B74C8AE116B8}" destId="{16C95D82-A966-4522-86F7-BC833591494F}" srcOrd="2" destOrd="0" presId="urn:microsoft.com/office/officeart/2005/8/layout/vList2"/>
    <dgm:cxn modelId="{8E7951DF-9231-4C79-9337-4DDDA1412055}" type="presParOf" srcId="{BA70BD60-18E1-41F6-B31C-B74C8AE116B8}" destId="{9E23CE9D-F866-4817-9D2E-DD3864DF69C1}" srcOrd="3" destOrd="0" presId="urn:microsoft.com/office/officeart/2005/8/layout/vList2"/>
    <dgm:cxn modelId="{E2C47CFA-3816-4D57-A73D-C6E4A1F57ACD}" type="presParOf" srcId="{BA70BD60-18E1-41F6-B31C-B74C8AE116B8}" destId="{A7A1B2A6-078E-4837-8039-FA1DFB3A3823}" srcOrd="4" destOrd="0" presId="urn:microsoft.com/office/officeart/2005/8/layout/vList2"/>
    <dgm:cxn modelId="{51550B83-EB87-4D21-80FD-813283115F1F}" type="presParOf" srcId="{BA70BD60-18E1-41F6-B31C-B74C8AE116B8}" destId="{4AA7C9AC-F937-4003-B366-FC6FD2651DF6}" srcOrd="5" destOrd="0" presId="urn:microsoft.com/office/officeart/2005/8/layout/vList2"/>
    <dgm:cxn modelId="{4B1A47B8-4C39-4F43-8229-69F26B387AA6}" type="presParOf" srcId="{BA70BD60-18E1-41F6-B31C-B74C8AE116B8}" destId="{4EF27E6F-E0D8-4597-BE2E-8EE872468D04}" srcOrd="6" destOrd="0" presId="urn:microsoft.com/office/officeart/2005/8/layout/vList2"/>
    <dgm:cxn modelId="{6C46ABB1-5368-4A58-9650-D65D40AF6CDF}" type="presParOf" srcId="{BA70BD60-18E1-41F6-B31C-B74C8AE116B8}" destId="{0D463500-E054-425A-8B7F-30C310150961}" srcOrd="7" destOrd="0" presId="urn:microsoft.com/office/officeart/2005/8/layout/vList2"/>
    <dgm:cxn modelId="{ED7DAFC6-54E1-46AD-BDA9-C539DF1ADF7D}" type="presParOf" srcId="{BA70BD60-18E1-41F6-B31C-B74C8AE116B8}" destId="{07C9F813-4F1F-4373-9D7C-EECC59772B6C}"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F48F7F1-5561-417C-96BD-B337B7FE241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AD68A70-8399-4B1A-A53A-2C22A3DC400D}">
      <dgm:prSet/>
      <dgm:spPr/>
      <dgm:t>
        <a:bodyPr/>
        <a:lstStyle/>
        <a:p>
          <a:pPr>
            <a:lnSpc>
              <a:spcPct val="100000"/>
            </a:lnSpc>
          </a:pPr>
          <a:r>
            <a:rPr lang="en-US" dirty="0"/>
            <a:t>Identify</a:t>
          </a:r>
        </a:p>
      </dgm:t>
    </dgm:pt>
    <dgm:pt modelId="{41607066-0133-4FF2-B67C-5A8CECF9A796}" type="parTrans" cxnId="{C33FAC7C-B1DF-4BE5-BE5C-7AE3AF6E1627}">
      <dgm:prSet/>
      <dgm:spPr/>
      <dgm:t>
        <a:bodyPr/>
        <a:lstStyle/>
        <a:p>
          <a:endParaRPr lang="en-US"/>
        </a:p>
      </dgm:t>
    </dgm:pt>
    <dgm:pt modelId="{6BC6FABB-9EAD-49EF-88DE-5C4F75786247}" type="sibTrans" cxnId="{C33FAC7C-B1DF-4BE5-BE5C-7AE3AF6E1627}">
      <dgm:prSet/>
      <dgm:spPr/>
      <dgm:t>
        <a:bodyPr/>
        <a:lstStyle/>
        <a:p>
          <a:endParaRPr lang="en-US"/>
        </a:p>
      </dgm:t>
    </dgm:pt>
    <dgm:pt modelId="{308C04F7-5E46-43F3-8EC2-DF8C6492B698}">
      <dgm:prSet/>
      <dgm:spPr/>
      <dgm:t>
        <a:bodyPr/>
        <a:lstStyle/>
        <a:p>
          <a:pPr>
            <a:lnSpc>
              <a:spcPct val="100000"/>
            </a:lnSpc>
          </a:pPr>
          <a:r>
            <a:rPr lang="en-US"/>
            <a:t>Rate</a:t>
          </a:r>
        </a:p>
      </dgm:t>
    </dgm:pt>
    <dgm:pt modelId="{441B3118-24A8-41A8-AD4A-397108E5FC42}" type="parTrans" cxnId="{D4F9215B-2760-4D56-8E83-78F0A2F7FE41}">
      <dgm:prSet/>
      <dgm:spPr/>
      <dgm:t>
        <a:bodyPr/>
        <a:lstStyle/>
        <a:p>
          <a:endParaRPr lang="en-US"/>
        </a:p>
      </dgm:t>
    </dgm:pt>
    <dgm:pt modelId="{38776148-B5E2-4258-9351-C6C6667DD559}" type="sibTrans" cxnId="{D4F9215B-2760-4D56-8E83-78F0A2F7FE41}">
      <dgm:prSet/>
      <dgm:spPr/>
      <dgm:t>
        <a:bodyPr/>
        <a:lstStyle/>
        <a:p>
          <a:endParaRPr lang="en-US"/>
        </a:p>
      </dgm:t>
    </dgm:pt>
    <dgm:pt modelId="{4B29BB02-2041-4924-AC76-297E615A98FA}">
      <dgm:prSet/>
      <dgm:spPr/>
      <dgm:t>
        <a:bodyPr/>
        <a:lstStyle/>
        <a:p>
          <a:pPr>
            <a:lnSpc>
              <a:spcPct val="100000"/>
            </a:lnSpc>
          </a:pPr>
          <a:r>
            <a:rPr lang="en-US" dirty="0"/>
            <a:t>Prioritize</a:t>
          </a:r>
        </a:p>
      </dgm:t>
    </dgm:pt>
    <dgm:pt modelId="{16C56971-3152-4111-A084-6331355E95B5}" type="parTrans" cxnId="{5B4FC209-9CE0-4AF3-A5CF-7AEBE8A347BB}">
      <dgm:prSet/>
      <dgm:spPr/>
      <dgm:t>
        <a:bodyPr/>
        <a:lstStyle/>
        <a:p>
          <a:endParaRPr lang="en-US"/>
        </a:p>
      </dgm:t>
    </dgm:pt>
    <dgm:pt modelId="{8CC8171B-31FC-49BA-94EA-F732DEED3F5F}" type="sibTrans" cxnId="{5B4FC209-9CE0-4AF3-A5CF-7AEBE8A347BB}">
      <dgm:prSet/>
      <dgm:spPr/>
      <dgm:t>
        <a:bodyPr/>
        <a:lstStyle/>
        <a:p>
          <a:endParaRPr lang="en-US"/>
        </a:p>
      </dgm:t>
    </dgm:pt>
    <dgm:pt modelId="{457448C3-FFB0-46A5-B79F-E397678AD39D}" type="pres">
      <dgm:prSet presAssocID="{FF48F7F1-5561-417C-96BD-B337B7FE2418}" presName="root" presStyleCnt="0">
        <dgm:presLayoutVars>
          <dgm:dir/>
          <dgm:resizeHandles val="exact"/>
        </dgm:presLayoutVars>
      </dgm:prSet>
      <dgm:spPr/>
    </dgm:pt>
    <dgm:pt modelId="{CF699955-1EE0-4339-BA11-83B858EFE65C}" type="pres">
      <dgm:prSet presAssocID="{0AD68A70-8399-4B1A-A53A-2C22A3DC400D}" presName="compNode" presStyleCnt="0"/>
      <dgm:spPr/>
    </dgm:pt>
    <dgm:pt modelId="{6166DCF8-38DD-4DC2-8FD6-0F4A19E8F580}" type="pres">
      <dgm:prSet presAssocID="{0AD68A70-8399-4B1A-A53A-2C22A3DC400D}" presName="iconRect" presStyleLbl="node1" presStyleIdx="0" presStyleCnt="3" custLinFactNeighborX="5890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A16D4220-1D54-4C40-8E10-15BFED682360}" type="pres">
      <dgm:prSet presAssocID="{0AD68A70-8399-4B1A-A53A-2C22A3DC400D}" presName="spaceRect" presStyleCnt="0"/>
      <dgm:spPr/>
    </dgm:pt>
    <dgm:pt modelId="{3B8B7B57-E133-4C82-BA05-D427611EF153}" type="pres">
      <dgm:prSet presAssocID="{0AD68A70-8399-4B1A-A53A-2C22A3DC400D}" presName="textRect" presStyleLbl="revTx" presStyleIdx="0" presStyleCnt="3" custLinFactNeighborX="26533">
        <dgm:presLayoutVars>
          <dgm:chMax val="1"/>
          <dgm:chPref val="1"/>
        </dgm:presLayoutVars>
      </dgm:prSet>
      <dgm:spPr/>
    </dgm:pt>
    <dgm:pt modelId="{9D584A64-7F38-4BC9-9ED0-F67861ACD276}" type="pres">
      <dgm:prSet presAssocID="{6BC6FABB-9EAD-49EF-88DE-5C4F75786247}" presName="sibTrans" presStyleCnt="0"/>
      <dgm:spPr/>
    </dgm:pt>
    <dgm:pt modelId="{E003C302-84AD-4474-8A30-2283C3672B2A}" type="pres">
      <dgm:prSet presAssocID="{308C04F7-5E46-43F3-8EC2-DF8C6492B698}" presName="compNode" presStyleCnt="0"/>
      <dgm:spPr/>
    </dgm:pt>
    <dgm:pt modelId="{B0BA6397-530B-4924-904A-748F8F4262F1}" type="pres">
      <dgm:prSet presAssocID="{308C04F7-5E46-43F3-8EC2-DF8C6492B69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auge"/>
        </a:ext>
      </dgm:extLst>
    </dgm:pt>
    <dgm:pt modelId="{E70A154F-BEF5-4D08-935A-CEBEF2495212}" type="pres">
      <dgm:prSet presAssocID="{308C04F7-5E46-43F3-8EC2-DF8C6492B698}" presName="spaceRect" presStyleCnt="0"/>
      <dgm:spPr/>
    </dgm:pt>
    <dgm:pt modelId="{F11AC820-F744-48EF-8C0E-9422C45B15F4}" type="pres">
      <dgm:prSet presAssocID="{308C04F7-5E46-43F3-8EC2-DF8C6492B698}" presName="textRect" presStyleLbl="revTx" presStyleIdx="1" presStyleCnt="3">
        <dgm:presLayoutVars>
          <dgm:chMax val="1"/>
          <dgm:chPref val="1"/>
        </dgm:presLayoutVars>
      </dgm:prSet>
      <dgm:spPr/>
    </dgm:pt>
    <dgm:pt modelId="{A411BF34-E530-4E1E-9878-38AE93ED3CF2}" type="pres">
      <dgm:prSet presAssocID="{38776148-B5E2-4258-9351-C6C6667DD559}" presName="sibTrans" presStyleCnt="0"/>
      <dgm:spPr/>
    </dgm:pt>
    <dgm:pt modelId="{3C32DEF5-3DEA-4F5E-B48D-34A3EC17EB85}" type="pres">
      <dgm:prSet presAssocID="{4B29BB02-2041-4924-AC76-297E615A98FA}" presName="compNode" presStyleCnt="0"/>
      <dgm:spPr/>
    </dgm:pt>
    <dgm:pt modelId="{1EF6AC31-F26E-42E4-A2ED-528EA8B265C1}" type="pres">
      <dgm:prSet presAssocID="{4B29BB02-2041-4924-AC76-297E615A98FA}" presName="iconRect" presStyleLbl="node1" presStyleIdx="2" presStyleCnt="3" custLinFactNeighborX="-4655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 List"/>
        </a:ext>
      </dgm:extLst>
    </dgm:pt>
    <dgm:pt modelId="{196D24FB-5439-4913-8D2D-1D5167D8B3A3}" type="pres">
      <dgm:prSet presAssocID="{4B29BB02-2041-4924-AC76-297E615A98FA}" presName="spaceRect" presStyleCnt="0"/>
      <dgm:spPr/>
    </dgm:pt>
    <dgm:pt modelId="{7A36928B-D244-416F-A91F-8827C9188973}" type="pres">
      <dgm:prSet presAssocID="{4B29BB02-2041-4924-AC76-297E615A98FA}" presName="textRect" presStyleLbl="revTx" presStyleIdx="2" presStyleCnt="3" custLinFactNeighborX="-20969">
        <dgm:presLayoutVars>
          <dgm:chMax val="1"/>
          <dgm:chPref val="1"/>
        </dgm:presLayoutVars>
      </dgm:prSet>
      <dgm:spPr/>
    </dgm:pt>
  </dgm:ptLst>
  <dgm:cxnLst>
    <dgm:cxn modelId="{5B4FC209-9CE0-4AF3-A5CF-7AEBE8A347BB}" srcId="{FF48F7F1-5561-417C-96BD-B337B7FE2418}" destId="{4B29BB02-2041-4924-AC76-297E615A98FA}" srcOrd="2" destOrd="0" parTransId="{16C56971-3152-4111-A084-6331355E95B5}" sibTransId="{8CC8171B-31FC-49BA-94EA-F732DEED3F5F}"/>
    <dgm:cxn modelId="{C0424149-C167-4634-9137-50043FE7E074}" type="presOf" srcId="{0AD68A70-8399-4B1A-A53A-2C22A3DC400D}" destId="{3B8B7B57-E133-4C82-BA05-D427611EF153}" srcOrd="0" destOrd="0" presId="urn:microsoft.com/office/officeart/2018/2/layout/IconLabelList"/>
    <dgm:cxn modelId="{D4F9215B-2760-4D56-8E83-78F0A2F7FE41}" srcId="{FF48F7F1-5561-417C-96BD-B337B7FE2418}" destId="{308C04F7-5E46-43F3-8EC2-DF8C6492B698}" srcOrd="1" destOrd="0" parTransId="{441B3118-24A8-41A8-AD4A-397108E5FC42}" sibTransId="{38776148-B5E2-4258-9351-C6C6667DD559}"/>
    <dgm:cxn modelId="{C33FAC7C-B1DF-4BE5-BE5C-7AE3AF6E1627}" srcId="{FF48F7F1-5561-417C-96BD-B337B7FE2418}" destId="{0AD68A70-8399-4B1A-A53A-2C22A3DC400D}" srcOrd="0" destOrd="0" parTransId="{41607066-0133-4FF2-B67C-5A8CECF9A796}" sibTransId="{6BC6FABB-9EAD-49EF-88DE-5C4F75786247}"/>
    <dgm:cxn modelId="{C9A1377E-654C-431E-8EE4-E388CE89D5A7}" type="presOf" srcId="{4B29BB02-2041-4924-AC76-297E615A98FA}" destId="{7A36928B-D244-416F-A91F-8827C9188973}" srcOrd="0" destOrd="0" presId="urn:microsoft.com/office/officeart/2018/2/layout/IconLabelList"/>
    <dgm:cxn modelId="{7BBA298B-A9ED-4BEE-A6D3-E8149D20191A}" type="presOf" srcId="{FF48F7F1-5561-417C-96BD-B337B7FE2418}" destId="{457448C3-FFB0-46A5-B79F-E397678AD39D}" srcOrd="0" destOrd="0" presId="urn:microsoft.com/office/officeart/2018/2/layout/IconLabelList"/>
    <dgm:cxn modelId="{48D138E1-2668-489D-89B0-CA58A4343CD5}" type="presOf" srcId="{308C04F7-5E46-43F3-8EC2-DF8C6492B698}" destId="{F11AC820-F744-48EF-8C0E-9422C45B15F4}" srcOrd="0" destOrd="0" presId="urn:microsoft.com/office/officeart/2018/2/layout/IconLabelList"/>
    <dgm:cxn modelId="{9E7F839C-A0DB-41E2-B53F-CE43D4631A44}" type="presParOf" srcId="{457448C3-FFB0-46A5-B79F-E397678AD39D}" destId="{CF699955-1EE0-4339-BA11-83B858EFE65C}" srcOrd="0" destOrd="0" presId="urn:microsoft.com/office/officeart/2018/2/layout/IconLabelList"/>
    <dgm:cxn modelId="{14E4C638-969C-41A6-A3C1-066591C8C5EC}" type="presParOf" srcId="{CF699955-1EE0-4339-BA11-83B858EFE65C}" destId="{6166DCF8-38DD-4DC2-8FD6-0F4A19E8F580}" srcOrd="0" destOrd="0" presId="urn:microsoft.com/office/officeart/2018/2/layout/IconLabelList"/>
    <dgm:cxn modelId="{8628673F-13FA-44D5-8670-5335E4F8702A}" type="presParOf" srcId="{CF699955-1EE0-4339-BA11-83B858EFE65C}" destId="{A16D4220-1D54-4C40-8E10-15BFED682360}" srcOrd="1" destOrd="0" presId="urn:microsoft.com/office/officeart/2018/2/layout/IconLabelList"/>
    <dgm:cxn modelId="{9A49CE84-9FC2-42A2-A264-B4CD22F43DAC}" type="presParOf" srcId="{CF699955-1EE0-4339-BA11-83B858EFE65C}" destId="{3B8B7B57-E133-4C82-BA05-D427611EF153}" srcOrd="2" destOrd="0" presId="urn:microsoft.com/office/officeart/2018/2/layout/IconLabelList"/>
    <dgm:cxn modelId="{39C617DB-1673-4CF6-8F43-1A26AD44135A}" type="presParOf" srcId="{457448C3-FFB0-46A5-B79F-E397678AD39D}" destId="{9D584A64-7F38-4BC9-9ED0-F67861ACD276}" srcOrd="1" destOrd="0" presId="urn:microsoft.com/office/officeart/2018/2/layout/IconLabelList"/>
    <dgm:cxn modelId="{32E2108D-65B7-49BE-8783-DA2EBDD3BE1E}" type="presParOf" srcId="{457448C3-FFB0-46A5-B79F-E397678AD39D}" destId="{E003C302-84AD-4474-8A30-2283C3672B2A}" srcOrd="2" destOrd="0" presId="urn:microsoft.com/office/officeart/2018/2/layout/IconLabelList"/>
    <dgm:cxn modelId="{E673DC58-6957-4D59-85DC-EE3921BC590D}" type="presParOf" srcId="{E003C302-84AD-4474-8A30-2283C3672B2A}" destId="{B0BA6397-530B-4924-904A-748F8F4262F1}" srcOrd="0" destOrd="0" presId="urn:microsoft.com/office/officeart/2018/2/layout/IconLabelList"/>
    <dgm:cxn modelId="{D5E96662-3918-4E9E-8867-EE399D990E90}" type="presParOf" srcId="{E003C302-84AD-4474-8A30-2283C3672B2A}" destId="{E70A154F-BEF5-4D08-935A-CEBEF2495212}" srcOrd="1" destOrd="0" presId="urn:microsoft.com/office/officeart/2018/2/layout/IconLabelList"/>
    <dgm:cxn modelId="{0CF8E872-0DA2-4506-99A4-E5A9F5C62F1A}" type="presParOf" srcId="{E003C302-84AD-4474-8A30-2283C3672B2A}" destId="{F11AC820-F744-48EF-8C0E-9422C45B15F4}" srcOrd="2" destOrd="0" presId="urn:microsoft.com/office/officeart/2018/2/layout/IconLabelList"/>
    <dgm:cxn modelId="{AD6385AB-B381-47FB-9C6B-5979F934D55E}" type="presParOf" srcId="{457448C3-FFB0-46A5-B79F-E397678AD39D}" destId="{A411BF34-E530-4E1E-9878-38AE93ED3CF2}" srcOrd="3" destOrd="0" presId="urn:microsoft.com/office/officeart/2018/2/layout/IconLabelList"/>
    <dgm:cxn modelId="{F97A7E73-01F4-4487-92C1-D9279927F575}" type="presParOf" srcId="{457448C3-FFB0-46A5-B79F-E397678AD39D}" destId="{3C32DEF5-3DEA-4F5E-B48D-34A3EC17EB85}" srcOrd="4" destOrd="0" presId="urn:microsoft.com/office/officeart/2018/2/layout/IconLabelList"/>
    <dgm:cxn modelId="{18E7998E-40D3-4D5E-8E53-4BA8013EE01F}" type="presParOf" srcId="{3C32DEF5-3DEA-4F5E-B48D-34A3EC17EB85}" destId="{1EF6AC31-F26E-42E4-A2ED-528EA8B265C1}" srcOrd="0" destOrd="0" presId="urn:microsoft.com/office/officeart/2018/2/layout/IconLabelList"/>
    <dgm:cxn modelId="{64B56F0D-0FE5-41F7-91DD-75A95AE75A42}" type="presParOf" srcId="{3C32DEF5-3DEA-4F5E-B48D-34A3EC17EB85}" destId="{196D24FB-5439-4913-8D2D-1D5167D8B3A3}" srcOrd="1" destOrd="0" presId="urn:microsoft.com/office/officeart/2018/2/layout/IconLabelList"/>
    <dgm:cxn modelId="{2813DC86-B8E4-48A0-B6E5-E5613D5C9949}" type="presParOf" srcId="{3C32DEF5-3DEA-4F5E-B48D-34A3EC17EB85}" destId="{7A36928B-D244-416F-A91F-8827C9188973}"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DCAF9-D8C7-7849-A294-20427BAE22D6}">
      <dsp:nvSpPr>
        <dsp:cNvPr id="0" name=""/>
        <dsp:cNvSpPr/>
      </dsp:nvSpPr>
      <dsp:spPr>
        <a:xfrm>
          <a:off x="0" y="706668"/>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One of the most widely used frameworks.</a:t>
          </a:r>
        </a:p>
      </dsp:txBody>
      <dsp:txXfrm>
        <a:off x="0" y="706668"/>
        <a:ext cx="2238412" cy="1343047"/>
      </dsp:txXfrm>
    </dsp:sp>
    <dsp:sp modelId="{8E68E0E8-E978-D743-ADF0-FA78E0AC7531}">
      <dsp:nvSpPr>
        <dsp:cNvPr id="0" name=""/>
        <dsp:cNvSpPr/>
      </dsp:nvSpPr>
      <dsp:spPr>
        <a:xfrm>
          <a:off x="2462253" y="706668"/>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Often recommended by funders.</a:t>
          </a:r>
        </a:p>
      </dsp:txBody>
      <dsp:txXfrm>
        <a:off x="2462253" y="706668"/>
        <a:ext cx="2238412" cy="1343047"/>
      </dsp:txXfrm>
    </dsp:sp>
    <dsp:sp modelId="{D35BEFED-F911-6B44-8830-6DD59E2E945F}">
      <dsp:nvSpPr>
        <dsp:cNvPr id="0" name=""/>
        <dsp:cNvSpPr/>
      </dsp:nvSpPr>
      <dsp:spPr>
        <a:xfrm>
          <a:off x="4924507" y="706668"/>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Expanded the original model to focus on </a:t>
          </a:r>
          <a:r>
            <a:rPr lang="en-US" sz="2000" b="1" i="1" kern="1200" dirty="0">
              <a:solidFill>
                <a:schemeClr val="bg1"/>
              </a:solidFill>
            </a:rPr>
            <a:t>adaptions and sustainability</a:t>
          </a:r>
          <a:r>
            <a:rPr lang="en-US" sz="2000" kern="1200" dirty="0"/>
            <a:t>.</a:t>
          </a:r>
        </a:p>
      </dsp:txBody>
      <dsp:txXfrm>
        <a:off x="4924507" y="706668"/>
        <a:ext cx="2238412" cy="1343047"/>
      </dsp:txXfrm>
    </dsp:sp>
    <dsp:sp modelId="{B5B1CCF5-001A-A448-B8A0-44588BE92A57}">
      <dsp:nvSpPr>
        <dsp:cNvPr id="0" name=""/>
        <dsp:cNvSpPr/>
      </dsp:nvSpPr>
      <dsp:spPr>
        <a:xfrm>
          <a:off x="0" y="2273557"/>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Emphasize qualitative methods to understand “how” and “why.”</a:t>
          </a:r>
        </a:p>
      </dsp:txBody>
      <dsp:txXfrm>
        <a:off x="0" y="2273557"/>
        <a:ext cx="2238412" cy="1343047"/>
      </dsp:txXfrm>
    </dsp:sp>
    <dsp:sp modelId="{F3A49869-C026-674D-92B8-2C74D27B2BEC}">
      <dsp:nvSpPr>
        <dsp:cNvPr id="0" name=""/>
        <dsp:cNvSpPr/>
      </dsp:nvSpPr>
      <dsp:spPr>
        <a:xfrm>
          <a:off x="2462253" y="2273557"/>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i="1" kern="1200" dirty="0"/>
            <a:t>Capture costs</a:t>
          </a:r>
          <a:r>
            <a:rPr lang="en-US" sz="2000" kern="1200" dirty="0"/>
            <a:t>.</a:t>
          </a:r>
        </a:p>
      </dsp:txBody>
      <dsp:txXfrm>
        <a:off x="2462253" y="2273557"/>
        <a:ext cx="2238412" cy="1343047"/>
      </dsp:txXfrm>
    </dsp:sp>
    <dsp:sp modelId="{2B1258B8-9B9E-2146-B638-9FF019325574}">
      <dsp:nvSpPr>
        <dsp:cNvPr id="0" name=""/>
        <dsp:cNvSpPr/>
      </dsp:nvSpPr>
      <dsp:spPr>
        <a:xfrm>
          <a:off x="4924507" y="2273557"/>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Understand and address </a:t>
          </a:r>
          <a:r>
            <a:rPr lang="en-US" sz="2000" b="1" i="1" kern="1200" dirty="0"/>
            <a:t>health equity issues.</a:t>
          </a:r>
        </a:p>
      </dsp:txBody>
      <dsp:txXfrm>
        <a:off x="4924507" y="2273557"/>
        <a:ext cx="2238412" cy="1343047"/>
      </dsp:txXfrm>
    </dsp:sp>
    <dsp:sp modelId="{FFF3EB72-8A67-3949-96C8-38519DAC9C9B}">
      <dsp:nvSpPr>
        <dsp:cNvPr id="0" name=""/>
        <dsp:cNvSpPr/>
      </dsp:nvSpPr>
      <dsp:spPr>
        <a:xfrm>
          <a:off x="0" y="3840445"/>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Encourage pragmatic and iterative use.</a:t>
          </a:r>
        </a:p>
      </dsp:txBody>
      <dsp:txXfrm>
        <a:off x="0" y="3840445"/>
        <a:ext cx="2238412" cy="1343047"/>
      </dsp:txXfrm>
    </dsp:sp>
    <dsp:sp modelId="{11593C88-E453-8E41-AF07-18E06D077C13}">
      <dsp:nvSpPr>
        <dsp:cNvPr id="0" name=""/>
        <dsp:cNvSpPr/>
      </dsp:nvSpPr>
      <dsp:spPr>
        <a:xfrm>
          <a:off x="2462253" y="3840445"/>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Package for use by non-researchers.</a:t>
          </a:r>
        </a:p>
      </dsp:txBody>
      <dsp:txXfrm>
        <a:off x="2462253" y="3840445"/>
        <a:ext cx="2238412" cy="1343047"/>
      </dsp:txXfrm>
    </dsp:sp>
    <dsp:sp modelId="{CC05018D-44B9-224C-8572-D30FEE165869}">
      <dsp:nvSpPr>
        <dsp:cNvPr id="0" name=""/>
        <dsp:cNvSpPr/>
      </dsp:nvSpPr>
      <dsp:spPr>
        <a:xfrm>
          <a:off x="4924507" y="3840446"/>
          <a:ext cx="2238412" cy="13430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Integrate with other models.</a:t>
          </a:r>
        </a:p>
      </dsp:txBody>
      <dsp:txXfrm>
        <a:off x="4924507" y="3840446"/>
        <a:ext cx="2238412" cy="13430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7D5E27-1927-F94C-97BB-72A7D3442FC4}">
      <dsp:nvSpPr>
        <dsp:cNvPr id="0" name=""/>
        <dsp:cNvSpPr/>
      </dsp:nvSpPr>
      <dsp:spPr>
        <a:xfrm>
          <a:off x="3687466" y="835912"/>
          <a:ext cx="1401245" cy="519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Planning</a:t>
          </a:r>
        </a:p>
      </dsp:txBody>
      <dsp:txXfrm>
        <a:off x="3687466" y="835912"/>
        <a:ext cx="1401245" cy="519455"/>
      </dsp:txXfrm>
    </dsp:sp>
    <dsp:sp modelId="{2F3EB4CB-6840-A949-A9AD-74BF05C0EEA4}">
      <dsp:nvSpPr>
        <dsp:cNvPr id="0" name=""/>
        <dsp:cNvSpPr/>
      </dsp:nvSpPr>
      <dsp:spPr>
        <a:xfrm>
          <a:off x="1553670" y="119463"/>
          <a:ext cx="3312681" cy="3312681"/>
        </a:xfrm>
        <a:prstGeom prst="circularArrow">
          <a:avLst>
            <a:gd name="adj1" fmla="val 8248"/>
            <a:gd name="adj2" fmla="val 576111"/>
            <a:gd name="adj3" fmla="val 2340909"/>
            <a:gd name="adj4" fmla="val 20519809"/>
            <a:gd name="adj5" fmla="val 962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CA6628-EA4B-C541-8504-8727D2DB4419}">
      <dsp:nvSpPr>
        <dsp:cNvPr id="0" name=""/>
        <dsp:cNvSpPr/>
      </dsp:nvSpPr>
      <dsp:spPr>
        <a:xfrm>
          <a:off x="2310712" y="2677070"/>
          <a:ext cx="1798596" cy="918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Implementation</a:t>
          </a:r>
        </a:p>
      </dsp:txBody>
      <dsp:txXfrm>
        <a:off x="2310712" y="2677070"/>
        <a:ext cx="1798596" cy="918123"/>
      </dsp:txXfrm>
    </dsp:sp>
    <dsp:sp modelId="{E21B3BA1-B23B-FC45-8311-C05DC491147B}">
      <dsp:nvSpPr>
        <dsp:cNvPr id="0" name=""/>
        <dsp:cNvSpPr/>
      </dsp:nvSpPr>
      <dsp:spPr>
        <a:xfrm>
          <a:off x="1623916" y="185939"/>
          <a:ext cx="3312681" cy="3312681"/>
        </a:xfrm>
        <a:prstGeom prst="circularArrow">
          <a:avLst>
            <a:gd name="adj1" fmla="val 8248"/>
            <a:gd name="adj2" fmla="val 576111"/>
            <a:gd name="adj3" fmla="val 11122261"/>
            <a:gd name="adj4" fmla="val 8127441"/>
            <a:gd name="adj5" fmla="val 962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50FF7D-9DE0-E841-80AC-2E38AD8A3598}">
      <dsp:nvSpPr>
        <dsp:cNvPr id="0" name=""/>
        <dsp:cNvSpPr/>
      </dsp:nvSpPr>
      <dsp:spPr>
        <a:xfrm>
          <a:off x="1393093" y="824054"/>
          <a:ext cx="1401245" cy="666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t>Sustainment</a:t>
          </a:r>
        </a:p>
      </dsp:txBody>
      <dsp:txXfrm>
        <a:off x="1393093" y="824054"/>
        <a:ext cx="1401245" cy="666768"/>
      </dsp:txXfrm>
    </dsp:sp>
    <dsp:sp modelId="{4FFB1515-199B-DC4A-B008-72A794FBFE7C}">
      <dsp:nvSpPr>
        <dsp:cNvPr id="0" name=""/>
        <dsp:cNvSpPr/>
      </dsp:nvSpPr>
      <dsp:spPr>
        <a:xfrm>
          <a:off x="1613827" y="178619"/>
          <a:ext cx="3312681" cy="3312681"/>
        </a:xfrm>
        <a:prstGeom prst="circularArrow">
          <a:avLst>
            <a:gd name="adj1" fmla="val 8248"/>
            <a:gd name="adj2" fmla="val 576111"/>
            <a:gd name="adj3" fmla="val 18188412"/>
            <a:gd name="adj4" fmla="val 13679943"/>
            <a:gd name="adj5" fmla="val 9623"/>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67A082-073B-4042-9F77-3808699DBA11}">
      <dsp:nvSpPr>
        <dsp:cNvPr id="0" name=""/>
        <dsp:cNvSpPr/>
      </dsp:nvSpPr>
      <dsp:spPr>
        <a:xfrm>
          <a:off x="2131464" y="1561"/>
          <a:ext cx="8525856" cy="16002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425" tIns="406460" rIns="165425" bIns="406460" numCol="1" spcCol="1270" anchor="ctr" anchorCtr="0">
          <a:noAutofit/>
        </a:bodyPr>
        <a:lstStyle/>
        <a:p>
          <a:pPr marL="0" lvl="0" indent="0" algn="l" defTabSz="977900">
            <a:lnSpc>
              <a:spcPct val="90000"/>
            </a:lnSpc>
            <a:spcBef>
              <a:spcPct val="0"/>
            </a:spcBef>
            <a:spcAft>
              <a:spcPct val="35000"/>
            </a:spcAft>
            <a:buNone/>
          </a:pPr>
          <a:r>
            <a:rPr lang="en-US" sz="2200" kern="1200"/>
            <a:t>Overview of four case vignettes about the use of PRISM to improve the alignment of context and program/strategy fit</a:t>
          </a:r>
        </a:p>
      </dsp:txBody>
      <dsp:txXfrm>
        <a:off x="2131464" y="1561"/>
        <a:ext cx="8525856" cy="1600237"/>
      </dsp:txXfrm>
    </dsp:sp>
    <dsp:sp modelId="{811F2DFC-3FBD-FE4A-B894-DB517D58A96F}">
      <dsp:nvSpPr>
        <dsp:cNvPr id="0" name=""/>
        <dsp:cNvSpPr/>
      </dsp:nvSpPr>
      <dsp:spPr>
        <a:xfrm>
          <a:off x="0" y="1561"/>
          <a:ext cx="2131464" cy="16002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790" tIns="158068" rIns="112790" bIns="158068" numCol="1" spcCol="1270" anchor="ctr" anchorCtr="0">
          <a:noAutofit/>
        </a:bodyPr>
        <a:lstStyle/>
        <a:p>
          <a:pPr marL="0" lvl="0" indent="0" algn="ctr" defTabSz="1244600">
            <a:lnSpc>
              <a:spcPct val="90000"/>
            </a:lnSpc>
            <a:spcBef>
              <a:spcPct val="0"/>
            </a:spcBef>
            <a:spcAft>
              <a:spcPct val="35000"/>
            </a:spcAft>
            <a:buNone/>
          </a:pPr>
          <a:r>
            <a:rPr lang="en-US" sz="2800" kern="1200"/>
            <a:t>Overview</a:t>
          </a:r>
        </a:p>
      </dsp:txBody>
      <dsp:txXfrm>
        <a:off x="0" y="1561"/>
        <a:ext cx="2131464" cy="1600237"/>
      </dsp:txXfrm>
    </dsp:sp>
    <dsp:sp modelId="{5CA6F26B-1B8E-8F47-B325-6EBE82C99858}">
      <dsp:nvSpPr>
        <dsp:cNvPr id="0" name=""/>
        <dsp:cNvSpPr/>
      </dsp:nvSpPr>
      <dsp:spPr>
        <a:xfrm>
          <a:off x="2131464" y="1697812"/>
          <a:ext cx="8525856" cy="16002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425" tIns="406460" rIns="165425" bIns="406460" numCol="1" spcCol="1270" anchor="ctr" anchorCtr="0">
          <a:noAutofit/>
        </a:bodyPr>
        <a:lstStyle/>
        <a:p>
          <a:pPr marL="0" lvl="0" indent="0" algn="l" defTabSz="977900">
            <a:lnSpc>
              <a:spcPct val="90000"/>
            </a:lnSpc>
            <a:spcBef>
              <a:spcPct val="0"/>
            </a:spcBef>
            <a:spcAft>
              <a:spcPct val="35000"/>
            </a:spcAft>
            <a:buNone/>
          </a:pPr>
          <a:r>
            <a:rPr lang="en-US" sz="2200" kern="1200"/>
            <a:t>Provide detailed overview of one case vignette</a:t>
          </a:r>
        </a:p>
      </dsp:txBody>
      <dsp:txXfrm>
        <a:off x="2131464" y="1697812"/>
        <a:ext cx="8525856" cy="1600237"/>
      </dsp:txXfrm>
    </dsp:sp>
    <dsp:sp modelId="{E5428EF0-5D24-1D4C-9151-DD4EAFAD4A05}">
      <dsp:nvSpPr>
        <dsp:cNvPr id="0" name=""/>
        <dsp:cNvSpPr/>
      </dsp:nvSpPr>
      <dsp:spPr>
        <a:xfrm>
          <a:off x="0" y="1697812"/>
          <a:ext cx="2131464" cy="16002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790" tIns="158068" rIns="112790" bIns="158068" numCol="1" spcCol="1270" anchor="ctr" anchorCtr="0">
          <a:noAutofit/>
        </a:bodyPr>
        <a:lstStyle/>
        <a:p>
          <a:pPr marL="0" lvl="0" indent="0" algn="ctr" defTabSz="1244600">
            <a:lnSpc>
              <a:spcPct val="90000"/>
            </a:lnSpc>
            <a:spcBef>
              <a:spcPct val="0"/>
            </a:spcBef>
            <a:spcAft>
              <a:spcPct val="35000"/>
            </a:spcAft>
            <a:buNone/>
          </a:pPr>
          <a:r>
            <a:rPr lang="en-US" sz="2800" kern="1200"/>
            <a:t>Provide</a:t>
          </a:r>
        </a:p>
      </dsp:txBody>
      <dsp:txXfrm>
        <a:off x="0" y="1697812"/>
        <a:ext cx="2131464" cy="1600237"/>
      </dsp:txXfrm>
    </dsp:sp>
    <dsp:sp modelId="{DBE6F4F0-ED56-164A-9E43-39C56345C5D8}">
      <dsp:nvSpPr>
        <dsp:cNvPr id="0" name=""/>
        <dsp:cNvSpPr/>
      </dsp:nvSpPr>
      <dsp:spPr>
        <a:xfrm>
          <a:off x="2131464" y="3394064"/>
          <a:ext cx="8525856" cy="16002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425" tIns="406460" rIns="165425" bIns="406460" numCol="1" spcCol="1270" anchor="ctr" anchorCtr="0">
          <a:noAutofit/>
        </a:bodyPr>
        <a:lstStyle/>
        <a:p>
          <a:pPr marL="0" lvl="0" indent="0" algn="l" defTabSz="977900">
            <a:lnSpc>
              <a:spcPct val="90000"/>
            </a:lnSpc>
            <a:spcBef>
              <a:spcPct val="0"/>
            </a:spcBef>
            <a:spcAft>
              <a:spcPct val="35000"/>
            </a:spcAft>
            <a:buNone/>
          </a:pPr>
          <a:r>
            <a:rPr lang="en-US" sz="2200" kern="1200"/>
            <a:t>Address any questions</a:t>
          </a:r>
        </a:p>
      </dsp:txBody>
      <dsp:txXfrm>
        <a:off x="2131464" y="3394064"/>
        <a:ext cx="8525856" cy="1600237"/>
      </dsp:txXfrm>
    </dsp:sp>
    <dsp:sp modelId="{486B3D77-B85A-E14D-A03A-839D341B681E}">
      <dsp:nvSpPr>
        <dsp:cNvPr id="0" name=""/>
        <dsp:cNvSpPr/>
      </dsp:nvSpPr>
      <dsp:spPr>
        <a:xfrm>
          <a:off x="0" y="3394064"/>
          <a:ext cx="2131464" cy="16002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790" tIns="158068" rIns="112790" bIns="158068" numCol="1" spcCol="1270" anchor="ctr" anchorCtr="0">
          <a:noAutofit/>
        </a:bodyPr>
        <a:lstStyle/>
        <a:p>
          <a:pPr marL="0" lvl="0" indent="0" algn="ctr" defTabSz="1244600">
            <a:lnSpc>
              <a:spcPct val="90000"/>
            </a:lnSpc>
            <a:spcBef>
              <a:spcPct val="0"/>
            </a:spcBef>
            <a:spcAft>
              <a:spcPct val="35000"/>
            </a:spcAft>
            <a:buNone/>
          </a:pPr>
          <a:r>
            <a:rPr lang="en-US" sz="2800" kern="1200"/>
            <a:t>Address</a:t>
          </a:r>
        </a:p>
      </dsp:txBody>
      <dsp:txXfrm>
        <a:off x="0" y="3394064"/>
        <a:ext cx="2131464" cy="16002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94FB1-4ED0-6348-8916-E2EB9B65B259}">
      <dsp:nvSpPr>
        <dsp:cNvPr id="0" name=""/>
        <dsp:cNvSpPr/>
      </dsp:nvSpPr>
      <dsp:spPr>
        <a:xfrm>
          <a:off x="1331" y="466824"/>
          <a:ext cx="4672912" cy="2967299"/>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7ACD3265-212D-D442-A6D5-0EDB3034274D}">
      <dsp:nvSpPr>
        <dsp:cNvPr id="0" name=""/>
        <dsp:cNvSpPr/>
      </dsp:nvSpPr>
      <dsp:spPr>
        <a:xfrm>
          <a:off x="520543" y="960076"/>
          <a:ext cx="4672912" cy="296729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To refine our strategies and outcome metrics for COVID-19 rapid testing.</a:t>
          </a:r>
          <a:endParaRPr lang="en-US" sz="2600" b="0" kern="1200"/>
        </a:p>
      </dsp:txBody>
      <dsp:txXfrm>
        <a:off x="607452" y="1046985"/>
        <a:ext cx="4499094" cy="2793481"/>
      </dsp:txXfrm>
    </dsp:sp>
    <dsp:sp modelId="{61BA625B-F54F-1848-A474-0798F6A0F364}">
      <dsp:nvSpPr>
        <dsp:cNvPr id="0" name=""/>
        <dsp:cNvSpPr/>
      </dsp:nvSpPr>
      <dsp:spPr>
        <a:xfrm>
          <a:off x="5712668" y="466824"/>
          <a:ext cx="4672912" cy="2967299"/>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F4346F1E-5FDB-2D49-BA8E-EB25BBF2C19F}">
      <dsp:nvSpPr>
        <dsp:cNvPr id="0" name=""/>
        <dsp:cNvSpPr/>
      </dsp:nvSpPr>
      <dsp:spPr>
        <a:xfrm>
          <a:off x="6231881" y="960076"/>
          <a:ext cx="4672912" cy="2967299"/>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To evaluate the impact of our testing strategies to optimize COVID-19 rapid testing among underserved, Latino communities in Central and South San Diego.</a:t>
          </a:r>
        </a:p>
      </dsp:txBody>
      <dsp:txXfrm>
        <a:off x="6318790" y="1046985"/>
        <a:ext cx="4499094" cy="27934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97B52-91F9-4F4A-AA98-93BBBD8A8220}">
      <dsp:nvSpPr>
        <dsp:cNvPr id="0" name=""/>
        <dsp:cNvSpPr/>
      </dsp:nvSpPr>
      <dsp:spPr>
        <a:xfrm>
          <a:off x="1330370" y="601693"/>
          <a:ext cx="1064296" cy="7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F3AA67-0A11-40E4-870B-10A1AC39BB7F}">
      <dsp:nvSpPr>
        <dsp:cNvPr id="0" name=""/>
        <dsp:cNvSpPr/>
      </dsp:nvSpPr>
      <dsp:spPr>
        <a:xfrm>
          <a:off x="2458524" y="512326"/>
          <a:ext cx="122394" cy="229837"/>
        </a:xfrm>
        <a:prstGeom prst="chevron">
          <a:avLst>
            <a:gd name="adj" fmla="val 90000"/>
          </a:avLst>
        </a:prstGeom>
        <a:solidFill>
          <a:schemeClr val="accent5">
            <a:tint val="40000"/>
            <a:alpha val="90000"/>
            <a:hueOff val="-612706"/>
            <a:satOff val="-2076"/>
            <a:lumOff val="-266"/>
            <a:alphaOff val="0"/>
          </a:schemeClr>
        </a:solidFill>
        <a:ln w="12700" cap="flat" cmpd="sng" algn="ctr">
          <a:solidFill>
            <a:schemeClr val="accent5">
              <a:tint val="40000"/>
              <a:alpha val="90000"/>
              <a:hueOff val="-612706"/>
              <a:satOff val="-2076"/>
              <a:lumOff val="-266"/>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27D3C0-6E50-4986-BB80-419EEAAD24A5}">
      <dsp:nvSpPr>
        <dsp:cNvPr id="0" name=""/>
        <dsp:cNvSpPr/>
      </dsp:nvSpPr>
      <dsp:spPr>
        <a:xfrm>
          <a:off x="641553" y="45949"/>
          <a:ext cx="1111560" cy="1111560"/>
        </a:xfrm>
        <a:prstGeom prst="ellipse">
          <a:avLst/>
        </a:prstGeom>
        <a:solidFill>
          <a:srgbClr val="154C7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35" tIns="43135" rIns="43135" bIns="43135"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04337" y="208733"/>
        <a:ext cx="785992" cy="785992"/>
      </dsp:txXfrm>
    </dsp:sp>
    <dsp:sp modelId="{FDB7E42D-845B-4446-B313-97DF25F3F3AF}">
      <dsp:nvSpPr>
        <dsp:cNvPr id="0" name=""/>
        <dsp:cNvSpPr/>
      </dsp:nvSpPr>
      <dsp:spPr>
        <a:xfrm>
          <a:off x="0" y="1323107"/>
          <a:ext cx="2394666" cy="2764125"/>
        </a:xfrm>
        <a:prstGeom prst="upArrowCallout">
          <a:avLst>
            <a:gd name="adj1" fmla="val 50000"/>
            <a:gd name="adj2" fmla="val 20000"/>
            <a:gd name="adj3" fmla="val 20000"/>
            <a:gd name="adj4" fmla="val 100000"/>
          </a:avLst>
        </a:prstGeom>
        <a:solidFill>
          <a:schemeClr val="accent5">
            <a:lumMod val="20000"/>
            <a:lumOff val="80000"/>
            <a:alpha val="9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8894" tIns="165100" rIns="188894" bIns="165100" numCol="1" spcCol="1270" anchor="t" anchorCtr="0">
          <a:noAutofit/>
        </a:bodyPr>
        <a:lstStyle/>
        <a:p>
          <a:pPr marL="0" lvl="0" indent="0" algn="l" defTabSz="889000">
            <a:lnSpc>
              <a:spcPct val="90000"/>
            </a:lnSpc>
            <a:spcBef>
              <a:spcPct val="0"/>
            </a:spcBef>
            <a:spcAft>
              <a:spcPct val="35000"/>
            </a:spcAft>
            <a:buNone/>
          </a:pPr>
          <a:r>
            <a:rPr lang="en-US" sz="2000" b="1" kern="1200" dirty="0"/>
            <a:t>Identify</a:t>
          </a:r>
          <a:r>
            <a:rPr lang="en-US" sz="2000" kern="1200" dirty="0"/>
            <a:t> and </a:t>
          </a:r>
          <a:r>
            <a:rPr lang="en-US" sz="2000" kern="1200" dirty="0">
              <a:latin typeface="Calibri" panose="020F0502020204030204" pitchFamily="34" charset="0"/>
              <a:ea typeface="Calibri" panose="020F0502020204030204" pitchFamily="34" charset="0"/>
              <a:cs typeface="Times New Roman" panose="02020603050405020304" pitchFamily="18" charset="0"/>
            </a:rPr>
            <a:t>decide upon </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your team, the Iterative RE-AIM process leader, and the project goals and outcomes</a:t>
          </a:r>
          <a:endParaRPr lang="en-US" sz="2000" kern="1200" dirty="0"/>
        </a:p>
      </dsp:txBody>
      <dsp:txXfrm>
        <a:off x="0" y="1802040"/>
        <a:ext cx="2394666" cy="2285192"/>
      </dsp:txXfrm>
    </dsp:sp>
    <dsp:sp modelId="{9765A4B9-1B0B-49D6-8267-E90232538134}">
      <dsp:nvSpPr>
        <dsp:cNvPr id="0" name=""/>
        <dsp:cNvSpPr/>
      </dsp:nvSpPr>
      <dsp:spPr>
        <a:xfrm>
          <a:off x="2660740" y="601659"/>
          <a:ext cx="2394666" cy="71"/>
        </a:xfrm>
        <a:prstGeom prst="rect">
          <a:avLst/>
        </a:prstGeom>
        <a:solidFill>
          <a:schemeClr val="accent5">
            <a:tint val="40000"/>
            <a:alpha val="90000"/>
            <a:hueOff val="-1838117"/>
            <a:satOff val="-6227"/>
            <a:lumOff val="-799"/>
            <a:alphaOff val="0"/>
          </a:schemeClr>
        </a:solidFill>
        <a:ln w="12700" cap="flat" cmpd="sng" algn="ctr">
          <a:solidFill>
            <a:schemeClr val="accent5">
              <a:tint val="40000"/>
              <a:alpha val="90000"/>
              <a:hueOff val="-1838117"/>
              <a:satOff val="-6227"/>
              <a:lumOff val="-799"/>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59CD7B-97FD-4E6D-ACB7-D59B35EA2309}">
      <dsp:nvSpPr>
        <dsp:cNvPr id="0" name=""/>
        <dsp:cNvSpPr/>
      </dsp:nvSpPr>
      <dsp:spPr>
        <a:xfrm>
          <a:off x="5119265" y="512294"/>
          <a:ext cx="122394" cy="229881"/>
        </a:xfrm>
        <a:prstGeom prst="chevron">
          <a:avLst>
            <a:gd name="adj" fmla="val 90000"/>
          </a:avLst>
        </a:prstGeom>
        <a:solidFill>
          <a:schemeClr val="accent5">
            <a:tint val="40000"/>
            <a:alpha val="90000"/>
            <a:hueOff val="-2450822"/>
            <a:satOff val="-8303"/>
            <a:lumOff val="-1065"/>
            <a:alphaOff val="0"/>
          </a:schemeClr>
        </a:solidFill>
        <a:ln w="12700" cap="flat" cmpd="sng" algn="ctr">
          <a:solidFill>
            <a:schemeClr val="accent5">
              <a:tint val="40000"/>
              <a:alpha val="90000"/>
              <a:hueOff val="-2450822"/>
              <a:satOff val="-8303"/>
              <a:lumOff val="-10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CEE159-CA9F-4AEF-BA9C-400042BC2F33}">
      <dsp:nvSpPr>
        <dsp:cNvPr id="0" name=""/>
        <dsp:cNvSpPr/>
      </dsp:nvSpPr>
      <dsp:spPr>
        <a:xfrm>
          <a:off x="3302293" y="45915"/>
          <a:ext cx="1111560" cy="1111560"/>
        </a:xfrm>
        <a:prstGeom prst="ellipse">
          <a:avLst/>
        </a:prstGeom>
        <a:solidFill>
          <a:srgbClr val="C6B78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35" tIns="43135" rIns="43135" bIns="43135"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465077" y="208699"/>
        <a:ext cx="785992" cy="785992"/>
      </dsp:txXfrm>
    </dsp:sp>
    <dsp:sp modelId="{EB6A0F11-4B87-4EE0-AB33-87E8DDE98F50}">
      <dsp:nvSpPr>
        <dsp:cNvPr id="0" name=""/>
        <dsp:cNvSpPr/>
      </dsp:nvSpPr>
      <dsp:spPr>
        <a:xfrm>
          <a:off x="2660740" y="1323071"/>
          <a:ext cx="2394666" cy="2764125"/>
        </a:xfrm>
        <a:prstGeom prst="upArrowCallout">
          <a:avLst>
            <a:gd name="adj1" fmla="val 50000"/>
            <a:gd name="adj2" fmla="val 20000"/>
            <a:gd name="adj3" fmla="val 20000"/>
            <a:gd name="adj4" fmla="val 100000"/>
          </a:avLst>
        </a:prstGeom>
        <a:solidFill>
          <a:srgbClr val="DFD6BB">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8894" tIns="165100" rIns="188894" bIns="165100" numCol="1" spcCol="1270" anchor="t" anchorCtr="0">
          <a:noAutofit/>
        </a:bodyPr>
        <a:lstStyle/>
        <a:p>
          <a:pPr marL="0" lvl="0" indent="0" algn="l" defTabSz="889000">
            <a:lnSpc>
              <a:spcPct val="90000"/>
            </a:lnSpc>
            <a:spcBef>
              <a:spcPct val="0"/>
            </a:spcBef>
            <a:spcAft>
              <a:spcPct val="35000"/>
            </a:spcAft>
            <a:buNone/>
          </a:pPr>
          <a:r>
            <a:rPr lang="en-US" sz="2000" b="1" kern="1200" dirty="0"/>
            <a:t>Score</a:t>
          </a:r>
          <a:r>
            <a:rPr lang="en-US" sz="2000" kern="1200" dirty="0"/>
            <a:t> </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your project with your team on the </a:t>
          </a:r>
          <a:r>
            <a:rPr lang="en-US" sz="2000" i="1" u="sng" kern="1200" dirty="0">
              <a:effectLst/>
              <a:latin typeface="Calibri" panose="020F0502020204030204" pitchFamily="34" charset="0"/>
              <a:ea typeface="Calibri" panose="020F0502020204030204" pitchFamily="34" charset="0"/>
              <a:cs typeface="Times New Roman" panose="02020603050405020304" pitchFamily="18" charset="0"/>
            </a:rPr>
            <a:t>importance</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and </a:t>
          </a:r>
          <a:r>
            <a:rPr lang="en-US" sz="2000" i="1" u="sng" kern="1200" dirty="0">
              <a:effectLst/>
              <a:latin typeface="Calibri" panose="020F0502020204030204" pitchFamily="34" charset="0"/>
              <a:ea typeface="Calibri" panose="020F0502020204030204" pitchFamily="34" charset="0"/>
              <a:cs typeface="Times New Roman" panose="02020603050405020304" pitchFamily="18" charset="0"/>
            </a:rPr>
            <a:t>progress</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 on each RE-AIM dimension at that point in time</a:t>
          </a:r>
          <a:endParaRPr lang="en-US" sz="2000" kern="1200" dirty="0"/>
        </a:p>
      </dsp:txBody>
      <dsp:txXfrm>
        <a:off x="2660740" y="1802004"/>
        <a:ext cx="2394666" cy="2285192"/>
      </dsp:txXfrm>
    </dsp:sp>
    <dsp:sp modelId="{B933676D-5A08-4276-A43F-BC8388B9FFF5}">
      <dsp:nvSpPr>
        <dsp:cNvPr id="0" name=""/>
        <dsp:cNvSpPr/>
      </dsp:nvSpPr>
      <dsp:spPr>
        <a:xfrm>
          <a:off x="5321481" y="601675"/>
          <a:ext cx="2394666" cy="72"/>
        </a:xfrm>
        <a:prstGeom prst="rect">
          <a:avLst/>
        </a:prstGeom>
        <a:solidFill>
          <a:schemeClr val="accent5">
            <a:tint val="40000"/>
            <a:alpha val="90000"/>
            <a:hueOff val="-3676233"/>
            <a:satOff val="-12454"/>
            <a:lumOff val="-1597"/>
            <a:alphaOff val="0"/>
          </a:schemeClr>
        </a:solidFill>
        <a:ln w="12700" cap="flat" cmpd="sng" algn="ctr">
          <a:solidFill>
            <a:schemeClr val="accent5">
              <a:tint val="40000"/>
              <a:alpha val="90000"/>
              <a:hueOff val="-3676233"/>
              <a:satOff val="-12454"/>
              <a:lumOff val="-1597"/>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31F94E-800F-4413-BC9D-2C2A70C9CEEF}">
      <dsp:nvSpPr>
        <dsp:cNvPr id="0" name=""/>
        <dsp:cNvSpPr/>
      </dsp:nvSpPr>
      <dsp:spPr>
        <a:xfrm>
          <a:off x="7780005" y="512308"/>
          <a:ext cx="122394" cy="229894"/>
        </a:xfrm>
        <a:prstGeom prst="chevron">
          <a:avLst>
            <a:gd name="adj" fmla="val 90000"/>
          </a:avLst>
        </a:prstGeom>
        <a:solidFill>
          <a:schemeClr val="accent5">
            <a:tint val="40000"/>
            <a:alpha val="90000"/>
            <a:hueOff val="-4288939"/>
            <a:satOff val="-14529"/>
            <a:lumOff val="-1863"/>
            <a:alphaOff val="0"/>
          </a:schemeClr>
        </a:solidFill>
        <a:ln w="12700" cap="flat" cmpd="sng" algn="ctr">
          <a:solidFill>
            <a:schemeClr val="accent5">
              <a:tint val="40000"/>
              <a:alpha val="90000"/>
              <a:hueOff val="-4288939"/>
              <a:satOff val="-14529"/>
              <a:lumOff val="-1863"/>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AB28F9-06CF-4017-8734-57A15C5AC830}">
      <dsp:nvSpPr>
        <dsp:cNvPr id="0" name=""/>
        <dsp:cNvSpPr/>
      </dsp:nvSpPr>
      <dsp:spPr>
        <a:xfrm>
          <a:off x="5963034" y="45931"/>
          <a:ext cx="1111560" cy="1111560"/>
        </a:xfrm>
        <a:prstGeom prst="ellipse">
          <a:avLst/>
        </a:prstGeom>
        <a:solidFill>
          <a:schemeClr val="accent6">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35" tIns="43135" rIns="43135" bIns="43135"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125818" y="208715"/>
        <a:ext cx="785992" cy="785992"/>
      </dsp:txXfrm>
    </dsp:sp>
    <dsp:sp modelId="{7F2C11E2-2C2F-48D7-BAC1-0046DFD8E9A2}">
      <dsp:nvSpPr>
        <dsp:cNvPr id="0" name=""/>
        <dsp:cNvSpPr/>
      </dsp:nvSpPr>
      <dsp:spPr>
        <a:xfrm>
          <a:off x="5321481" y="1323107"/>
          <a:ext cx="2394666" cy="2764125"/>
        </a:xfrm>
        <a:prstGeom prst="upArrowCallout">
          <a:avLst>
            <a:gd name="adj1" fmla="val 50000"/>
            <a:gd name="adj2" fmla="val 20000"/>
            <a:gd name="adj3" fmla="val 20000"/>
            <a:gd name="adj4" fmla="val 100000"/>
          </a:avLst>
        </a:prstGeom>
        <a:solidFill>
          <a:srgbClr val="BDDCA8">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8894" tIns="165100" rIns="188894" bIns="165100" numCol="1" spcCol="1270" anchor="t" anchorCtr="0">
          <a:noAutofit/>
        </a:bodyPr>
        <a:lstStyle/>
        <a:p>
          <a:pPr marL="0" lvl="0" indent="0" algn="l" defTabSz="889000">
            <a:lnSpc>
              <a:spcPct val="90000"/>
            </a:lnSpc>
            <a:spcBef>
              <a:spcPct val="0"/>
            </a:spcBef>
            <a:spcAft>
              <a:spcPct val="35000"/>
            </a:spcAft>
            <a:buNone/>
          </a:pPr>
          <a:r>
            <a:rPr lang="en-US" sz="2000" b="1" kern="1200" dirty="0"/>
            <a:t>Review</a:t>
          </a:r>
          <a:r>
            <a:rPr lang="en-US" sz="2000" kern="1200" dirty="0"/>
            <a:t> </a:t>
          </a:r>
          <a:r>
            <a:rPr lang="en-US" sz="2000" i="1" u="sng" kern="1200" dirty="0">
              <a:effectLst/>
              <a:latin typeface="Calibri" panose="020F0502020204030204" pitchFamily="34" charset="0"/>
              <a:ea typeface="Calibri" panose="020F0502020204030204" pitchFamily="34" charset="0"/>
              <a:cs typeface="Times New Roman" panose="02020603050405020304" pitchFamily="18" charset="0"/>
            </a:rPr>
            <a:t>and discuss </a:t>
          </a:r>
          <a:r>
            <a:rPr lang="en-US" sz="2000" kern="1200" dirty="0">
              <a:effectLst/>
              <a:latin typeface="Calibri" panose="020F0502020204030204" pitchFamily="34" charset="0"/>
              <a:ea typeface="Calibri" panose="020F0502020204030204" pitchFamily="34" charset="0"/>
              <a:cs typeface="Times New Roman" panose="02020603050405020304" pitchFamily="18" charset="0"/>
            </a:rPr>
            <a:t>scores and identify 1-2 areas for which to prioritize adaptations with specific action plans</a:t>
          </a:r>
          <a:endParaRPr lang="en-US" sz="2000" kern="1200" dirty="0"/>
        </a:p>
      </dsp:txBody>
      <dsp:txXfrm>
        <a:off x="5321481" y="1802040"/>
        <a:ext cx="2394666" cy="2285192"/>
      </dsp:txXfrm>
    </dsp:sp>
    <dsp:sp modelId="{FC5CE6C3-3946-4EB9-BFA0-B43C23B783E1}">
      <dsp:nvSpPr>
        <dsp:cNvPr id="0" name=""/>
        <dsp:cNvSpPr/>
      </dsp:nvSpPr>
      <dsp:spPr>
        <a:xfrm>
          <a:off x="7982222" y="601675"/>
          <a:ext cx="1197333" cy="72"/>
        </a:xfrm>
        <a:prstGeom prst="rect">
          <a:avLst/>
        </a:prstGeom>
        <a:solidFill>
          <a:schemeClr val="accent5">
            <a:tint val="40000"/>
            <a:alpha val="90000"/>
            <a:hueOff val="-5514350"/>
            <a:satOff val="-18681"/>
            <a:lumOff val="-2396"/>
            <a:alphaOff val="0"/>
          </a:schemeClr>
        </a:solidFill>
        <a:ln w="12700" cap="flat" cmpd="sng" algn="ctr">
          <a:solidFill>
            <a:schemeClr val="accent5">
              <a:tint val="40000"/>
              <a:alpha val="90000"/>
              <a:hueOff val="-5514350"/>
              <a:satOff val="-18681"/>
              <a:lumOff val="-23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C86355-6363-4BCD-8E6B-F0862D5EB12D}">
      <dsp:nvSpPr>
        <dsp:cNvPr id="0" name=""/>
        <dsp:cNvSpPr/>
      </dsp:nvSpPr>
      <dsp:spPr>
        <a:xfrm>
          <a:off x="8623775" y="45931"/>
          <a:ext cx="1111560" cy="1111560"/>
        </a:xfrm>
        <a:prstGeom prst="ellipse">
          <a:avLst/>
        </a:prstGeom>
        <a:solidFill>
          <a:srgbClr val="A4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35" tIns="43135" rIns="43135" bIns="43135" numCol="1" spcCol="1270" anchor="ctr" anchorCtr="0">
          <a:noAutofit/>
        </a:bodyPr>
        <a:lstStyle/>
        <a:p>
          <a:pPr marL="0" lvl="0" indent="0" algn="ctr" defTabSz="2133600">
            <a:lnSpc>
              <a:spcPct val="90000"/>
            </a:lnSpc>
            <a:spcBef>
              <a:spcPct val="0"/>
            </a:spcBef>
            <a:spcAft>
              <a:spcPct val="35000"/>
            </a:spcAft>
            <a:buNone/>
          </a:pPr>
          <a:r>
            <a:rPr lang="en-US" sz="4800" kern="1200"/>
            <a:t>4</a:t>
          </a:r>
          <a:endParaRPr lang="en-US" sz="4800" kern="1200" dirty="0"/>
        </a:p>
      </dsp:txBody>
      <dsp:txXfrm>
        <a:off x="8786559" y="208715"/>
        <a:ext cx="785992" cy="785992"/>
      </dsp:txXfrm>
    </dsp:sp>
    <dsp:sp modelId="{CC3DDBAB-B4AB-4B46-A36C-DA1FD7D8D5C4}">
      <dsp:nvSpPr>
        <dsp:cNvPr id="0" name=""/>
        <dsp:cNvSpPr/>
      </dsp:nvSpPr>
      <dsp:spPr>
        <a:xfrm>
          <a:off x="7982222" y="1323107"/>
          <a:ext cx="2394666" cy="2764125"/>
        </a:xfrm>
        <a:prstGeom prst="upArrowCallout">
          <a:avLst>
            <a:gd name="adj1" fmla="val 50000"/>
            <a:gd name="adj2" fmla="val 20000"/>
            <a:gd name="adj3" fmla="val 20000"/>
            <a:gd name="adj4" fmla="val 100000"/>
          </a:avLst>
        </a:prstGeom>
        <a:solidFill>
          <a:srgbClr val="FFB9B9">
            <a:alpha val="8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8894" tIns="165100" rIns="188894" bIns="165100" numCol="1" spcCol="1270" anchor="t" anchorCtr="0">
          <a:noAutofit/>
        </a:bodyPr>
        <a:lstStyle/>
        <a:p>
          <a:pPr marL="0" lvl="0" indent="0" algn="l" defTabSz="889000">
            <a:lnSpc>
              <a:spcPct val="90000"/>
            </a:lnSpc>
            <a:spcBef>
              <a:spcPct val="0"/>
            </a:spcBef>
            <a:spcAft>
              <a:spcPct val="35000"/>
            </a:spcAft>
            <a:buNone/>
          </a:pPr>
          <a:r>
            <a:rPr lang="en-US" sz="2000" b="1" kern="1200" dirty="0"/>
            <a:t>Evaluate</a:t>
          </a:r>
          <a:r>
            <a:rPr lang="en-US" sz="2000" kern="1200" dirty="0"/>
            <a:t> progress and repeat as needed</a:t>
          </a:r>
        </a:p>
      </dsp:txBody>
      <dsp:txXfrm>
        <a:off x="7982222" y="1802040"/>
        <a:ext cx="2394666" cy="22851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D7EBF-1B77-4C72-A7EC-6B28DB66A27A}">
      <dsp:nvSpPr>
        <dsp:cNvPr id="0" name=""/>
        <dsp:cNvSpPr/>
      </dsp:nvSpPr>
      <dsp:spPr>
        <a:xfrm>
          <a:off x="3477" y="219677"/>
          <a:ext cx="3390312" cy="720000"/>
        </a:xfrm>
        <a:prstGeom prst="rect">
          <a:avLst/>
        </a:prstGeom>
        <a:solidFill>
          <a:srgbClr val="154C7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mn-lt"/>
            </a:rPr>
            <a:t>Key Findings</a:t>
          </a:r>
        </a:p>
      </dsp:txBody>
      <dsp:txXfrm>
        <a:off x="3477" y="219677"/>
        <a:ext cx="3390312" cy="720000"/>
      </dsp:txXfrm>
    </dsp:sp>
    <dsp:sp modelId="{07BDDAD1-F4C1-41FB-85B0-50E4E9DBBF79}">
      <dsp:nvSpPr>
        <dsp:cNvPr id="0" name=""/>
        <dsp:cNvSpPr/>
      </dsp:nvSpPr>
      <dsp:spPr>
        <a:xfrm>
          <a:off x="3477" y="939677"/>
          <a:ext cx="3390312" cy="39802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latin typeface="+mn-lt"/>
            </a:rPr>
            <a:t>Feasible and applicable across different projects, content areas and teams</a:t>
          </a:r>
        </a:p>
        <a:p>
          <a:pPr marL="228600" lvl="1" indent="-228600" algn="l" defTabSz="1111250">
            <a:lnSpc>
              <a:spcPct val="90000"/>
            </a:lnSpc>
            <a:spcBef>
              <a:spcPct val="0"/>
            </a:spcBef>
            <a:spcAft>
              <a:spcPct val="15000"/>
            </a:spcAft>
            <a:buChar char="•"/>
          </a:pPr>
          <a:endParaRPr lang="en-US" sz="2500" kern="1200" dirty="0">
            <a:latin typeface="+mn-lt"/>
          </a:endParaRPr>
        </a:p>
        <a:p>
          <a:pPr marL="228600" lvl="1" indent="-228600" algn="l" defTabSz="1111250">
            <a:lnSpc>
              <a:spcPct val="90000"/>
            </a:lnSpc>
            <a:spcBef>
              <a:spcPct val="0"/>
            </a:spcBef>
            <a:spcAft>
              <a:spcPct val="15000"/>
            </a:spcAft>
            <a:buChar char="•"/>
          </a:pPr>
          <a:r>
            <a:rPr lang="en-US" sz="2500" kern="1200" dirty="0">
              <a:latin typeface="+mn-lt"/>
            </a:rPr>
            <a:t>This works to </a:t>
          </a:r>
          <a:r>
            <a:rPr lang="en-US" sz="2500" b="1" i="1" u="sng" kern="1200" dirty="0">
              <a:latin typeface="+mn-lt"/>
            </a:rPr>
            <a:t>promote team discussion, reflection and action planning</a:t>
          </a:r>
        </a:p>
      </dsp:txBody>
      <dsp:txXfrm>
        <a:off x="3477" y="939677"/>
        <a:ext cx="3390312" cy="3980250"/>
      </dsp:txXfrm>
    </dsp:sp>
    <dsp:sp modelId="{2ECD98E8-8CB1-4F5A-A268-858C5948EEAF}">
      <dsp:nvSpPr>
        <dsp:cNvPr id="0" name=""/>
        <dsp:cNvSpPr/>
      </dsp:nvSpPr>
      <dsp:spPr>
        <a:xfrm>
          <a:off x="3868433" y="219677"/>
          <a:ext cx="3390312" cy="720000"/>
        </a:xfrm>
        <a:prstGeom prst="rect">
          <a:avLst/>
        </a:prstGeom>
        <a:solidFill>
          <a:srgbClr val="154C7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mn-lt"/>
            </a:rPr>
            <a:t>Challenges</a:t>
          </a:r>
        </a:p>
      </dsp:txBody>
      <dsp:txXfrm>
        <a:off x="3868433" y="219677"/>
        <a:ext cx="3390312" cy="720000"/>
      </dsp:txXfrm>
    </dsp:sp>
    <dsp:sp modelId="{6F02D88D-4A2A-4D94-965D-5CB936D629B7}">
      <dsp:nvSpPr>
        <dsp:cNvPr id="0" name=""/>
        <dsp:cNvSpPr/>
      </dsp:nvSpPr>
      <dsp:spPr>
        <a:xfrm>
          <a:off x="3868433" y="939677"/>
          <a:ext cx="3390312" cy="39802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kern="1200" dirty="0">
              <a:latin typeface="+mn-lt"/>
            </a:rPr>
            <a:t>Limited by frequency and quality of data</a:t>
          </a:r>
        </a:p>
        <a:p>
          <a:pPr marL="228600" lvl="1" indent="-228600" algn="l" defTabSz="1111250">
            <a:lnSpc>
              <a:spcPct val="90000"/>
            </a:lnSpc>
            <a:spcBef>
              <a:spcPct val="0"/>
            </a:spcBef>
            <a:spcAft>
              <a:spcPct val="15000"/>
            </a:spcAft>
            <a:buChar char="•"/>
          </a:pPr>
          <a:r>
            <a:rPr lang="en-US" sz="2500" kern="1200" dirty="0">
              <a:latin typeface="+mn-lt"/>
            </a:rPr>
            <a:t>Identifying the number of iterative sessions and level of facilitation needed</a:t>
          </a:r>
        </a:p>
        <a:p>
          <a:pPr marL="228600" lvl="1" indent="-228600" algn="l" defTabSz="1111250">
            <a:lnSpc>
              <a:spcPct val="90000"/>
            </a:lnSpc>
            <a:spcBef>
              <a:spcPct val="0"/>
            </a:spcBef>
            <a:spcAft>
              <a:spcPct val="15000"/>
            </a:spcAft>
            <a:buChar char="•"/>
          </a:pPr>
          <a:r>
            <a:rPr lang="en-US" sz="2500" b="0" kern="1200" dirty="0">
              <a:latin typeface="+mn-lt"/>
            </a:rPr>
            <a:t>Finding a way to </a:t>
          </a:r>
          <a:r>
            <a:rPr lang="en-US" sz="2500" b="1" i="1" u="sng" kern="1200" dirty="0">
              <a:latin typeface="+mn-lt"/>
            </a:rPr>
            <a:t>integrate PRISM context issues</a:t>
          </a:r>
        </a:p>
      </dsp:txBody>
      <dsp:txXfrm>
        <a:off x="3868433" y="939677"/>
        <a:ext cx="3390312" cy="3980250"/>
      </dsp:txXfrm>
    </dsp:sp>
    <dsp:sp modelId="{F6E3D048-B49E-4002-BD6F-6F9247317C65}">
      <dsp:nvSpPr>
        <dsp:cNvPr id="0" name=""/>
        <dsp:cNvSpPr/>
      </dsp:nvSpPr>
      <dsp:spPr>
        <a:xfrm>
          <a:off x="7733389" y="219677"/>
          <a:ext cx="3390312" cy="720000"/>
        </a:xfrm>
        <a:prstGeom prst="rect">
          <a:avLst/>
        </a:prstGeom>
        <a:solidFill>
          <a:srgbClr val="154C7F"/>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mn-lt"/>
            </a:rPr>
            <a:t>Next</a:t>
          </a:r>
          <a:r>
            <a:rPr lang="en-US" sz="3200" kern="1200" dirty="0">
              <a:latin typeface="+mn-lt"/>
            </a:rPr>
            <a:t> </a:t>
          </a:r>
          <a:r>
            <a:rPr lang="en-US" sz="3200" b="1" kern="1200" dirty="0">
              <a:latin typeface="+mn-lt"/>
            </a:rPr>
            <a:t>Steps</a:t>
          </a:r>
        </a:p>
      </dsp:txBody>
      <dsp:txXfrm>
        <a:off x="7733389" y="219677"/>
        <a:ext cx="3390312" cy="720000"/>
      </dsp:txXfrm>
    </dsp:sp>
    <dsp:sp modelId="{2E4E0076-5D3E-4238-B040-BE891ED3F585}">
      <dsp:nvSpPr>
        <dsp:cNvPr id="0" name=""/>
        <dsp:cNvSpPr/>
      </dsp:nvSpPr>
      <dsp:spPr>
        <a:xfrm>
          <a:off x="7733389" y="939677"/>
          <a:ext cx="3390312" cy="39802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endParaRPr lang="en-US" sz="2500" kern="1200" dirty="0">
            <a:latin typeface="+mn-lt"/>
          </a:endParaRPr>
        </a:p>
        <a:p>
          <a:pPr marL="228600" lvl="1" indent="-228600" algn="l" defTabSz="1111250">
            <a:lnSpc>
              <a:spcPct val="90000"/>
            </a:lnSpc>
            <a:spcBef>
              <a:spcPct val="0"/>
            </a:spcBef>
            <a:spcAft>
              <a:spcPct val="15000"/>
            </a:spcAft>
            <a:buChar char="•"/>
          </a:pPr>
          <a:r>
            <a:rPr lang="en-US" sz="2500" kern="1200" dirty="0">
              <a:latin typeface="+mn-lt"/>
            </a:rPr>
            <a:t>Use </a:t>
          </a:r>
          <a:r>
            <a:rPr lang="en-US" sz="2500" b="1" i="1" u="sng" kern="1200" dirty="0">
              <a:latin typeface="+mn-lt"/>
            </a:rPr>
            <a:t>real-time EHR data</a:t>
          </a:r>
          <a:r>
            <a:rPr lang="en-US" sz="2500" kern="1200" dirty="0">
              <a:latin typeface="+mn-lt"/>
            </a:rPr>
            <a:t> and biweekly meetings for rapid iterations</a:t>
          </a:r>
        </a:p>
        <a:p>
          <a:pPr marL="228600" lvl="1" indent="-228600" algn="l" defTabSz="1111250">
            <a:lnSpc>
              <a:spcPct val="90000"/>
            </a:lnSpc>
            <a:spcBef>
              <a:spcPct val="0"/>
            </a:spcBef>
            <a:spcAft>
              <a:spcPct val="15000"/>
            </a:spcAft>
            <a:buChar char="•"/>
          </a:pPr>
          <a:endParaRPr lang="en-US" sz="2500" kern="1200" dirty="0">
            <a:latin typeface="+mn-lt"/>
          </a:endParaRPr>
        </a:p>
        <a:p>
          <a:pPr marL="228600" lvl="1" indent="-228600" algn="l" defTabSz="1111250">
            <a:lnSpc>
              <a:spcPct val="90000"/>
            </a:lnSpc>
            <a:spcBef>
              <a:spcPct val="0"/>
            </a:spcBef>
            <a:spcAft>
              <a:spcPct val="15000"/>
            </a:spcAft>
            <a:buChar char="•"/>
          </a:pPr>
          <a:r>
            <a:rPr lang="en-US" sz="2500" b="1" kern="1200" dirty="0">
              <a:latin typeface="+mn-lt"/>
            </a:rPr>
            <a:t>Develop a </a:t>
          </a:r>
          <a:r>
            <a:rPr lang="en-US" sz="2500" b="1" i="1" u="sng" kern="1200" dirty="0">
              <a:latin typeface="+mn-lt"/>
            </a:rPr>
            <a:t>webtool version </a:t>
          </a:r>
          <a:r>
            <a:rPr lang="en-US" sz="2500" b="1" kern="1200" dirty="0">
              <a:latin typeface="+mn-lt"/>
            </a:rPr>
            <a:t>(using all of PRISM)</a:t>
          </a:r>
        </a:p>
      </dsp:txBody>
      <dsp:txXfrm>
        <a:off x="7733389" y="939677"/>
        <a:ext cx="3390312" cy="39802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824DE-E4FB-7542-AEAA-92A7E904CC9E}">
      <dsp:nvSpPr>
        <dsp:cNvPr id="0" name=""/>
        <dsp:cNvSpPr/>
      </dsp:nvSpPr>
      <dsp:spPr>
        <a:xfrm>
          <a:off x="0" y="255480"/>
          <a:ext cx="3553806" cy="213228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baseline="0"/>
            <a:t>Broaden Focus on </a:t>
          </a:r>
          <a:r>
            <a:rPr lang="en-US" sz="2700" b="0" i="0" u="sng" kern="1200" baseline="0"/>
            <a:t>All Steps and Outcomes </a:t>
          </a:r>
          <a:r>
            <a:rPr lang="en-US" sz="2700" b="0" i="0" kern="1200" baseline="0"/>
            <a:t>Necessary for Population and Equity Impact</a:t>
          </a:r>
          <a:endParaRPr lang="en-US" sz="2700" kern="1200"/>
        </a:p>
      </dsp:txBody>
      <dsp:txXfrm>
        <a:off x="0" y="255480"/>
        <a:ext cx="3553806" cy="2132283"/>
      </dsp:txXfrm>
    </dsp:sp>
    <dsp:sp modelId="{CB15750E-8FA9-484F-84A9-6B52B195006D}">
      <dsp:nvSpPr>
        <dsp:cNvPr id="0" name=""/>
        <dsp:cNvSpPr/>
      </dsp:nvSpPr>
      <dsp:spPr>
        <a:xfrm>
          <a:off x="3909187" y="255480"/>
          <a:ext cx="3553806" cy="213228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baseline="0" dirty="0"/>
            <a:t>Focus Attention on Issues of </a:t>
          </a:r>
          <a:r>
            <a:rPr lang="en-US" sz="2700" b="0" i="0" u="sng" kern="1200" baseline="0" dirty="0"/>
            <a:t>Representation</a:t>
          </a:r>
          <a:r>
            <a:rPr lang="en-US" sz="2700" b="0" i="0" kern="1200" baseline="0" dirty="0"/>
            <a:t> and </a:t>
          </a:r>
          <a:r>
            <a:rPr lang="en-US" sz="2700" b="0" i="0" u="sng" kern="1200" baseline="0" dirty="0"/>
            <a:t>Representativeness*</a:t>
          </a:r>
          <a:endParaRPr lang="en-US" sz="2700" kern="1200" dirty="0"/>
        </a:p>
      </dsp:txBody>
      <dsp:txXfrm>
        <a:off x="3909187" y="255480"/>
        <a:ext cx="3553806" cy="2132283"/>
      </dsp:txXfrm>
    </dsp:sp>
    <dsp:sp modelId="{F0ADF2FC-3823-024C-B001-A8E8F81B9EEB}">
      <dsp:nvSpPr>
        <dsp:cNvPr id="0" name=""/>
        <dsp:cNvSpPr/>
      </dsp:nvSpPr>
      <dsp:spPr>
        <a:xfrm>
          <a:off x="7818374" y="255480"/>
          <a:ext cx="3553806" cy="213228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baseline="0"/>
            <a:t>Address </a:t>
          </a:r>
          <a:r>
            <a:rPr lang="en-US" sz="2700" b="0" i="0" u="sng" kern="1200" baseline="0"/>
            <a:t>Systems Issues</a:t>
          </a:r>
          <a:r>
            <a:rPr lang="en-US" sz="2700" b="0" i="0" kern="1200" baseline="0"/>
            <a:t> and Unintended Consequences</a:t>
          </a:r>
          <a:endParaRPr lang="en-US" sz="2700" kern="1200"/>
        </a:p>
      </dsp:txBody>
      <dsp:txXfrm>
        <a:off x="7818374" y="255480"/>
        <a:ext cx="3553806" cy="2132283"/>
      </dsp:txXfrm>
    </dsp:sp>
    <dsp:sp modelId="{AF17234B-6AB2-164B-BCAD-1228E57FEB92}">
      <dsp:nvSpPr>
        <dsp:cNvPr id="0" name=""/>
        <dsp:cNvSpPr/>
      </dsp:nvSpPr>
      <dsp:spPr>
        <a:xfrm>
          <a:off x="1954593" y="2743144"/>
          <a:ext cx="3553806" cy="213228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0" i="0" kern="1200" baseline="0" dirty="0"/>
            <a:t>Understand  Context and Guide Tailoring and </a:t>
          </a:r>
          <a:r>
            <a:rPr lang="en-US" sz="2700" b="0" i="0" u="sng" kern="1200" baseline="0" dirty="0"/>
            <a:t>Adaptation to Context*</a:t>
          </a:r>
          <a:r>
            <a:rPr lang="en-US" sz="2700" b="0" i="0" kern="1200" baseline="0" dirty="0"/>
            <a:t> and Population</a:t>
          </a:r>
          <a:endParaRPr lang="en-US" sz="2700" kern="1200" dirty="0"/>
        </a:p>
      </dsp:txBody>
      <dsp:txXfrm>
        <a:off x="1954593" y="2743144"/>
        <a:ext cx="3553806" cy="2132283"/>
      </dsp:txXfrm>
    </dsp:sp>
    <dsp:sp modelId="{08F1E75F-D21B-B94E-80FA-4DEE62DBA8F2}">
      <dsp:nvSpPr>
        <dsp:cNvPr id="0" name=""/>
        <dsp:cNvSpPr/>
      </dsp:nvSpPr>
      <dsp:spPr>
        <a:xfrm>
          <a:off x="5863780" y="2743144"/>
          <a:ext cx="3553806" cy="213228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Methods and tools: </a:t>
          </a:r>
          <a:r>
            <a:rPr lang="en-US" sz="2700" u="sng" kern="1200" dirty="0"/>
            <a:t>Integrate</a:t>
          </a:r>
          <a:r>
            <a:rPr lang="en-US" sz="2700" kern="1200" dirty="0"/>
            <a:t> with other frameworks including those on equity</a:t>
          </a:r>
        </a:p>
      </dsp:txBody>
      <dsp:txXfrm>
        <a:off x="5863780" y="2743144"/>
        <a:ext cx="3553806" cy="21322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1FCDB-D9C5-48F3-B6A0-9BF4EF2214E3}">
      <dsp:nvSpPr>
        <dsp:cNvPr id="0" name=""/>
        <dsp:cNvSpPr/>
      </dsp:nvSpPr>
      <dsp:spPr>
        <a:xfrm>
          <a:off x="0" y="435536"/>
          <a:ext cx="782320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E611A2-03FE-4A42-8241-385008025927}">
      <dsp:nvSpPr>
        <dsp:cNvPr id="0" name=""/>
        <dsp:cNvSpPr/>
      </dsp:nvSpPr>
      <dsp:spPr>
        <a:xfrm>
          <a:off x="391160" y="125576"/>
          <a:ext cx="547624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989" tIns="0" rIns="206989" bIns="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solidFill>
            </a:rPr>
            <a:t>What is your target setting?</a:t>
          </a:r>
        </a:p>
      </dsp:txBody>
      <dsp:txXfrm>
        <a:off x="421422" y="155838"/>
        <a:ext cx="5415716" cy="559396"/>
      </dsp:txXfrm>
    </dsp:sp>
    <dsp:sp modelId="{40B1F485-FBCA-4C0C-9EAF-9B7228D7338B}">
      <dsp:nvSpPr>
        <dsp:cNvPr id="0" name=""/>
        <dsp:cNvSpPr/>
      </dsp:nvSpPr>
      <dsp:spPr>
        <a:xfrm>
          <a:off x="0" y="1388096"/>
          <a:ext cx="782320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64F1FF-C851-48D9-BD0D-D56B3852DADD}">
      <dsp:nvSpPr>
        <dsp:cNvPr id="0" name=""/>
        <dsp:cNvSpPr/>
      </dsp:nvSpPr>
      <dsp:spPr>
        <a:xfrm>
          <a:off x="391160" y="1078136"/>
          <a:ext cx="547624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989" tIns="0" rIns="206989" bIns="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solidFill>
            </a:rPr>
            <a:t>Who do you need to talk to get buy-in? </a:t>
          </a:r>
        </a:p>
      </dsp:txBody>
      <dsp:txXfrm>
        <a:off x="421422" y="1108398"/>
        <a:ext cx="5415716" cy="559396"/>
      </dsp:txXfrm>
    </dsp:sp>
    <dsp:sp modelId="{79DCBB90-90BD-468D-8815-17D813933028}">
      <dsp:nvSpPr>
        <dsp:cNvPr id="0" name=""/>
        <dsp:cNvSpPr/>
      </dsp:nvSpPr>
      <dsp:spPr>
        <a:xfrm>
          <a:off x="0" y="2340656"/>
          <a:ext cx="782320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F656DE-69DF-4408-B6CD-88C68FDD03BD}">
      <dsp:nvSpPr>
        <dsp:cNvPr id="0" name=""/>
        <dsp:cNvSpPr/>
      </dsp:nvSpPr>
      <dsp:spPr>
        <a:xfrm>
          <a:off x="391160" y="2030696"/>
          <a:ext cx="547624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989" tIns="0" rIns="206989" bIns="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solidFill>
            </a:rPr>
            <a:t>What are the barriers and facilitators in your setting?</a:t>
          </a:r>
        </a:p>
      </dsp:txBody>
      <dsp:txXfrm>
        <a:off x="421422" y="2060958"/>
        <a:ext cx="5415716" cy="559396"/>
      </dsp:txXfrm>
    </dsp:sp>
    <dsp:sp modelId="{9E80FBCE-5BA4-4511-B5BC-F85D9018B65E}">
      <dsp:nvSpPr>
        <dsp:cNvPr id="0" name=""/>
        <dsp:cNvSpPr/>
      </dsp:nvSpPr>
      <dsp:spPr>
        <a:xfrm>
          <a:off x="0" y="3293216"/>
          <a:ext cx="782320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412752-4325-4EB0-9EF6-19202BA5F15B}">
      <dsp:nvSpPr>
        <dsp:cNvPr id="0" name=""/>
        <dsp:cNvSpPr/>
      </dsp:nvSpPr>
      <dsp:spPr>
        <a:xfrm>
          <a:off x="391160" y="2983256"/>
          <a:ext cx="547624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989" tIns="0" rIns="206989" bIns="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solidFill>
            </a:rPr>
            <a:t>What strategies can help you successfully implement chosen EBIs</a:t>
          </a:r>
        </a:p>
      </dsp:txBody>
      <dsp:txXfrm>
        <a:off x="421422" y="3013518"/>
        <a:ext cx="5415716" cy="559396"/>
      </dsp:txXfrm>
    </dsp:sp>
    <dsp:sp modelId="{CBDB0E6B-D46A-4A48-90FD-B708385C82C1}">
      <dsp:nvSpPr>
        <dsp:cNvPr id="0" name=""/>
        <dsp:cNvSpPr/>
      </dsp:nvSpPr>
      <dsp:spPr>
        <a:xfrm>
          <a:off x="0" y="4245776"/>
          <a:ext cx="782320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1F2D15-5898-4052-BF1D-078042D162DB}">
      <dsp:nvSpPr>
        <dsp:cNvPr id="0" name=""/>
        <dsp:cNvSpPr/>
      </dsp:nvSpPr>
      <dsp:spPr>
        <a:xfrm>
          <a:off x="391160" y="3935816"/>
          <a:ext cx="547624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989" tIns="0" rIns="206989" bIns="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solidFill>
            </a:rPr>
            <a:t>Who is your target audience?</a:t>
          </a:r>
        </a:p>
      </dsp:txBody>
      <dsp:txXfrm>
        <a:off x="421422" y="3966078"/>
        <a:ext cx="5415716" cy="559396"/>
      </dsp:txXfrm>
    </dsp:sp>
    <dsp:sp modelId="{C796523F-C06C-4510-97CE-985F1E1F5843}">
      <dsp:nvSpPr>
        <dsp:cNvPr id="0" name=""/>
        <dsp:cNvSpPr/>
      </dsp:nvSpPr>
      <dsp:spPr>
        <a:xfrm>
          <a:off x="0" y="5198336"/>
          <a:ext cx="7823200"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E4C538-3A6B-4EAF-947F-368F65DB3AE8}">
      <dsp:nvSpPr>
        <dsp:cNvPr id="0" name=""/>
        <dsp:cNvSpPr/>
      </dsp:nvSpPr>
      <dsp:spPr>
        <a:xfrm>
          <a:off x="391160" y="4888376"/>
          <a:ext cx="547624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989" tIns="0" rIns="206989" bIns="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solidFill>
            </a:rPr>
            <a:t>What is the match between intervention, setting, and population?</a:t>
          </a:r>
        </a:p>
      </dsp:txBody>
      <dsp:txXfrm>
        <a:off x="421422" y="4918638"/>
        <a:ext cx="5415716" cy="55939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E0F36-1777-40C3-BACF-4C56611E73ED}">
      <dsp:nvSpPr>
        <dsp:cNvPr id="0" name=""/>
        <dsp:cNvSpPr/>
      </dsp:nvSpPr>
      <dsp:spPr>
        <a:xfrm>
          <a:off x="0" y="15956"/>
          <a:ext cx="7823200" cy="912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2"/>
              </a:solidFill>
            </a:rPr>
            <a:t>Which therapy will you chose and why?</a:t>
          </a:r>
        </a:p>
      </dsp:txBody>
      <dsp:txXfrm>
        <a:off x="44549" y="60505"/>
        <a:ext cx="7734102" cy="823502"/>
      </dsp:txXfrm>
    </dsp:sp>
    <dsp:sp modelId="{16C95D82-A966-4522-86F7-BC833591494F}">
      <dsp:nvSpPr>
        <dsp:cNvPr id="0" name=""/>
        <dsp:cNvSpPr/>
      </dsp:nvSpPr>
      <dsp:spPr>
        <a:xfrm>
          <a:off x="0" y="997676"/>
          <a:ext cx="7823200" cy="912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2"/>
              </a:solidFill>
            </a:rPr>
            <a:t>Who will deliver the evidence-based practice?</a:t>
          </a:r>
        </a:p>
      </dsp:txBody>
      <dsp:txXfrm>
        <a:off x="44549" y="1042225"/>
        <a:ext cx="7734102" cy="823502"/>
      </dsp:txXfrm>
    </dsp:sp>
    <dsp:sp modelId="{A7A1B2A6-078E-4837-8039-FA1DFB3A3823}">
      <dsp:nvSpPr>
        <dsp:cNvPr id="0" name=""/>
        <dsp:cNvSpPr/>
      </dsp:nvSpPr>
      <dsp:spPr>
        <a:xfrm>
          <a:off x="0" y="1979396"/>
          <a:ext cx="7823200" cy="912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2"/>
              </a:solidFill>
            </a:rPr>
            <a:t>What are the critical elements of the evidence-based practice? </a:t>
          </a:r>
        </a:p>
      </dsp:txBody>
      <dsp:txXfrm>
        <a:off x="44549" y="2023945"/>
        <a:ext cx="7734102" cy="823502"/>
      </dsp:txXfrm>
    </dsp:sp>
    <dsp:sp modelId="{C0092C5E-2CA5-4C2E-B2E2-4BEE4328CA7A}">
      <dsp:nvSpPr>
        <dsp:cNvPr id="0" name=""/>
        <dsp:cNvSpPr/>
      </dsp:nvSpPr>
      <dsp:spPr>
        <a:xfrm>
          <a:off x="0" y="2961116"/>
          <a:ext cx="7823200" cy="912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2"/>
              </a:solidFill>
            </a:rPr>
            <a:t>How will you assess treatment adherence and implementation?</a:t>
          </a:r>
        </a:p>
      </dsp:txBody>
      <dsp:txXfrm>
        <a:off x="44549" y="3005665"/>
        <a:ext cx="7734102" cy="823502"/>
      </dsp:txXfrm>
    </dsp:sp>
    <dsp:sp modelId="{4EF27E6F-E0D8-4597-BE2E-8EE872468D04}">
      <dsp:nvSpPr>
        <dsp:cNvPr id="0" name=""/>
        <dsp:cNvSpPr/>
      </dsp:nvSpPr>
      <dsp:spPr>
        <a:xfrm>
          <a:off x="0" y="3942836"/>
          <a:ext cx="7823200" cy="912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2"/>
              </a:solidFill>
            </a:rPr>
            <a:t>What resources are needed to implement the evidence-based practice?</a:t>
          </a:r>
        </a:p>
      </dsp:txBody>
      <dsp:txXfrm>
        <a:off x="44549" y="3987385"/>
        <a:ext cx="7734102" cy="823502"/>
      </dsp:txXfrm>
    </dsp:sp>
    <dsp:sp modelId="{07C9F813-4F1F-4373-9D7C-EECC59772B6C}">
      <dsp:nvSpPr>
        <dsp:cNvPr id="0" name=""/>
        <dsp:cNvSpPr/>
      </dsp:nvSpPr>
      <dsp:spPr>
        <a:xfrm>
          <a:off x="0" y="4924556"/>
          <a:ext cx="7823200" cy="9126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2"/>
              </a:solidFill>
            </a:rPr>
            <a:t>What adaptations will need to be considered?</a:t>
          </a:r>
        </a:p>
      </dsp:txBody>
      <dsp:txXfrm>
        <a:off x="44549" y="4969105"/>
        <a:ext cx="7734102" cy="8235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E0F36-1777-40C3-BACF-4C56611E73ED}">
      <dsp:nvSpPr>
        <dsp:cNvPr id="0" name=""/>
        <dsp:cNvSpPr/>
      </dsp:nvSpPr>
      <dsp:spPr>
        <a:xfrm>
          <a:off x="0" y="96866"/>
          <a:ext cx="7823200" cy="8880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2"/>
              </a:solidFill>
            </a:rPr>
            <a:t>Designate three settings: military, academic, and public health services</a:t>
          </a:r>
        </a:p>
      </dsp:txBody>
      <dsp:txXfrm>
        <a:off x="43350" y="140216"/>
        <a:ext cx="7736500" cy="801330"/>
      </dsp:txXfrm>
    </dsp:sp>
    <dsp:sp modelId="{16C95D82-A966-4522-86F7-BC833591494F}">
      <dsp:nvSpPr>
        <dsp:cNvPr id="0" name=""/>
        <dsp:cNvSpPr/>
      </dsp:nvSpPr>
      <dsp:spPr>
        <a:xfrm>
          <a:off x="0" y="1051136"/>
          <a:ext cx="7823200" cy="8880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2"/>
              </a:solidFill>
            </a:rPr>
            <a:t>Make mental health services part of routine care</a:t>
          </a:r>
        </a:p>
      </dsp:txBody>
      <dsp:txXfrm>
        <a:off x="43350" y="1094486"/>
        <a:ext cx="7736500" cy="801330"/>
      </dsp:txXfrm>
    </dsp:sp>
    <dsp:sp modelId="{A7A1B2A6-078E-4837-8039-FA1DFB3A3823}">
      <dsp:nvSpPr>
        <dsp:cNvPr id="0" name=""/>
        <dsp:cNvSpPr/>
      </dsp:nvSpPr>
      <dsp:spPr>
        <a:xfrm>
          <a:off x="0" y="2005406"/>
          <a:ext cx="7823200" cy="8880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2"/>
              </a:solidFill>
            </a:rPr>
            <a:t>Ensure mental health services available at no or low cost</a:t>
          </a:r>
        </a:p>
      </dsp:txBody>
      <dsp:txXfrm>
        <a:off x="43350" y="2048756"/>
        <a:ext cx="7736500" cy="801330"/>
      </dsp:txXfrm>
    </dsp:sp>
    <dsp:sp modelId="{C0092C5E-2CA5-4C2E-B2E2-4BEE4328CA7A}">
      <dsp:nvSpPr>
        <dsp:cNvPr id="0" name=""/>
        <dsp:cNvSpPr/>
      </dsp:nvSpPr>
      <dsp:spPr>
        <a:xfrm>
          <a:off x="0" y="2927778"/>
          <a:ext cx="7823200" cy="8880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2"/>
              </a:solidFill>
            </a:rPr>
            <a:t>Have</a:t>
          </a:r>
          <a:r>
            <a:rPr lang="en-US" sz="2300" kern="1200" baseline="0" dirty="0">
              <a:solidFill>
                <a:schemeClr val="tx2"/>
              </a:solidFill>
            </a:rPr>
            <a:t> trained personnel throughout country</a:t>
          </a:r>
          <a:endParaRPr lang="en-US" sz="2300" kern="1200" dirty="0">
            <a:solidFill>
              <a:schemeClr val="tx2"/>
            </a:solidFill>
          </a:endParaRPr>
        </a:p>
      </dsp:txBody>
      <dsp:txXfrm>
        <a:off x="43350" y="2971128"/>
        <a:ext cx="7736500" cy="801330"/>
      </dsp:txXfrm>
    </dsp:sp>
    <dsp:sp modelId="{4EF27E6F-E0D8-4597-BE2E-8EE872468D04}">
      <dsp:nvSpPr>
        <dsp:cNvPr id="0" name=""/>
        <dsp:cNvSpPr/>
      </dsp:nvSpPr>
      <dsp:spPr>
        <a:xfrm>
          <a:off x="0" y="3913946"/>
          <a:ext cx="7823200" cy="8880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2"/>
              </a:solidFill>
            </a:rPr>
            <a:t>Build workforce capacity through train-the-trainer approaches</a:t>
          </a:r>
        </a:p>
      </dsp:txBody>
      <dsp:txXfrm>
        <a:off x="43350" y="3957296"/>
        <a:ext cx="7736500" cy="801330"/>
      </dsp:txXfrm>
    </dsp:sp>
    <dsp:sp modelId="{07C9F813-4F1F-4373-9D7C-EECC59772B6C}">
      <dsp:nvSpPr>
        <dsp:cNvPr id="0" name=""/>
        <dsp:cNvSpPr/>
      </dsp:nvSpPr>
      <dsp:spPr>
        <a:xfrm>
          <a:off x="0" y="4868216"/>
          <a:ext cx="7823200" cy="8880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solidFill>
                <a:schemeClr val="tx2"/>
              </a:solidFill>
            </a:rPr>
            <a:t>Expand clinical and community partnerships referral networks</a:t>
          </a:r>
        </a:p>
      </dsp:txBody>
      <dsp:txXfrm>
        <a:off x="43350" y="4911566"/>
        <a:ext cx="7736500" cy="80133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3E0F36-1777-40C3-BACF-4C56611E73ED}">
      <dsp:nvSpPr>
        <dsp:cNvPr id="0" name=""/>
        <dsp:cNvSpPr/>
      </dsp:nvSpPr>
      <dsp:spPr>
        <a:xfrm>
          <a:off x="0" y="18437"/>
          <a:ext cx="7823200" cy="111486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solidFill>
            </a:rPr>
            <a:t>Most likely to try to implement at least 1 EBI—and already engaged in follow-up supervision</a:t>
          </a:r>
        </a:p>
      </dsp:txBody>
      <dsp:txXfrm>
        <a:off x="54423" y="72860"/>
        <a:ext cx="7714354" cy="1006017"/>
      </dsp:txXfrm>
    </dsp:sp>
    <dsp:sp modelId="{16C95D82-A966-4522-86F7-BC833591494F}">
      <dsp:nvSpPr>
        <dsp:cNvPr id="0" name=""/>
        <dsp:cNvSpPr/>
      </dsp:nvSpPr>
      <dsp:spPr>
        <a:xfrm>
          <a:off x="0" y="1193780"/>
          <a:ext cx="7823200" cy="111486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solidFill>
            </a:rPr>
            <a:t>They are aware of many barriers to be faced in terms of societal conditions and norms, health care system, and patients themselves</a:t>
          </a:r>
        </a:p>
      </dsp:txBody>
      <dsp:txXfrm>
        <a:off x="54423" y="1248203"/>
        <a:ext cx="7714354" cy="1006017"/>
      </dsp:txXfrm>
    </dsp:sp>
    <dsp:sp modelId="{A7A1B2A6-078E-4837-8039-FA1DFB3A3823}">
      <dsp:nvSpPr>
        <dsp:cNvPr id="0" name=""/>
        <dsp:cNvSpPr/>
      </dsp:nvSpPr>
      <dsp:spPr>
        <a:xfrm>
          <a:off x="0" y="2369124"/>
          <a:ext cx="7823200" cy="111486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solidFill>
            </a:rPr>
            <a:t>They can articulate strategies for overcoming barriers at different levels</a:t>
          </a:r>
        </a:p>
      </dsp:txBody>
      <dsp:txXfrm>
        <a:off x="54423" y="2423547"/>
        <a:ext cx="7714354" cy="1006017"/>
      </dsp:txXfrm>
    </dsp:sp>
    <dsp:sp modelId="{4EF27E6F-E0D8-4597-BE2E-8EE872468D04}">
      <dsp:nvSpPr>
        <dsp:cNvPr id="0" name=""/>
        <dsp:cNvSpPr/>
      </dsp:nvSpPr>
      <dsp:spPr>
        <a:xfrm>
          <a:off x="0" y="3544468"/>
          <a:ext cx="7823200" cy="111486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solidFill>
            </a:rPr>
            <a:t>They can identify resources needed to implement the evidence-based practice</a:t>
          </a:r>
        </a:p>
      </dsp:txBody>
      <dsp:txXfrm>
        <a:off x="54423" y="3598891"/>
        <a:ext cx="7714354" cy="1006017"/>
      </dsp:txXfrm>
    </dsp:sp>
    <dsp:sp modelId="{07C9F813-4F1F-4373-9D7C-EECC59772B6C}">
      <dsp:nvSpPr>
        <dsp:cNvPr id="0" name=""/>
        <dsp:cNvSpPr/>
      </dsp:nvSpPr>
      <dsp:spPr>
        <a:xfrm>
          <a:off x="0" y="4719812"/>
          <a:ext cx="7823200" cy="1114863"/>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tx2"/>
              </a:solidFill>
            </a:rPr>
            <a:t>They understand the mismatch between EBIs and settings and need to consider and document adaptations</a:t>
          </a:r>
        </a:p>
      </dsp:txBody>
      <dsp:txXfrm>
        <a:off x="54423" y="4774235"/>
        <a:ext cx="7714354" cy="10060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66DCF8-38DD-4DC2-8FD6-0F4A19E8F580}">
      <dsp:nvSpPr>
        <dsp:cNvPr id="0" name=""/>
        <dsp:cNvSpPr/>
      </dsp:nvSpPr>
      <dsp:spPr>
        <a:xfrm>
          <a:off x="1978457"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8B7B57-E133-4C82-BA05-D427611EF153}">
      <dsp:nvSpPr>
        <dsp:cNvPr id="0" name=""/>
        <dsp:cNvSpPr/>
      </dsp:nvSpPr>
      <dsp:spPr>
        <a:xfrm>
          <a:off x="1184629"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dirty="0"/>
            <a:t>Identify</a:t>
          </a:r>
        </a:p>
      </dsp:txBody>
      <dsp:txXfrm>
        <a:off x="1184629" y="2644140"/>
        <a:ext cx="2889450" cy="720000"/>
      </dsp:txXfrm>
    </dsp:sp>
    <dsp:sp modelId="{B0BA6397-530B-4924-904A-748F8F4262F1}">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1AC820-F744-48EF-8C0E-9422C45B15F4}">
      <dsp:nvSpPr>
        <dsp:cNvPr id="0" name=""/>
        <dsp:cNvSpPr/>
      </dsp:nvSpPr>
      <dsp:spPr>
        <a:xfrm>
          <a:off x="3813074"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a:t>Rate</a:t>
          </a:r>
        </a:p>
      </dsp:txBody>
      <dsp:txXfrm>
        <a:off x="3813074" y="2644140"/>
        <a:ext cx="2889450" cy="720000"/>
      </dsp:txXfrm>
    </dsp:sp>
    <dsp:sp modelId="{1EF6AC31-F26E-42E4-A2ED-528EA8B265C1}">
      <dsp:nvSpPr>
        <dsp:cNvPr id="0" name=""/>
        <dsp:cNvSpPr/>
      </dsp:nvSpPr>
      <dsp:spPr>
        <a:xfrm>
          <a:off x="7397470" y="987197"/>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36928B-D244-416F-A91F-8827C9188973}">
      <dsp:nvSpPr>
        <dsp:cNvPr id="0" name=""/>
        <dsp:cNvSpPr/>
      </dsp:nvSpPr>
      <dsp:spPr>
        <a:xfrm>
          <a:off x="6602289"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pPr>
          <a:r>
            <a:rPr lang="en-US" sz="3600" kern="1200" dirty="0"/>
            <a:t>Prioritize</a:t>
          </a:r>
        </a:p>
      </dsp:txBody>
      <dsp:txXfrm>
        <a:off x="6602289" y="2644140"/>
        <a:ext cx="28894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F2318E-53E2-DF4A-8F1C-5904B3B31993}" type="datetimeFigureOut">
              <a:rPr lang="en-US" smtClean="0"/>
              <a:t>12/9/23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AFCE69-E0F1-0F48-8394-44427EE764EB}" type="slidenum">
              <a:rPr lang="en-US" smtClean="0"/>
              <a:t>‹#›</a:t>
            </a:fld>
            <a:endParaRPr lang="en-US"/>
          </a:p>
        </p:txBody>
      </p:sp>
    </p:spTree>
    <p:extLst>
      <p:ext uri="{BB962C8B-B14F-4D97-AF65-F5344CB8AC3E}">
        <p14:creationId xmlns:p14="http://schemas.microsoft.com/office/powerpoint/2010/main" val="267892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4155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022E9C60-3BCE-F349-9085-3EC2EEDD049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t>Dr. R. Dymond - VT CEE</a:t>
            </a:r>
          </a:p>
        </p:txBody>
      </p:sp>
      <p:sp>
        <p:nvSpPr>
          <p:cNvPr id="59395" name="Rectangle 7">
            <a:extLst>
              <a:ext uri="{FF2B5EF4-FFF2-40B4-BE49-F238E27FC236}">
                <a16:creationId xmlns:a16="http://schemas.microsoft.com/office/drawing/2014/main" id="{07A9FA9B-2168-044D-9F35-35C6CB4F5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731520" rtl="0" eaLnBrk="1" fontAlgn="auto" latinLnBrk="0" hangingPunct="1">
              <a:lnSpc>
                <a:spcPct val="100000"/>
              </a:lnSpc>
              <a:spcBef>
                <a:spcPts val="0"/>
              </a:spcBef>
              <a:spcAft>
                <a:spcPts val="0"/>
              </a:spcAft>
              <a:buClrTx/>
              <a:buSzTx/>
              <a:buFontTx/>
              <a:buNone/>
              <a:tabLst/>
              <a:defRPr/>
            </a:pPr>
            <a:fld id="{6830F067-BD44-C445-A9B1-0251D61FF74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pPr marL="0" marR="0" lvl="0" indent="0" algn="r" defTabSz="731520" rtl="0" eaLnBrk="1" fontAlgn="auto" latinLnBrk="0" hangingPunct="1">
                <a:lnSpc>
                  <a:spcPct val="100000"/>
                </a:lnSpc>
                <a:spcBef>
                  <a:spcPts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6" name="Text Box 2">
            <a:extLst>
              <a:ext uri="{FF2B5EF4-FFF2-40B4-BE49-F238E27FC236}">
                <a16:creationId xmlns:a16="http://schemas.microsoft.com/office/drawing/2014/main" id="{280A6589-08A7-CE4A-B67A-DA893E4EF7B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49802628-90EA-424D-9743-EB52CA79F2BF}" type="slidenum">
              <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30</a:t>
            </a:fld>
            <a:endPar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endParaRPr>
          </a:p>
        </p:txBody>
      </p:sp>
      <p:sp>
        <p:nvSpPr>
          <p:cNvPr id="59397" name="Text Box 3">
            <a:extLst>
              <a:ext uri="{FF2B5EF4-FFF2-40B4-BE49-F238E27FC236}">
                <a16:creationId xmlns:a16="http://schemas.microsoft.com/office/drawing/2014/main" id="{0E1B5B7E-E14F-E44F-B02E-561D10AA90D9}"/>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8" name="Rectangle 4">
            <a:extLst>
              <a:ext uri="{FF2B5EF4-FFF2-40B4-BE49-F238E27FC236}">
                <a16:creationId xmlns:a16="http://schemas.microsoft.com/office/drawing/2014/main" id="{2B99930C-3620-4742-BBD1-B113783C90A5}"/>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r>
              <a:rPr lang="en-US" altLang="en-US" dirty="0">
                <a:latin typeface="Arial" panose="020B0604020202020204" pitchFamily="34" charset="0"/>
              </a:rPr>
              <a:t>Both this and next example are good….</a:t>
            </a:r>
          </a:p>
          <a:p>
            <a:pPr defTabSz="457200" eaLnBrk="1" hangingPunct="1"/>
            <a:endParaRPr lang="en-US" altLang="en-US" dirty="0">
              <a:latin typeface="Arial" panose="020B0604020202020204" pitchFamily="34" charset="0"/>
            </a:endParaRPr>
          </a:p>
          <a:p>
            <a:pPr defTabSz="457200" eaLnBrk="1" hangingPunct="1"/>
            <a:r>
              <a:rPr lang="en-US" altLang="en-US" dirty="0">
                <a:latin typeface="Arial" panose="020B0604020202020204" pitchFamily="34" charset="0"/>
              </a:rPr>
              <a:t>May only have time for one…. THAT COULD BE USED THRUGHOUT AS THE STANDARD/DEFAULT EXAMPLE?</a:t>
            </a:r>
          </a:p>
        </p:txBody>
      </p:sp>
    </p:spTree>
    <p:extLst>
      <p:ext uri="{BB962C8B-B14F-4D97-AF65-F5344CB8AC3E}">
        <p14:creationId xmlns:p14="http://schemas.microsoft.com/office/powerpoint/2010/main" val="2128845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022E9C60-3BCE-F349-9085-3EC2EEDD049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t>Dr. R. Dymond - VT CEE</a:t>
            </a:r>
          </a:p>
        </p:txBody>
      </p:sp>
      <p:sp>
        <p:nvSpPr>
          <p:cNvPr id="59395" name="Rectangle 7">
            <a:extLst>
              <a:ext uri="{FF2B5EF4-FFF2-40B4-BE49-F238E27FC236}">
                <a16:creationId xmlns:a16="http://schemas.microsoft.com/office/drawing/2014/main" id="{07A9FA9B-2168-044D-9F35-35C6CB4F5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731520" rtl="0" eaLnBrk="1" fontAlgn="auto" latinLnBrk="0" hangingPunct="1">
              <a:lnSpc>
                <a:spcPct val="100000"/>
              </a:lnSpc>
              <a:spcBef>
                <a:spcPts val="0"/>
              </a:spcBef>
              <a:spcAft>
                <a:spcPts val="0"/>
              </a:spcAft>
              <a:buClrTx/>
              <a:buSzTx/>
              <a:buFontTx/>
              <a:buNone/>
              <a:tabLst/>
              <a:defRPr/>
            </a:pPr>
            <a:fld id="{6830F067-BD44-C445-A9B1-0251D61FF74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pPr marL="0" marR="0" lvl="0" indent="0" algn="r" defTabSz="731520" rtl="0" eaLnBrk="1" fontAlgn="auto" latinLnBrk="0" hangingPunct="1">
                <a:lnSpc>
                  <a:spcPct val="100000"/>
                </a:lnSpc>
                <a:spcBef>
                  <a:spcPts val="0"/>
                </a:spcBef>
                <a:spcAft>
                  <a:spcPts val="0"/>
                </a:spcAft>
                <a:buClrTx/>
                <a:buSzTx/>
                <a:buFontTx/>
                <a:buNone/>
                <a:tabLst/>
                <a:defRPr/>
              </a:pPr>
              <a:t>31</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6" name="Text Box 2">
            <a:extLst>
              <a:ext uri="{FF2B5EF4-FFF2-40B4-BE49-F238E27FC236}">
                <a16:creationId xmlns:a16="http://schemas.microsoft.com/office/drawing/2014/main" id="{280A6589-08A7-CE4A-B67A-DA893E4EF7B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49802628-90EA-424D-9743-EB52CA79F2BF}" type="slidenum">
              <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31</a:t>
            </a:fld>
            <a:endPar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endParaRPr>
          </a:p>
        </p:txBody>
      </p:sp>
      <p:sp>
        <p:nvSpPr>
          <p:cNvPr id="59397" name="Text Box 3">
            <a:extLst>
              <a:ext uri="{FF2B5EF4-FFF2-40B4-BE49-F238E27FC236}">
                <a16:creationId xmlns:a16="http://schemas.microsoft.com/office/drawing/2014/main" id="{0E1B5B7E-E14F-E44F-B02E-561D10AA90D9}"/>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8" name="Rectangle 4">
            <a:extLst>
              <a:ext uri="{FF2B5EF4-FFF2-40B4-BE49-F238E27FC236}">
                <a16:creationId xmlns:a16="http://schemas.microsoft.com/office/drawing/2014/main" id="{2B99930C-3620-4742-BBD1-B113783C90A5}"/>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r>
              <a:rPr lang="en-US" altLang="en-US" dirty="0">
                <a:latin typeface="Arial" panose="020B0604020202020204" pitchFamily="34" charset="0"/>
              </a:rPr>
              <a:t>Both this and next example are good….</a:t>
            </a:r>
          </a:p>
          <a:p>
            <a:pPr defTabSz="457200" eaLnBrk="1" hangingPunct="1"/>
            <a:endParaRPr lang="en-US" altLang="en-US" dirty="0">
              <a:latin typeface="Arial" panose="020B0604020202020204" pitchFamily="34" charset="0"/>
            </a:endParaRPr>
          </a:p>
          <a:p>
            <a:pPr defTabSz="457200" eaLnBrk="1" hangingPunct="1"/>
            <a:r>
              <a:rPr lang="en-US" altLang="en-US" dirty="0">
                <a:latin typeface="Arial" panose="020B0604020202020204" pitchFamily="34" charset="0"/>
              </a:rPr>
              <a:t>May only have time for one…. THAT COULD BE USED THRUGHOUT AS THE STANDARD/DEFAULT EXAMPLE?</a:t>
            </a:r>
          </a:p>
        </p:txBody>
      </p:sp>
    </p:spTree>
    <p:extLst>
      <p:ext uri="{BB962C8B-B14F-4D97-AF65-F5344CB8AC3E}">
        <p14:creationId xmlns:p14="http://schemas.microsoft.com/office/powerpoint/2010/main" val="4240625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022E9C60-3BCE-F349-9085-3EC2EEDD049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t>Dr. R. Dymond - VT CEE</a:t>
            </a:r>
          </a:p>
        </p:txBody>
      </p:sp>
      <p:sp>
        <p:nvSpPr>
          <p:cNvPr id="59395" name="Rectangle 7">
            <a:extLst>
              <a:ext uri="{FF2B5EF4-FFF2-40B4-BE49-F238E27FC236}">
                <a16:creationId xmlns:a16="http://schemas.microsoft.com/office/drawing/2014/main" id="{07A9FA9B-2168-044D-9F35-35C6CB4F5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731520" rtl="0" eaLnBrk="1" fontAlgn="auto" latinLnBrk="0" hangingPunct="1">
              <a:lnSpc>
                <a:spcPct val="100000"/>
              </a:lnSpc>
              <a:spcBef>
                <a:spcPts val="0"/>
              </a:spcBef>
              <a:spcAft>
                <a:spcPts val="0"/>
              </a:spcAft>
              <a:buClrTx/>
              <a:buSzTx/>
              <a:buFontTx/>
              <a:buNone/>
              <a:tabLst/>
              <a:defRPr/>
            </a:pPr>
            <a:fld id="{6830F067-BD44-C445-A9B1-0251D61FF74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pPr marL="0" marR="0" lvl="0" indent="0" algn="r" defTabSz="73152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6" name="Text Box 2">
            <a:extLst>
              <a:ext uri="{FF2B5EF4-FFF2-40B4-BE49-F238E27FC236}">
                <a16:creationId xmlns:a16="http://schemas.microsoft.com/office/drawing/2014/main" id="{280A6589-08A7-CE4A-B67A-DA893E4EF7B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49802628-90EA-424D-9743-EB52CA79F2BF}" type="slidenum">
              <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32</a:t>
            </a:fld>
            <a:endPar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endParaRPr>
          </a:p>
        </p:txBody>
      </p:sp>
      <p:sp>
        <p:nvSpPr>
          <p:cNvPr id="59397" name="Text Box 3">
            <a:extLst>
              <a:ext uri="{FF2B5EF4-FFF2-40B4-BE49-F238E27FC236}">
                <a16:creationId xmlns:a16="http://schemas.microsoft.com/office/drawing/2014/main" id="{0E1B5B7E-E14F-E44F-B02E-561D10AA90D9}"/>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8" name="Rectangle 4">
            <a:extLst>
              <a:ext uri="{FF2B5EF4-FFF2-40B4-BE49-F238E27FC236}">
                <a16:creationId xmlns:a16="http://schemas.microsoft.com/office/drawing/2014/main" id="{2B99930C-3620-4742-BBD1-B113783C90A5}"/>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r>
              <a:rPr lang="en-US" altLang="en-US" dirty="0">
                <a:latin typeface="Arial" panose="020B0604020202020204" pitchFamily="34" charset="0"/>
              </a:rPr>
              <a:t>Both this and next example are good….</a:t>
            </a:r>
          </a:p>
          <a:p>
            <a:pPr defTabSz="457200" eaLnBrk="1" hangingPunct="1"/>
            <a:endParaRPr lang="en-US" altLang="en-US" dirty="0">
              <a:latin typeface="Arial" panose="020B0604020202020204" pitchFamily="34" charset="0"/>
            </a:endParaRPr>
          </a:p>
          <a:p>
            <a:pPr defTabSz="457200" eaLnBrk="1" hangingPunct="1"/>
            <a:r>
              <a:rPr lang="en-US" altLang="en-US" dirty="0">
                <a:latin typeface="Arial" panose="020B0604020202020204" pitchFamily="34" charset="0"/>
              </a:rPr>
              <a:t>May only have time for one…. THAT COULD BE USED THRUGHOUT AS THE STANDARD/DEFAULT EXAMPLE?</a:t>
            </a:r>
          </a:p>
        </p:txBody>
      </p:sp>
    </p:spTree>
    <p:extLst>
      <p:ext uri="{BB962C8B-B14F-4D97-AF65-F5344CB8AC3E}">
        <p14:creationId xmlns:p14="http://schemas.microsoft.com/office/powerpoint/2010/main" val="3758095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022E9C60-3BCE-F349-9085-3EC2EEDD049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t>Dr. R. Dymond - VT CEE</a:t>
            </a:r>
          </a:p>
        </p:txBody>
      </p:sp>
      <p:sp>
        <p:nvSpPr>
          <p:cNvPr id="59395" name="Rectangle 7">
            <a:extLst>
              <a:ext uri="{FF2B5EF4-FFF2-40B4-BE49-F238E27FC236}">
                <a16:creationId xmlns:a16="http://schemas.microsoft.com/office/drawing/2014/main" id="{07A9FA9B-2168-044D-9F35-35C6CB4F5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731520" rtl="0" eaLnBrk="1" fontAlgn="auto" latinLnBrk="0" hangingPunct="1">
              <a:lnSpc>
                <a:spcPct val="100000"/>
              </a:lnSpc>
              <a:spcBef>
                <a:spcPts val="0"/>
              </a:spcBef>
              <a:spcAft>
                <a:spcPts val="0"/>
              </a:spcAft>
              <a:buClrTx/>
              <a:buSzTx/>
              <a:buFontTx/>
              <a:buNone/>
              <a:tabLst/>
              <a:defRPr/>
            </a:pPr>
            <a:fld id="{6830F067-BD44-C445-A9B1-0251D61FF74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pPr marL="0" marR="0" lvl="0" indent="0" algn="r" defTabSz="731520" rtl="0" eaLnBrk="1" fontAlgn="auto" latinLnBrk="0" hangingPunct="1">
                <a:lnSpc>
                  <a:spcPct val="100000"/>
                </a:lnSpc>
                <a:spcBef>
                  <a:spcPts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6" name="Text Box 2">
            <a:extLst>
              <a:ext uri="{FF2B5EF4-FFF2-40B4-BE49-F238E27FC236}">
                <a16:creationId xmlns:a16="http://schemas.microsoft.com/office/drawing/2014/main" id="{280A6589-08A7-CE4A-B67A-DA893E4EF7B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49802628-90EA-424D-9743-EB52CA79F2BF}" type="slidenum">
              <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33</a:t>
            </a:fld>
            <a:endPar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endParaRPr>
          </a:p>
        </p:txBody>
      </p:sp>
      <p:sp>
        <p:nvSpPr>
          <p:cNvPr id="59397" name="Text Box 3">
            <a:extLst>
              <a:ext uri="{FF2B5EF4-FFF2-40B4-BE49-F238E27FC236}">
                <a16:creationId xmlns:a16="http://schemas.microsoft.com/office/drawing/2014/main" id="{0E1B5B7E-E14F-E44F-B02E-561D10AA90D9}"/>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8" name="Rectangle 4">
            <a:extLst>
              <a:ext uri="{FF2B5EF4-FFF2-40B4-BE49-F238E27FC236}">
                <a16:creationId xmlns:a16="http://schemas.microsoft.com/office/drawing/2014/main" id="{2B99930C-3620-4742-BBD1-B113783C90A5}"/>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r>
              <a:rPr lang="en-US" altLang="en-US" dirty="0">
                <a:latin typeface="Arial" panose="020B0604020202020204" pitchFamily="34" charset="0"/>
              </a:rPr>
              <a:t>Both this and next example are good….</a:t>
            </a:r>
          </a:p>
          <a:p>
            <a:pPr defTabSz="457200" eaLnBrk="1" hangingPunct="1"/>
            <a:endParaRPr lang="en-US" altLang="en-US" dirty="0">
              <a:latin typeface="Arial" panose="020B0604020202020204" pitchFamily="34" charset="0"/>
            </a:endParaRPr>
          </a:p>
          <a:p>
            <a:pPr defTabSz="457200" eaLnBrk="1" hangingPunct="1"/>
            <a:r>
              <a:rPr lang="en-US" altLang="en-US" dirty="0">
                <a:latin typeface="Arial" panose="020B0604020202020204" pitchFamily="34" charset="0"/>
              </a:rPr>
              <a:t>May only have time for one…. THAT COULD BE USED THRUGHOUT AS THE STANDARD/DEFAULT EXAMPLE?</a:t>
            </a:r>
          </a:p>
        </p:txBody>
      </p:sp>
    </p:spTree>
    <p:extLst>
      <p:ext uri="{BB962C8B-B14F-4D97-AF65-F5344CB8AC3E}">
        <p14:creationId xmlns:p14="http://schemas.microsoft.com/office/powerpoint/2010/main" val="25160334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022E9C60-3BCE-F349-9085-3EC2EEDD049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t>Dr. R. Dymond - VT CEE</a:t>
            </a:r>
          </a:p>
        </p:txBody>
      </p:sp>
      <p:sp>
        <p:nvSpPr>
          <p:cNvPr id="59395" name="Rectangle 7">
            <a:extLst>
              <a:ext uri="{FF2B5EF4-FFF2-40B4-BE49-F238E27FC236}">
                <a16:creationId xmlns:a16="http://schemas.microsoft.com/office/drawing/2014/main" id="{07A9FA9B-2168-044D-9F35-35C6CB4F5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731520" rtl="0" eaLnBrk="1" fontAlgn="auto" latinLnBrk="0" hangingPunct="1">
              <a:lnSpc>
                <a:spcPct val="100000"/>
              </a:lnSpc>
              <a:spcBef>
                <a:spcPts val="0"/>
              </a:spcBef>
              <a:spcAft>
                <a:spcPts val="0"/>
              </a:spcAft>
              <a:buClrTx/>
              <a:buSzTx/>
              <a:buFontTx/>
              <a:buNone/>
              <a:tabLst/>
              <a:defRPr/>
            </a:pPr>
            <a:fld id="{6830F067-BD44-C445-A9B1-0251D61FF74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pPr marL="0" marR="0" lvl="0" indent="0" algn="r" defTabSz="731520" rtl="0" eaLnBrk="1" fontAlgn="auto" latinLnBrk="0" hangingPunct="1">
                <a:lnSpc>
                  <a:spcPct val="100000"/>
                </a:lnSpc>
                <a:spcBef>
                  <a:spcPts val="0"/>
                </a:spcBef>
                <a:spcAft>
                  <a:spcPts val="0"/>
                </a:spcAft>
                <a:buClrTx/>
                <a:buSzTx/>
                <a:buFontTx/>
                <a:buNone/>
                <a:tabLst/>
                <a:defRPr/>
              </a:pPr>
              <a:t>34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6" name="Text Box 2">
            <a:extLst>
              <a:ext uri="{FF2B5EF4-FFF2-40B4-BE49-F238E27FC236}">
                <a16:creationId xmlns:a16="http://schemas.microsoft.com/office/drawing/2014/main" id="{280A6589-08A7-CE4A-B67A-DA893E4EF7B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49802628-90EA-424D-9743-EB52CA79F2BF}" type="slidenum">
              <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34</a:t>
            </a:fld>
            <a:endPar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endParaRPr>
          </a:p>
        </p:txBody>
      </p:sp>
      <p:sp>
        <p:nvSpPr>
          <p:cNvPr id="59397" name="Text Box 3">
            <a:extLst>
              <a:ext uri="{FF2B5EF4-FFF2-40B4-BE49-F238E27FC236}">
                <a16:creationId xmlns:a16="http://schemas.microsoft.com/office/drawing/2014/main" id="{0E1B5B7E-E14F-E44F-B02E-561D10AA90D9}"/>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8" name="Rectangle 4">
            <a:extLst>
              <a:ext uri="{FF2B5EF4-FFF2-40B4-BE49-F238E27FC236}">
                <a16:creationId xmlns:a16="http://schemas.microsoft.com/office/drawing/2014/main" id="{2B99930C-3620-4742-BBD1-B113783C90A5}"/>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r>
              <a:rPr lang="en-US" altLang="en-US" dirty="0">
                <a:latin typeface="Arial" panose="020B0604020202020204" pitchFamily="34" charset="0"/>
              </a:rPr>
              <a:t>Both this and next example are good….</a:t>
            </a:r>
          </a:p>
          <a:p>
            <a:pPr defTabSz="457200" eaLnBrk="1" hangingPunct="1"/>
            <a:endParaRPr lang="en-US" altLang="en-US" dirty="0">
              <a:latin typeface="Arial" panose="020B0604020202020204" pitchFamily="34" charset="0"/>
            </a:endParaRPr>
          </a:p>
          <a:p>
            <a:pPr defTabSz="457200" eaLnBrk="1" hangingPunct="1"/>
            <a:r>
              <a:rPr lang="en-US" altLang="en-US" dirty="0">
                <a:latin typeface="Arial" panose="020B0604020202020204" pitchFamily="34" charset="0"/>
              </a:rPr>
              <a:t>May only have time for one…. THAT COULD BE USED THRUGHOUT AS THE STANDARD/DEFAULT EXAMPLE?</a:t>
            </a:r>
          </a:p>
        </p:txBody>
      </p:sp>
    </p:spTree>
    <p:extLst>
      <p:ext uri="{BB962C8B-B14F-4D97-AF65-F5344CB8AC3E}">
        <p14:creationId xmlns:p14="http://schemas.microsoft.com/office/powerpoint/2010/main" val="2708841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a:t>Slide 4 is for publication.</a:t>
            </a:r>
          </a:p>
          <a:p>
            <a:endParaRPr lang="en-US" baseline="0" dirty="0"/>
          </a:p>
          <a:p>
            <a:r>
              <a:rPr lang="en-US" baseline="0" dirty="0"/>
              <a:t>Notes for CG and GP—1) review the figure to ensure the language aligns with the paper text and CDC supplement approved language. 2) fix font for consistency (currently some </a:t>
            </a:r>
            <a:r>
              <a:rPr lang="en-US" baseline="0"/>
              <a:t>boxes are </a:t>
            </a:r>
            <a:r>
              <a:rPr lang="en-US" baseline="0" dirty="0" err="1"/>
              <a:t>arial</a:t>
            </a:r>
            <a:r>
              <a:rPr lang="en-US" baseline="0" dirty="0"/>
              <a:t> and some Calibri)</a:t>
            </a:r>
          </a:p>
          <a:p>
            <a:endParaRPr lang="en-US" baseline="0" dirty="0"/>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40BCA8-E8AE-D84F-90A2-88D89ABD20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Helvetica Neue Medium"/>
                <a:cs typeface="Helvetica Neue Medium"/>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Helvetica Neue Medium"/>
              <a:cs typeface="Helvetica Neue Medium"/>
              <a:sym typeface="Helvetica Neue"/>
            </a:endParaRPr>
          </a:p>
        </p:txBody>
      </p:sp>
    </p:spTree>
    <p:extLst>
      <p:ext uri="{BB962C8B-B14F-4D97-AF65-F5344CB8AC3E}">
        <p14:creationId xmlns:p14="http://schemas.microsoft.com/office/powerpoint/2010/main" val="4041052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Helvetica Neue Medium"/>
                <a:cs typeface="Helvetica Neue Medium"/>
                <a:sym typeface="Helvetica Neue"/>
              </a:rPr>
              <a:pPr marL="0" marR="0" lvl="0" indent="0" algn="r" defTabSz="73152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Helvetica Neue Medium"/>
              <a:cs typeface="Helvetica Neue Medium"/>
              <a:sym typeface="Helvetica Neue"/>
            </a:endParaRPr>
          </a:p>
        </p:txBody>
      </p:sp>
    </p:spTree>
    <p:extLst>
      <p:ext uri="{BB962C8B-B14F-4D97-AF65-F5344CB8AC3E}">
        <p14:creationId xmlns:p14="http://schemas.microsoft.com/office/powerpoint/2010/main" val="518482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Start with the end in mind</a:t>
            </a:r>
          </a:p>
        </p:txBody>
      </p:sp>
      <p:sp>
        <p:nvSpPr>
          <p:cNvPr id="4" name="Slide Number Placeholder 3"/>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Helvetica Neue Medium"/>
                <a:cs typeface="Helvetica Neue Medium"/>
                <a:sym typeface="Helvetica Neue"/>
              </a:rPr>
              <a:pPr marL="0" marR="0" lvl="0" indent="0" algn="r" defTabSz="73152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Helvetica Neue Medium"/>
              <a:cs typeface="Helvetica Neue Medium"/>
              <a:sym typeface="Helvetica Neue"/>
            </a:endParaRPr>
          </a:p>
        </p:txBody>
      </p:sp>
    </p:spTree>
    <p:extLst>
      <p:ext uri="{BB962C8B-B14F-4D97-AF65-F5344CB8AC3E}">
        <p14:creationId xmlns:p14="http://schemas.microsoft.com/office/powerpoint/2010/main" val="1487223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79A4A1-5784-D047-AA2E-A5F359E111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655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F57FD6-FF0B-46BA-9814-B37670BBADCA}" type="slidenum">
              <a:rPr lang="en-US" smtClean="0"/>
              <a:t>41</a:t>
            </a:fld>
            <a:endParaRPr lang="en-US"/>
          </a:p>
        </p:txBody>
      </p:sp>
    </p:spTree>
    <p:extLst>
      <p:ext uri="{BB962C8B-B14F-4D97-AF65-F5344CB8AC3E}">
        <p14:creationId xmlns:p14="http://schemas.microsoft.com/office/powerpoint/2010/main" val="3880175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Start with the end in mind</a:t>
            </a:r>
          </a:p>
        </p:txBody>
      </p:sp>
      <p:sp>
        <p:nvSpPr>
          <p:cNvPr id="4" name="Slide Number Placeholder 3"/>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Helvetica Neue Medium"/>
                <a:cs typeface="Helvetica Neue Medium"/>
                <a:sym typeface="Helvetica Neue"/>
              </a:rPr>
              <a:pPr marL="0" marR="0" lvl="0" indent="0" algn="r" defTabSz="73152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Helvetica Neue Medium"/>
              <a:cs typeface="Helvetica Neue Medium"/>
              <a:sym typeface="Helvetica Neue"/>
            </a:endParaRPr>
          </a:p>
        </p:txBody>
      </p:sp>
    </p:spTree>
    <p:extLst>
      <p:ext uri="{BB962C8B-B14F-4D97-AF65-F5344CB8AC3E}">
        <p14:creationId xmlns:p14="http://schemas.microsoft.com/office/powerpoint/2010/main" val="3124007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6ABCE-047F-47BD-8967-25219019F0F4}" type="slidenum">
              <a:rPr lang="en-US" smtClean="0"/>
              <a:t>42</a:t>
            </a:fld>
            <a:endParaRPr lang="en-US"/>
          </a:p>
        </p:txBody>
      </p:sp>
    </p:spTree>
    <p:extLst>
      <p:ext uri="{BB962C8B-B14F-4D97-AF65-F5344CB8AC3E}">
        <p14:creationId xmlns:p14="http://schemas.microsoft.com/office/powerpoint/2010/main" val="2076957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Russ</a:t>
            </a:r>
          </a:p>
        </p:txBody>
      </p:sp>
      <p:sp>
        <p:nvSpPr>
          <p:cNvPr id="4" name="Slide Number Placeholder 3"/>
          <p:cNvSpPr>
            <a:spLocks noGrp="1"/>
          </p:cNvSpPr>
          <p:nvPr>
            <p:ph type="sldNum" sz="quarter" idx="5"/>
          </p:nvPr>
        </p:nvSpPr>
        <p:spPr/>
        <p:txBody>
          <a:bodyPr/>
          <a:lstStyle/>
          <a:p>
            <a:fld id="{02A50EB3-791A-4D65-90F8-C9D10A3EB847}" type="slidenum">
              <a:rPr lang="en-US" smtClean="0"/>
              <a:t>44</a:t>
            </a:fld>
            <a:endParaRPr lang="en-US"/>
          </a:p>
        </p:txBody>
      </p:sp>
    </p:spTree>
    <p:extLst>
      <p:ext uri="{BB962C8B-B14F-4D97-AF65-F5344CB8AC3E}">
        <p14:creationId xmlns:p14="http://schemas.microsoft.com/office/powerpoint/2010/main" val="1720204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5EC415-B94E-4F4A-B8F2-DB6487355CA9}" type="slidenum">
              <a:rPr lang="en-US" smtClean="0"/>
              <a:t>46</a:t>
            </a:fld>
            <a:endParaRPr lang="en-US"/>
          </a:p>
        </p:txBody>
      </p:sp>
    </p:spTree>
    <p:extLst>
      <p:ext uri="{BB962C8B-B14F-4D97-AF65-F5344CB8AC3E}">
        <p14:creationId xmlns:p14="http://schemas.microsoft.com/office/powerpoint/2010/main" val="17093478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AB8D55-7B37-2B40-9518-3E44ABE19D0F}" type="slidenum">
              <a:rPr lang="en-US" smtClean="0"/>
              <a:t>48</a:t>
            </a:fld>
            <a:endParaRPr lang="en-US"/>
          </a:p>
        </p:txBody>
      </p:sp>
    </p:spTree>
    <p:extLst>
      <p:ext uri="{BB962C8B-B14F-4D97-AF65-F5344CB8AC3E}">
        <p14:creationId xmlns:p14="http://schemas.microsoft.com/office/powerpoint/2010/main" val="4208617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F5EC415-B94E-4F4A-B8F2-DB6487355CA9}" type="slidenum">
              <a:rPr lang="en-US" smtClean="0"/>
              <a:t>51</a:t>
            </a:fld>
            <a:endParaRPr lang="en-US"/>
          </a:p>
        </p:txBody>
      </p:sp>
    </p:spTree>
    <p:extLst>
      <p:ext uri="{BB962C8B-B14F-4D97-AF65-F5344CB8AC3E}">
        <p14:creationId xmlns:p14="http://schemas.microsoft.com/office/powerpoint/2010/main" val="4279748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dirty="0"/>
          </a:p>
        </p:txBody>
      </p:sp>
      <p:sp>
        <p:nvSpPr>
          <p:cNvPr id="4" name="Slide Number Placeholder 3"/>
          <p:cNvSpPr>
            <a:spLocks noGrp="1"/>
          </p:cNvSpPr>
          <p:nvPr>
            <p:ph type="sldNum" sz="quarter" idx="10"/>
          </p:nvPr>
        </p:nvSpPr>
        <p:spPr/>
        <p:txBody>
          <a:bodyPr/>
          <a:lstStyle/>
          <a:p>
            <a:fld id="{EF96ABCE-047F-47BD-8967-25219019F0F4}" type="slidenum">
              <a:rPr lang="en-US" smtClean="0"/>
              <a:t>53</a:t>
            </a:fld>
            <a:endParaRPr lang="en-US"/>
          </a:p>
        </p:txBody>
      </p:sp>
    </p:spTree>
    <p:extLst>
      <p:ext uri="{BB962C8B-B14F-4D97-AF65-F5344CB8AC3E}">
        <p14:creationId xmlns:p14="http://schemas.microsoft.com/office/powerpoint/2010/main" val="1893771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cut this one.</a:t>
            </a:r>
          </a:p>
        </p:txBody>
      </p:sp>
      <p:sp>
        <p:nvSpPr>
          <p:cNvPr id="4" name="Slide Number Placeholder 3"/>
          <p:cNvSpPr>
            <a:spLocks noGrp="1"/>
          </p:cNvSpPr>
          <p:nvPr>
            <p:ph type="sldNum" sz="quarter" idx="5"/>
          </p:nvPr>
        </p:nvSpPr>
        <p:spPr/>
        <p:txBody>
          <a:bodyPr/>
          <a:lstStyle/>
          <a:p>
            <a:fld id="{DF5EC415-B94E-4F4A-B8F2-DB6487355CA9}" type="slidenum">
              <a:rPr lang="en-US" smtClean="0"/>
              <a:t>55</a:t>
            </a:fld>
            <a:endParaRPr lang="en-US"/>
          </a:p>
        </p:txBody>
      </p:sp>
    </p:spTree>
    <p:extLst>
      <p:ext uri="{BB962C8B-B14F-4D97-AF65-F5344CB8AC3E}">
        <p14:creationId xmlns:p14="http://schemas.microsoft.com/office/powerpoint/2010/main" val="3722177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Haha</a:t>
            </a:r>
            <a:r>
              <a:rPr lang="en-US" dirty="0"/>
              <a:t>, this made me laugh, but I think you could cut it and previous slide and go right from 13 to 16</a:t>
            </a:r>
          </a:p>
          <a:p>
            <a:endParaRPr lang="en-US" dirty="0"/>
          </a:p>
        </p:txBody>
      </p:sp>
      <p:sp>
        <p:nvSpPr>
          <p:cNvPr id="4" name="Slide Number Placeholder 3"/>
          <p:cNvSpPr>
            <a:spLocks noGrp="1"/>
          </p:cNvSpPr>
          <p:nvPr>
            <p:ph type="sldNum" sz="quarter" idx="5"/>
          </p:nvPr>
        </p:nvSpPr>
        <p:spPr/>
        <p:txBody>
          <a:bodyPr/>
          <a:lstStyle/>
          <a:p>
            <a:fld id="{B00FAF56-0B9B-4DED-BB72-2ACEA97D6773}" type="slidenum">
              <a:rPr lang="en-US" smtClean="0"/>
              <a:t>56</a:t>
            </a:fld>
            <a:endParaRPr lang="en-US"/>
          </a:p>
        </p:txBody>
      </p:sp>
    </p:spTree>
    <p:extLst>
      <p:ext uri="{BB962C8B-B14F-4D97-AF65-F5344CB8AC3E}">
        <p14:creationId xmlns:p14="http://schemas.microsoft.com/office/powerpoint/2010/main" val="42223877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FAF56-0B9B-4DED-BB72-2ACEA97D6773}" type="slidenum">
              <a:rPr lang="en-US" smtClean="0"/>
              <a:t>57</a:t>
            </a:fld>
            <a:endParaRPr lang="en-US"/>
          </a:p>
        </p:txBody>
      </p:sp>
    </p:spTree>
    <p:extLst>
      <p:ext uri="{BB962C8B-B14F-4D97-AF65-F5344CB8AC3E}">
        <p14:creationId xmlns:p14="http://schemas.microsoft.com/office/powerpoint/2010/main" val="36202625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Borsika</a:t>
            </a:r>
          </a:p>
          <a:p>
            <a:endParaRPr lang="en-US" baseline="0" dirty="0"/>
          </a:p>
        </p:txBody>
      </p:sp>
      <p:sp>
        <p:nvSpPr>
          <p:cNvPr id="4" name="Slide Number Placeholder 3"/>
          <p:cNvSpPr>
            <a:spLocks noGrp="1"/>
          </p:cNvSpPr>
          <p:nvPr>
            <p:ph type="sldNum" sz="quarter" idx="10"/>
          </p:nvPr>
        </p:nvSpPr>
        <p:spPr/>
        <p:txBody>
          <a:bodyPr/>
          <a:lstStyle/>
          <a:p>
            <a:fld id="{DF5EC415-B94E-4F4A-B8F2-DB6487355CA9}" type="slidenum">
              <a:rPr lang="en-US" smtClean="0"/>
              <a:t>58</a:t>
            </a:fld>
            <a:endParaRPr lang="en-US"/>
          </a:p>
        </p:txBody>
      </p:sp>
    </p:spTree>
    <p:extLst>
      <p:ext uri="{BB962C8B-B14F-4D97-AF65-F5344CB8AC3E}">
        <p14:creationId xmlns:p14="http://schemas.microsoft.com/office/powerpoint/2010/main" val="897287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977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DF5EC415-B94E-4F4A-B8F2-DB6487355CA9}" type="slidenum">
              <a:rPr lang="en-US" smtClean="0"/>
              <a:t>60</a:t>
            </a:fld>
            <a:endParaRPr lang="en-US"/>
          </a:p>
        </p:txBody>
      </p:sp>
    </p:spTree>
    <p:extLst>
      <p:ext uri="{BB962C8B-B14F-4D97-AF65-F5344CB8AC3E}">
        <p14:creationId xmlns:p14="http://schemas.microsoft.com/office/powerpoint/2010/main" val="861120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0FAF56-0B9B-4DED-BB72-2ACEA97D6773}" type="slidenum">
              <a:rPr lang="en-US" smtClean="0"/>
              <a:t>61</a:t>
            </a:fld>
            <a:endParaRPr lang="en-US"/>
          </a:p>
        </p:txBody>
      </p:sp>
    </p:spTree>
    <p:extLst>
      <p:ext uri="{BB962C8B-B14F-4D97-AF65-F5344CB8AC3E}">
        <p14:creationId xmlns:p14="http://schemas.microsoft.com/office/powerpoint/2010/main" val="21392419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Edited to bold where content and mechanisms may be (mechanisms more that perspectives, but changes in perspectives can be mechanisms). Made Strategies and Outcomes bigger font </a:t>
            </a:r>
            <a:r>
              <a:rPr lang="en-US" dirty="0">
                <a:sym typeface="Wingdings" pitchFamily="2" charset="2"/>
              </a:rPr>
              <a:t></a:t>
            </a:r>
            <a:endParaRPr lang="en-US" dirty="0"/>
          </a:p>
        </p:txBody>
      </p:sp>
      <p:sp>
        <p:nvSpPr>
          <p:cNvPr id="4" name="Slide Number Placeholder 3"/>
          <p:cNvSpPr>
            <a:spLocks noGrp="1"/>
          </p:cNvSpPr>
          <p:nvPr>
            <p:ph type="sldNum" sz="quarter" idx="5"/>
          </p:nvPr>
        </p:nvSpPr>
        <p:spPr/>
        <p:txBody>
          <a:bodyPr/>
          <a:lstStyle/>
          <a:p>
            <a:fld id="{B00FAF56-0B9B-4DED-BB72-2ACEA97D6773}" type="slidenum">
              <a:rPr lang="en-US" smtClean="0"/>
              <a:t>62</a:t>
            </a:fld>
            <a:endParaRPr lang="en-US"/>
          </a:p>
        </p:txBody>
      </p:sp>
    </p:spTree>
    <p:extLst>
      <p:ext uri="{BB962C8B-B14F-4D97-AF65-F5344CB8AC3E}">
        <p14:creationId xmlns:p14="http://schemas.microsoft.com/office/powerpoint/2010/main" val="1991718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be transition… maybe have a slide before it to highlight Marcia’s next part of the workshop and introduce the guide here, and then also tease Katy’s </a:t>
            </a:r>
            <a:r>
              <a:rPr lang="en-US" dirty="0" err="1"/>
              <a:t>iPRISM</a:t>
            </a:r>
            <a:r>
              <a:rPr lang="en-US" dirty="0"/>
              <a:t> activity that will help with mapping when they get to the strategy selection—using either RE-AIM outcomes or PRISM context &amp; mechanisms.</a:t>
            </a:r>
          </a:p>
        </p:txBody>
      </p:sp>
      <p:sp>
        <p:nvSpPr>
          <p:cNvPr id="4" name="Slide Number Placeholder 3"/>
          <p:cNvSpPr>
            <a:spLocks noGrp="1"/>
          </p:cNvSpPr>
          <p:nvPr>
            <p:ph type="sldNum" sz="quarter" idx="5"/>
          </p:nvPr>
        </p:nvSpPr>
        <p:spPr/>
        <p:txBody>
          <a:bodyPr/>
          <a:lstStyle/>
          <a:p>
            <a:fld id="{DF5EC415-B94E-4F4A-B8F2-DB6487355CA9}" type="slidenum">
              <a:rPr lang="en-US" smtClean="0"/>
              <a:t>63</a:t>
            </a:fld>
            <a:endParaRPr lang="en-US"/>
          </a:p>
        </p:txBody>
      </p:sp>
    </p:spTree>
    <p:extLst>
      <p:ext uri="{BB962C8B-B14F-4D97-AF65-F5344CB8AC3E}">
        <p14:creationId xmlns:p14="http://schemas.microsoft.com/office/powerpoint/2010/main" val="39394754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A50EB3-791A-4D65-90F8-C9D10A3EB847}" type="slidenum">
              <a:rPr lang="en-US" smtClean="0"/>
              <a:t>64</a:t>
            </a:fld>
            <a:endParaRPr lang="en-US"/>
          </a:p>
        </p:txBody>
      </p:sp>
    </p:spTree>
    <p:extLst>
      <p:ext uri="{BB962C8B-B14F-4D97-AF65-F5344CB8AC3E}">
        <p14:creationId xmlns:p14="http://schemas.microsoft.com/office/powerpoint/2010/main" val="14362296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44FBF6-41AE-4F90-A1B2-CFCDBDDC4EA8}" type="slidenum">
              <a:rPr lang="en-US" smtClean="0"/>
              <a:t>65</a:t>
            </a:fld>
            <a:endParaRPr lang="en-US"/>
          </a:p>
        </p:txBody>
      </p:sp>
    </p:spTree>
    <p:extLst>
      <p:ext uri="{BB962C8B-B14F-4D97-AF65-F5344CB8AC3E}">
        <p14:creationId xmlns:p14="http://schemas.microsoft.com/office/powerpoint/2010/main" val="6599801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039D5-9119-4C2A-87C5-029C8B6BFFEF}"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744847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A50EB3-791A-4D65-90F8-C9D10A3EB847}" type="slidenum">
              <a:rPr lang="en-US" smtClean="0"/>
              <a:t>68</a:t>
            </a:fld>
            <a:endParaRPr lang="en-US"/>
          </a:p>
        </p:txBody>
      </p:sp>
    </p:spTree>
    <p:extLst>
      <p:ext uri="{BB962C8B-B14F-4D97-AF65-F5344CB8AC3E}">
        <p14:creationId xmlns:p14="http://schemas.microsoft.com/office/powerpoint/2010/main" val="11962132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AFCE69-E0F1-0F48-8394-44427EE764EB}" type="slidenum">
              <a:rPr lang="en-US" smtClean="0"/>
              <a:t>71</a:t>
            </a:fld>
            <a:endParaRPr lang="en-US"/>
          </a:p>
        </p:txBody>
      </p:sp>
    </p:spTree>
    <p:extLst>
      <p:ext uri="{BB962C8B-B14F-4D97-AF65-F5344CB8AC3E}">
        <p14:creationId xmlns:p14="http://schemas.microsoft.com/office/powerpoint/2010/main" val="2611421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different barrier buckers—society, health care and population (patients)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039D5-9119-4C2A-87C5-029C8B6BFFEF}"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0516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Start with the end in mind</a:t>
            </a:r>
          </a:p>
        </p:txBody>
      </p:sp>
      <p:sp>
        <p:nvSpPr>
          <p:cNvPr id="4" name="Slide Number Placeholder 3"/>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Helvetica Neue Medium"/>
                <a:cs typeface="Helvetica Neue Medium"/>
                <a:sym typeface="Helvetica Neue"/>
              </a:rPr>
              <a:pPr marL="0" marR="0" lvl="0" indent="0" algn="r" defTabSz="73152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Helvetica Neue Medium"/>
              <a:cs typeface="Helvetica Neue Medium"/>
              <a:sym typeface="Helvetica Neue"/>
            </a:endParaRPr>
          </a:p>
        </p:txBody>
      </p:sp>
    </p:spTree>
    <p:extLst>
      <p:ext uri="{BB962C8B-B14F-4D97-AF65-F5344CB8AC3E}">
        <p14:creationId xmlns:p14="http://schemas.microsoft.com/office/powerpoint/2010/main" val="2571429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039D5-9119-4C2A-87C5-029C8B6BFFEF}"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00273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039D5-9119-4C2A-87C5-029C8B6BFFEF}"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074904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039D5-9119-4C2A-87C5-029C8B6BFFEF}"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595001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6039D5-9119-4C2A-87C5-029C8B6BFFEF}"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68757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6039D5-9119-4C2A-87C5-029C8B6BFFEF}" type="slidenum">
              <a:rPr lang="en-US" smtClean="0"/>
              <a:t>81</a:t>
            </a:fld>
            <a:endParaRPr lang="en-US" dirty="0"/>
          </a:p>
        </p:txBody>
      </p:sp>
    </p:spTree>
    <p:extLst>
      <p:ext uri="{BB962C8B-B14F-4D97-AF65-F5344CB8AC3E}">
        <p14:creationId xmlns:p14="http://schemas.microsoft.com/office/powerpoint/2010/main" val="39074904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PRISM in mind, the purpose of the iPRISM webtool is….we know it is hard for those that are not as immersed in IS to figure out how to apply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643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tailored to the stage of implementation. Before a user answers the questions, they are asked which stage they are in, which then prompts the correct </a:t>
            </a:r>
            <a:r>
              <a:rPr lang="en-US" dirty="0" err="1"/>
              <a:t>quesitons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5EC415-B94E-4F4A-B8F2-DB6487355C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40537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irrespective of the stage, there are 21 questions total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1290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2 RE-AIM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453A56-94A8-DD45-8F26-F89DF9C5E3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9014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point out that the webtool is pretty dynamic and one really basic example of this is that it </a:t>
            </a:r>
            <a:r>
              <a:rPr lang="en-US" dirty="0" err="1"/>
              <a:t>autopopulates</a:t>
            </a:r>
            <a:r>
              <a:rPr lang="en-US" dirty="0"/>
              <a:t> based on the name of your program. This is one small feature that helps simplify the process for users by removing jargon of program, policy or </a:t>
            </a:r>
            <a:r>
              <a:rPr lang="en-US" dirty="0" err="1"/>
              <a:t>intervnetion</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453A56-94A8-DD45-8F26-F89DF9C5E3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7026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Start with the end in mind</a:t>
            </a:r>
          </a:p>
        </p:txBody>
      </p:sp>
      <p:sp>
        <p:nvSpPr>
          <p:cNvPr id="4" name="Slide Number Placeholder 3"/>
          <p:cNvSpPr>
            <a:spLocks noGrp="1"/>
          </p:cNvSpPr>
          <p:nvPr>
            <p:ph type="sldNum" sz="quarter" idx="5"/>
          </p:nvPr>
        </p:nvSpPr>
        <p:spPr/>
        <p:txBody>
          <a:bodyPr/>
          <a:lstStyle/>
          <a:p>
            <a:pPr marL="0" marR="0" lvl="0" indent="0" algn="r" defTabSz="731520" rtl="0" eaLnBrk="1" fontAlgn="auto" latinLnBrk="0" hangingPunct="1">
              <a:lnSpc>
                <a:spcPct val="100000"/>
              </a:lnSpc>
              <a:spcBef>
                <a:spcPts val="0"/>
              </a:spcBef>
              <a:spcAft>
                <a:spcPts val="0"/>
              </a:spcAft>
              <a:buClrTx/>
              <a:buSzTx/>
              <a:buFontTx/>
              <a:buNone/>
              <a:tabLst/>
              <a:defRPr/>
            </a:pPr>
            <a:fld id="{60BDDD1B-7981-514B-B211-D97C9422D57B}" type="slidenum">
              <a:rPr kumimoji="0" lang="en-US" sz="1200" b="0" i="0" u="none" strike="noStrike" kern="1200" cap="none" spc="0" normalizeH="0" baseline="0" noProof="0" smtClean="0">
                <a:ln>
                  <a:noFill/>
                </a:ln>
                <a:solidFill>
                  <a:prstClr val="black"/>
                </a:solidFill>
                <a:effectLst/>
                <a:uLnTx/>
                <a:uFillTx/>
                <a:latin typeface="Calibri"/>
                <a:ea typeface="Helvetica Neue Medium"/>
                <a:cs typeface="Helvetica Neue Medium"/>
                <a:sym typeface="Helvetica Neue"/>
              </a:rPr>
              <a:pPr marL="0" marR="0" lvl="0" indent="0" algn="r" defTabSz="73152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Helvetica Neue Medium"/>
              <a:cs typeface="Helvetica Neue Medium"/>
              <a:sym typeface="Helvetica Neue"/>
            </a:endParaRPr>
          </a:p>
        </p:txBody>
      </p:sp>
    </p:spTree>
    <p:extLst>
      <p:ext uri="{BB962C8B-B14F-4D97-AF65-F5344CB8AC3E}">
        <p14:creationId xmlns:p14="http://schemas.microsoft.com/office/powerpoint/2010/main" val="35755422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flash – PRISM Qs are the same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13326A-354E-4FD6-BE5F-B01B4C4F9E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4058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people interpret information differently….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453A56-94A8-DD45-8F26-F89DF9C5E3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1528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424BF-2CE0-494A-91AA-AA5D48766F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63176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education is key to ensuring the webtool can be used by experts and non-experts in D&amp;I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0618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8520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96451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them select team just so they can see how this works first hand – they will actually be completing as an individual thought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5235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for animation to flash button for emphasis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5522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61118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453A56-94A8-DD45-8F26-F89DF9C5E3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3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022E9C60-3BCE-F349-9085-3EC2EEDD049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t>Dr. R. Dymond - VT CEE</a:t>
            </a:r>
          </a:p>
        </p:txBody>
      </p:sp>
      <p:sp>
        <p:nvSpPr>
          <p:cNvPr id="59395" name="Rectangle 7">
            <a:extLst>
              <a:ext uri="{FF2B5EF4-FFF2-40B4-BE49-F238E27FC236}">
                <a16:creationId xmlns:a16="http://schemas.microsoft.com/office/drawing/2014/main" id="{07A9FA9B-2168-044D-9F35-35C6CB4F5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731520" rtl="0" eaLnBrk="1" fontAlgn="auto" latinLnBrk="0" hangingPunct="1">
              <a:lnSpc>
                <a:spcPct val="100000"/>
              </a:lnSpc>
              <a:spcBef>
                <a:spcPts val="0"/>
              </a:spcBef>
              <a:spcAft>
                <a:spcPts val="0"/>
              </a:spcAft>
              <a:buClrTx/>
              <a:buSzTx/>
              <a:buFontTx/>
              <a:buNone/>
              <a:tabLst/>
              <a:defRPr/>
            </a:pPr>
            <a:fld id="{6830F067-BD44-C445-A9B1-0251D61FF74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pPr marL="0" marR="0" lvl="0" indent="0" algn="r" defTabSz="73152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6" name="Text Box 2">
            <a:extLst>
              <a:ext uri="{FF2B5EF4-FFF2-40B4-BE49-F238E27FC236}">
                <a16:creationId xmlns:a16="http://schemas.microsoft.com/office/drawing/2014/main" id="{280A6589-08A7-CE4A-B67A-DA893E4EF7B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49802628-90EA-424D-9743-EB52CA79F2BF}" type="slidenum">
              <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26</a:t>
            </a:fld>
            <a:endPar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endParaRPr>
          </a:p>
        </p:txBody>
      </p:sp>
      <p:sp>
        <p:nvSpPr>
          <p:cNvPr id="59397" name="Text Box 3">
            <a:extLst>
              <a:ext uri="{FF2B5EF4-FFF2-40B4-BE49-F238E27FC236}">
                <a16:creationId xmlns:a16="http://schemas.microsoft.com/office/drawing/2014/main" id="{0E1B5B7E-E14F-E44F-B02E-561D10AA90D9}"/>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8" name="Rectangle 4">
            <a:extLst>
              <a:ext uri="{FF2B5EF4-FFF2-40B4-BE49-F238E27FC236}">
                <a16:creationId xmlns:a16="http://schemas.microsoft.com/office/drawing/2014/main" id="{2B99930C-3620-4742-BBD1-B113783C90A5}"/>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105766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were working with a team, you’d review and discuss the team summary, which looks a bit like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7242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for the purposes of today, you are only looking at your individual results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70086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option to click to see examples as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00715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option to click to see examples as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5485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to quickly flash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3733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453A56-94A8-DD45-8F26-F89DF9C5E3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132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C424BF-2CE0-494A-91AA-AA5D48766F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1065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6998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Samantha</a:t>
            </a:r>
            <a:r>
              <a:rPr lang="en-US" dirty="0"/>
              <a:t>, I am wondering if we should remove the table discussion completely. I am wondering how helpful the table discussions will be if they are all working on different projects – I imagine 1 person would easily consume the entire time just explaining their project…</a:t>
            </a:r>
          </a:p>
          <a:p>
            <a:r>
              <a:rPr lang="en-US" dirty="0"/>
              <a:t>Should we scrap completely and replace with large group discussion/questions?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0961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delete the hidden slides, but am wondering if Qs may come up and would be good to keep…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3320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022E9C60-3BCE-F349-9085-3EC2EEDD049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t>Dr. R. Dymond - VT CEE</a:t>
            </a:r>
          </a:p>
        </p:txBody>
      </p:sp>
      <p:sp>
        <p:nvSpPr>
          <p:cNvPr id="59395" name="Rectangle 7">
            <a:extLst>
              <a:ext uri="{FF2B5EF4-FFF2-40B4-BE49-F238E27FC236}">
                <a16:creationId xmlns:a16="http://schemas.microsoft.com/office/drawing/2014/main" id="{07A9FA9B-2168-044D-9F35-35C6CB4F5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731520" rtl="0" eaLnBrk="1" fontAlgn="auto" latinLnBrk="0" hangingPunct="1">
              <a:lnSpc>
                <a:spcPct val="100000"/>
              </a:lnSpc>
              <a:spcBef>
                <a:spcPts val="0"/>
              </a:spcBef>
              <a:spcAft>
                <a:spcPts val="0"/>
              </a:spcAft>
              <a:buClrTx/>
              <a:buSzTx/>
              <a:buFontTx/>
              <a:buNone/>
              <a:tabLst/>
              <a:defRPr/>
            </a:pPr>
            <a:fld id="{6830F067-BD44-C445-A9B1-0251D61FF74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pPr marL="0" marR="0" lvl="0" indent="0" algn="r" defTabSz="73152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6" name="Text Box 2">
            <a:extLst>
              <a:ext uri="{FF2B5EF4-FFF2-40B4-BE49-F238E27FC236}">
                <a16:creationId xmlns:a16="http://schemas.microsoft.com/office/drawing/2014/main" id="{280A6589-08A7-CE4A-B67A-DA893E4EF7B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49802628-90EA-424D-9743-EB52CA79F2BF}" type="slidenum">
              <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27</a:t>
            </a:fld>
            <a:endPar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endParaRPr>
          </a:p>
        </p:txBody>
      </p:sp>
      <p:sp>
        <p:nvSpPr>
          <p:cNvPr id="59397" name="Text Box 3">
            <a:extLst>
              <a:ext uri="{FF2B5EF4-FFF2-40B4-BE49-F238E27FC236}">
                <a16:creationId xmlns:a16="http://schemas.microsoft.com/office/drawing/2014/main" id="{0E1B5B7E-E14F-E44F-B02E-561D10AA90D9}"/>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8" name="Rectangle 4">
            <a:extLst>
              <a:ext uri="{FF2B5EF4-FFF2-40B4-BE49-F238E27FC236}">
                <a16:creationId xmlns:a16="http://schemas.microsoft.com/office/drawing/2014/main" id="{2B99930C-3620-4742-BBD1-B113783C90A5}"/>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r>
              <a:rPr lang="en-US" altLang="en-US" dirty="0">
                <a:latin typeface="Arial" panose="020B0604020202020204" pitchFamily="34" charset="0"/>
              </a:rPr>
              <a:t>Both this and next example are good….</a:t>
            </a:r>
          </a:p>
          <a:p>
            <a:pPr defTabSz="457200" eaLnBrk="1" hangingPunct="1"/>
            <a:endParaRPr lang="en-US" altLang="en-US" dirty="0">
              <a:latin typeface="Arial" panose="020B0604020202020204" pitchFamily="34" charset="0"/>
            </a:endParaRPr>
          </a:p>
          <a:p>
            <a:pPr defTabSz="457200" eaLnBrk="1" hangingPunct="1"/>
            <a:r>
              <a:rPr lang="en-US" altLang="en-US" dirty="0">
                <a:latin typeface="Arial" panose="020B0604020202020204" pitchFamily="34" charset="0"/>
              </a:rPr>
              <a:t>May only have time for one…. THAT COULD BE USED THRUGHOUT AS THE STANDARD/DEFAULT EXAMPLE?</a:t>
            </a:r>
          </a:p>
        </p:txBody>
      </p:sp>
    </p:spTree>
    <p:extLst>
      <p:ext uri="{BB962C8B-B14F-4D97-AF65-F5344CB8AC3E}">
        <p14:creationId xmlns:p14="http://schemas.microsoft.com/office/powerpoint/2010/main" val="58291231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consistent approach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8411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A50EB3-791A-4D65-90F8-C9D10A3EB8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5577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E11E2-0CE5-47E6-BB4A-D82EEF769F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26448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F74556-4104-1847-99E9-B7F20D0A673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22532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E11E2-0CE5-47E6-BB4A-D82EEF769F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46612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E11E2-0CE5-47E6-BB4A-D82EEF769F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33364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FA63F-D1BF-4EA1-B17B-F88E22C118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82896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E11E2-0CE5-47E6-BB4A-D82EEF769F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56607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Borsika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FA63F-D1BF-4EA1-B17B-F88E22C118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29207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FA63F-D1BF-4EA1-B17B-F88E22C118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2792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022E9C60-3BCE-F349-9085-3EC2EEDD049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t>Dr. R. Dymond - VT CEE</a:t>
            </a:r>
          </a:p>
        </p:txBody>
      </p:sp>
      <p:sp>
        <p:nvSpPr>
          <p:cNvPr id="59395" name="Rectangle 7">
            <a:extLst>
              <a:ext uri="{FF2B5EF4-FFF2-40B4-BE49-F238E27FC236}">
                <a16:creationId xmlns:a16="http://schemas.microsoft.com/office/drawing/2014/main" id="{07A9FA9B-2168-044D-9F35-35C6CB4F5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731520" rtl="0" eaLnBrk="1" fontAlgn="auto" latinLnBrk="0" hangingPunct="1">
              <a:lnSpc>
                <a:spcPct val="100000"/>
              </a:lnSpc>
              <a:spcBef>
                <a:spcPts val="0"/>
              </a:spcBef>
              <a:spcAft>
                <a:spcPts val="0"/>
              </a:spcAft>
              <a:buClrTx/>
              <a:buSzTx/>
              <a:buFontTx/>
              <a:buNone/>
              <a:tabLst/>
              <a:defRPr/>
            </a:pPr>
            <a:fld id="{6830F067-BD44-C445-A9B1-0251D61FF74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pPr marL="0" marR="0" lvl="0" indent="0" algn="r" defTabSz="731520" rtl="0" eaLnBrk="1" fontAlgn="auto" latinLnBrk="0" hangingPunct="1">
                <a:lnSpc>
                  <a:spcPct val="100000"/>
                </a:lnSpc>
                <a:spcBef>
                  <a:spcPts val="0"/>
                </a:spcBef>
                <a:spcAft>
                  <a:spcPts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6" name="Text Box 2">
            <a:extLst>
              <a:ext uri="{FF2B5EF4-FFF2-40B4-BE49-F238E27FC236}">
                <a16:creationId xmlns:a16="http://schemas.microsoft.com/office/drawing/2014/main" id="{280A6589-08A7-CE4A-B67A-DA893E4EF7B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49802628-90EA-424D-9743-EB52CA79F2BF}" type="slidenum">
              <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28</a:t>
            </a:fld>
            <a:endPar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endParaRPr>
          </a:p>
        </p:txBody>
      </p:sp>
      <p:sp>
        <p:nvSpPr>
          <p:cNvPr id="59397" name="Text Box 3">
            <a:extLst>
              <a:ext uri="{FF2B5EF4-FFF2-40B4-BE49-F238E27FC236}">
                <a16:creationId xmlns:a16="http://schemas.microsoft.com/office/drawing/2014/main" id="{0E1B5B7E-E14F-E44F-B02E-561D10AA90D9}"/>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8" name="Rectangle 4">
            <a:extLst>
              <a:ext uri="{FF2B5EF4-FFF2-40B4-BE49-F238E27FC236}">
                <a16:creationId xmlns:a16="http://schemas.microsoft.com/office/drawing/2014/main" id="{2B99930C-3620-4742-BBD1-B113783C90A5}"/>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r>
              <a:rPr lang="en-US" altLang="en-US" dirty="0">
                <a:latin typeface="Arial" panose="020B0604020202020204" pitchFamily="34" charset="0"/>
              </a:rPr>
              <a:t>Both this and next example are good….</a:t>
            </a:r>
          </a:p>
          <a:p>
            <a:pPr defTabSz="457200" eaLnBrk="1" hangingPunct="1"/>
            <a:endParaRPr lang="en-US" altLang="en-US" dirty="0">
              <a:latin typeface="Arial" panose="020B0604020202020204" pitchFamily="34" charset="0"/>
            </a:endParaRPr>
          </a:p>
          <a:p>
            <a:pPr defTabSz="457200" eaLnBrk="1" hangingPunct="1"/>
            <a:r>
              <a:rPr lang="en-US" altLang="en-US" dirty="0">
                <a:latin typeface="Arial" panose="020B0604020202020204" pitchFamily="34" charset="0"/>
              </a:rPr>
              <a:t>May only have time for one…. THAT COULD BE USED THRUGHOUT AS THE STANDARD/DEFAULT EXAMPLE?</a:t>
            </a:r>
          </a:p>
        </p:txBody>
      </p:sp>
    </p:spTree>
    <p:extLst>
      <p:ext uri="{BB962C8B-B14F-4D97-AF65-F5344CB8AC3E}">
        <p14:creationId xmlns:p14="http://schemas.microsoft.com/office/powerpoint/2010/main" val="13803695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14111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03775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4348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93080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FIX number of items after we finalized survey!!</a:t>
            </a:r>
          </a:p>
        </p:txBody>
      </p:sp>
    </p:spTree>
    <p:extLst>
      <p:ext uri="{BB962C8B-B14F-4D97-AF65-F5344CB8AC3E}">
        <p14:creationId xmlns:p14="http://schemas.microsoft.com/office/powerpoint/2010/main" val="33405376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Scale 1-6 – indicate number of </a:t>
            </a:r>
            <a:r>
              <a:rPr lang="en-US" dirty="0" err="1"/>
              <a:t>Nas</a:t>
            </a:r>
            <a:r>
              <a:rPr lang="en-US" dirty="0"/>
              <a:t> in</a:t>
            </a:r>
            <a:r>
              <a:rPr lang="en-US" baseline="0" dirty="0"/>
              <a:t> the frequency bars</a:t>
            </a:r>
            <a:endParaRPr lang="en-US" dirty="0"/>
          </a:p>
        </p:txBody>
      </p:sp>
    </p:spTree>
    <p:extLst>
      <p:ext uri="{BB962C8B-B14F-4D97-AF65-F5344CB8AC3E}">
        <p14:creationId xmlns:p14="http://schemas.microsoft.com/office/powerpoint/2010/main" val="24492134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Organize</a:t>
            </a:r>
            <a:r>
              <a:rPr lang="en-US" baseline="0" dirty="0"/>
              <a:t> by question/construct – 1 slide per construct</a:t>
            </a:r>
            <a:endParaRPr lang="en-US" dirty="0"/>
          </a:p>
        </p:txBody>
      </p:sp>
    </p:spTree>
    <p:extLst>
      <p:ext uri="{BB962C8B-B14F-4D97-AF65-F5344CB8AC3E}">
        <p14:creationId xmlns:p14="http://schemas.microsoft.com/office/powerpoint/2010/main" val="42313547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E11E2-0CE5-47E6-BB4A-D82EEF769F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621582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44FBF6-41AE-4F90-A1B2-CFCDBDDC4EA8}" type="slidenum">
              <a:rPr lang="en-US" smtClean="0"/>
              <a:t>137</a:t>
            </a:fld>
            <a:endParaRPr lang="en-US"/>
          </a:p>
        </p:txBody>
      </p:sp>
    </p:spTree>
    <p:extLst>
      <p:ext uri="{BB962C8B-B14F-4D97-AF65-F5344CB8AC3E}">
        <p14:creationId xmlns:p14="http://schemas.microsoft.com/office/powerpoint/2010/main" val="135805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022E9C60-3BCE-F349-9085-3EC2EEDD049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t>Dr. R. Dymond - VT CEE</a:t>
            </a:r>
          </a:p>
        </p:txBody>
      </p:sp>
      <p:sp>
        <p:nvSpPr>
          <p:cNvPr id="59395" name="Rectangle 7">
            <a:extLst>
              <a:ext uri="{FF2B5EF4-FFF2-40B4-BE49-F238E27FC236}">
                <a16:creationId xmlns:a16="http://schemas.microsoft.com/office/drawing/2014/main" id="{07A9FA9B-2168-044D-9F35-35C6CB4F59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731520" rtl="0" eaLnBrk="1" fontAlgn="auto" latinLnBrk="0" hangingPunct="1">
              <a:lnSpc>
                <a:spcPct val="100000"/>
              </a:lnSpc>
              <a:spcBef>
                <a:spcPts val="0"/>
              </a:spcBef>
              <a:spcAft>
                <a:spcPts val="0"/>
              </a:spcAft>
              <a:buClrTx/>
              <a:buSzTx/>
              <a:buFontTx/>
              <a:buNone/>
              <a:tabLst/>
              <a:defRPr/>
            </a:pPr>
            <a:fld id="{6830F067-BD44-C445-A9B1-0251D61FF74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rPr>
              <a:pPr marL="0" marR="0" lvl="0" indent="0" algn="r" defTabSz="731520" rtl="0" eaLnBrk="1" fontAlgn="auto" latinLnBrk="0" hangingPunct="1">
                <a:lnSpc>
                  <a:spcPct val="100000"/>
                </a:lnSpc>
                <a:spcBef>
                  <a:spcPts val="0"/>
                </a:spcBef>
                <a:spcAft>
                  <a:spcPts val="0"/>
                </a:spcAft>
                <a:buClrTx/>
                <a:buSzTx/>
                <a:buFontTx/>
                <a:buNone/>
                <a:tabLst/>
                <a:defRPr/>
              </a:pPr>
              <a:t>29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6" name="Text Box 2">
            <a:extLst>
              <a:ext uri="{FF2B5EF4-FFF2-40B4-BE49-F238E27FC236}">
                <a16:creationId xmlns:a16="http://schemas.microsoft.com/office/drawing/2014/main" id="{280A6589-08A7-CE4A-B67A-DA893E4EF7B6}"/>
              </a:ext>
            </a:extLst>
          </p:cNvPr>
          <p:cNvSpPr txBox="1">
            <a:spLocks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49802628-90EA-424D-9743-EB52CA79F2BF}" type="slidenum">
              <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rPr>
              <a:pPr marL="0" marR="0" lvl="0" indent="0" algn="r" defTabSz="457200" rtl="0" eaLnBrk="1" fontAlgn="auto" latinLnBrk="0" hangingPunct="1">
                <a:lnSpc>
                  <a:spcPct val="100000"/>
                </a:lnSpc>
                <a:spcBef>
                  <a:spcPts val="0"/>
                </a:spcBef>
                <a:spcAft>
                  <a:spcPts val="0"/>
                </a:spcAft>
                <a:buClr>
                  <a:srgbClr val="000000"/>
                </a:buClr>
                <a:buSzPct val="100000"/>
                <a:buFont typeface="Arial" panose="020B0604020202020204"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29</a:t>
            </a:fld>
            <a:endPar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Helvetica Neue Medium"/>
              <a:cs typeface="Helvetica Neue Medium"/>
              <a:sym typeface="Helvetica Neue"/>
            </a:endParaRPr>
          </a:p>
        </p:txBody>
      </p:sp>
      <p:sp>
        <p:nvSpPr>
          <p:cNvPr id="59397" name="Text Box 3">
            <a:extLst>
              <a:ext uri="{FF2B5EF4-FFF2-40B4-BE49-F238E27FC236}">
                <a16:creationId xmlns:a16="http://schemas.microsoft.com/office/drawing/2014/main" id="{0E1B5B7E-E14F-E44F-B02E-561D10AA90D9}"/>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l" defTabSz="731520" rtl="0" eaLnBrk="1" fontAlgn="auto" latinLnBrk="0" hangingPunct="1">
              <a:lnSpc>
                <a:spcPct val="100000"/>
              </a:lnSpc>
              <a:spcBef>
                <a:spcPts val="0"/>
              </a:spcBef>
              <a:spcAft>
                <a:spcPts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Arial" panose="020B0604020202020204" pitchFamily="34" charset="0"/>
              <a:ea typeface="Helvetica Neue Medium"/>
              <a:cs typeface="Helvetica Neue Medium"/>
              <a:sym typeface="Helvetica Neue"/>
            </a:endParaRPr>
          </a:p>
        </p:txBody>
      </p:sp>
      <p:sp>
        <p:nvSpPr>
          <p:cNvPr id="59398" name="Rectangle 4">
            <a:extLst>
              <a:ext uri="{FF2B5EF4-FFF2-40B4-BE49-F238E27FC236}">
                <a16:creationId xmlns:a16="http://schemas.microsoft.com/office/drawing/2014/main" id="{2B99930C-3620-4742-BBD1-B113783C90A5}"/>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1" hangingPunct="1"/>
            <a:r>
              <a:rPr lang="en-US" altLang="en-US" dirty="0">
                <a:latin typeface="Arial" panose="020B0604020202020204" pitchFamily="34" charset="0"/>
              </a:rPr>
              <a:t>Both this and next example are good….</a:t>
            </a:r>
          </a:p>
          <a:p>
            <a:pPr defTabSz="457200" eaLnBrk="1" hangingPunct="1"/>
            <a:endParaRPr lang="en-US" altLang="en-US" dirty="0">
              <a:latin typeface="Arial" panose="020B0604020202020204" pitchFamily="34" charset="0"/>
            </a:endParaRPr>
          </a:p>
          <a:p>
            <a:pPr defTabSz="457200" eaLnBrk="1" hangingPunct="1"/>
            <a:r>
              <a:rPr lang="en-US" altLang="en-US" dirty="0">
                <a:latin typeface="Arial" panose="020B0604020202020204" pitchFamily="34" charset="0"/>
              </a:rPr>
              <a:t>May only have time for one…. THAT COULD BE USED THRUGHOUT AS THE STANDARD/DEFAULT EXAMPLE?</a:t>
            </a:r>
          </a:p>
        </p:txBody>
      </p:sp>
    </p:spTree>
    <p:extLst>
      <p:ext uri="{BB962C8B-B14F-4D97-AF65-F5344CB8AC3E}">
        <p14:creationId xmlns:p14="http://schemas.microsoft.com/office/powerpoint/2010/main" val="4282401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0406-7DE2-6B48-C276-2BA8C7957B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C6CAB4-AEC4-A0E9-7441-AF1DE0F789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CBCFF3-0E59-9339-09B6-3A1E9502199C}"/>
              </a:ext>
            </a:extLst>
          </p:cNvPr>
          <p:cNvSpPr>
            <a:spLocks noGrp="1"/>
          </p:cNvSpPr>
          <p:nvPr>
            <p:ph type="dt" sz="half" idx="10"/>
          </p:nvPr>
        </p:nvSpPr>
        <p:spPr/>
        <p:txBody>
          <a:bodyPr/>
          <a:lstStyle/>
          <a:p>
            <a:fld id="{37C6FCA2-F360-F84A-BE78-25E04EC8F745}" type="datetimeFigureOut">
              <a:rPr lang="en-US" smtClean="0"/>
              <a:t>12/9/23</a:t>
            </a:fld>
            <a:endParaRPr lang="en-US"/>
          </a:p>
        </p:txBody>
      </p:sp>
      <p:sp>
        <p:nvSpPr>
          <p:cNvPr id="5" name="Footer Placeholder 4">
            <a:extLst>
              <a:ext uri="{FF2B5EF4-FFF2-40B4-BE49-F238E27FC236}">
                <a16:creationId xmlns:a16="http://schemas.microsoft.com/office/drawing/2014/main" id="{2311618F-D7F6-902E-6732-559F405992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D99DF8-2A41-7414-8E51-0A1A057D64E3}"/>
              </a:ext>
            </a:extLst>
          </p:cNvPr>
          <p:cNvSpPr>
            <a:spLocks noGrp="1"/>
          </p:cNvSpPr>
          <p:nvPr>
            <p:ph type="sldNum" sz="quarter" idx="12"/>
          </p:nvPr>
        </p:nvSpPr>
        <p:spPr/>
        <p:txBody>
          <a:bodyPr/>
          <a:lstStyle/>
          <a:p>
            <a:fld id="{C43D6016-7800-EE4D-9182-12F326494598}" type="slidenum">
              <a:rPr lang="en-US" smtClean="0"/>
              <a:t>‹#›</a:t>
            </a:fld>
            <a:endParaRPr lang="en-US"/>
          </a:p>
        </p:txBody>
      </p:sp>
    </p:spTree>
    <p:extLst>
      <p:ext uri="{BB962C8B-B14F-4D97-AF65-F5344CB8AC3E}">
        <p14:creationId xmlns:p14="http://schemas.microsoft.com/office/powerpoint/2010/main" val="3003340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30988-DB81-7CA5-AAA9-7F4763A45F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A4AC8-B7D5-1D87-4E1C-36D8584BB8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54CE2D-B192-520F-4283-265D0F5693BE}"/>
              </a:ext>
            </a:extLst>
          </p:cNvPr>
          <p:cNvSpPr>
            <a:spLocks noGrp="1"/>
          </p:cNvSpPr>
          <p:nvPr>
            <p:ph type="dt" sz="half" idx="10"/>
          </p:nvPr>
        </p:nvSpPr>
        <p:spPr/>
        <p:txBody>
          <a:bodyPr/>
          <a:lstStyle/>
          <a:p>
            <a:fld id="{37C6FCA2-F360-F84A-BE78-25E04EC8F745}" type="datetimeFigureOut">
              <a:rPr lang="en-US" smtClean="0"/>
              <a:t>12/9/23</a:t>
            </a:fld>
            <a:endParaRPr lang="en-US"/>
          </a:p>
        </p:txBody>
      </p:sp>
      <p:sp>
        <p:nvSpPr>
          <p:cNvPr id="5" name="Footer Placeholder 4">
            <a:extLst>
              <a:ext uri="{FF2B5EF4-FFF2-40B4-BE49-F238E27FC236}">
                <a16:creationId xmlns:a16="http://schemas.microsoft.com/office/drawing/2014/main" id="{EC0897AA-565E-9F5A-475B-9AC378D4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6450C-8C0B-7F02-023D-4FA48D87763A}"/>
              </a:ext>
            </a:extLst>
          </p:cNvPr>
          <p:cNvSpPr>
            <a:spLocks noGrp="1"/>
          </p:cNvSpPr>
          <p:nvPr>
            <p:ph type="sldNum" sz="quarter" idx="12"/>
          </p:nvPr>
        </p:nvSpPr>
        <p:spPr/>
        <p:txBody>
          <a:bodyPr/>
          <a:lstStyle/>
          <a:p>
            <a:fld id="{C43D6016-7800-EE4D-9182-12F326494598}" type="slidenum">
              <a:rPr lang="en-US" smtClean="0"/>
              <a:t>‹#›</a:t>
            </a:fld>
            <a:endParaRPr lang="en-US"/>
          </a:p>
        </p:txBody>
      </p:sp>
    </p:spTree>
    <p:extLst>
      <p:ext uri="{BB962C8B-B14F-4D97-AF65-F5344CB8AC3E}">
        <p14:creationId xmlns:p14="http://schemas.microsoft.com/office/powerpoint/2010/main" val="14826877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cSld name="1_Custom Layou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0" y="-76201"/>
            <a:ext cx="12192000" cy="640080"/>
          </a:xfrm>
        </p:spPr>
        <p:txBody>
          <a:bodyPr>
            <a:normAutofit/>
          </a:bodyPr>
          <a:lstStyle>
            <a:lvl1pPr>
              <a:defRPr b="1" baseline="0">
                <a:solidFill>
                  <a:schemeClr val="bg1"/>
                </a:solidFill>
              </a:defRPr>
            </a:lvl1pPr>
          </a:lstStyle>
          <a:p>
            <a:r>
              <a:rPr lang="en-US" sz="3600"/>
              <a:t>Click to edit Slide Master Style</a:t>
            </a:r>
            <a:endParaRPr lang="en-US" sz="3600" u="sng"/>
          </a:p>
        </p:txBody>
      </p:sp>
      <p:sp>
        <p:nvSpPr>
          <p:cNvPr id="6" name="Slide Number Placeholder 2">
            <a:extLst>
              <a:ext uri="{FF2B5EF4-FFF2-40B4-BE49-F238E27FC236}">
                <a16:creationId xmlns:a16="http://schemas.microsoft.com/office/drawing/2014/main" id="{3B6318EB-1370-2D4D-8813-75CEBC5EDBB0}"/>
              </a:ext>
            </a:extLst>
          </p:cNvPr>
          <p:cNvSpPr txBox="1">
            <a:spLocks/>
          </p:cNvSpPr>
          <p:nvPr userDrawn="1"/>
        </p:nvSpPr>
        <p:spPr>
          <a:xfrm>
            <a:off x="11665769" y="6334845"/>
            <a:ext cx="51284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fld id="{D983F1FA-211D-3044-9E35-958DFBC26156}" type="slidenum">
              <a:rPr lang="en-US" sz="1200" smtClean="0">
                <a:solidFill>
                  <a:schemeClr val="accent6">
                    <a:lumMod val="90000"/>
                  </a:schemeClr>
                </a:solidFill>
              </a:rPr>
              <a:pPr algn="ctr" defTabSz="457200"/>
              <a:t>‹#›</a:t>
            </a:fld>
            <a:endParaRPr lang="en-US" sz="1800">
              <a:solidFill>
                <a:schemeClr val="accent6">
                  <a:lumMod val="90000"/>
                </a:schemeClr>
              </a:solidFill>
            </a:endParaRPr>
          </a:p>
        </p:txBody>
      </p:sp>
    </p:spTree>
    <p:extLst>
      <p:ext uri="{BB962C8B-B14F-4D97-AF65-F5344CB8AC3E}">
        <p14:creationId xmlns:p14="http://schemas.microsoft.com/office/powerpoint/2010/main" val="2258962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12B58A-B043-7AB3-5C43-4A9EA8BAC6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C4D078-08D3-ED5C-7E3B-043EDD0429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C4174-E53F-ADBA-3168-A3B0FEA5B9CD}"/>
              </a:ext>
            </a:extLst>
          </p:cNvPr>
          <p:cNvSpPr>
            <a:spLocks noGrp="1"/>
          </p:cNvSpPr>
          <p:nvPr>
            <p:ph type="dt" sz="half" idx="10"/>
          </p:nvPr>
        </p:nvSpPr>
        <p:spPr/>
        <p:txBody>
          <a:bodyPr/>
          <a:lstStyle/>
          <a:p>
            <a:fld id="{37C6FCA2-F360-F84A-BE78-25E04EC8F745}" type="datetimeFigureOut">
              <a:rPr lang="en-US" smtClean="0"/>
              <a:t>12/9/23</a:t>
            </a:fld>
            <a:endParaRPr lang="en-US"/>
          </a:p>
        </p:txBody>
      </p:sp>
      <p:sp>
        <p:nvSpPr>
          <p:cNvPr id="5" name="Footer Placeholder 4">
            <a:extLst>
              <a:ext uri="{FF2B5EF4-FFF2-40B4-BE49-F238E27FC236}">
                <a16:creationId xmlns:a16="http://schemas.microsoft.com/office/drawing/2014/main" id="{60E05CBF-E08D-B330-5ADB-F1B9A96333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F07B92-E4DE-3B04-DEB5-88288271F658}"/>
              </a:ext>
            </a:extLst>
          </p:cNvPr>
          <p:cNvSpPr>
            <a:spLocks noGrp="1"/>
          </p:cNvSpPr>
          <p:nvPr>
            <p:ph type="sldNum" sz="quarter" idx="12"/>
          </p:nvPr>
        </p:nvSpPr>
        <p:spPr/>
        <p:txBody>
          <a:bodyPr/>
          <a:lstStyle/>
          <a:p>
            <a:fld id="{C43D6016-7800-EE4D-9182-12F326494598}" type="slidenum">
              <a:rPr lang="en-US" smtClean="0"/>
              <a:t>‹#›</a:t>
            </a:fld>
            <a:endParaRPr lang="en-US"/>
          </a:p>
        </p:txBody>
      </p:sp>
    </p:spTree>
    <p:extLst>
      <p:ext uri="{BB962C8B-B14F-4D97-AF65-F5344CB8AC3E}">
        <p14:creationId xmlns:p14="http://schemas.microsoft.com/office/powerpoint/2010/main" val="3977069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69FBC3-01A9-404E-B240-82CD10CACEB5}"/>
              </a:ext>
            </a:extLst>
          </p:cNvPr>
          <p:cNvSpPr>
            <a:spLocks noChangeAspect="1"/>
          </p:cNvSpPr>
          <p:nvPr userDrawn="1"/>
        </p:nvSpPr>
        <p:spPr>
          <a:xfrm>
            <a:off x="8465269" y="0"/>
            <a:ext cx="3726731" cy="1432874"/>
          </a:xfrm>
          <a:prstGeom prst="rect">
            <a:avLst/>
          </a:prstGeom>
          <a:solidFill>
            <a:srgbClr val="8E699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1ADF00E-632E-E248-B28D-642958842F6A}"/>
              </a:ext>
            </a:extLst>
          </p:cNvPr>
          <p:cNvSpPr>
            <a:spLocks noGrp="1"/>
          </p:cNvSpPr>
          <p:nvPr>
            <p:ph type="title"/>
          </p:nvPr>
        </p:nvSpPr>
        <p:spPr>
          <a:xfrm>
            <a:off x="515379" y="201706"/>
            <a:ext cx="10515600" cy="1325563"/>
          </a:xfrm>
          <a:prstGeom prst="rect">
            <a:avLst/>
          </a:prstGeom>
        </p:spPr>
        <p:txBody>
          <a:bodyPr>
            <a:normAutofit/>
          </a:bodyPr>
          <a:lstStyle>
            <a:lvl1pPr algn="l">
              <a:defRPr sz="30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EF7E5771-41B0-2B41-B76B-195295F3D29F}"/>
              </a:ext>
            </a:extLst>
          </p:cNvPr>
          <p:cNvSpPr>
            <a:spLocks noGrp="1"/>
          </p:cNvSpPr>
          <p:nvPr>
            <p:ph type="sldNum" sz="quarter" idx="10"/>
          </p:nvPr>
        </p:nvSpPr>
        <p:spPr>
          <a:xfrm>
            <a:off x="515379" y="6191532"/>
            <a:ext cx="2743200" cy="365125"/>
          </a:xfrm>
        </p:spPr>
        <p:txBody>
          <a:bodyPr/>
          <a:lstStyle>
            <a:lvl1pPr algn="l">
              <a:defRPr>
                <a:latin typeface="Arial" panose="020B0604020202020204" pitchFamily="34" charset="0"/>
                <a:cs typeface="Arial" panose="020B0604020202020204" pitchFamily="34" charset="0"/>
              </a:defRPr>
            </a:lvl1pPr>
          </a:lstStyle>
          <a:p>
            <a:fld id="{8AE5BFD4-141C-3B46-8089-8CD7D05FFED6}" type="slidenum">
              <a:rPr lang="en-US" smtClean="0"/>
              <a:pPr/>
              <a:t>‹#›</a:t>
            </a:fld>
            <a:endParaRPr lang="en-US" dirty="0"/>
          </a:p>
        </p:txBody>
      </p:sp>
      <p:sp>
        <p:nvSpPr>
          <p:cNvPr id="9" name="Text Placeholder 8">
            <a:extLst>
              <a:ext uri="{FF2B5EF4-FFF2-40B4-BE49-F238E27FC236}">
                <a16:creationId xmlns:a16="http://schemas.microsoft.com/office/drawing/2014/main" id="{656A4980-402A-D643-B0F0-88C63F0E3A1A}"/>
              </a:ext>
            </a:extLst>
          </p:cNvPr>
          <p:cNvSpPr>
            <a:spLocks noGrp="1"/>
          </p:cNvSpPr>
          <p:nvPr>
            <p:ph type="body" sz="quarter" idx="11"/>
          </p:nvPr>
        </p:nvSpPr>
        <p:spPr>
          <a:xfrm>
            <a:off x="515379" y="2032187"/>
            <a:ext cx="7342187" cy="383698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6604B741-5F6F-48ED-99A5-6682F4B20E9D}"/>
              </a:ext>
            </a:extLst>
          </p:cNvPr>
          <p:cNvGrpSpPr/>
          <p:nvPr userDrawn="1"/>
        </p:nvGrpSpPr>
        <p:grpSpPr>
          <a:xfrm>
            <a:off x="9519999" y="5779858"/>
            <a:ext cx="2420083" cy="876439"/>
            <a:chOff x="7372248" y="4727859"/>
            <a:chExt cx="4572000" cy="1655762"/>
          </a:xfrm>
        </p:grpSpPr>
        <p:sp>
          <p:nvSpPr>
            <p:cNvPr id="10" name="Rectangle 9">
              <a:extLst>
                <a:ext uri="{FF2B5EF4-FFF2-40B4-BE49-F238E27FC236}">
                  <a16:creationId xmlns:a16="http://schemas.microsoft.com/office/drawing/2014/main" id="{7DFF12AE-3B0E-415D-A202-5440F5A88EE3}"/>
                </a:ext>
              </a:extLst>
            </p:cNvPr>
            <p:cNvSpPr/>
            <p:nvPr userDrawn="1"/>
          </p:nvSpPr>
          <p:spPr>
            <a:xfrm>
              <a:off x="7372248" y="4804203"/>
              <a:ext cx="4572000" cy="1579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descr="A picture containing drawing&#10;&#10;Description automatically generated">
              <a:extLst>
                <a:ext uri="{FF2B5EF4-FFF2-40B4-BE49-F238E27FC236}">
                  <a16:creationId xmlns:a16="http://schemas.microsoft.com/office/drawing/2014/main" id="{3FBEB8F6-B1DA-45E1-AC59-9D98E206F058}"/>
                </a:ext>
              </a:extLst>
            </p:cNvPr>
            <p:cNvPicPr>
              <a:picLocks noChangeAspect="1"/>
            </p:cNvPicPr>
            <p:nvPr userDrawn="1"/>
          </p:nvPicPr>
          <p:blipFill>
            <a:blip r:embed="rId3"/>
            <a:stretch>
              <a:fillRect/>
            </a:stretch>
          </p:blipFill>
          <p:spPr>
            <a:xfrm>
              <a:off x="7949046" y="4727859"/>
              <a:ext cx="3730756" cy="1462405"/>
            </a:xfrm>
            <a:prstGeom prst="rect">
              <a:avLst/>
            </a:prstGeom>
          </p:spPr>
        </p:pic>
      </p:grpSp>
    </p:spTree>
    <p:extLst>
      <p:ext uri="{BB962C8B-B14F-4D97-AF65-F5344CB8AC3E}">
        <p14:creationId xmlns:p14="http://schemas.microsoft.com/office/powerpoint/2010/main" val="3633939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347200" y="152399"/>
            <a:ext cx="26416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203200" y="153923"/>
            <a:ext cx="89408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Date Placeholder 9"/>
          <p:cNvSpPr>
            <a:spLocks noGrp="1"/>
          </p:cNvSpPr>
          <p:nvPr>
            <p:ph type="dt" sz="half" idx="10"/>
          </p:nvPr>
        </p:nvSpPr>
        <p:spPr/>
        <p:txBody>
          <a:bodyPr/>
          <a:lstStyle>
            <a:lvl1pPr>
              <a:defRPr>
                <a:solidFill>
                  <a:schemeClr val="bg2"/>
                </a:solidFill>
              </a:defRPr>
            </a:lvl1pPr>
          </a:lstStyle>
          <a:p>
            <a:fld id="{349BF3EA-1A78-4F07-BDC0-C8A1BD461199}" type="datetimeFigureOut">
              <a:rPr lang="en-US" smtClean="0"/>
              <a:t>12/9/23</a:t>
            </a:fld>
            <a:endParaRPr lang="en-US" dirty="0"/>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401CF334-2D5C-4859-84A6-CA7E6E43FAEB}" type="slidenum">
              <a:rPr lang="en-US" smtClean="0"/>
              <a:t>‹#›</a:t>
            </a:fld>
            <a:endParaRPr lang="en-US" dirty="0"/>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dirty="0"/>
          </a:p>
        </p:txBody>
      </p:sp>
      <p:sp>
        <p:nvSpPr>
          <p:cNvPr id="3" name="Subtitle 2"/>
          <p:cNvSpPr>
            <a:spLocks noGrp="1"/>
          </p:cNvSpPr>
          <p:nvPr>
            <p:ph type="subTitle" idx="1"/>
          </p:nvPr>
        </p:nvSpPr>
        <p:spPr>
          <a:xfrm>
            <a:off x="9347200" y="2052960"/>
            <a:ext cx="26416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Title 12"/>
          <p:cNvSpPr>
            <a:spLocks noGrp="1"/>
          </p:cNvSpPr>
          <p:nvPr>
            <p:ph type="title"/>
          </p:nvPr>
        </p:nvSpPr>
        <p:spPr>
          <a:xfrm>
            <a:off x="609600" y="2052960"/>
            <a:ext cx="8432800" cy="1828800"/>
          </a:xfrm>
        </p:spPr>
        <p:txBody>
          <a:bodyPr/>
          <a:lstStyle>
            <a:lvl1pPr algn="r">
              <a:defRPr sz="4200" spc="150" baseline="0"/>
            </a:lvl1pPr>
          </a:lstStyle>
          <a:p>
            <a:r>
              <a:rPr lang="en-US"/>
              <a:t>Click to edit Master title style</a:t>
            </a:r>
            <a:endParaRPr lang="en-US" dirty="0"/>
          </a:p>
        </p:txBody>
      </p:sp>
    </p:spTree>
    <p:extLst>
      <p:ext uri="{BB962C8B-B14F-4D97-AF65-F5344CB8AC3E}">
        <p14:creationId xmlns:p14="http://schemas.microsoft.com/office/powerpoint/2010/main" val="830921805"/>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9BF3EA-1A78-4F07-BDC0-C8A1BD461199}" type="datetimeFigureOut">
              <a:rPr lang="en-US" smtClean="0"/>
              <a:t>12/9/23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9185606"/>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9347200" y="152399"/>
            <a:ext cx="26416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203200" y="153923"/>
            <a:ext cx="89408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Date Placeholder 8"/>
          <p:cNvSpPr>
            <a:spLocks noGrp="1"/>
          </p:cNvSpPr>
          <p:nvPr>
            <p:ph type="dt" sz="half" idx="10"/>
          </p:nvPr>
        </p:nvSpPr>
        <p:spPr/>
        <p:txBody>
          <a:bodyPr/>
          <a:lstStyle>
            <a:lvl1pPr>
              <a:defRPr>
                <a:solidFill>
                  <a:srgbClr val="FFFFFF"/>
                </a:solidFill>
              </a:defRPr>
            </a:lvl1pPr>
          </a:lstStyle>
          <a:p>
            <a:fld id="{349BF3EA-1A78-4F07-BDC0-C8A1BD461199}" type="datetimeFigureOut">
              <a:rPr lang="en-US" smtClean="0"/>
              <a:t>12/9/23</a:t>
            </a:fld>
            <a:endParaRPr lang="en-US" dirty="0"/>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401CF334-2D5C-4859-84A6-CA7E6E43FAEB}" type="slidenum">
              <a:rPr lang="en-US" smtClean="0"/>
              <a:t>‹#›</a:t>
            </a:fld>
            <a:endParaRPr lang="en-US" dirty="0"/>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dirty="0"/>
          </a:p>
        </p:txBody>
      </p:sp>
      <p:sp>
        <p:nvSpPr>
          <p:cNvPr id="3" name="Text Placeholder 2"/>
          <p:cNvSpPr>
            <a:spLocks noGrp="1"/>
          </p:cNvSpPr>
          <p:nvPr>
            <p:ph type="body" idx="1"/>
          </p:nvPr>
        </p:nvSpPr>
        <p:spPr>
          <a:xfrm>
            <a:off x="9550400" y="2892277"/>
            <a:ext cx="21336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2" name="Title 11"/>
          <p:cNvSpPr>
            <a:spLocks noGrp="1"/>
          </p:cNvSpPr>
          <p:nvPr>
            <p:ph type="title"/>
          </p:nvPr>
        </p:nvSpPr>
        <p:spPr>
          <a:xfrm>
            <a:off x="508000" y="2892277"/>
            <a:ext cx="8432800" cy="1645920"/>
          </a:xfrm>
        </p:spPr>
        <p:txBody>
          <a:bodyPr/>
          <a:lstStyle>
            <a:lvl1pPr algn="r">
              <a:defRPr sz="4200" spc="150" baseline="0"/>
            </a:lvl1pPr>
          </a:lstStyle>
          <a:p>
            <a:r>
              <a:rPr lang="en-US"/>
              <a:t>Click to edit Master title style</a:t>
            </a:r>
            <a:endParaRPr lang="en-US" dirty="0"/>
          </a:p>
        </p:txBody>
      </p:sp>
    </p:spTree>
    <p:extLst>
      <p:ext uri="{BB962C8B-B14F-4D97-AF65-F5344CB8AC3E}">
        <p14:creationId xmlns:p14="http://schemas.microsoft.com/office/powerpoint/2010/main" val="283982646"/>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49BF3EA-1A78-4F07-BDC0-C8A1BD461199}" type="datetimeFigureOut">
              <a:rPr lang="en-US" smtClean="0"/>
              <a:t>12/9/23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
        <p:nvSpPr>
          <p:cNvPr id="4" name="Content Placeholder 3"/>
          <p:cNvSpPr>
            <a:spLocks noGrp="1"/>
          </p:cNvSpPr>
          <p:nvPr>
            <p:ph sz="half" idx="2"/>
          </p:nvPr>
        </p:nvSpPr>
        <p:spPr>
          <a:xfrm>
            <a:off x="6197600" y="1719072"/>
            <a:ext cx="5384800" cy="4407408"/>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2"/>
          <p:cNvSpPr>
            <a:spLocks noGrp="1"/>
          </p:cNvSpPr>
          <p:nvPr>
            <p:ph sz="half" idx="1"/>
          </p:nvPr>
        </p:nvSpPr>
        <p:spPr>
          <a:xfrm>
            <a:off x="609600" y="1719072"/>
            <a:ext cx="5384800" cy="4407408"/>
          </a:xfrm>
        </p:spPr>
        <p:txBody>
          <a:bodyPr/>
          <a:lstStyle>
            <a:lvl1pPr>
              <a:defRPr sz="24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3063895"/>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49BF3EA-1A78-4F07-BDC0-C8A1BD461199}" type="datetimeFigureOut">
              <a:rPr lang="en-US" smtClean="0"/>
              <a:t>12/9/23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01CF334-2D5C-4859-84A6-CA7E6E43FAEB}" type="slidenum">
              <a:rPr lang="en-US" smtClean="0"/>
              <a:t>‹#›</a:t>
            </a:fld>
            <a:endParaRPr lang="en-US" dirty="0"/>
          </a:p>
        </p:txBody>
      </p:sp>
      <p:sp>
        <p:nvSpPr>
          <p:cNvPr id="6" name="Content Placeholder 5"/>
          <p:cNvSpPr>
            <a:spLocks noGrp="1"/>
          </p:cNvSpPr>
          <p:nvPr>
            <p:ph sz="quarter" idx="4"/>
          </p:nvPr>
        </p:nvSpPr>
        <p:spPr>
          <a:xfrm>
            <a:off x="6193368" y="2438400"/>
            <a:ext cx="5389033"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722438"/>
            <a:ext cx="5389033"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386917"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609600" y="1722438"/>
            <a:ext cx="5386917"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79069388"/>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49BF3EA-1A78-4F07-BDC0-C8A1BD461199}" type="datetimeFigureOut">
              <a:rPr lang="en-US" smtClean="0"/>
              <a:t>12/9/23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01CF334-2D5C-4859-84A6-CA7E6E43FAEB}" type="slidenum">
              <a:rPr lang="en-US" smtClean="0"/>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7533"/>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03200" y="150919"/>
            <a:ext cx="11775736"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Date Placeholder 1"/>
          <p:cNvSpPr>
            <a:spLocks noGrp="1"/>
          </p:cNvSpPr>
          <p:nvPr>
            <p:ph type="dt" sz="half" idx="10"/>
          </p:nvPr>
        </p:nvSpPr>
        <p:spPr/>
        <p:txBody>
          <a:bodyPr/>
          <a:lstStyle/>
          <a:p>
            <a:fld id="{349BF3EA-1A78-4F07-BDC0-C8A1BD461199}" type="datetimeFigureOut">
              <a:rPr lang="en-US" smtClean="0"/>
              <a:t>12/9/23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01CF334-2D5C-4859-84A6-CA7E6E43FAEB}" type="slidenum">
              <a:rPr lang="en-US" smtClean="0"/>
              <a:t>‹#›</a:t>
            </a:fld>
            <a:endParaRPr lang="en-US" dirty="0"/>
          </a:p>
        </p:txBody>
      </p:sp>
    </p:spTree>
    <p:extLst>
      <p:ext uri="{BB962C8B-B14F-4D97-AF65-F5344CB8AC3E}">
        <p14:creationId xmlns:p14="http://schemas.microsoft.com/office/powerpoint/2010/main" val="3357730019"/>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7D82-F81A-5CFD-A136-F2450FD756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027A5E-3EAC-421F-00D7-4A85D15C6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4F74B1-C97F-11C1-FA0C-27202E0433B3}"/>
              </a:ext>
            </a:extLst>
          </p:cNvPr>
          <p:cNvSpPr>
            <a:spLocks noGrp="1"/>
          </p:cNvSpPr>
          <p:nvPr>
            <p:ph type="dt" sz="half" idx="10"/>
          </p:nvPr>
        </p:nvSpPr>
        <p:spPr/>
        <p:txBody>
          <a:bodyPr/>
          <a:lstStyle/>
          <a:p>
            <a:fld id="{37C6FCA2-F360-F84A-BE78-25E04EC8F745}" type="datetimeFigureOut">
              <a:rPr lang="en-US" smtClean="0"/>
              <a:t>12/9/23</a:t>
            </a:fld>
            <a:endParaRPr lang="en-US"/>
          </a:p>
        </p:txBody>
      </p:sp>
      <p:sp>
        <p:nvSpPr>
          <p:cNvPr id="5" name="Footer Placeholder 4">
            <a:extLst>
              <a:ext uri="{FF2B5EF4-FFF2-40B4-BE49-F238E27FC236}">
                <a16:creationId xmlns:a16="http://schemas.microsoft.com/office/drawing/2014/main" id="{5F82834C-7C75-54BB-E9A9-5DD7230EB7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2F4CB-1D22-5673-BADC-F92F29F58C4F}"/>
              </a:ext>
            </a:extLst>
          </p:cNvPr>
          <p:cNvSpPr>
            <a:spLocks noGrp="1"/>
          </p:cNvSpPr>
          <p:nvPr>
            <p:ph type="sldNum" sz="quarter" idx="12"/>
          </p:nvPr>
        </p:nvSpPr>
        <p:spPr/>
        <p:txBody>
          <a:bodyPr/>
          <a:lstStyle/>
          <a:p>
            <a:fld id="{C43D6016-7800-EE4D-9182-12F326494598}" type="slidenum">
              <a:rPr lang="en-US" smtClean="0"/>
              <a:t>‹#›</a:t>
            </a:fld>
            <a:endParaRPr lang="en-US"/>
          </a:p>
        </p:txBody>
      </p:sp>
    </p:spTree>
    <p:extLst>
      <p:ext uri="{BB962C8B-B14F-4D97-AF65-F5344CB8AC3E}">
        <p14:creationId xmlns:p14="http://schemas.microsoft.com/office/powerpoint/2010/main" val="1410280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9347200" y="150876"/>
            <a:ext cx="26416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useBgFill="1">
        <p:nvSpPr>
          <p:cNvPr id="9" name="Rectangle 8"/>
          <p:cNvSpPr/>
          <p:nvPr/>
        </p:nvSpPr>
        <p:spPr>
          <a:xfrm>
            <a:off x="203200" y="152400"/>
            <a:ext cx="89408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p>
            <a:fld id="{349BF3EA-1A78-4F07-BDC0-C8A1BD461199}" type="datetimeFigureOut">
              <a:rPr lang="en-US" smtClean="0"/>
              <a:t>12/9/23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401CF334-2D5C-4859-84A6-CA7E6E43FAEB}" type="slidenum">
              <a:rPr lang="en-US" smtClean="0"/>
              <a:t>‹#›</a:t>
            </a:fld>
            <a:endParaRPr lang="en-US" dirty="0"/>
          </a:p>
        </p:txBody>
      </p:sp>
      <p:sp>
        <p:nvSpPr>
          <p:cNvPr id="3" name="Content Placeholder 2"/>
          <p:cNvSpPr>
            <a:spLocks noGrp="1"/>
          </p:cNvSpPr>
          <p:nvPr>
            <p:ph idx="1"/>
          </p:nvPr>
        </p:nvSpPr>
        <p:spPr>
          <a:xfrm>
            <a:off x="812800" y="304801"/>
            <a:ext cx="7823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546336" y="2130552"/>
            <a:ext cx="2231136"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itle 10"/>
          <p:cNvSpPr>
            <a:spLocks noGrp="1"/>
          </p:cNvSpPr>
          <p:nvPr>
            <p:ph type="title"/>
          </p:nvPr>
        </p:nvSpPr>
        <p:spPr>
          <a:xfrm>
            <a:off x="9546336" y="457200"/>
            <a:ext cx="2234213" cy="1673352"/>
          </a:xfrm>
        </p:spPr>
        <p:txBody>
          <a:bodyPr anchor="b"/>
          <a:lstStyle>
            <a:lvl1pPr algn="l">
              <a:defRPr sz="2000" spc="150" baseline="0"/>
            </a:lvl1pPr>
          </a:lstStyle>
          <a:p>
            <a:r>
              <a:rPr lang="en-US"/>
              <a:t>Click to edit Master title style</a:t>
            </a:r>
            <a:endParaRPr lang="en-US" dirty="0"/>
          </a:p>
        </p:txBody>
      </p:sp>
    </p:spTree>
    <p:extLst>
      <p:ext uri="{BB962C8B-B14F-4D97-AF65-F5344CB8AC3E}">
        <p14:creationId xmlns:p14="http://schemas.microsoft.com/office/powerpoint/2010/main" val="2532896557"/>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useBgFill="1">
        <p:nvSpPr>
          <p:cNvPr id="9" name="Rectangle 8"/>
          <p:cNvSpPr/>
          <p:nvPr/>
        </p:nvSpPr>
        <p:spPr>
          <a:xfrm>
            <a:off x="9347200" y="150876"/>
            <a:ext cx="26416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Date Placeholder 4"/>
          <p:cNvSpPr>
            <a:spLocks noGrp="1"/>
          </p:cNvSpPr>
          <p:nvPr>
            <p:ph type="dt" sz="half" idx="10"/>
          </p:nvPr>
        </p:nvSpPr>
        <p:spPr/>
        <p:txBody>
          <a:bodyPr/>
          <a:lstStyle/>
          <a:p>
            <a:fld id="{349BF3EA-1A78-4F07-BDC0-C8A1BD461199}" type="datetimeFigureOut">
              <a:rPr lang="en-US" smtClean="0"/>
              <a:t>12/9/23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01CF334-2D5C-4859-84A6-CA7E6E43FAEB}" type="slidenum">
              <a:rPr lang="en-US" smtClean="0"/>
              <a:t>‹#›</a:t>
            </a:fld>
            <a:endParaRPr lang="en-US" dirty="0"/>
          </a:p>
        </p:txBody>
      </p:sp>
      <p:sp>
        <p:nvSpPr>
          <p:cNvPr id="3" name="Picture Placeholder 2"/>
          <p:cNvSpPr>
            <a:spLocks noGrp="1"/>
          </p:cNvSpPr>
          <p:nvPr>
            <p:ph type="pic" idx="1"/>
          </p:nvPr>
        </p:nvSpPr>
        <p:spPr>
          <a:xfrm>
            <a:off x="203200" y="152400"/>
            <a:ext cx="89408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550400" y="2133600"/>
            <a:ext cx="22352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9"/>
          <p:cNvSpPr>
            <a:spLocks noGrp="1"/>
          </p:cNvSpPr>
          <p:nvPr>
            <p:ph type="title"/>
          </p:nvPr>
        </p:nvSpPr>
        <p:spPr>
          <a:xfrm>
            <a:off x="9550400" y="460248"/>
            <a:ext cx="2235200" cy="1673352"/>
          </a:xfrm>
        </p:spPr>
        <p:txBody>
          <a:bodyPr anchor="b"/>
          <a:lstStyle>
            <a:lvl1pPr algn="l">
              <a:defRPr sz="2000" spc="150" baseline="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4023841952"/>
      </p:ext>
    </p:extLst>
  </p:cSld>
  <p:clrMapOvr>
    <a:overrideClrMapping bg1="dk1" tx1="lt1" bg2="dk2" tx2="lt2" accent1="accent1" accent2="accent2" accent3="accent3" accent4="accent4" accent5="accent5" accent6="accent6" hlink="hlink" folHlink="folHlink"/>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9BF3EA-1A78-4F07-BDC0-C8A1BD461199}" type="datetimeFigureOut">
              <a:rPr lang="en-US" smtClean="0"/>
              <a:t>12/9/23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CF334-2D5C-4859-84A6-CA7E6E43FAEB}" type="slidenum">
              <a:rPr lang="en-US" smtClean="0"/>
              <a:t>‹#›</a:t>
            </a:fld>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8440659"/>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03200" y="147319"/>
            <a:ext cx="89408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9347200" y="147319"/>
            <a:ext cx="2608061"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10"/>
          </p:nvPr>
        </p:nvSpPr>
        <p:spPr/>
        <p:txBody>
          <a:bodyPr/>
          <a:lstStyle/>
          <a:p>
            <a:fld id="{349BF3EA-1A78-4F07-BDC0-C8A1BD461199}" type="datetimeFigureOut">
              <a:rPr lang="en-US" smtClean="0"/>
              <a:t>12/9/23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401CF334-2D5C-4859-84A6-CA7E6E43FAEB}" type="slidenum">
              <a:rPr lang="en-US" smtClean="0"/>
              <a:t>‹#›</a:t>
            </a:fld>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Vertical Title 1"/>
          <p:cNvSpPr>
            <a:spLocks noGrp="1"/>
          </p:cNvSpPr>
          <p:nvPr>
            <p:ph type="title" orient="vert"/>
          </p:nvPr>
        </p:nvSpPr>
        <p:spPr>
          <a:xfrm>
            <a:off x="9550400" y="274639"/>
            <a:ext cx="2235200" cy="5851525"/>
          </a:xfrm>
        </p:spPr>
        <p:txBody>
          <a:bodyPr vert="eaVert"/>
          <a:lstStyle/>
          <a:p>
            <a:r>
              <a:rPr lang="en-US"/>
              <a:t>Click to edit Master title style</a:t>
            </a:r>
            <a:endParaRPr lang="en-US" dirty="0"/>
          </a:p>
        </p:txBody>
      </p:sp>
    </p:spTree>
    <p:extLst>
      <p:ext uri="{BB962C8B-B14F-4D97-AF65-F5344CB8AC3E}">
        <p14:creationId xmlns:p14="http://schemas.microsoft.com/office/powerpoint/2010/main" val="731194555"/>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4"/>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136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0149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69"/>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4"/>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4086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8"/>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682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2" y="1439168"/>
            <a:ext cx="5052219"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2" y="2038945"/>
            <a:ext cx="5052219"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12262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9061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B808F-AE45-D73F-9851-48D429C32D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3831EE-19AA-89AB-5BD4-2886674890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A4AFCE-7E79-6378-960B-4163D4C989F5}"/>
              </a:ext>
            </a:extLst>
          </p:cNvPr>
          <p:cNvSpPr>
            <a:spLocks noGrp="1"/>
          </p:cNvSpPr>
          <p:nvPr>
            <p:ph type="dt" sz="half" idx="10"/>
          </p:nvPr>
        </p:nvSpPr>
        <p:spPr/>
        <p:txBody>
          <a:bodyPr/>
          <a:lstStyle/>
          <a:p>
            <a:fld id="{37C6FCA2-F360-F84A-BE78-25E04EC8F745}" type="datetimeFigureOut">
              <a:rPr lang="en-US" smtClean="0"/>
              <a:t>12/9/23</a:t>
            </a:fld>
            <a:endParaRPr lang="en-US"/>
          </a:p>
        </p:txBody>
      </p:sp>
      <p:sp>
        <p:nvSpPr>
          <p:cNvPr id="5" name="Footer Placeholder 4">
            <a:extLst>
              <a:ext uri="{FF2B5EF4-FFF2-40B4-BE49-F238E27FC236}">
                <a16:creationId xmlns:a16="http://schemas.microsoft.com/office/drawing/2014/main" id="{125454AC-32C1-8381-B609-BAF49652D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8C3685-4B05-0736-7700-52640EEBC2E6}"/>
              </a:ext>
            </a:extLst>
          </p:cNvPr>
          <p:cNvSpPr>
            <a:spLocks noGrp="1"/>
          </p:cNvSpPr>
          <p:nvPr>
            <p:ph type="sldNum" sz="quarter" idx="12"/>
          </p:nvPr>
        </p:nvSpPr>
        <p:spPr/>
        <p:txBody>
          <a:bodyPr/>
          <a:lstStyle/>
          <a:p>
            <a:fld id="{C43D6016-7800-EE4D-9182-12F326494598}" type="slidenum">
              <a:rPr lang="en-US" smtClean="0"/>
              <a:t>‹#›</a:t>
            </a:fld>
            <a:endParaRPr lang="en-US"/>
          </a:p>
        </p:txBody>
      </p:sp>
    </p:spTree>
    <p:extLst>
      <p:ext uri="{BB962C8B-B14F-4D97-AF65-F5344CB8AC3E}">
        <p14:creationId xmlns:p14="http://schemas.microsoft.com/office/powerpoint/2010/main" val="37302660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4163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2" y="255985"/>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48102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8458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490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3"/>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3"/>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314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cxnSp>
        <p:nvCxnSpPr>
          <p:cNvPr id="4" name="Straight Connector 3"/>
          <p:cNvCxnSpPr/>
          <p:nvPr userDrawn="1"/>
        </p:nvCxnSpPr>
        <p:spPr>
          <a:xfrm flipV="1">
            <a:off x="1949321" y="2907772"/>
            <a:ext cx="8293365" cy="5291"/>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7879E20A-94BE-BA40-BF54-E6049A700C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4580" y="2142914"/>
            <a:ext cx="2510663" cy="494287"/>
          </a:xfrm>
          <a:prstGeom prst="rect">
            <a:avLst/>
          </a:prstGeom>
        </p:spPr>
      </p:pic>
      <p:sp>
        <p:nvSpPr>
          <p:cNvPr id="9" name="Title 1">
            <a:extLst>
              <a:ext uri="{FF2B5EF4-FFF2-40B4-BE49-F238E27FC236}">
                <a16:creationId xmlns:a16="http://schemas.microsoft.com/office/drawing/2014/main" id="{45F66D3A-111A-2D44-965C-A6D002B16194}"/>
              </a:ext>
            </a:extLst>
          </p:cNvPr>
          <p:cNvSpPr>
            <a:spLocks noGrp="1"/>
          </p:cNvSpPr>
          <p:nvPr>
            <p:ph type="ctrTitle"/>
          </p:nvPr>
        </p:nvSpPr>
        <p:spPr>
          <a:xfrm>
            <a:off x="914400" y="2997799"/>
            <a:ext cx="10363200" cy="1470025"/>
          </a:xfrm>
          <a:prstGeom prst="rect">
            <a:avLst/>
          </a:prstGeom>
        </p:spPr>
        <p:txBody>
          <a:bodyPr>
            <a:normAutofit/>
          </a:bodyPr>
          <a:lstStyle>
            <a:lvl1pPr algn="ctr">
              <a:defRPr sz="2625" baseline="0">
                <a:solidFill>
                  <a:schemeClr val="tx1">
                    <a:lumMod val="65000"/>
                    <a:lumOff val="35000"/>
                  </a:schemeClr>
                </a:solidFill>
                <a:latin typeface="Century Gothic Bold" charset="0"/>
              </a:defRPr>
            </a:lvl1pPr>
          </a:lstStyle>
          <a:p>
            <a:r>
              <a:rPr lang="en-US" dirty="0"/>
              <a:t>Click to edit Master title style</a:t>
            </a:r>
          </a:p>
        </p:txBody>
      </p:sp>
      <p:sp>
        <p:nvSpPr>
          <p:cNvPr id="10" name="Subtitle 2">
            <a:extLst>
              <a:ext uri="{FF2B5EF4-FFF2-40B4-BE49-F238E27FC236}">
                <a16:creationId xmlns:a16="http://schemas.microsoft.com/office/drawing/2014/main" id="{42422F50-23C8-204E-A4D5-934CB5640DFF}"/>
              </a:ext>
            </a:extLst>
          </p:cNvPr>
          <p:cNvSpPr>
            <a:spLocks noGrp="1"/>
          </p:cNvSpPr>
          <p:nvPr>
            <p:ph type="subTitle" idx="1" hasCustomPrompt="1"/>
          </p:nvPr>
        </p:nvSpPr>
        <p:spPr>
          <a:xfrm>
            <a:off x="1828800" y="4104306"/>
            <a:ext cx="8534400" cy="206175"/>
          </a:xfrm>
          <a:prstGeom prst="rect">
            <a:avLst/>
          </a:prstGeom>
        </p:spPr>
        <p:txBody>
          <a:bodyPr>
            <a:normAutofit/>
          </a:bodyPr>
          <a:lstStyle>
            <a:lvl1pPr marL="0" indent="0" algn="ctr">
              <a:buNone/>
              <a:defRPr sz="750" cap="all" baseline="0">
                <a:solidFill>
                  <a:srgbClr val="B01C32"/>
                </a:solidFill>
                <a:latin typeface="Century Gothic Bold Italic" charset="0"/>
              </a:defRPr>
            </a:lvl1pPr>
            <a:lvl2pPr marL="342907" indent="0" algn="ctr">
              <a:buNone/>
              <a:defRPr>
                <a:solidFill>
                  <a:schemeClr val="tx1">
                    <a:tint val="75000"/>
                  </a:schemeClr>
                </a:solidFill>
              </a:defRPr>
            </a:lvl2pPr>
            <a:lvl3pPr marL="685814" indent="0" algn="ctr">
              <a:buNone/>
              <a:defRPr>
                <a:solidFill>
                  <a:schemeClr val="tx1">
                    <a:tint val="75000"/>
                  </a:schemeClr>
                </a:solidFill>
              </a:defRPr>
            </a:lvl3pPr>
            <a:lvl4pPr marL="1028721" indent="0" algn="ctr">
              <a:buNone/>
              <a:defRPr>
                <a:solidFill>
                  <a:schemeClr val="tx1">
                    <a:tint val="75000"/>
                  </a:schemeClr>
                </a:solidFill>
              </a:defRPr>
            </a:lvl4pPr>
            <a:lvl5pPr marL="1371627" indent="0" algn="ctr">
              <a:buNone/>
              <a:defRPr>
                <a:solidFill>
                  <a:schemeClr val="tx1">
                    <a:tint val="75000"/>
                  </a:schemeClr>
                </a:solidFill>
              </a:defRPr>
            </a:lvl5pPr>
            <a:lvl6pPr marL="1714534" indent="0" algn="ctr">
              <a:buNone/>
              <a:defRPr>
                <a:solidFill>
                  <a:schemeClr val="tx1">
                    <a:tint val="75000"/>
                  </a:schemeClr>
                </a:solidFill>
              </a:defRPr>
            </a:lvl6pPr>
            <a:lvl7pPr marL="2057441" indent="0" algn="ctr">
              <a:buNone/>
              <a:defRPr>
                <a:solidFill>
                  <a:schemeClr val="tx1">
                    <a:tint val="75000"/>
                  </a:schemeClr>
                </a:solidFill>
              </a:defRPr>
            </a:lvl7pPr>
            <a:lvl8pPr marL="2400348" indent="0" algn="ctr">
              <a:buNone/>
              <a:defRPr>
                <a:solidFill>
                  <a:schemeClr val="tx1">
                    <a:tint val="75000"/>
                  </a:schemeClr>
                </a:solidFill>
              </a:defRPr>
            </a:lvl8pPr>
            <a:lvl9pPr marL="2743254" indent="0" algn="ctr">
              <a:buNone/>
              <a:defRPr>
                <a:solidFill>
                  <a:schemeClr val="tx1">
                    <a:tint val="75000"/>
                  </a:schemeClr>
                </a:solidFill>
              </a:defRPr>
            </a:lvl9pPr>
          </a:lstStyle>
          <a:p>
            <a:r>
              <a:rPr lang="en-US" dirty="0"/>
              <a:t>Click to edit PRESENTER NAME</a:t>
            </a:r>
          </a:p>
        </p:txBody>
      </p:sp>
      <p:sp>
        <p:nvSpPr>
          <p:cNvPr id="19" name="TextBox 18">
            <a:extLst>
              <a:ext uri="{FF2B5EF4-FFF2-40B4-BE49-F238E27FC236}">
                <a16:creationId xmlns:a16="http://schemas.microsoft.com/office/drawing/2014/main" id="{D3EB228E-5D37-DE42-BA31-374665E6906E}"/>
              </a:ext>
            </a:extLst>
          </p:cNvPr>
          <p:cNvSpPr txBox="1"/>
          <p:nvPr userDrawn="1"/>
        </p:nvSpPr>
        <p:spPr>
          <a:xfrm>
            <a:off x="8717798" y="6548035"/>
            <a:ext cx="3119016" cy="178960"/>
          </a:xfrm>
          <a:prstGeom prst="rect">
            <a:avLst/>
          </a:prstGeom>
          <a:noFill/>
        </p:spPr>
        <p:txBody>
          <a:bodyPr wrap="square">
            <a:spAutoFit/>
          </a:bodyPr>
          <a:lstStyle/>
          <a:p>
            <a:pPr algn="r" eaLnBrk="1" hangingPunct="1">
              <a:defRPr/>
            </a:pPr>
            <a:r>
              <a:rPr lang="de-DE" sz="563" b="1" spc="141" baseline="0" dirty="0">
                <a:solidFill>
                  <a:srgbClr val="A21727"/>
                </a:solidFill>
                <a:latin typeface="Century Gothic" charset="0"/>
                <a:ea typeface="Century Gothic" charset="0"/>
                <a:cs typeface="Century Gothic" charset="0"/>
              </a:rPr>
              <a:t>©</a:t>
            </a:r>
            <a:r>
              <a:rPr lang="en-US" sz="563" b="1" spc="141" baseline="0" dirty="0">
                <a:solidFill>
                  <a:srgbClr val="A21727"/>
                </a:solidFill>
                <a:latin typeface="Century Gothic" charset="0"/>
                <a:ea typeface="Century Gothic" charset="0"/>
                <a:cs typeface="Century Gothic" charset="0"/>
              </a:rPr>
              <a:t>UNIVERSITY OF UTAH HEALTH</a:t>
            </a:r>
            <a:endParaRPr lang="en-US" sz="563" b="1" spc="141"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58361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Slide 1">
    <p:bg>
      <p:bgPr>
        <a:gradFill flip="none" rotWithShape="1">
          <a:gsLst>
            <a:gs pos="0">
              <a:srgbClr val="A21727">
                <a:lumMod val="96000"/>
                <a:lumOff val="4000"/>
              </a:srgbClr>
            </a:gs>
            <a:gs pos="100000">
              <a:srgbClr val="A21727"/>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4" name="Straight Connector 3"/>
          <p:cNvCxnSpPr/>
          <p:nvPr userDrawn="1"/>
        </p:nvCxnSpPr>
        <p:spPr>
          <a:xfrm flipV="1">
            <a:off x="3028156" y="3944938"/>
            <a:ext cx="6096000" cy="5291"/>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1D4EA94B-4972-E642-83B1-ADFA9CC6FCC6}"/>
              </a:ext>
            </a:extLst>
          </p:cNvPr>
          <p:cNvSpPr txBox="1"/>
          <p:nvPr userDrawn="1"/>
        </p:nvSpPr>
        <p:spPr>
          <a:xfrm>
            <a:off x="8717798" y="6548035"/>
            <a:ext cx="3119016" cy="178960"/>
          </a:xfrm>
          <a:prstGeom prst="rect">
            <a:avLst/>
          </a:prstGeom>
          <a:noFill/>
        </p:spPr>
        <p:txBody>
          <a:bodyPr wrap="square">
            <a:spAutoFit/>
          </a:bodyPr>
          <a:lstStyle/>
          <a:p>
            <a:pPr algn="r" eaLnBrk="1" hangingPunct="1">
              <a:defRPr/>
            </a:pPr>
            <a:r>
              <a:rPr lang="de-DE" sz="563" b="1" spc="141" baseline="0" dirty="0">
                <a:solidFill>
                  <a:schemeClr val="bg1"/>
                </a:solidFill>
                <a:latin typeface="Century Gothic" charset="0"/>
                <a:ea typeface="Century Gothic" charset="0"/>
                <a:cs typeface="Century Gothic" charset="0"/>
              </a:rPr>
              <a:t>©</a:t>
            </a:r>
            <a:r>
              <a:rPr lang="en-US" sz="563" b="1" spc="141" baseline="0" dirty="0">
                <a:solidFill>
                  <a:schemeClr val="bg1"/>
                </a:solidFill>
                <a:latin typeface="Century Gothic" charset="0"/>
                <a:ea typeface="Century Gothic" charset="0"/>
                <a:cs typeface="Century Gothic" charset="0"/>
              </a:rPr>
              <a:t>UNIVERSITY OF UTAH HEALTH</a:t>
            </a:r>
            <a:endParaRPr lang="en-US" sz="563" b="1" spc="141" dirty="0">
              <a:solidFill>
                <a:schemeClr val="bg1"/>
              </a:solidFill>
              <a:latin typeface="Century Gothic" charset="0"/>
              <a:ea typeface="Century Gothic" charset="0"/>
              <a:cs typeface="Century Gothic" charset="0"/>
            </a:endParaRPr>
          </a:p>
        </p:txBody>
      </p:sp>
      <p:sp>
        <p:nvSpPr>
          <p:cNvPr id="12" name="Text Placeholder 17">
            <a:extLst>
              <a:ext uri="{FF2B5EF4-FFF2-40B4-BE49-F238E27FC236}">
                <a16:creationId xmlns:a16="http://schemas.microsoft.com/office/drawing/2014/main" id="{35C89BE1-B994-4541-8F5E-6CEF87B48759}"/>
              </a:ext>
            </a:extLst>
          </p:cNvPr>
          <p:cNvSpPr>
            <a:spLocks noGrp="1"/>
          </p:cNvSpPr>
          <p:nvPr>
            <p:ph type="body" sz="quarter" idx="11" hasCustomPrompt="1"/>
          </p:nvPr>
        </p:nvSpPr>
        <p:spPr>
          <a:xfrm>
            <a:off x="2329971" y="6548036"/>
            <a:ext cx="992628" cy="254000"/>
          </a:xfrm>
          <a:prstGeom prst="rect">
            <a:avLst/>
          </a:prstGeom>
        </p:spPr>
        <p:txBody>
          <a:bodyPr/>
          <a:lstStyle>
            <a:lvl1pPr marL="0" indent="0">
              <a:buNone/>
              <a:defRPr sz="563" b="1" i="0" spc="94" baseline="0">
                <a:solidFill>
                  <a:schemeClr val="bg1"/>
                </a:solidFill>
              </a:defRPr>
            </a:lvl1pPr>
          </a:lstStyle>
          <a:p>
            <a:pPr lvl="0"/>
            <a:r>
              <a:rPr lang="en-US" dirty="0"/>
              <a:t>@HANDLE</a:t>
            </a:r>
          </a:p>
        </p:txBody>
      </p:sp>
      <p:sp>
        <p:nvSpPr>
          <p:cNvPr id="13" name="Text Placeholder 17">
            <a:extLst>
              <a:ext uri="{FF2B5EF4-FFF2-40B4-BE49-F238E27FC236}">
                <a16:creationId xmlns:a16="http://schemas.microsoft.com/office/drawing/2014/main" id="{480E471C-2310-9E42-8633-CE85F72294BB}"/>
              </a:ext>
            </a:extLst>
          </p:cNvPr>
          <p:cNvSpPr>
            <a:spLocks noGrp="1"/>
          </p:cNvSpPr>
          <p:nvPr>
            <p:ph type="body" sz="quarter" idx="12" hasCustomPrompt="1"/>
          </p:nvPr>
        </p:nvSpPr>
        <p:spPr>
          <a:xfrm>
            <a:off x="3622338" y="6548036"/>
            <a:ext cx="992628" cy="254000"/>
          </a:xfrm>
          <a:prstGeom prst="rect">
            <a:avLst/>
          </a:prstGeom>
        </p:spPr>
        <p:txBody>
          <a:bodyPr/>
          <a:lstStyle>
            <a:lvl1pPr marL="0" indent="0">
              <a:buNone/>
              <a:defRPr sz="563" b="1" i="0" spc="94" baseline="0">
                <a:solidFill>
                  <a:schemeClr val="bg1"/>
                </a:solidFill>
              </a:defRPr>
            </a:lvl1pPr>
          </a:lstStyle>
          <a:p>
            <a:pPr lvl="0"/>
            <a:r>
              <a:rPr lang="en-US" dirty="0"/>
              <a:t>HASHTAG</a:t>
            </a:r>
          </a:p>
        </p:txBody>
      </p:sp>
      <p:sp>
        <p:nvSpPr>
          <p:cNvPr id="14" name="Text Placeholder 17">
            <a:extLst>
              <a:ext uri="{FF2B5EF4-FFF2-40B4-BE49-F238E27FC236}">
                <a16:creationId xmlns:a16="http://schemas.microsoft.com/office/drawing/2014/main" id="{E0623718-98EE-614F-90B6-3FF4AEE8FB1C}"/>
              </a:ext>
            </a:extLst>
          </p:cNvPr>
          <p:cNvSpPr>
            <a:spLocks noGrp="1"/>
          </p:cNvSpPr>
          <p:nvPr>
            <p:ph type="body" sz="quarter" idx="13" hasCustomPrompt="1"/>
          </p:nvPr>
        </p:nvSpPr>
        <p:spPr>
          <a:xfrm>
            <a:off x="4914707" y="6548036"/>
            <a:ext cx="992628" cy="254000"/>
          </a:xfrm>
          <a:prstGeom prst="rect">
            <a:avLst/>
          </a:prstGeom>
        </p:spPr>
        <p:txBody>
          <a:bodyPr/>
          <a:lstStyle>
            <a:lvl1pPr marL="0" indent="0">
              <a:buNone/>
              <a:defRPr sz="563" b="1" i="0" spc="94" baseline="0">
                <a:solidFill>
                  <a:schemeClr val="bg1"/>
                </a:solidFill>
              </a:defRPr>
            </a:lvl1pPr>
          </a:lstStyle>
          <a:p>
            <a:pPr lvl="0"/>
            <a:r>
              <a:rPr lang="en-US" dirty="0"/>
              <a:t>MISC</a:t>
            </a:r>
          </a:p>
        </p:txBody>
      </p:sp>
      <p:sp>
        <p:nvSpPr>
          <p:cNvPr id="16" name="Text Placeholder 8">
            <a:extLst>
              <a:ext uri="{FF2B5EF4-FFF2-40B4-BE49-F238E27FC236}">
                <a16:creationId xmlns:a16="http://schemas.microsoft.com/office/drawing/2014/main" id="{6869AC21-254E-E140-97CF-6E76614CFF52}"/>
              </a:ext>
            </a:extLst>
          </p:cNvPr>
          <p:cNvSpPr>
            <a:spLocks noGrp="1"/>
          </p:cNvSpPr>
          <p:nvPr>
            <p:ph type="body" sz="quarter" idx="10" hasCustomPrompt="1"/>
          </p:nvPr>
        </p:nvSpPr>
        <p:spPr>
          <a:xfrm>
            <a:off x="2021419" y="2625329"/>
            <a:ext cx="8128000" cy="1230853"/>
          </a:xfrm>
          <a:prstGeom prst="rect">
            <a:avLst/>
          </a:prstGeom>
        </p:spPr>
        <p:txBody>
          <a:bodyPr>
            <a:noAutofit/>
          </a:bodyPr>
          <a:lstStyle>
            <a:lvl1pPr marL="0" indent="0" algn="ctr">
              <a:buNone/>
              <a:defRPr sz="5001" b="0" i="0" spc="125" baseline="0">
                <a:solidFill>
                  <a:schemeClr val="bg1"/>
                </a:solidFill>
                <a:latin typeface="Century Gothic" charset="0"/>
                <a:ea typeface="Century Gothic" charset="0"/>
                <a:cs typeface="Century Gothic" charset="0"/>
              </a:defRPr>
            </a:lvl1pPr>
          </a:lstStyle>
          <a:p>
            <a:pPr lvl="0"/>
            <a:r>
              <a:rPr lang="en-US" dirty="0"/>
              <a:t>TITLE</a:t>
            </a:r>
          </a:p>
        </p:txBody>
      </p:sp>
      <p:pic>
        <p:nvPicPr>
          <p:cNvPr id="17" name="Picture 3" descr="U Health_horizontal_white.eps">
            <a:extLst>
              <a:ext uri="{FF2B5EF4-FFF2-40B4-BE49-F238E27FC236}">
                <a16:creationId xmlns:a16="http://schemas.microsoft.com/office/drawing/2014/main" id="{3A5686FB-A54D-154C-B262-819175A655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04294" y="4173803"/>
            <a:ext cx="2762250" cy="54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1567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a:grayscl/>
            <a:alphaModFix amt="30000"/>
            <a:extLst>
              <a:ext uri="{28A0092B-C50C-407E-A947-70E740481C1C}">
                <a14:useLocalDpi xmlns:a14="http://schemas.microsoft.com/office/drawing/2010/main" val="0"/>
              </a:ext>
            </a:extLst>
          </a:blip>
          <a:srcRect t="2729" r="3588" b="762"/>
          <a:stretch/>
        </p:blipFill>
        <p:spPr bwMode="auto">
          <a:xfrm>
            <a:off x="1" y="-6965"/>
            <a:ext cx="12192000" cy="6864967"/>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1" y="0"/>
            <a:ext cx="105834"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98" eaLnBrk="1" fontAlgn="auto" hangingPunct="1">
              <a:spcBef>
                <a:spcPts val="0"/>
              </a:spcBef>
              <a:spcAft>
                <a:spcPts val="0"/>
              </a:spcAft>
              <a:defRPr/>
            </a:pPr>
            <a:endParaRPr lang="en-US" sz="2880"/>
          </a:p>
        </p:txBody>
      </p:sp>
      <p:cxnSp>
        <p:nvCxnSpPr>
          <p:cNvPr id="20" name="Straight Connector 19"/>
          <p:cNvCxnSpPr/>
          <p:nvPr userDrawn="1"/>
        </p:nvCxnSpPr>
        <p:spPr>
          <a:xfrm flipV="1">
            <a:off x="3028156" y="3944938"/>
            <a:ext cx="6096000" cy="5291"/>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7">
            <a:extLst>
              <a:ext uri="{FF2B5EF4-FFF2-40B4-BE49-F238E27FC236}">
                <a16:creationId xmlns:a16="http://schemas.microsoft.com/office/drawing/2014/main" id="{C24DC9AB-D6F9-5A46-ACDB-8BC683F76E9B}"/>
              </a:ext>
            </a:extLst>
          </p:cNvPr>
          <p:cNvSpPr>
            <a:spLocks noGrp="1"/>
          </p:cNvSpPr>
          <p:nvPr>
            <p:ph type="body" sz="quarter" idx="11" hasCustomPrompt="1"/>
          </p:nvPr>
        </p:nvSpPr>
        <p:spPr>
          <a:xfrm>
            <a:off x="2160637"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@HANDLE</a:t>
            </a:r>
          </a:p>
        </p:txBody>
      </p:sp>
      <p:sp>
        <p:nvSpPr>
          <p:cNvPr id="14" name="Text Placeholder 17">
            <a:extLst>
              <a:ext uri="{FF2B5EF4-FFF2-40B4-BE49-F238E27FC236}">
                <a16:creationId xmlns:a16="http://schemas.microsoft.com/office/drawing/2014/main" id="{F12EB29B-BDA0-824E-9B8E-103911955B91}"/>
              </a:ext>
            </a:extLst>
          </p:cNvPr>
          <p:cNvSpPr>
            <a:spLocks noGrp="1"/>
          </p:cNvSpPr>
          <p:nvPr>
            <p:ph type="body" sz="quarter" idx="12" hasCustomPrompt="1"/>
          </p:nvPr>
        </p:nvSpPr>
        <p:spPr>
          <a:xfrm>
            <a:off x="3453005"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HASHTAG</a:t>
            </a:r>
          </a:p>
        </p:txBody>
      </p:sp>
      <p:sp>
        <p:nvSpPr>
          <p:cNvPr id="15" name="Text Placeholder 17">
            <a:extLst>
              <a:ext uri="{FF2B5EF4-FFF2-40B4-BE49-F238E27FC236}">
                <a16:creationId xmlns:a16="http://schemas.microsoft.com/office/drawing/2014/main" id="{A652469C-D67E-0F43-BFB5-493B84EBC77D}"/>
              </a:ext>
            </a:extLst>
          </p:cNvPr>
          <p:cNvSpPr>
            <a:spLocks noGrp="1"/>
          </p:cNvSpPr>
          <p:nvPr>
            <p:ph type="body" sz="quarter" idx="13" hasCustomPrompt="1"/>
          </p:nvPr>
        </p:nvSpPr>
        <p:spPr>
          <a:xfrm>
            <a:off x="4745374"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MISC</a:t>
            </a:r>
          </a:p>
        </p:txBody>
      </p:sp>
      <p:sp>
        <p:nvSpPr>
          <p:cNvPr id="16" name="TextBox 15">
            <a:extLst>
              <a:ext uri="{FF2B5EF4-FFF2-40B4-BE49-F238E27FC236}">
                <a16:creationId xmlns:a16="http://schemas.microsoft.com/office/drawing/2014/main" id="{0504F874-137D-DA4C-9CD2-9896BC66BF5E}"/>
              </a:ext>
            </a:extLst>
          </p:cNvPr>
          <p:cNvSpPr txBox="1"/>
          <p:nvPr userDrawn="1"/>
        </p:nvSpPr>
        <p:spPr>
          <a:xfrm>
            <a:off x="8717798" y="6548035"/>
            <a:ext cx="3119016" cy="178960"/>
          </a:xfrm>
          <a:prstGeom prst="rect">
            <a:avLst/>
          </a:prstGeom>
          <a:noFill/>
        </p:spPr>
        <p:txBody>
          <a:bodyPr wrap="square">
            <a:spAutoFit/>
          </a:bodyPr>
          <a:lstStyle/>
          <a:p>
            <a:pPr algn="r" eaLnBrk="1" hangingPunct="1">
              <a:defRPr/>
            </a:pPr>
            <a:r>
              <a:rPr lang="de-DE" sz="563" b="1" spc="141" baseline="0" dirty="0">
                <a:solidFill>
                  <a:srgbClr val="A21727"/>
                </a:solidFill>
                <a:latin typeface="Century Gothic" charset="0"/>
                <a:ea typeface="Century Gothic" charset="0"/>
                <a:cs typeface="Century Gothic" charset="0"/>
              </a:rPr>
              <a:t>©</a:t>
            </a:r>
            <a:r>
              <a:rPr lang="en-US" sz="563" b="1" spc="141" baseline="0" dirty="0">
                <a:solidFill>
                  <a:srgbClr val="A21727"/>
                </a:solidFill>
                <a:latin typeface="Century Gothic" charset="0"/>
                <a:ea typeface="Century Gothic" charset="0"/>
                <a:cs typeface="Century Gothic" charset="0"/>
              </a:rPr>
              <a:t>UNIVERSITY OF UTAH HEALTH</a:t>
            </a:r>
            <a:endParaRPr lang="en-US" sz="563" b="1" spc="141" dirty="0">
              <a:solidFill>
                <a:srgbClr val="A21727"/>
              </a:solidFill>
              <a:latin typeface="Century Gothic" charset="0"/>
              <a:ea typeface="Century Gothic" charset="0"/>
              <a:cs typeface="Century Gothic" charset="0"/>
            </a:endParaRPr>
          </a:p>
        </p:txBody>
      </p:sp>
      <p:sp>
        <p:nvSpPr>
          <p:cNvPr id="11" name="Text Placeholder 8">
            <a:extLst>
              <a:ext uri="{FF2B5EF4-FFF2-40B4-BE49-F238E27FC236}">
                <a16:creationId xmlns:a16="http://schemas.microsoft.com/office/drawing/2014/main" id="{25D92E16-5DC9-2D47-9DBA-07BC794B05D0}"/>
              </a:ext>
            </a:extLst>
          </p:cNvPr>
          <p:cNvSpPr>
            <a:spLocks noGrp="1"/>
          </p:cNvSpPr>
          <p:nvPr>
            <p:ph type="body" sz="quarter" idx="10" hasCustomPrompt="1"/>
          </p:nvPr>
        </p:nvSpPr>
        <p:spPr>
          <a:xfrm>
            <a:off x="2084916" y="2622098"/>
            <a:ext cx="8128000" cy="1436688"/>
          </a:xfrm>
          <a:prstGeom prst="rect">
            <a:avLst/>
          </a:prstGeom>
        </p:spPr>
        <p:txBody>
          <a:bodyPr>
            <a:noAutofit/>
          </a:bodyPr>
          <a:lstStyle>
            <a:lvl1pPr marL="0" indent="0" algn="ctr">
              <a:buNone/>
              <a:defRPr sz="5001" b="0" i="0" spc="125" baseline="0">
                <a:solidFill>
                  <a:srgbClr val="991C2C"/>
                </a:solidFill>
                <a:latin typeface="Century Gothic" charset="0"/>
                <a:ea typeface="Century Gothic" charset="0"/>
                <a:cs typeface="Century Gothic" charset="0"/>
              </a:defRPr>
            </a:lvl1pPr>
          </a:lstStyle>
          <a:p>
            <a:pPr lvl="0"/>
            <a:r>
              <a:rPr lang="en-US" dirty="0"/>
              <a:t>TITLE</a:t>
            </a:r>
          </a:p>
        </p:txBody>
      </p:sp>
      <p:pic>
        <p:nvPicPr>
          <p:cNvPr id="19" name="Picture 16" descr="U Health_horizontal_cmyk.eps">
            <a:extLst>
              <a:ext uri="{FF2B5EF4-FFF2-40B4-BE49-F238E27FC236}">
                <a16:creationId xmlns:a16="http://schemas.microsoft.com/office/drawing/2014/main" id="{2AE54A6C-F0FE-E64A-88A8-DB9AB7BC976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804834" y="4163219"/>
            <a:ext cx="2741084"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479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920753" y="578736"/>
            <a:ext cx="10661650" cy="549536"/>
          </a:xfrm>
          <a:prstGeom prst="rect">
            <a:avLst/>
          </a:prstGeom>
        </p:spPr>
        <p:txBody>
          <a:bodyPr/>
          <a:lstStyle/>
          <a:p>
            <a:r>
              <a:rPr lang="en-US" dirty="0"/>
              <a:t>Click to edit Master title style</a:t>
            </a:r>
          </a:p>
        </p:txBody>
      </p:sp>
      <p:sp>
        <p:nvSpPr>
          <p:cNvPr id="4" name="Rectangle 3"/>
          <p:cNvSpPr/>
          <p:nvPr userDrawn="1"/>
        </p:nvSpPr>
        <p:spPr>
          <a:xfrm>
            <a:off x="1" y="0"/>
            <a:ext cx="105834"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98" eaLnBrk="1" fontAlgn="auto" hangingPunct="1">
              <a:spcBef>
                <a:spcPts val="0"/>
              </a:spcBef>
              <a:spcAft>
                <a:spcPts val="0"/>
              </a:spcAft>
              <a:defRPr/>
            </a:pPr>
            <a:endParaRPr lang="en-US" sz="2880"/>
          </a:p>
        </p:txBody>
      </p:sp>
      <p:sp>
        <p:nvSpPr>
          <p:cNvPr id="5" name="Content Placeholder 2"/>
          <p:cNvSpPr>
            <a:spLocks noGrp="1"/>
          </p:cNvSpPr>
          <p:nvPr>
            <p:ph sz="half" idx="1"/>
          </p:nvPr>
        </p:nvSpPr>
        <p:spPr>
          <a:xfrm>
            <a:off x="920753" y="1762390"/>
            <a:ext cx="10563679" cy="44590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7">
            <a:extLst>
              <a:ext uri="{FF2B5EF4-FFF2-40B4-BE49-F238E27FC236}">
                <a16:creationId xmlns:a16="http://schemas.microsoft.com/office/drawing/2014/main" id="{39F114CE-A71F-1948-827E-49A3094760C8}"/>
              </a:ext>
            </a:extLst>
          </p:cNvPr>
          <p:cNvSpPr>
            <a:spLocks noGrp="1"/>
          </p:cNvSpPr>
          <p:nvPr>
            <p:ph type="body" sz="quarter" idx="11" hasCustomPrompt="1"/>
          </p:nvPr>
        </p:nvSpPr>
        <p:spPr>
          <a:xfrm>
            <a:off x="2160637"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@HANDLE</a:t>
            </a:r>
          </a:p>
        </p:txBody>
      </p:sp>
      <p:sp>
        <p:nvSpPr>
          <p:cNvPr id="19" name="Text Placeholder 17">
            <a:extLst>
              <a:ext uri="{FF2B5EF4-FFF2-40B4-BE49-F238E27FC236}">
                <a16:creationId xmlns:a16="http://schemas.microsoft.com/office/drawing/2014/main" id="{8D1DDD64-E7BD-7D49-BCAB-B2F3B9E6870A}"/>
              </a:ext>
            </a:extLst>
          </p:cNvPr>
          <p:cNvSpPr>
            <a:spLocks noGrp="1"/>
          </p:cNvSpPr>
          <p:nvPr>
            <p:ph type="body" sz="quarter" idx="12" hasCustomPrompt="1"/>
          </p:nvPr>
        </p:nvSpPr>
        <p:spPr>
          <a:xfrm>
            <a:off x="3453005"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HASHTAG</a:t>
            </a:r>
          </a:p>
        </p:txBody>
      </p:sp>
      <p:sp>
        <p:nvSpPr>
          <p:cNvPr id="20" name="Text Placeholder 17">
            <a:extLst>
              <a:ext uri="{FF2B5EF4-FFF2-40B4-BE49-F238E27FC236}">
                <a16:creationId xmlns:a16="http://schemas.microsoft.com/office/drawing/2014/main" id="{64666489-4827-F540-B563-CD6001CF379C}"/>
              </a:ext>
            </a:extLst>
          </p:cNvPr>
          <p:cNvSpPr>
            <a:spLocks noGrp="1"/>
          </p:cNvSpPr>
          <p:nvPr>
            <p:ph type="body" sz="quarter" idx="13" hasCustomPrompt="1"/>
          </p:nvPr>
        </p:nvSpPr>
        <p:spPr>
          <a:xfrm>
            <a:off x="4745374"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MISC</a:t>
            </a:r>
          </a:p>
        </p:txBody>
      </p:sp>
      <p:cxnSp>
        <p:nvCxnSpPr>
          <p:cNvPr id="21" name="Straight Connector 20">
            <a:extLst>
              <a:ext uri="{FF2B5EF4-FFF2-40B4-BE49-F238E27FC236}">
                <a16:creationId xmlns:a16="http://schemas.microsoft.com/office/drawing/2014/main" id="{C4769863-E1A1-5948-B595-F73FB9ABEBB5}"/>
              </a:ext>
            </a:extLst>
          </p:cNvPr>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22" name="Text Placeholder 16">
            <a:extLst>
              <a:ext uri="{FF2B5EF4-FFF2-40B4-BE49-F238E27FC236}">
                <a16:creationId xmlns:a16="http://schemas.microsoft.com/office/drawing/2014/main" id="{6441B5AA-7CEE-ED4E-880B-EB8215354E2F}"/>
              </a:ext>
            </a:extLst>
          </p:cNvPr>
          <p:cNvSpPr>
            <a:spLocks noGrp="1"/>
          </p:cNvSpPr>
          <p:nvPr>
            <p:ph type="body" sz="quarter" idx="16" hasCustomPrompt="1"/>
          </p:nvPr>
        </p:nvSpPr>
        <p:spPr>
          <a:xfrm>
            <a:off x="5738001" y="6238875"/>
            <a:ext cx="6454000" cy="308240"/>
          </a:xfrm>
          <a:prstGeom prst="rect">
            <a:avLst/>
          </a:prstGeom>
        </p:spPr>
        <p:txBody>
          <a:bodyPr/>
          <a:lstStyle>
            <a:lvl1pPr marL="0" indent="0">
              <a:buNone/>
              <a:defRPr sz="563" baseline="0">
                <a:solidFill>
                  <a:srgbClr val="A31527"/>
                </a:solidFill>
              </a:defRPr>
            </a:lvl1pPr>
          </a:lstStyle>
          <a:p>
            <a:pPr lvl="0"/>
            <a:r>
              <a:rPr lang="en-US" dirty="0"/>
              <a:t>Source:</a:t>
            </a:r>
          </a:p>
        </p:txBody>
      </p:sp>
      <p:pic>
        <p:nvPicPr>
          <p:cNvPr id="24" name="Picture 23">
            <a:extLst>
              <a:ext uri="{FF2B5EF4-FFF2-40B4-BE49-F238E27FC236}">
                <a16:creationId xmlns:a16="http://schemas.microsoft.com/office/drawing/2014/main" id="{8E2AC291-E03D-254B-893B-1467227A9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01" y="6431281"/>
            <a:ext cx="1486185" cy="292593"/>
          </a:xfrm>
          <a:prstGeom prst="rect">
            <a:avLst/>
          </a:prstGeom>
        </p:spPr>
      </p:pic>
      <p:sp>
        <p:nvSpPr>
          <p:cNvPr id="32" name="TextBox 31">
            <a:extLst>
              <a:ext uri="{FF2B5EF4-FFF2-40B4-BE49-F238E27FC236}">
                <a16:creationId xmlns:a16="http://schemas.microsoft.com/office/drawing/2014/main" id="{5132AE5D-BE74-2B4E-A98E-089E7E1EA637}"/>
              </a:ext>
            </a:extLst>
          </p:cNvPr>
          <p:cNvSpPr txBox="1"/>
          <p:nvPr userDrawn="1"/>
        </p:nvSpPr>
        <p:spPr>
          <a:xfrm>
            <a:off x="8717798" y="6548035"/>
            <a:ext cx="3119016" cy="178960"/>
          </a:xfrm>
          <a:prstGeom prst="rect">
            <a:avLst/>
          </a:prstGeom>
          <a:noFill/>
        </p:spPr>
        <p:txBody>
          <a:bodyPr wrap="square">
            <a:spAutoFit/>
          </a:bodyPr>
          <a:lstStyle/>
          <a:p>
            <a:pPr algn="r" eaLnBrk="1" hangingPunct="1">
              <a:defRPr/>
            </a:pPr>
            <a:r>
              <a:rPr lang="de-DE" sz="563" b="1" spc="141" baseline="0" dirty="0">
                <a:solidFill>
                  <a:srgbClr val="A21727"/>
                </a:solidFill>
                <a:latin typeface="Century Gothic" charset="0"/>
                <a:ea typeface="Century Gothic" charset="0"/>
                <a:cs typeface="Century Gothic" charset="0"/>
              </a:rPr>
              <a:t>©</a:t>
            </a:r>
            <a:r>
              <a:rPr lang="en-US" sz="563" b="1" spc="141" baseline="0" dirty="0">
                <a:solidFill>
                  <a:srgbClr val="A21727"/>
                </a:solidFill>
                <a:latin typeface="Century Gothic" charset="0"/>
                <a:ea typeface="Century Gothic" charset="0"/>
                <a:cs typeface="Century Gothic" charset="0"/>
              </a:rPr>
              <a:t>UNIVERSITY OF UTAH HEALTH</a:t>
            </a:r>
            <a:endParaRPr lang="en-US" sz="563" b="1" spc="141"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23159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and Footer">
    <p:spTree>
      <p:nvGrpSpPr>
        <p:cNvPr id="1" name=""/>
        <p:cNvGrpSpPr/>
        <p:nvPr/>
      </p:nvGrpSpPr>
      <p:grpSpPr>
        <a:xfrm>
          <a:off x="0" y="0"/>
          <a:ext cx="0" cy="0"/>
          <a:chOff x="0" y="0"/>
          <a:chExt cx="0" cy="0"/>
        </a:xfrm>
      </p:grpSpPr>
      <p:sp>
        <p:nvSpPr>
          <p:cNvPr id="4" name="Rectangle 3"/>
          <p:cNvSpPr/>
          <p:nvPr userDrawn="1"/>
        </p:nvSpPr>
        <p:spPr>
          <a:xfrm>
            <a:off x="1" y="0"/>
            <a:ext cx="105834"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98" eaLnBrk="1" fontAlgn="auto" hangingPunct="1">
              <a:spcBef>
                <a:spcPts val="0"/>
              </a:spcBef>
              <a:spcAft>
                <a:spcPts val="0"/>
              </a:spcAft>
              <a:defRPr/>
            </a:pPr>
            <a:endParaRPr lang="en-US" sz="2880"/>
          </a:p>
        </p:txBody>
      </p:sp>
      <p:sp>
        <p:nvSpPr>
          <p:cNvPr id="10" name="Text Placeholder 17">
            <a:extLst>
              <a:ext uri="{FF2B5EF4-FFF2-40B4-BE49-F238E27FC236}">
                <a16:creationId xmlns:a16="http://schemas.microsoft.com/office/drawing/2014/main" id="{14E1B193-F4BB-A246-BAE2-A67C1FFD68F4}"/>
              </a:ext>
            </a:extLst>
          </p:cNvPr>
          <p:cNvSpPr>
            <a:spLocks noGrp="1"/>
          </p:cNvSpPr>
          <p:nvPr>
            <p:ph type="body" sz="quarter" idx="11" hasCustomPrompt="1"/>
          </p:nvPr>
        </p:nvSpPr>
        <p:spPr>
          <a:xfrm>
            <a:off x="2160637"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@HANDLE</a:t>
            </a:r>
          </a:p>
        </p:txBody>
      </p:sp>
      <p:sp>
        <p:nvSpPr>
          <p:cNvPr id="17" name="Text Placeholder 17">
            <a:extLst>
              <a:ext uri="{FF2B5EF4-FFF2-40B4-BE49-F238E27FC236}">
                <a16:creationId xmlns:a16="http://schemas.microsoft.com/office/drawing/2014/main" id="{06E4D557-733B-F443-B3A6-B791074CF79F}"/>
              </a:ext>
            </a:extLst>
          </p:cNvPr>
          <p:cNvSpPr>
            <a:spLocks noGrp="1"/>
          </p:cNvSpPr>
          <p:nvPr>
            <p:ph type="body" sz="quarter" idx="12" hasCustomPrompt="1"/>
          </p:nvPr>
        </p:nvSpPr>
        <p:spPr>
          <a:xfrm>
            <a:off x="3453005"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HASHTAG</a:t>
            </a:r>
          </a:p>
        </p:txBody>
      </p:sp>
      <p:sp>
        <p:nvSpPr>
          <p:cNvPr id="19" name="Text Placeholder 17">
            <a:extLst>
              <a:ext uri="{FF2B5EF4-FFF2-40B4-BE49-F238E27FC236}">
                <a16:creationId xmlns:a16="http://schemas.microsoft.com/office/drawing/2014/main" id="{1C424D65-3239-F04F-8F2E-05DE2A88F5EE}"/>
              </a:ext>
            </a:extLst>
          </p:cNvPr>
          <p:cNvSpPr>
            <a:spLocks noGrp="1"/>
          </p:cNvSpPr>
          <p:nvPr>
            <p:ph type="body" sz="quarter" idx="13" hasCustomPrompt="1"/>
          </p:nvPr>
        </p:nvSpPr>
        <p:spPr>
          <a:xfrm>
            <a:off x="4745374"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MISC</a:t>
            </a:r>
          </a:p>
        </p:txBody>
      </p:sp>
      <p:cxnSp>
        <p:nvCxnSpPr>
          <p:cNvPr id="20" name="Straight Connector 19">
            <a:extLst>
              <a:ext uri="{FF2B5EF4-FFF2-40B4-BE49-F238E27FC236}">
                <a16:creationId xmlns:a16="http://schemas.microsoft.com/office/drawing/2014/main" id="{AE9D294B-177B-CA4F-968B-AB8507BE20A2}"/>
              </a:ext>
            </a:extLst>
          </p:cNvPr>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6">
            <a:extLst>
              <a:ext uri="{FF2B5EF4-FFF2-40B4-BE49-F238E27FC236}">
                <a16:creationId xmlns:a16="http://schemas.microsoft.com/office/drawing/2014/main" id="{39C62EE2-AB79-B646-BBC2-8D46AB17A2AA}"/>
              </a:ext>
            </a:extLst>
          </p:cNvPr>
          <p:cNvSpPr>
            <a:spLocks noGrp="1"/>
          </p:cNvSpPr>
          <p:nvPr>
            <p:ph type="body" sz="quarter" idx="16" hasCustomPrompt="1"/>
          </p:nvPr>
        </p:nvSpPr>
        <p:spPr>
          <a:xfrm>
            <a:off x="5738001" y="6238875"/>
            <a:ext cx="6454000" cy="308240"/>
          </a:xfrm>
          <a:prstGeom prst="rect">
            <a:avLst/>
          </a:prstGeom>
        </p:spPr>
        <p:txBody>
          <a:bodyPr/>
          <a:lstStyle>
            <a:lvl1pPr marL="0" indent="0">
              <a:buNone/>
              <a:defRPr sz="563" baseline="0">
                <a:solidFill>
                  <a:srgbClr val="A31527"/>
                </a:solidFill>
              </a:defRPr>
            </a:lvl1pPr>
          </a:lstStyle>
          <a:p>
            <a:pPr lvl="0"/>
            <a:r>
              <a:rPr lang="en-US" dirty="0"/>
              <a:t>Source:</a:t>
            </a:r>
          </a:p>
        </p:txBody>
      </p:sp>
      <p:sp>
        <p:nvSpPr>
          <p:cNvPr id="22" name="TextBox 21">
            <a:extLst>
              <a:ext uri="{FF2B5EF4-FFF2-40B4-BE49-F238E27FC236}">
                <a16:creationId xmlns:a16="http://schemas.microsoft.com/office/drawing/2014/main" id="{EDBA9BD1-EA8F-4D4B-9C32-8916107D447E}"/>
              </a:ext>
            </a:extLst>
          </p:cNvPr>
          <p:cNvSpPr txBox="1"/>
          <p:nvPr userDrawn="1"/>
        </p:nvSpPr>
        <p:spPr>
          <a:xfrm>
            <a:off x="8717798" y="6548035"/>
            <a:ext cx="3119016" cy="178960"/>
          </a:xfrm>
          <a:prstGeom prst="rect">
            <a:avLst/>
          </a:prstGeom>
          <a:noFill/>
        </p:spPr>
        <p:txBody>
          <a:bodyPr wrap="square">
            <a:spAutoFit/>
          </a:bodyPr>
          <a:lstStyle/>
          <a:p>
            <a:pPr algn="r" eaLnBrk="1" hangingPunct="1">
              <a:defRPr/>
            </a:pPr>
            <a:r>
              <a:rPr lang="de-DE" sz="563" b="1" spc="141" baseline="0" dirty="0">
                <a:solidFill>
                  <a:srgbClr val="A21727"/>
                </a:solidFill>
                <a:latin typeface="Century Gothic" charset="0"/>
                <a:ea typeface="Century Gothic" charset="0"/>
                <a:cs typeface="Century Gothic" charset="0"/>
              </a:rPr>
              <a:t>©</a:t>
            </a:r>
            <a:r>
              <a:rPr lang="en-US" sz="563" b="1" spc="141" baseline="0" dirty="0">
                <a:solidFill>
                  <a:srgbClr val="A21727"/>
                </a:solidFill>
                <a:latin typeface="Century Gothic" charset="0"/>
                <a:ea typeface="Century Gothic" charset="0"/>
                <a:cs typeface="Century Gothic" charset="0"/>
              </a:rPr>
              <a:t>UNIVERSITY OF UTAH HEALTH</a:t>
            </a:r>
            <a:endParaRPr lang="en-US" sz="563" b="1" spc="141" dirty="0">
              <a:solidFill>
                <a:srgbClr val="A21727"/>
              </a:solidFill>
              <a:latin typeface="Century Gothic" charset="0"/>
              <a:ea typeface="Century Gothic" charset="0"/>
              <a:cs typeface="Century Gothic" charset="0"/>
            </a:endParaRPr>
          </a:p>
        </p:txBody>
      </p:sp>
      <p:pic>
        <p:nvPicPr>
          <p:cNvPr id="23" name="Picture 22">
            <a:extLst>
              <a:ext uri="{FF2B5EF4-FFF2-40B4-BE49-F238E27FC236}">
                <a16:creationId xmlns:a16="http://schemas.microsoft.com/office/drawing/2014/main" id="{44D34D9A-E924-A148-BD1D-90861F6552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01" y="6431281"/>
            <a:ext cx="1486185" cy="292593"/>
          </a:xfrm>
          <a:prstGeom prst="rect">
            <a:avLst/>
          </a:prstGeom>
        </p:spPr>
      </p:pic>
    </p:spTree>
    <p:extLst>
      <p:ext uri="{BB962C8B-B14F-4D97-AF65-F5344CB8AC3E}">
        <p14:creationId xmlns:p14="http://schemas.microsoft.com/office/powerpoint/2010/main" val="269698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EF2DC-A5A1-0C30-E750-4E28FA92C8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FEF75F-E41E-0DAA-8E70-80A53308DC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E81601-CDF1-AA8B-84AF-215E08183A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A8DF33-637D-97C1-C11E-DCA1CD0DDD9F}"/>
              </a:ext>
            </a:extLst>
          </p:cNvPr>
          <p:cNvSpPr>
            <a:spLocks noGrp="1"/>
          </p:cNvSpPr>
          <p:nvPr>
            <p:ph type="dt" sz="half" idx="10"/>
          </p:nvPr>
        </p:nvSpPr>
        <p:spPr/>
        <p:txBody>
          <a:bodyPr/>
          <a:lstStyle/>
          <a:p>
            <a:fld id="{37C6FCA2-F360-F84A-BE78-25E04EC8F745}" type="datetimeFigureOut">
              <a:rPr lang="en-US" smtClean="0"/>
              <a:t>12/9/23</a:t>
            </a:fld>
            <a:endParaRPr lang="en-US"/>
          </a:p>
        </p:txBody>
      </p:sp>
      <p:sp>
        <p:nvSpPr>
          <p:cNvPr id="6" name="Footer Placeholder 5">
            <a:extLst>
              <a:ext uri="{FF2B5EF4-FFF2-40B4-BE49-F238E27FC236}">
                <a16:creationId xmlns:a16="http://schemas.microsoft.com/office/drawing/2014/main" id="{38BE04F3-7AAF-B143-7373-E5E9A30E45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C74A28-8F63-FC17-0F48-958A578BA811}"/>
              </a:ext>
            </a:extLst>
          </p:cNvPr>
          <p:cNvSpPr>
            <a:spLocks noGrp="1"/>
          </p:cNvSpPr>
          <p:nvPr>
            <p:ph type="sldNum" sz="quarter" idx="12"/>
          </p:nvPr>
        </p:nvSpPr>
        <p:spPr/>
        <p:txBody>
          <a:bodyPr/>
          <a:lstStyle/>
          <a:p>
            <a:fld id="{C43D6016-7800-EE4D-9182-12F326494598}" type="slidenum">
              <a:rPr lang="en-US" smtClean="0"/>
              <a:t>‹#›</a:t>
            </a:fld>
            <a:endParaRPr lang="en-US"/>
          </a:p>
        </p:txBody>
      </p:sp>
    </p:spTree>
    <p:extLst>
      <p:ext uri="{BB962C8B-B14F-4D97-AF65-F5344CB8AC3E}">
        <p14:creationId xmlns:p14="http://schemas.microsoft.com/office/powerpoint/2010/main" val="32164440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and Title">
    <p:spTree>
      <p:nvGrpSpPr>
        <p:cNvPr id="1" name=""/>
        <p:cNvGrpSpPr/>
        <p:nvPr/>
      </p:nvGrpSpPr>
      <p:grpSpPr>
        <a:xfrm>
          <a:off x="0" y="0"/>
          <a:ext cx="0" cy="0"/>
          <a:chOff x="0" y="0"/>
          <a:chExt cx="0" cy="0"/>
        </a:xfrm>
      </p:grpSpPr>
      <p:sp>
        <p:nvSpPr>
          <p:cNvPr id="2" name="Title 1"/>
          <p:cNvSpPr>
            <a:spLocks noGrp="1"/>
          </p:cNvSpPr>
          <p:nvPr>
            <p:ph type="title"/>
          </p:nvPr>
        </p:nvSpPr>
        <p:spPr>
          <a:xfrm>
            <a:off x="920753" y="578736"/>
            <a:ext cx="10661650" cy="549536"/>
          </a:xfrm>
          <a:prstGeom prst="rect">
            <a:avLst/>
          </a:prstGeom>
        </p:spPr>
        <p:txBody>
          <a:bodyPr/>
          <a:lstStyle/>
          <a:p>
            <a:r>
              <a:rPr lang="en-US" dirty="0"/>
              <a:t>Click to edit Master title style</a:t>
            </a:r>
          </a:p>
        </p:txBody>
      </p:sp>
      <p:sp>
        <p:nvSpPr>
          <p:cNvPr id="4" name="Rectangle 3"/>
          <p:cNvSpPr/>
          <p:nvPr userDrawn="1"/>
        </p:nvSpPr>
        <p:spPr>
          <a:xfrm>
            <a:off x="1" y="0"/>
            <a:ext cx="105834"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98" eaLnBrk="1" fontAlgn="auto" hangingPunct="1">
              <a:spcBef>
                <a:spcPts val="0"/>
              </a:spcBef>
              <a:spcAft>
                <a:spcPts val="0"/>
              </a:spcAft>
              <a:defRPr/>
            </a:pPr>
            <a:endParaRPr lang="en-US" sz="2880"/>
          </a:p>
        </p:txBody>
      </p:sp>
      <p:sp>
        <p:nvSpPr>
          <p:cNvPr id="17" name="Text Placeholder 17">
            <a:extLst>
              <a:ext uri="{FF2B5EF4-FFF2-40B4-BE49-F238E27FC236}">
                <a16:creationId xmlns:a16="http://schemas.microsoft.com/office/drawing/2014/main" id="{7911B2F5-8652-A845-853C-B6722CB9D1BE}"/>
              </a:ext>
            </a:extLst>
          </p:cNvPr>
          <p:cNvSpPr>
            <a:spLocks noGrp="1"/>
          </p:cNvSpPr>
          <p:nvPr>
            <p:ph type="body" sz="quarter" idx="11" hasCustomPrompt="1"/>
          </p:nvPr>
        </p:nvSpPr>
        <p:spPr>
          <a:xfrm>
            <a:off x="2160637"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@HANDLE</a:t>
            </a:r>
          </a:p>
        </p:txBody>
      </p:sp>
      <p:sp>
        <p:nvSpPr>
          <p:cNvPr id="19" name="Text Placeholder 17">
            <a:extLst>
              <a:ext uri="{FF2B5EF4-FFF2-40B4-BE49-F238E27FC236}">
                <a16:creationId xmlns:a16="http://schemas.microsoft.com/office/drawing/2014/main" id="{006BED06-852C-DB4F-8208-534A3890F7C9}"/>
              </a:ext>
            </a:extLst>
          </p:cNvPr>
          <p:cNvSpPr>
            <a:spLocks noGrp="1"/>
          </p:cNvSpPr>
          <p:nvPr>
            <p:ph type="body" sz="quarter" idx="12" hasCustomPrompt="1"/>
          </p:nvPr>
        </p:nvSpPr>
        <p:spPr>
          <a:xfrm>
            <a:off x="3453005"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HASHTAG</a:t>
            </a:r>
          </a:p>
        </p:txBody>
      </p:sp>
      <p:sp>
        <p:nvSpPr>
          <p:cNvPr id="20" name="Text Placeholder 17">
            <a:extLst>
              <a:ext uri="{FF2B5EF4-FFF2-40B4-BE49-F238E27FC236}">
                <a16:creationId xmlns:a16="http://schemas.microsoft.com/office/drawing/2014/main" id="{6943AED2-8055-DD44-BFBF-C2DED039DFC5}"/>
              </a:ext>
            </a:extLst>
          </p:cNvPr>
          <p:cNvSpPr>
            <a:spLocks noGrp="1"/>
          </p:cNvSpPr>
          <p:nvPr>
            <p:ph type="body" sz="quarter" idx="13" hasCustomPrompt="1"/>
          </p:nvPr>
        </p:nvSpPr>
        <p:spPr>
          <a:xfrm>
            <a:off x="4745374"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MISC</a:t>
            </a:r>
          </a:p>
        </p:txBody>
      </p:sp>
      <p:cxnSp>
        <p:nvCxnSpPr>
          <p:cNvPr id="21" name="Straight Connector 20">
            <a:extLst>
              <a:ext uri="{FF2B5EF4-FFF2-40B4-BE49-F238E27FC236}">
                <a16:creationId xmlns:a16="http://schemas.microsoft.com/office/drawing/2014/main" id="{3A8ADC7D-8A64-C141-A7F6-5F1DE4BEDAAA}"/>
              </a:ext>
            </a:extLst>
          </p:cNvPr>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22" name="Text Placeholder 16">
            <a:extLst>
              <a:ext uri="{FF2B5EF4-FFF2-40B4-BE49-F238E27FC236}">
                <a16:creationId xmlns:a16="http://schemas.microsoft.com/office/drawing/2014/main" id="{BA307A0C-295F-2F4F-BB5A-7212C6117BCA}"/>
              </a:ext>
            </a:extLst>
          </p:cNvPr>
          <p:cNvSpPr>
            <a:spLocks noGrp="1"/>
          </p:cNvSpPr>
          <p:nvPr>
            <p:ph type="body" sz="quarter" idx="16" hasCustomPrompt="1"/>
          </p:nvPr>
        </p:nvSpPr>
        <p:spPr>
          <a:xfrm>
            <a:off x="5738001" y="6238875"/>
            <a:ext cx="6454000" cy="308240"/>
          </a:xfrm>
          <a:prstGeom prst="rect">
            <a:avLst/>
          </a:prstGeom>
        </p:spPr>
        <p:txBody>
          <a:bodyPr/>
          <a:lstStyle>
            <a:lvl1pPr marL="0" indent="0">
              <a:buNone/>
              <a:defRPr sz="563" baseline="0">
                <a:solidFill>
                  <a:srgbClr val="A31527"/>
                </a:solidFill>
              </a:defRPr>
            </a:lvl1pPr>
          </a:lstStyle>
          <a:p>
            <a:pPr lvl="0"/>
            <a:r>
              <a:rPr lang="en-US" dirty="0"/>
              <a:t>Source:</a:t>
            </a:r>
          </a:p>
        </p:txBody>
      </p:sp>
      <p:sp>
        <p:nvSpPr>
          <p:cNvPr id="23" name="TextBox 22">
            <a:extLst>
              <a:ext uri="{FF2B5EF4-FFF2-40B4-BE49-F238E27FC236}">
                <a16:creationId xmlns:a16="http://schemas.microsoft.com/office/drawing/2014/main" id="{74676B95-6F01-084F-BFE3-2C22F2E6B6F0}"/>
              </a:ext>
            </a:extLst>
          </p:cNvPr>
          <p:cNvSpPr txBox="1"/>
          <p:nvPr userDrawn="1"/>
        </p:nvSpPr>
        <p:spPr>
          <a:xfrm>
            <a:off x="8717798" y="6548035"/>
            <a:ext cx="3119016" cy="178960"/>
          </a:xfrm>
          <a:prstGeom prst="rect">
            <a:avLst/>
          </a:prstGeom>
          <a:noFill/>
        </p:spPr>
        <p:txBody>
          <a:bodyPr wrap="square">
            <a:spAutoFit/>
          </a:bodyPr>
          <a:lstStyle/>
          <a:p>
            <a:pPr algn="r" eaLnBrk="1" hangingPunct="1">
              <a:defRPr/>
            </a:pPr>
            <a:r>
              <a:rPr lang="de-DE" sz="563" b="1" spc="141" baseline="0" dirty="0">
                <a:solidFill>
                  <a:srgbClr val="A21727"/>
                </a:solidFill>
                <a:latin typeface="Century Gothic" charset="0"/>
                <a:ea typeface="Century Gothic" charset="0"/>
                <a:cs typeface="Century Gothic" charset="0"/>
              </a:rPr>
              <a:t>©</a:t>
            </a:r>
            <a:r>
              <a:rPr lang="en-US" sz="563" b="1" spc="141" baseline="0" dirty="0">
                <a:solidFill>
                  <a:srgbClr val="A21727"/>
                </a:solidFill>
                <a:latin typeface="Century Gothic" charset="0"/>
                <a:ea typeface="Century Gothic" charset="0"/>
                <a:cs typeface="Century Gothic" charset="0"/>
              </a:rPr>
              <a:t>UNIVERSITY OF UTAH HEALTH</a:t>
            </a:r>
            <a:endParaRPr lang="en-US" sz="563" b="1" spc="141" dirty="0">
              <a:solidFill>
                <a:srgbClr val="A21727"/>
              </a:solidFill>
              <a:latin typeface="Century Gothic" charset="0"/>
              <a:ea typeface="Century Gothic" charset="0"/>
              <a:cs typeface="Century Gothic" charset="0"/>
            </a:endParaRPr>
          </a:p>
        </p:txBody>
      </p:sp>
      <p:pic>
        <p:nvPicPr>
          <p:cNvPr id="24" name="Picture 23">
            <a:extLst>
              <a:ext uri="{FF2B5EF4-FFF2-40B4-BE49-F238E27FC236}">
                <a16:creationId xmlns:a16="http://schemas.microsoft.com/office/drawing/2014/main" id="{6D95E259-0FD0-224B-A315-DF337D52F7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01" y="6431281"/>
            <a:ext cx="1486185" cy="292593"/>
          </a:xfrm>
          <a:prstGeom prst="rect">
            <a:avLst/>
          </a:prstGeom>
        </p:spPr>
      </p:pic>
    </p:spTree>
    <p:extLst>
      <p:ext uri="{BB962C8B-B14F-4D97-AF65-F5344CB8AC3E}">
        <p14:creationId xmlns:p14="http://schemas.microsoft.com/office/powerpoint/2010/main" val="158155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 Column Text/Title and One Column with Photo">
    <p:spTree>
      <p:nvGrpSpPr>
        <p:cNvPr id="1" name=""/>
        <p:cNvGrpSpPr/>
        <p:nvPr/>
      </p:nvGrpSpPr>
      <p:grpSpPr>
        <a:xfrm>
          <a:off x="0" y="0"/>
          <a:ext cx="0" cy="0"/>
          <a:chOff x="0" y="0"/>
          <a:chExt cx="0" cy="0"/>
        </a:xfrm>
      </p:grpSpPr>
      <p:sp>
        <p:nvSpPr>
          <p:cNvPr id="2" name="Title 1"/>
          <p:cNvSpPr>
            <a:spLocks noGrp="1"/>
          </p:cNvSpPr>
          <p:nvPr>
            <p:ph type="title"/>
          </p:nvPr>
        </p:nvSpPr>
        <p:spPr>
          <a:xfrm>
            <a:off x="920753" y="578736"/>
            <a:ext cx="10661650" cy="549536"/>
          </a:xfrm>
          <a:prstGeom prst="rect">
            <a:avLst/>
          </a:prstGeom>
        </p:spPr>
        <p:txBody>
          <a:bodyPr/>
          <a:lstStyle/>
          <a:p>
            <a:r>
              <a:rPr lang="en-US" dirty="0"/>
              <a:t>Click to edit Master title style</a:t>
            </a:r>
          </a:p>
        </p:txBody>
      </p:sp>
      <p:sp>
        <p:nvSpPr>
          <p:cNvPr id="4" name="Rectangle 3"/>
          <p:cNvSpPr/>
          <p:nvPr userDrawn="1"/>
        </p:nvSpPr>
        <p:spPr>
          <a:xfrm>
            <a:off x="1" y="0"/>
            <a:ext cx="105834"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98" eaLnBrk="1" fontAlgn="auto" hangingPunct="1">
              <a:spcBef>
                <a:spcPts val="0"/>
              </a:spcBef>
              <a:spcAft>
                <a:spcPts val="0"/>
              </a:spcAft>
              <a:defRPr/>
            </a:pPr>
            <a:endParaRPr lang="en-US" sz="2880"/>
          </a:p>
        </p:txBody>
      </p:sp>
      <p:sp>
        <p:nvSpPr>
          <p:cNvPr id="5" name="Content Placeholder 2"/>
          <p:cNvSpPr>
            <a:spLocks noGrp="1"/>
          </p:cNvSpPr>
          <p:nvPr>
            <p:ph sz="half" idx="1"/>
          </p:nvPr>
        </p:nvSpPr>
        <p:spPr>
          <a:xfrm>
            <a:off x="920750" y="1762390"/>
            <a:ext cx="5049858" cy="44590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sz="half" idx="15"/>
          </p:nvPr>
        </p:nvSpPr>
        <p:spPr>
          <a:xfrm>
            <a:off x="6532544" y="1762390"/>
            <a:ext cx="5049858" cy="44590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17">
            <a:extLst>
              <a:ext uri="{FF2B5EF4-FFF2-40B4-BE49-F238E27FC236}">
                <a16:creationId xmlns:a16="http://schemas.microsoft.com/office/drawing/2014/main" id="{1A44294C-7E80-E249-BEA9-CB3CAEFAC840}"/>
              </a:ext>
            </a:extLst>
          </p:cNvPr>
          <p:cNvSpPr>
            <a:spLocks noGrp="1"/>
          </p:cNvSpPr>
          <p:nvPr>
            <p:ph type="body" sz="quarter" idx="11" hasCustomPrompt="1"/>
          </p:nvPr>
        </p:nvSpPr>
        <p:spPr>
          <a:xfrm>
            <a:off x="2160637"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@HANDLE</a:t>
            </a:r>
          </a:p>
        </p:txBody>
      </p:sp>
      <p:sp>
        <p:nvSpPr>
          <p:cNvPr id="27" name="Text Placeholder 17">
            <a:extLst>
              <a:ext uri="{FF2B5EF4-FFF2-40B4-BE49-F238E27FC236}">
                <a16:creationId xmlns:a16="http://schemas.microsoft.com/office/drawing/2014/main" id="{2F82BB2E-FCAE-5541-B0FD-287161E9BFBB}"/>
              </a:ext>
            </a:extLst>
          </p:cNvPr>
          <p:cNvSpPr>
            <a:spLocks noGrp="1"/>
          </p:cNvSpPr>
          <p:nvPr>
            <p:ph type="body" sz="quarter" idx="12" hasCustomPrompt="1"/>
          </p:nvPr>
        </p:nvSpPr>
        <p:spPr>
          <a:xfrm>
            <a:off x="3453005"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HASHTAG</a:t>
            </a:r>
          </a:p>
        </p:txBody>
      </p:sp>
      <p:sp>
        <p:nvSpPr>
          <p:cNvPr id="28" name="Text Placeholder 17">
            <a:extLst>
              <a:ext uri="{FF2B5EF4-FFF2-40B4-BE49-F238E27FC236}">
                <a16:creationId xmlns:a16="http://schemas.microsoft.com/office/drawing/2014/main" id="{87409D07-A21A-9E49-B1D4-5A43EBF9FE00}"/>
              </a:ext>
            </a:extLst>
          </p:cNvPr>
          <p:cNvSpPr>
            <a:spLocks noGrp="1"/>
          </p:cNvSpPr>
          <p:nvPr>
            <p:ph type="body" sz="quarter" idx="13" hasCustomPrompt="1"/>
          </p:nvPr>
        </p:nvSpPr>
        <p:spPr>
          <a:xfrm>
            <a:off x="4745374"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MISC</a:t>
            </a:r>
          </a:p>
        </p:txBody>
      </p:sp>
      <p:cxnSp>
        <p:nvCxnSpPr>
          <p:cNvPr id="29" name="Straight Connector 28">
            <a:extLst>
              <a:ext uri="{FF2B5EF4-FFF2-40B4-BE49-F238E27FC236}">
                <a16:creationId xmlns:a16="http://schemas.microsoft.com/office/drawing/2014/main" id="{A440B304-394F-444B-8332-FFF7658F5E42}"/>
              </a:ext>
            </a:extLst>
          </p:cNvPr>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30" name="Text Placeholder 16">
            <a:extLst>
              <a:ext uri="{FF2B5EF4-FFF2-40B4-BE49-F238E27FC236}">
                <a16:creationId xmlns:a16="http://schemas.microsoft.com/office/drawing/2014/main" id="{CE61ABD1-91E8-0843-B203-B87A75080E06}"/>
              </a:ext>
            </a:extLst>
          </p:cNvPr>
          <p:cNvSpPr>
            <a:spLocks noGrp="1"/>
          </p:cNvSpPr>
          <p:nvPr>
            <p:ph type="body" sz="quarter" idx="16" hasCustomPrompt="1"/>
          </p:nvPr>
        </p:nvSpPr>
        <p:spPr>
          <a:xfrm>
            <a:off x="5738001" y="6238875"/>
            <a:ext cx="6454000" cy="308240"/>
          </a:xfrm>
          <a:prstGeom prst="rect">
            <a:avLst/>
          </a:prstGeom>
        </p:spPr>
        <p:txBody>
          <a:bodyPr/>
          <a:lstStyle>
            <a:lvl1pPr marL="0" indent="0">
              <a:buNone/>
              <a:defRPr sz="563" baseline="0">
                <a:solidFill>
                  <a:srgbClr val="A31527"/>
                </a:solidFill>
              </a:defRPr>
            </a:lvl1pPr>
          </a:lstStyle>
          <a:p>
            <a:pPr lvl="0"/>
            <a:r>
              <a:rPr lang="en-US" dirty="0"/>
              <a:t>Source:</a:t>
            </a:r>
          </a:p>
        </p:txBody>
      </p:sp>
      <p:sp>
        <p:nvSpPr>
          <p:cNvPr id="31" name="TextBox 30">
            <a:extLst>
              <a:ext uri="{FF2B5EF4-FFF2-40B4-BE49-F238E27FC236}">
                <a16:creationId xmlns:a16="http://schemas.microsoft.com/office/drawing/2014/main" id="{4D6E1E4A-FA4E-2943-9D56-20EB93D20976}"/>
              </a:ext>
            </a:extLst>
          </p:cNvPr>
          <p:cNvSpPr txBox="1"/>
          <p:nvPr userDrawn="1"/>
        </p:nvSpPr>
        <p:spPr>
          <a:xfrm>
            <a:off x="8717798" y="6548035"/>
            <a:ext cx="3119016" cy="178960"/>
          </a:xfrm>
          <a:prstGeom prst="rect">
            <a:avLst/>
          </a:prstGeom>
          <a:noFill/>
        </p:spPr>
        <p:txBody>
          <a:bodyPr wrap="square">
            <a:spAutoFit/>
          </a:bodyPr>
          <a:lstStyle/>
          <a:p>
            <a:pPr algn="r" eaLnBrk="1" hangingPunct="1">
              <a:defRPr/>
            </a:pPr>
            <a:r>
              <a:rPr lang="de-DE" sz="563" b="1" spc="141" baseline="0" dirty="0">
                <a:solidFill>
                  <a:srgbClr val="A21727"/>
                </a:solidFill>
                <a:latin typeface="Century Gothic" charset="0"/>
                <a:ea typeface="Century Gothic" charset="0"/>
                <a:cs typeface="Century Gothic" charset="0"/>
              </a:rPr>
              <a:t>©</a:t>
            </a:r>
            <a:r>
              <a:rPr lang="en-US" sz="563" b="1" spc="141" baseline="0" dirty="0">
                <a:solidFill>
                  <a:srgbClr val="A21727"/>
                </a:solidFill>
                <a:latin typeface="Century Gothic" charset="0"/>
                <a:ea typeface="Century Gothic" charset="0"/>
                <a:cs typeface="Century Gothic" charset="0"/>
              </a:rPr>
              <a:t>UNIVERSITY OF UTAH HEALTH</a:t>
            </a:r>
            <a:endParaRPr lang="en-US" sz="563" b="1" spc="141" dirty="0">
              <a:solidFill>
                <a:srgbClr val="A21727"/>
              </a:solidFill>
              <a:latin typeface="Century Gothic" charset="0"/>
              <a:ea typeface="Century Gothic" charset="0"/>
              <a:cs typeface="Century Gothic" charset="0"/>
            </a:endParaRPr>
          </a:p>
        </p:txBody>
      </p:sp>
      <p:pic>
        <p:nvPicPr>
          <p:cNvPr id="32" name="Picture 31">
            <a:extLst>
              <a:ext uri="{FF2B5EF4-FFF2-40B4-BE49-F238E27FC236}">
                <a16:creationId xmlns:a16="http://schemas.microsoft.com/office/drawing/2014/main" id="{42C0050E-DCBD-8842-8D09-F9690E93B6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01" y="6431281"/>
            <a:ext cx="1486185" cy="292593"/>
          </a:xfrm>
          <a:prstGeom prst="rect">
            <a:avLst/>
          </a:prstGeom>
        </p:spPr>
      </p:pic>
    </p:spTree>
    <p:extLst>
      <p:ext uri="{BB962C8B-B14F-4D97-AF65-F5344CB8AC3E}">
        <p14:creationId xmlns:p14="http://schemas.microsoft.com/office/powerpoint/2010/main" val="257395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Photo Collage">
    <p:spTree>
      <p:nvGrpSpPr>
        <p:cNvPr id="1" name=""/>
        <p:cNvGrpSpPr/>
        <p:nvPr/>
      </p:nvGrpSpPr>
      <p:grpSpPr>
        <a:xfrm>
          <a:off x="0" y="0"/>
          <a:ext cx="0" cy="0"/>
          <a:chOff x="0" y="0"/>
          <a:chExt cx="0" cy="0"/>
        </a:xfrm>
      </p:grpSpPr>
      <p:sp>
        <p:nvSpPr>
          <p:cNvPr id="2" name="Title 1"/>
          <p:cNvSpPr>
            <a:spLocks noGrp="1"/>
          </p:cNvSpPr>
          <p:nvPr>
            <p:ph type="title"/>
          </p:nvPr>
        </p:nvSpPr>
        <p:spPr>
          <a:xfrm>
            <a:off x="920753" y="578736"/>
            <a:ext cx="10661650" cy="549536"/>
          </a:xfrm>
          <a:prstGeom prst="rect">
            <a:avLst/>
          </a:prstGeom>
        </p:spPr>
        <p:txBody>
          <a:bodyPr/>
          <a:lstStyle/>
          <a:p>
            <a:r>
              <a:rPr lang="en-US" dirty="0"/>
              <a:t>Click to edit Master title style</a:t>
            </a:r>
          </a:p>
        </p:txBody>
      </p:sp>
      <p:sp>
        <p:nvSpPr>
          <p:cNvPr id="4" name="Rectangle 3"/>
          <p:cNvSpPr/>
          <p:nvPr userDrawn="1"/>
        </p:nvSpPr>
        <p:spPr>
          <a:xfrm>
            <a:off x="1" y="0"/>
            <a:ext cx="105834"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98" eaLnBrk="1" fontAlgn="auto" hangingPunct="1">
              <a:spcBef>
                <a:spcPts val="0"/>
              </a:spcBef>
              <a:spcAft>
                <a:spcPts val="0"/>
              </a:spcAft>
              <a:defRPr/>
            </a:pPr>
            <a:endParaRPr lang="en-US" sz="2880"/>
          </a:p>
        </p:txBody>
      </p:sp>
      <p:sp>
        <p:nvSpPr>
          <p:cNvPr id="16" name="Rectangle 15"/>
          <p:cNvSpPr/>
          <p:nvPr userDrawn="1"/>
        </p:nvSpPr>
        <p:spPr>
          <a:xfrm>
            <a:off x="-271541" y="1348892"/>
            <a:ext cx="12774135" cy="4862859"/>
          </a:xfrm>
          <a:prstGeom prst="rect">
            <a:avLst/>
          </a:prstGeom>
          <a:solidFill>
            <a:srgbClr val="A21727"/>
          </a:solidFill>
          <a:ln>
            <a:noFill/>
          </a:ln>
          <a:effectLst>
            <a:glow rad="444500">
              <a:schemeClr val="tx1">
                <a:lumMod val="95000"/>
                <a:lumOff val="5000"/>
                <a:alpha val="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198" eaLnBrk="1" fontAlgn="auto" hangingPunct="1">
              <a:spcBef>
                <a:spcPts val="0"/>
              </a:spcBef>
              <a:spcAft>
                <a:spcPts val="0"/>
              </a:spcAft>
              <a:defRPr/>
            </a:pPr>
            <a:endParaRPr lang="en-US" sz="1800"/>
          </a:p>
        </p:txBody>
      </p:sp>
      <p:sp>
        <p:nvSpPr>
          <p:cNvPr id="17" name="Text Placeholder 17">
            <a:extLst>
              <a:ext uri="{FF2B5EF4-FFF2-40B4-BE49-F238E27FC236}">
                <a16:creationId xmlns:a16="http://schemas.microsoft.com/office/drawing/2014/main" id="{A0E3DB2D-5E52-5541-8C4C-8FE6B8378E98}"/>
              </a:ext>
            </a:extLst>
          </p:cNvPr>
          <p:cNvSpPr>
            <a:spLocks noGrp="1"/>
          </p:cNvSpPr>
          <p:nvPr>
            <p:ph type="body" sz="quarter" idx="11" hasCustomPrompt="1"/>
          </p:nvPr>
        </p:nvSpPr>
        <p:spPr>
          <a:xfrm>
            <a:off x="2160637"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@HANDLE</a:t>
            </a:r>
          </a:p>
        </p:txBody>
      </p:sp>
      <p:sp>
        <p:nvSpPr>
          <p:cNvPr id="20" name="Text Placeholder 17">
            <a:extLst>
              <a:ext uri="{FF2B5EF4-FFF2-40B4-BE49-F238E27FC236}">
                <a16:creationId xmlns:a16="http://schemas.microsoft.com/office/drawing/2014/main" id="{8A33A00E-DD2F-2540-AD30-DBBFE9EACA20}"/>
              </a:ext>
            </a:extLst>
          </p:cNvPr>
          <p:cNvSpPr>
            <a:spLocks noGrp="1"/>
          </p:cNvSpPr>
          <p:nvPr>
            <p:ph type="body" sz="quarter" idx="12" hasCustomPrompt="1"/>
          </p:nvPr>
        </p:nvSpPr>
        <p:spPr>
          <a:xfrm>
            <a:off x="3453005"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HASHTAG</a:t>
            </a:r>
          </a:p>
        </p:txBody>
      </p:sp>
      <p:sp>
        <p:nvSpPr>
          <p:cNvPr id="21" name="Text Placeholder 17">
            <a:extLst>
              <a:ext uri="{FF2B5EF4-FFF2-40B4-BE49-F238E27FC236}">
                <a16:creationId xmlns:a16="http://schemas.microsoft.com/office/drawing/2014/main" id="{90C2FA2A-913C-1A42-A7DE-92B2746DA5D8}"/>
              </a:ext>
            </a:extLst>
          </p:cNvPr>
          <p:cNvSpPr>
            <a:spLocks noGrp="1"/>
          </p:cNvSpPr>
          <p:nvPr>
            <p:ph type="body" sz="quarter" idx="13" hasCustomPrompt="1"/>
          </p:nvPr>
        </p:nvSpPr>
        <p:spPr>
          <a:xfrm>
            <a:off x="4745374"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MISC</a:t>
            </a:r>
          </a:p>
        </p:txBody>
      </p:sp>
      <p:cxnSp>
        <p:nvCxnSpPr>
          <p:cNvPr id="22" name="Straight Connector 21">
            <a:extLst>
              <a:ext uri="{FF2B5EF4-FFF2-40B4-BE49-F238E27FC236}">
                <a16:creationId xmlns:a16="http://schemas.microsoft.com/office/drawing/2014/main" id="{ACE62ADA-7AE3-164D-AF7A-8F79E91841F4}"/>
              </a:ext>
            </a:extLst>
          </p:cNvPr>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23" name="Text Placeholder 16">
            <a:extLst>
              <a:ext uri="{FF2B5EF4-FFF2-40B4-BE49-F238E27FC236}">
                <a16:creationId xmlns:a16="http://schemas.microsoft.com/office/drawing/2014/main" id="{8E338969-0EA7-E444-AF53-EA164272DC47}"/>
              </a:ext>
            </a:extLst>
          </p:cNvPr>
          <p:cNvSpPr>
            <a:spLocks noGrp="1"/>
          </p:cNvSpPr>
          <p:nvPr>
            <p:ph type="body" sz="quarter" idx="16" hasCustomPrompt="1"/>
          </p:nvPr>
        </p:nvSpPr>
        <p:spPr>
          <a:xfrm>
            <a:off x="5738001" y="6238875"/>
            <a:ext cx="6454000" cy="308240"/>
          </a:xfrm>
          <a:prstGeom prst="rect">
            <a:avLst/>
          </a:prstGeom>
        </p:spPr>
        <p:txBody>
          <a:bodyPr/>
          <a:lstStyle>
            <a:lvl1pPr marL="0" indent="0">
              <a:buNone/>
              <a:defRPr sz="563" baseline="0">
                <a:solidFill>
                  <a:srgbClr val="A31527"/>
                </a:solidFill>
              </a:defRPr>
            </a:lvl1pPr>
          </a:lstStyle>
          <a:p>
            <a:pPr lvl="0"/>
            <a:r>
              <a:rPr lang="en-US" dirty="0"/>
              <a:t>Source:</a:t>
            </a:r>
          </a:p>
        </p:txBody>
      </p:sp>
      <p:sp>
        <p:nvSpPr>
          <p:cNvPr id="24" name="TextBox 23">
            <a:extLst>
              <a:ext uri="{FF2B5EF4-FFF2-40B4-BE49-F238E27FC236}">
                <a16:creationId xmlns:a16="http://schemas.microsoft.com/office/drawing/2014/main" id="{01B8B329-6556-8847-A96A-DA22BB6CC996}"/>
              </a:ext>
            </a:extLst>
          </p:cNvPr>
          <p:cNvSpPr txBox="1"/>
          <p:nvPr userDrawn="1"/>
        </p:nvSpPr>
        <p:spPr>
          <a:xfrm>
            <a:off x="8717798" y="6548035"/>
            <a:ext cx="3119016" cy="178960"/>
          </a:xfrm>
          <a:prstGeom prst="rect">
            <a:avLst/>
          </a:prstGeom>
          <a:noFill/>
        </p:spPr>
        <p:txBody>
          <a:bodyPr wrap="square">
            <a:spAutoFit/>
          </a:bodyPr>
          <a:lstStyle/>
          <a:p>
            <a:pPr algn="r" eaLnBrk="1" hangingPunct="1">
              <a:defRPr/>
            </a:pPr>
            <a:r>
              <a:rPr lang="de-DE" sz="563" b="1" spc="141" baseline="0" dirty="0">
                <a:solidFill>
                  <a:srgbClr val="A21727"/>
                </a:solidFill>
                <a:latin typeface="Century Gothic" charset="0"/>
                <a:ea typeface="Century Gothic" charset="0"/>
                <a:cs typeface="Century Gothic" charset="0"/>
              </a:rPr>
              <a:t>©</a:t>
            </a:r>
            <a:r>
              <a:rPr lang="en-US" sz="563" b="1" spc="141" baseline="0" dirty="0">
                <a:solidFill>
                  <a:srgbClr val="A21727"/>
                </a:solidFill>
                <a:latin typeface="Century Gothic" charset="0"/>
                <a:ea typeface="Century Gothic" charset="0"/>
                <a:cs typeface="Century Gothic" charset="0"/>
              </a:rPr>
              <a:t>UNIVERSITY OF UTAH HEALTH</a:t>
            </a:r>
            <a:endParaRPr lang="en-US" sz="563" b="1" spc="141" dirty="0">
              <a:solidFill>
                <a:srgbClr val="A21727"/>
              </a:solidFill>
              <a:latin typeface="Century Gothic" charset="0"/>
              <a:ea typeface="Century Gothic" charset="0"/>
              <a:cs typeface="Century Gothic" charset="0"/>
            </a:endParaRPr>
          </a:p>
        </p:txBody>
      </p:sp>
      <p:pic>
        <p:nvPicPr>
          <p:cNvPr id="25" name="Picture 24">
            <a:extLst>
              <a:ext uri="{FF2B5EF4-FFF2-40B4-BE49-F238E27FC236}">
                <a16:creationId xmlns:a16="http://schemas.microsoft.com/office/drawing/2014/main" id="{A34396A7-A597-E740-A401-E714C1C3B3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01" y="6431281"/>
            <a:ext cx="1486185" cy="292593"/>
          </a:xfrm>
          <a:prstGeom prst="rect">
            <a:avLst/>
          </a:prstGeom>
        </p:spPr>
      </p:pic>
    </p:spTree>
    <p:extLst>
      <p:ext uri="{BB962C8B-B14F-4D97-AF65-F5344CB8AC3E}">
        <p14:creationId xmlns:p14="http://schemas.microsoft.com/office/powerpoint/2010/main" val="350733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3" name="Rectangle 2"/>
          <p:cNvSpPr/>
          <p:nvPr userDrawn="1"/>
        </p:nvSpPr>
        <p:spPr>
          <a:xfrm>
            <a:off x="1" y="1"/>
            <a:ext cx="105834" cy="68580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98" eaLnBrk="1" fontAlgn="auto" hangingPunct="1">
              <a:spcBef>
                <a:spcPts val="0"/>
              </a:spcBef>
              <a:spcAft>
                <a:spcPts val="0"/>
              </a:spcAft>
              <a:defRPr/>
            </a:pPr>
            <a:endParaRPr lang="en-US" sz="2880"/>
          </a:p>
        </p:txBody>
      </p:sp>
    </p:spTree>
    <p:extLst>
      <p:ext uri="{BB962C8B-B14F-4D97-AF65-F5344CB8AC3E}">
        <p14:creationId xmlns:p14="http://schemas.microsoft.com/office/powerpoint/2010/main" val="273762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p:bg>
      <p:bgPr>
        <a:gradFill>
          <a:gsLst>
            <a:gs pos="60000">
              <a:schemeClr val="tx1">
                <a:lumMod val="80000"/>
                <a:lumOff val="20000"/>
              </a:schemeClr>
            </a:gs>
            <a:gs pos="100000">
              <a:srgbClr val="1E1E1E"/>
            </a:gs>
          </a:gsLst>
          <a:path path="circle">
            <a:fillToRect l="50000" t="50000" r="50000" b="50000"/>
          </a:path>
        </a:gradFill>
        <a:effectLst/>
      </p:bgPr>
    </p:bg>
    <p:spTree>
      <p:nvGrpSpPr>
        <p:cNvPr id="1" name=""/>
        <p:cNvGrpSpPr/>
        <p:nvPr/>
      </p:nvGrpSpPr>
      <p:grpSpPr>
        <a:xfrm>
          <a:off x="0" y="0"/>
          <a:ext cx="0" cy="0"/>
          <a:chOff x="0" y="0"/>
          <a:chExt cx="0" cy="0"/>
        </a:xfrm>
      </p:grpSpPr>
      <p:pic>
        <p:nvPicPr>
          <p:cNvPr id="18" name="Picture 3" descr="U Health_horizontal_white.eps"/>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1527" y="6430881"/>
            <a:ext cx="1483360" cy="2895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751720" y="2887927"/>
            <a:ext cx="10699750" cy="1143000"/>
          </a:xfrm>
          <a:prstGeom prst="rect">
            <a:avLst/>
          </a:prstGeom>
        </p:spPr>
        <p:txBody>
          <a:bodyPr/>
          <a:lstStyle>
            <a:lvl1pPr marL="0" indent="0">
              <a:buNone/>
              <a:defRPr>
                <a:solidFill>
                  <a:schemeClr val="bg1"/>
                </a:solidFill>
              </a:defRPr>
            </a:lvl1pPr>
          </a:lstStyle>
          <a:p>
            <a:pPr lvl="0"/>
            <a:r>
              <a:rPr lang="en-US" dirty="0"/>
              <a:t>"Click to edit Master text styles”</a:t>
            </a:r>
          </a:p>
        </p:txBody>
      </p:sp>
      <p:sp>
        <p:nvSpPr>
          <p:cNvPr id="11" name="Text Placeholder 10"/>
          <p:cNvSpPr>
            <a:spLocks noGrp="1"/>
          </p:cNvSpPr>
          <p:nvPr>
            <p:ph type="body" sz="quarter" idx="11" hasCustomPrompt="1"/>
          </p:nvPr>
        </p:nvSpPr>
        <p:spPr>
          <a:xfrm>
            <a:off x="6101291" y="4255824"/>
            <a:ext cx="5349875" cy="305593"/>
          </a:xfrm>
          <a:prstGeom prst="rect">
            <a:avLst/>
          </a:prstGeom>
        </p:spPr>
        <p:txBody>
          <a:bodyPr>
            <a:normAutofit/>
          </a:bodyPr>
          <a:lstStyle>
            <a:lvl1pPr marL="0" indent="0" algn="r">
              <a:buNone/>
              <a:defRPr sz="1125" b="0" i="1">
                <a:solidFill>
                  <a:schemeClr val="bg1"/>
                </a:solidFill>
                <a:latin typeface="Century Gothic" charset="0"/>
                <a:ea typeface="Century Gothic" charset="0"/>
                <a:cs typeface="Century Gothic" charset="0"/>
              </a:defRPr>
            </a:lvl1pPr>
          </a:lstStyle>
          <a:p>
            <a:pPr lvl="0"/>
            <a:r>
              <a:rPr lang="en-US" dirty="0"/>
              <a:t>CLICK TO EDIT MASTER TEXT STYLES</a:t>
            </a:r>
          </a:p>
        </p:txBody>
      </p:sp>
      <p:sp>
        <p:nvSpPr>
          <p:cNvPr id="19" name="Rectangle 18"/>
          <p:cNvSpPr/>
          <p:nvPr userDrawn="1"/>
        </p:nvSpPr>
        <p:spPr>
          <a:xfrm>
            <a:off x="1" y="1"/>
            <a:ext cx="105834" cy="68580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98" eaLnBrk="1" fontAlgn="auto" hangingPunct="1">
              <a:spcBef>
                <a:spcPts val="0"/>
              </a:spcBef>
              <a:spcAft>
                <a:spcPts val="0"/>
              </a:spcAft>
              <a:defRPr/>
            </a:pPr>
            <a:endParaRPr lang="en-US" sz="2880"/>
          </a:p>
        </p:txBody>
      </p:sp>
      <p:sp>
        <p:nvSpPr>
          <p:cNvPr id="17" name="Text Placeholder 17">
            <a:extLst>
              <a:ext uri="{FF2B5EF4-FFF2-40B4-BE49-F238E27FC236}">
                <a16:creationId xmlns:a16="http://schemas.microsoft.com/office/drawing/2014/main" id="{588279F0-1413-BE44-BB96-CB42EF008AF7}"/>
              </a:ext>
            </a:extLst>
          </p:cNvPr>
          <p:cNvSpPr>
            <a:spLocks noGrp="1"/>
          </p:cNvSpPr>
          <p:nvPr>
            <p:ph type="body" sz="quarter" idx="12" hasCustomPrompt="1"/>
          </p:nvPr>
        </p:nvSpPr>
        <p:spPr>
          <a:xfrm>
            <a:off x="2160637" y="6555772"/>
            <a:ext cx="992628" cy="254000"/>
          </a:xfrm>
          <a:prstGeom prst="rect">
            <a:avLst/>
          </a:prstGeom>
        </p:spPr>
        <p:txBody>
          <a:bodyPr/>
          <a:lstStyle>
            <a:lvl1pPr marL="0" indent="0">
              <a:buNone/>
              <a:defRPr sz="563" b="1" i="0" spc="94" baseline="0">
                <a:solidFill>
                  <a:schemeClr val="bg1"/>
                </a:solidFill>
              </a:defRPr>
            </a:lvl1pPr>
          </a:lstStyle>
          <a:p>
            <a:pPr lvl="0"/>
            <a:r>
              <a:rPr lang="en-US" dirty="0"/>
              <a:t>@HANDLE</a:t>
            </a:r>
          </a:p>
        </p:txBody>
      </p:sp>
      <p:sp>
        <p:nvSpPr>
          <p:cNvPr id="21" name="Text Placeholder 17">
            <a:extLst>
              <a:ext uri="{FF2B5EF4-FFF2-40B4-BE49-F238E27FC236}">
                <a16:creationId xmlns:a16="http://schemas.microsoft.com/office/drawing/2014/main" id="{A6E267FA-96CD-F149-813D-10F702A78854}"/>
              </a:ext>
            </a:extLst>
          </p:cNvPr>
          <p:cNvSpPr>
            <a:spLocks noGrp="1"/>
          </p:cNvSpPr>
          <p:nvPr>
            <p:ph type="body" sz="quarter" idx="13" hasCustomPrompt="1"/>
          </p:nvPr>
        </p:nvSpPr>
        <p:spPr>
          <a:xfrm>
            <a:off x="3453005" y="6555772"/>
            <a:ext cx="992628" cy="254000"/>
          </a:xfrm>
          <a:prstGeom prst="rect">
            <a:avLst/>
          </a:prstGeom>
        </p:spPr>
        <p:txBody>
          <a:bodyPr/>
          <a:lstStyle>
            <a:lvl1pPr marL="0" indent="0">
              <a:buNone/>
              <a:defRPr sz="563" b="1" i="0" spc="94" baseline="0">
                <a:solidFill>
                  <a:schemeClr val="bg1"/>
                </a:solidFill>
              </a:defRPr>
            </a:lvl1pPr>
          </a:lstStyle>
          <a:p>
            <a:pPr lvl="0"/>
            <a:r>
              <a:rPr lang="en-US" dirty="0"/>
              <a:t>HASHTAG</a:t>
            </a:r>
          </a:p>
        </p:txBody>
      </p:sp>
      <p:sp>
        <p:nvSpPr>
          <p:cNvPr id="22" name="Text Placeholder 17">
            <a:extLst>
              <a:ext uri="{FF2B5EF4-FFF2-40B4-BE49-F238E27FC236}">
                <a16:creationId xmlns:a16="http://schemas.microsoft.com/office/drawing/2014/main" id="{4E087E5B-8CE3-D84F-87ED-068C09827F23}"/>
              </a:ext>
            </a:extLst>
          </p:cNvPr>
          <p:cNvSpPr>
            <a:spLocks noGrp="1"/>
          </p:cNvSpPr>
          <p:nvPr>
            <p:ph type="body" sz="quarter" idx="14" hasCustomPrompt="1"/>
          </p:nvPr>
        </p:nvSpPr>
        <p:spPr>
          <a:xfrm>
            <a:off x="4745374" y="6555772"/>
            <a:ext cx="992628" cy="254000"/>
          </a:xfrm>
          <a:prstGeom prst="rect">
            <a:avLst/>
          </a:prstGeom>
        </p:spPr>
        <p:txBody>
          <a:bodyPr/>
          <a:lstStyle>
            <a:lvl1pPr marL="0" indent="0">
              <a:buNone/>
              <a:defRPr sz="563" b="1" i="0" spc="94" baseline="0">
                <a:solidFill>
                  <a:schemeClr val="bg1"/>
                </a:solidFill>
              </a:defRPr>
            </a:lvl1pPr>
          </a:lstStyle>
          <a:p>
            <a:pPr lvl="0"/>
            <a:r>
              <a:rPr lang="en-US" dirty="0"/>
              <a:t>MISC</a:t>
            </a:r>
          </a:p>
        </p:txBody>
      </p:sp>
      <p:cxnSp>
        <p:nvCxnSpPr>
          <p:cNvPr id="23" name="Straight Connector 22">
            <a:extLst>
              <a:ext uri="{FF2B5EF4-FFF2-40B4-BE49-F238E27FC236}">
                <a16:creationId xmlns:a16="http://schemas.microsoft.com/office/drawing/2014/main" id="{37122EAA-0E2E-334C-8FD7-F7152351DF1D}"/>
              </a:ext>
            </a:extLst>
          </p:cNvPr>
          <p:cNvCxnSpPr/>
          <p:nvPr userDrawn="1"/>
        </p:nvCxnSpPr>
        <p:spPr>
          <a:xfrm>
            <a:off x="2147094" y="6547115"/>
            <a:ext cx="10605823"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 Placeholder 16">
            <a:extLst>
              <a:ext uri="{FF2B5EF4-FFF2-40B4-BE49-F238E27FC236}">
                <a16:creationId xmlns:a16="http://schemas.microsoft.com/office/drawing/2014/main" id="{C46318F0-0337-6543-A959-E460F34C9A72}"/>
              </a:ext>
            </a:extLst>
          </p:cNvPr>
          <p:cNvSpPr>
            <a:spLocks noGrp="1"/>
          </p:cNvSpPr>
          <p:nvPr>
            <p:ph type="body" sz="quarter" idx="16" hasCustomPrompt="1"/>
          </p:nvPr>
        </p:nvSpPr>
        <p:spPr>
          <a:xfrm>
            <a:off x="5738001" y="6238875"/>
            <a:ext cx="6454000" cy="308240"/>
          </a:xfrm>
          <a:prstGeom prst="rect">
            <a:avLst/>
          </a:prstGeom>
        </p:spPr>
        <p:txBody>
          <a:bodyPr/>
          <a:lstStyle>
            <a:lvl1pPr marL="0" indent="0">
              <a:buNone/>
              <a:defRPr sz="563" baseline="0">
                <a:solidFill>
                  <a:schemeClr val="bg1"/>
                </a:solidFill>
              </a:defRPr>
            </a:lvl1pPr>
          </a:lstStyle>
          <a:p>
            <a:pPr lvl="0"/>
            <a:r>
              <a:rPr lang="en-US" dirty="0"/>
              <a:t>Source:</a:t>
            </a:r>
          </a:p>
        </p:txBody>
      </p:sp>
      <p:sp>
        <p:nvSpPr>
          <p:cNvPr id="25" name="TextBox 24">
            <a:extLst>
              <a:ext uri="{FF2B5EF4-FFF2-40B4-BE49-F238E27FC236}">
                <a16:creationId xmlns:a16="http://schemas.microsoft.com/office/drawing/2014/main" id="{E0594BCC-9AC9-B541-A6EA-15BF0043F44B}"/>
              </a:ext>
            </a:extLst>
          </p:cNvPr>
          <p:cNvSpPr txBox="1"/>
          <p:nvPr userDrawn="1"/>
        </p:nvSpPr>
        <p:spPr>
          <a:xfrm>
            <a:off x="8717798" y="6548035"/>
            <a:ext cx="3119016" cy="178960"/>
          </a:xfrm>
          <a:prstGeom prst="rect">
            <a:avLst/>
          </a:prstGeom>
          <a:noFill/>
        </p:spPr>
        <p:txBody>
          <a:bodyPr wrap="square">
            <a:spAutoFit/>
          </a:bodyPr>
          <a:lstStyle/>
          <a:p>
            <a:pPr algn="r" eaLnBrk="1" hangingPunct="1">
              <a:defRPr/>
            </a:pPr>
            <a:r>
              <a:rPr lang="de-DE" sz="563" b="1" spc="141" baseline="0" dirty="0">
                <a:solidFill>
                  <a:schemeClr val="bg1"/>
                </a:solidFill>
                <a:latin typeface="Century Gothic" charset="0"/>
                <a:ea typeface="Century Gothic" charset="0"/>
                <a:cs typeface="Century Gothic" charset="0"/>
              </a:rPr>
              <a:t>©</a:t>
            </a:r>
            <a:r>
              <a:rPr lang="en-US" sz="563" b="1" spc="141" baseline="0" dirty="0">
                <a:solidFill>
                  <a:schemeClr val="bg1"/>
                </a:solidFill>
                <a:latin typeface="Century Gothic" charset="0"/>
                <a:ea typeface="Century Gothic" charset="0"/>
                <a:cs typeface="Century Gothic" charset="0"/>
              </a:rPr>
              <a:t>UNIVERSITY OF UTAH HEALTH</a:t>
            </a:r>
            <a:endParaRPr lang="en-US" sz="563" b="1" spc="14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9944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sldNum" sz="quarter" idx="10"/>
          </p:nvPr>
        </p:nvSpPr>
        <p:spPr>
          <a:xfrm>
            <a:off x="406400" y="6288088"/>
            <a:ext cx="1219200" cy="457200"/>
          </a:xfrm>
          <a:prstGeom prst="rect">
            <a:avLst/>
          </a:prstGeom>
        </p:spPr>
        <p:txBody>
          <a:bodyPr/>
          <a:lstStyle>
            <a:lvl1pPr eaLnBrk="1" hangingPunct="1">
              <a:defRPr>
                <a:latin typeface="Book Antiqua" charset="0"/>
              </a:defRPr>
            </a:lvl1pPr>
          </a:lstStyle>
          <a:p>
            <a:pPr>
              <a:defRPr/>
            </a:pPr>
            <a:fld id="{CE847AEC-122E-BD4A-83CA-F9B32A5C2B04}" type="slidenum">
              <a:rPr lang="en-US"/>
              <a:pPr>
                <a:defRPr/>
              </a:pPr>
              <a:t>‹#›</a:t>
            </a:fld>
            <a:endParaRPr lang="en-US"/>
          </a:p>
        </p:txBody>
      </p:sp>
    </p:spTree>
    <p:extLst>
      <p:ext uri="{BB962C8B-B14F-4D97-AF65-F5344CB8AC3E}">
        <p14:creationId xmlns:p14="http://schemas.microsoft.com/office/powerpoint/2010/main" val="3621102187"/>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21" name="Eden-Lassonde-13.jpeg"/>
          <p:cNvSpPr>
            <a:spLocks noGrp="1"/>
          </p:cNvSpPr>
          <p:nvPr>
            <p:ph type="pic" idx="13"/>
          </p:nvPr>
        </p:nvSpPr>
        <p:spPr>
          <a:xfrm>
            <a:off x="570567" y="-2892"/>
            <a:ext cx="11621433" cy="6863757"/>
          </a:xfrm>
          <a:prstGeom prst="rect">
            <a:avLst/>
          </a:prstGeom>
        </p:spPr>
        <p:txBody>
          <a:bodyPr lIns="91439" tIns="45719" rIns="91439" bIns="45719" anchor="t">
            <a:noAutofit/>
          </a:bodyPr>
          <a:lstStyle/>
          <a:p>
            <a:endParaRP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6790263"/>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29" name="Autumn Aerials-22.jpeg"/>
          <p:cNvSpPr>
            <a:spLocks noGrp="1"/>
          </p:cNvSpPr>
          <p:nvPr>
            <p:ph type="pic" sz="quarter" idx="13"/>
          </p:nvPr>
        </p:nvSpPr>
        <p:spPr>
          <a:xfrm>
            <a:off x="8197850" y="3270251"/>
            <a:ext cx="3702050" cy="2774950"/>
          </a:xfrm>
          <a:prstGeom prst="rect">
            <a:avLst/>
          </a:prstGeom>
        </p:spPr>
        <p:txBody>
          <a:bodyPr lIns="91439" tIns="45719" rIns="91439" bIns="45719" anchor="t">
            <a:noAutofit/>
          </a:bodyPr>
          <a:lstStyle/>
          <a:p>
            <a:endParaRPr/>
          </a:p>
        </p:txBody>
      </p:sp>
      <p:sp>
        <p:nvSpPr>
          <p:cNvPr id="30" name="_DSC3450.jpeg"/>
          <p:cNvSpPr>
            <a:spLocks noGrp="1"/>
          </p:cNvSpPr>
          <p:nvPr>
            <p:ph type="pic" sz="quarter" idx="14"/>
          </p:nvPr>
        </p:nvSpPr>
        <p:spPr>
          <a:xfrm>
            <a:off x="8197850" y="311150"/>
            <a:ext cx="3702050" cy="2774950"/>
          </a:xfrm>
          <a:prstGeom prst="rect">
            <a:avLst/>
          </a:prstGeom>
        </p:spPr>
        <p:txBody>
          <a:bodyPr lIns="91439" tIns="45719" rIns="91439" bIns="45719" anchor="t">
            <a:noAutofit/>
          </a:bodyPr>
          <a:lstStyle/>
          <a:p>
            <a:endParaRPr/>
          </a:p>
        </p:txBody>
      </p:sp>
      <p:sp>
        <p:nvSpPr>
          <p:cNvPr id="31" name="HOTU Emalee Egelund-7.jpeg"/>
          <p:cNvSpPr>
            <a:spLocks noGrp="1"/>
          </p:cNvSpPr>
          <p:nvPr>
            <p:ph type="pic" idx="15"/>
          </p:nvPr>
        </p:nvSpPr>
        <p:spPr>
          <a:xfrm>
            <a:off x="920750" y="311150"/>
            <a:ext cx="7086600" cy="5734050"/>
          </a:xfrm>
          <a:prstGeom prst="rect">
            <a:avLst/>
          </a:prstGeom>
        </p:spPr>
        <p:txBody>
          <a:bodyPr lIns="91439" tIns="45719" rIns="91439" bIns="45719" anchor="t">
            <a:noAutofit/>
          </a:bodyPr>
          <a:lstStyle/>
          <a:p>
            <a:endParaRP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967390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9" name="Cowels Door Winter.jpeg"/>
          <p:cNvSpPr>
            <a:spLocks noGrp="1"/>
          </p:cNvSpPr>
          <p:nvPr>
            <p:ph type="pic" sz="half" idx="13"/>
          </p:nvPr>
        </p:nvSpPr>
        <p:spPr>
          <a:xfrm>
            <a:off x="6963990" y="349250"/>
            <a:ext cx="4762500" cy="5734050"/>
          </a:xfrm>
          <a:prstGeom prst="rect">
            <a:avLst/>
          </a:prstGeom>
        </p:spPr>
        <p:txBody>
          <a:bodyPr lIns="91439" tIns="45719" rIns="91439" bIns="45719" anchor="t">
            <a:noAutofit/>
          </a:bodyPr>
          <a:lstStyle/>
          <a:p>
            <a:endParaRPr/>
          </a:p>
        </p:txBody>
      </p:sp>
      <p:sp>
        <p:nvSpPr>
          <p:cNvPr id="40" name="Title Text"/>
          <p:cNvSpPr txBox="1">
            <a:spLocks noGrp="1"/>
          </p:cNvSpPr>
          <p:nvPr>
            <p:ph type="title"/>
          </p:nvPr>
        </p:nvSpPr>
        <p:spPr>
          <a:xfrm>
            <a:off x="1206500" y="412751"/>
            <a:ext cx="5111750" cy="2774950"/>
          </a:xfrm>
          <a:prstGeom prst="rect">
            <a:avLst/>
          </a:prstGeom>
        </p:spPr>
        <p:txBody>
          <a:bodyPr anchor="b"/>
          <a:lstStyle>
            <a:lvl1pPr>
              <a:defRPr sz="3150"/>
            </a:lvl1pPr>
          </a:lstStyle>
          <a:p>
            <a:r>
              <a:t>Title Text</a:t>
            </a:r>
          </a:p>
        </p:txBody>
      </p:sp>
      <p:sp>
        <p:nvSpPr>
          <p:cNvPr id="41" name="Body Level One…"/>
          <p:cNvSpPr txBox="1">
            <a:spLocks noGrp="1"/>
          </p:cNvSpPr>
          <p:nvPr>
            <p:ph type="body" sz="quarter" idx="1"/>
          </p:nvPr>
        </p:nvSpPr>
        <p:spPr>
          <a:xfrm>
            <a:off x="1206500" y="3263901"/>
            <a:ext cx="5111750" cy="2863850"/>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810576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49" name="Crocker Science Students-131.jpeg"/>
          <p:cNvSpPr>
            <a:spLocks noGrp="1"/>
          </p:cNvSpPr>
          <p:nvPr>
            <p:ph type="pic" idx="13"/>
          </p:nvPr>
        </p:nvSpPr>
        <p:spPr>
          <a:xfrm>
            <a:off x="1874135" y="336551"/>
            <a:ext cx="9067800" cy="4368800"/>
          </a:xfrm>
          <a:prstGeom prst="rect">
            <a:avLst/>
          </a:prstGeom>
        </p:spPr>
        <p:txBody>
          <a:bodyPr lIns="91439" tIns="45719" rIns="91439" bIns="45719" anchor="t">
            <a:noAutofit/>
          </a:bodyPr>
          <a:lstStyle/>
          <a:p>
            <a:endParaRPr/>
          </a:p>
        </p:txBody>
      </p:sp>
      <p:sp>
        <p:nvSpPr>
          <p:cNvPr id="50" name="Title Text"/>
          <p:cNvSpPr txBox="1">
            <a:spLocks noGrp="1"/>
          </p:cNvSpPr>
          <p:nvPr>
            <p:ph type="title"/>
          </p:nvPr>
        </p:nvSpPr>
        <p:spPr>
          <a:xfrm>
            <a:off x="571500" y="4756151"/>
            <a:ext cx="11557000" cy="1003300"/>
          </a:xfrm>
          <a:prstGeom prst="rect">
            <a:avLst/>
          </a:prstGeom>
        </p:spPr>
        <p:txBody>
          <a:bodyPr anchor="b"/>
          <a:lstStyle/>
          <a:p>
            <a:r>
              <a:t>Title Text</a:t>
            </a:r>
          </a:p>
        </p:txBody>
      </p:sp>
      <p:sp>
        <p:nvSpPr>
          <p:cNvPr id="51" name="Body Level One…"/>
          <p:cNvSpPr txBox="1">
            <a:spLocks noGrp="1"/>
          </p:cNvSpPr>
          <p:nvPr>
            <p:ph type="body" sz="quarter" idx="1"/>
          </p:nvPr>
        </p:nvSpPr>
        <p:spPr>
          <a:xfrm>
            <a:off x="571500" y="5724526"/>
            <a:ext cx="11557000" cy="793750"/>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730730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99DE2-8E53-D86E-5C97-68E56B225C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013C47-DBE1-10BE-C214-28A5686F52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1D9CA1-2D42-F59A-BC0E-52B153F28F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E77A67-46D4-91A6-D4A1-7A11E82402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CA52D8-E289-D717-C6AE-CF7BA2F5086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E21350-374C-4466-8ED4-FE945282F52F}"/>
              </a:ext>
            </a:extLst>
          </p:cNvPr>
          <p:cNvSpPr>
            <a:spLocks noGrp="1"/>
          </p:cNvSpPr>
          <p:nvPr>
            <p:ph type="dt" sz="half" idx="10"/>
          </p:nvPr>
        </p:nvSpPr>
        <p:spPr/>
        <p:txBody>
          <a:bodyPr/>
          <a:lstStyle/>
          <a:p>
            <a:fld id="{37C6FCA2-F360-F84A-BE78-25E04EC8F745}" type="datetimeFigureOut">
              <a:rPr lang="en-US" smtClean="0"/>
              <a:t>12/9/23</a:t>
            </a:fld>
            <a:endParaRPr lang="en-US"/>
          </a:p>
        </p:txBody>
      </p:sp>
      <p:sp>
        <p:nvSpPr>
          <p:cNvPr id="8" name="Footer Placeholder 7">
            <a:extLst>
              <a:ext uri="{FF2B5EF4-FFF2-40B4-BE49-F238E27FC236}">
                <a16:creationId xmlns:a16="http://schemas.microsoft.com/office/drawing/2014/main" id="{2CD01626-DCEE-0C4B-D135-0DD1DC57CA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126734-A9CD-F4AC-5825-7BDFFF8247B7}"/>
              </a:ext>
            </a:extLst>
          </p:cNvPr>
          <p:cNvSpPr>
            <a:spLocks noGrp="1"/>
          </p:cNvSpPr>
          <p:nvPr>
            <p:ph type="sldNum" sz="quarter" idx="12"/>
          </p:nvPr>
        </p:nvSpPr>
        <p:spPr/>
        <p:txBody>
          <a:bodyPr/>
          <a:lstStyle/>
          <a:p>
            <a:fld id="{C43D6016-7800-EE4D-9182-12F326494598}" type="slidenum">
              <a:rPr lang="en-US" smtClean="0"/>
              <a:t>‹#›</a:t>
            </a:fld>
            <a:endParaRPr lang="en-US"/>
          </a:p>
        </p:txBody>
      </p:sp>
    </p:spTree>
    <p:extLst>
      <p:ext uri="{BB962C8B-B14F-4D97-AF65-F5344CB8AC3E}">
        <p14:creationId xmlns:p14="http://schemas.microsoft.com/office/powerpoint/2010/main" val="2406931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59" name="Title Text"/>
          <p:cNvSpPr txBox="1">
            <a:spLocks noGrp="1"/>
          </p:cNvSpPr>
          <p:nvPr>
            <p:ph type="title"/>
          </p:nvPr>
        </p:nvSpPr>
        <p:spPr>
          <a:xfrm>
            <a:off x="1149350" y="2266950"/>
            <a:ext cx="10414000" cy="2324100"/>
          </a:xfrm>
          <a:prstGeom prst="rect">
            <a:avLst/>
          </a:prstGeom>
        </p:spPr>
        <p:txBody>
          <a:bodyPr/>
          <a:lstStyle/>
          <a:p>
            <a:r>
              <a:t>Title Text</a:t>
            </a: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64650710"/>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7" name="Title Text"/>
          <p:cNvSpPr txBox="1">
            <a:spLocks noGrp="1"/>
          </p:cNvSpPr>
          <p:nvPr>
            <p:ph type="title"/>
          </p:nvPr>
        </p:nvSpPr>
        <p:spPr>
          <a:prstGeom prst="rect">
            <a:avLst/>
          </a:prstGeom>
        </p:spPr>
        <p:txBody>
          <a:bodyPr/>
          <a:lstStyle/>
          <a:p>
            <a:r>
              <a:t>Title Text</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321851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84" name="Eden-Lassonde-13.jpeg"/>
          <p:cNvSpPr>
            <a:spLocks noGrp="1"/>
          </p:cNvSpPr>
          <p:nvPr>
            <p:ph type="pic" sz="half" idx="13"/>
          </p:nvPr>
        </p:nvSpPr>
        <p:spPr>
          <a:xfrm>
            <a:off x="6584950" y="1574800"/>
            <a:ext cx="4762500" cy="4648200"/>
          </a:xfrm>
          <a:prstGeom prst="rect">
            <a:avLst/>
          </a:prstGeom>
        </p:spPr>
        <p:txBody>
          <a:bodyPr lIns="91439" tIns="45719" rIns="91439" bIns="45719" anchor="t">
            <a:noAutofit/>
          </a:bodyPr>
          <a:lstStyle/>
          <a:p>
            <a:endParaRPr/>
          </a:p>
        </p:txBody>
      </p:sp>
      <p:sp>
        <p:nvSpPr>
          <p:cNvPr id="85" name="Title Text"/>
          <p:cNvSpPr txBox="1">
            <a:spLocks noGrp="1"/>
          </p:cNvSpPr>
          <p:nvPr>
            <p:ph type="title"/>
          </p:nvPr>
        </p:nvSpPr>
        <p:spPr>
          <a:xfrm>
            <a:off x="1066800" y="177800"/>
            <a:ext cx="10502900" cy="1143000"/>
          </a:xfrm>
          <a:prstGeom prst="rect">
            <a:avLst/>
          </a:prstGeom>
        </p:spPr>
        <p:txBody>
          <a:bodyPr/>
          <a:lstStyle/>
          <a:p>
            <a:r>
              <a:t>Title Text</a:t>
            </a:r>
          </a:p>
        </p:txBody>
      </p:sp>
      <p:sp>
        <p:nvSpPr>
          <p:cNvPr id="86" name="Body Level One…"/>
          <p:cNvSpPr txBox="1">
            <a:spLocks noGrp="1"/>
          </p:cNvSpPr>
          <p:nvPr>
            <p:ph type="body" sz="half" idx="1"/>
          </p:nvPr>
        </p:nvSpPr>
        <p:spPr>
          <a:xfrm>
            <a:off x="1073150" y="1574800"/>
            <a:ext cx="5111750" cy="4648200"/>
          </a:xfrm>
          <a:prstGeom prst="rect">
            <a:avLst/>
          </a:prstGeom>
        </p:spPr>
        <p:txBody>
          <a:bodyPr/>
          <a:lstStyle>
            <a:lvl1pPr marL="209550" indent="-209550">
              <a:spcBef>
                <a:spcPts val="1688"/>
              </a:spcBef>
              <a:defRPr sz="1425"/>
            </a:lvl1pPr>
            <a:lvl2pPr marL="419100" indent="-209550">
              <a:spcBef>
                <a:spcPts val="1688"/>
              </a:spcBef>
              <a:defRPr sz="1425"/>
            </a:lvl2pPr>
            <a:lvl3pPr marL="628650" indent="-209550">
              <a:spcBef>
                <a:spcPts val="1688"/>
              </a:spcBef>
              <a:defRPr sz="1425"/>
            </a:lvl3pPr>
            <a:lvl4pPr marL="838200" indent="-209550">
              <a:spcBef>
                <a:spcPts val="1688"/>
              </a:spcBef>
              <a:defRPr sz="1425"/>
            </a:lvl4pPr>
            <a:lvl5pPr marL="1047750" indent="-209550">
              <a:spcBef>
                <a:spcPts val="1688"/>
              </a:spcBef>
              <a:defRPr sz="1425"/>
            </a:lvl5pPr>
          </a:lstStyle>
          <a:p>
            <a:r>
              <a:t>Body Level One</a:t>
            </a:r>
          </a:p>
          <a:p>
            <a:pPr lvl="1"/>
            <a:r>
              <a:t>Body Level Two</a:t>
            </a:r>
          </a:p>
          <a:p>
            <a:pPr lvl="2"/>
            <a:r>
              <a:t>Body Level Three</a:t>
            </a:r>
          </a:p>
          <a:p>
            <a:pPr lvl="3"/>
            <a:r>
              <a:t>Body Level Four</a:t>
            </a:r>
          </a:p>
          <a:p>
            <a:pPr lvl="4"/>
            <a:r>
              <a:t>Body Level Five</a:t>
            </a: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160645"/>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4" name="–Johnny Appleseed"/>
          <p:cNvSpPr txBox="1">
            <a:spLocks noGrp="1"/>
          </p:cNvSpPr>
          <p:nvPr>
            <p:ph type="body" sz="quarter" idx="13"/>
          </p:nvPr>
        </p:nvSpPr>
        <p:spPr>
          <a:xfrm>
            <a:off x="1511300" y="4476750"/>
            <a:ext cx="9810750" cy="287258"/>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5" name="“Type a quote here.”"/>
          <p:cNvSpPr txBox="1">
            <a:spLocks noGrp="1"/>
          </p:cNvSpPr>
          <p:nvPr>
            <p:ph type="body" sz="quarter" idx="14"/>
          </p:nvPr>
        </p:nvSpPr>
        <p:spPr>
          <a:xfrm>
            <a:off x="1511300" y="3055054"/>
            <a:ext cx="9810750" cy="379591"/>
          </a:xfrm>
          <a:prstGeom prst="rect">
            <a:avLst/>
          </a:prstGeom>
        </p:spPr>
        <p:txBody>
          <a:bodyPr>
            <a:spAutoFit/>
          </a:bodyPr>
          <a:lstStyle>
            <a:lvl1pPr marL="0" indent="0" algn="ctr">
              <a:spcBef>
                <a:spcPts val="0"/>
              </a:spcBef>
              <a:buSzTx/>
              <a:buNone/>
              <a:defRPr>
                <a:latin typeface="+mn-lt"/>
                <a:ea typeface="+mn-ea"/>
                <a:cs typeface="+mn-cs"/>
                <a:sym typeface="Helvetica Neue Medium"/>
              </a:defRPr>
            </a:lvl1pPr>
          </a:lstStyle>
          <a:p>
            <a:r>
              <a:t>“Type a quote here.” </a:t>
            </a: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2252819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5327073"/>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F5D92-D692-EC03-A977-19E4DB8FD21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1E7C133-3519-6686-2CA7-83BB4CF33279}"/>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615876D-FA1C-7AA3-6B98-91EE78430D0D}"/>
              </a:ext>
            </a:extLst>
          </p:cNvPr>
          <p:cNvSpPr>
            <a:spLocks noGrp="1"/>
          </p:cNvSpPr>
          <p:nvPr>
            <p:ph type="dt" sz="half" idx="10"/>
          </p:nvPr>
        </p:nvSpPr>
        <p:spPr/>
        <p:txBody>
          <a:bodyPr/>
          <a:lstStyle/>
          <a:p>
            <a:fld id="{99AB5ECD-1FF8-064C-99C4-D270AE44D04E}" type="datetimeFigureOut">
              <a:rPr lang="en-US" smtClean="0"/>
              <a:t>12/10/23</a:t>
            </a:fld>
            <a:endParaRPr lang="en-US"/>
          </a:p>
        </p:txBody>
      </p:sp>
      <p:sp>
        <p:nvSpPr>
          <p:cNvPr id="5" name="Footer Placeholder 4">
            <a:extLst>
              <a:ext uri="{FF2B5EF4-FFF2-40B4-BE49-F238E27FC236}">
                <a16:creationId xmlns:a16="http://schemas.microsoft.com/office/drawing/2014/main" id="{74E11FC5-521A-357A-D187-04E217B32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552D3-C0D1-39A2-2CB6-15CB1A68DAEB}"/>
              </a:ext>
            </a:extLst>
          </p:cNvPr>
          <p:cNvSpPr>
            <a:spLocks noGrp="1"/>
          </p:cNvSpPr>
          <p:nvPr>
            <p:ph type="sldNum" sz="quarter" idx="12"/>
          </p:nvPr>
        </p:nvSpPr>
        <p:spPr/>
        <p:txBody>
          <a:bodyPr/>
          <a:lstStyle/>
          <a:p>
            <a:fld id="{6ECD6A31-E5D2-4344-911A-C36CDA4F2324}" type="slidenum">
              <a:rPr lang="en-US" smtClean="0"/>
              <a:t>‹#›</a:t>
            </a:fld>
            <a:endParaRPr lang="en-US"/>
          </a:p>
        </p:txBody>
      </p:sp>
    </p:spTree>
    <p:extLst>
      <p:ext uri="{BB962C8B-B14F-4D97-AF65-F5344CB8AC3E}">
        <p14:creationId xmlns:p14="http://schemas.microsoft.com/office/powerpoint/2010/main" val="3497193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46E06-3048-889C-8495-A51ED8D2AC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473C9D-B31A-8E6D-C047-047CD7DF15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4C0397-B029-DE1B-1652-606616C9F341}"/>
              </a:ext>
            </a:extLst>
          </p:cNvPr>
          <p:cNvSpPr>
            <a:spLocks noGrp="1"/>
          </p:cNvSpPr>
          <p:nvPr>
            <p:ph type="dt" sz="half" idx="10"/>
          </p:nvPr>
        </p:nvSpPr>
        <p:spPr/>
        <p:txBody>
          <a:bodyPr/>
          <a:lstStyle/>
          <a:p>
            <a:fld id="{99AB5ECD-1FF8-064C-99C4-D270AE44D04E}" type="datetimeFigureOut">
              <a:rPr lang="en-US" smtClean="0"/>
              <a:t>12/10/23</a:t>
            </a:fld>
            <a:endParaRPr lang="en-US"/>
          </a:p>
        </p:txBody>
      </p:sp>
      <p:sp>
        <p:nvSpPr>
          <p:cNvPr id="5" name="Footer Placeholder 4">
            <a:extLst>
              <a:ext uri="{FF2B5EF4-FFF2-40B4-BE49-F238E27FC236}">
                <a16:creationId xmlns:a16="http://schemas.microsoft.com/office/drawing/2014/main" id="{F6219122-5EE8-27FC-3787-723D76829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5186A-7F3B-CB9C-9E72-F879684A8482}"/>
              </a:ext>
            </a:extLst>
          </p:cNvPr>
          <p:cNvSpPr>
            <a:spLocks noGrp="1"/>
          </p:cNvSpPr>
          <p:nvPr>
            <p:ph type="sldNum" sz="quarter" idx="12"/>
          </p:nvPr>
        </p:nvSpPr>
        <p:spPr/>
        <p:txBody>
          <a:bodyPr/>
          <a:lstStyle/>
          <a:p>
            <a:fld id="{6ECD6A31-E5D2-4344-911A-C36CDA4F2324}" type="slidenum">
              <a:rPr lang="en-US" smtClean="0"/>
              <a:t>‹#›</a:t>
            </a:fld>
            <a:endParaRPr lang="en-US"/>
          </a:p>
        </p:txBody>
      </p:sp>
    </p:spTree>
    <p:extLst>
      <p:ext uri="{BB962C8B-B14F-4D97-AF65-F5344CB8AC3E}">
        <p14:creationId xmlns:p14="http://schemas.microsoft.com/office/powerpoint/2010/main" val="5755688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0B9A7-A828-CB14-B860-CA0DEA4AB214}"/>
              </a:ext>
            </a:extLst>
          </p:cNvPr>
          <p:cNvSpPr>
            <a:spLocks noGrp="1"/>
          </p:cNvSpPr>
          <p:nvPr>
            <p:ph type="title"/>
          </p:nvPr>
        </p:nvSpPr>
        <p:spPr>
          <a:xfrm>
            <a:off x="831850" y="1709739"/>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D48FA53-0245-B4FC-A772-83B7E4FDFB65}"/>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FEE680-4858-21DB-C80A-2261474F4E25}"/>
              </a:ext>
            </a:extLst>
          </p:cNvPr>
          <p:cNvSpPr>
            <a:spLocks noGrp="1"/>
          </p:cNvSpPr>
          <p:nvPr>
            <p:ph type="dt" sz="half" idx="10"/>
          </p:nvPr>
        </p:nvSpPr>
        <p:spPr/>
        <p:txBody>
          <a:bodyPr/>
          <a:lstStyle/>
          <a:p>
            <a:fld id="{99AB5ECD-1FF8-064C-99C4-D270AE44D04E}" type="datetimeFigureOut">
              <a:rPr lang="en-US" smtClean="0"/>
              <a:t>12/10/23</a:t>
            </a:fld>
            <a:endParaRPr lang="en-US"/>
          </a:p>
        </p:txBody>
      </p:sp>
      <p:sp>
        <p:nvSpPr>
          <p:cNvPr id="5" name="Footer Placeholder 4">
            <a:extLst>
              <a:ext uri="{FF2B5EF4-FFF2-40B4-BE49-F238E27FC236}">
                <a16:creationId xmlns:a16="http://schemas.microsoft.com/office/drawing/2014/main" id="{0F5FBD59-C597-D28E-CF05-741CBC096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7D96D-BC48-037A-EE5E-851B0C48BBBB}"/>
              </a:ext>
            </a:extLst>
          </p:cNvPr>
          <p:cNvSpPr>
            <a:spLocks noGrp="1"/>
          </p:cNvSpPr>
          <p:nvPr>
            <p:ph type="sldNum" sz="quarter" idx="12"/>
          </p:nvPr>
        </p:nvSpPr>
        <p:spPr/>
        <p:txBody>
          <a:bodyPr/>
          <a:lstStyle/>
          <a:p>
            <a:fld id="{6ECD6A31-E5D2-4344-911A-C36CDA4F2324}" type="slidenum">
              <a:rPr lang="en-US" smtClean="0"/>
              <a:t>‹#›</a:t>
            </a:fld>
            <a:endParaRPr lang="en-US"/>
          </a:p>
        </p:txBody>
      </p:sp>
    </p:spTree>
    <p:extLst>
      <p:ext uri="{BB962C8B-B14F-4D97-AF65-F5344CB8AC3E}">
        <p14:creationId xmlns:p14="http://schemas.microsoft.com/office/powerpoint/2010/main" val="3854756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4D36A-F0CD-2224-FF08-C2575B50AC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98697-BBB6-C4A2-1EFF-713F46297F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34CD61-3FBB-8F36-FA47-11A03C67C4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7E9333-A515-BD2C-7809-BCE4C3CC1992}"/>
              </a:ext>
            </a:extLst>
          </p:cNvPr>
          <p:cNvSpPr>
            <a:spLocks noGrp="1"/>
          </p:cNvSpPr>
          <p:nvPr>
            <p:ph type="dt" sz="half" idx="10"/>
          </p:nvPr>
        </p:nvSpPr>
        <p:spPr/>
        <p:txBody>
          <a:bodyPr/>
          <a:lstStyle/>
          <a:p>
            <a:fld id="{99AB5ECD-1FF8-064C-99C4-D270AE44D04E}" type="datetimeFigureOut">
              <a:rPr lang="en-US" smtClean="0"/>
              <a:t>12/10/23</a:t>
            </a:fld>
            <a:endParaRPr lang="en-US"/>
          </a:p>
        </p:txBody>
      </p:sp>
      <p:sp>
        <p:nvSpPr>
          <p:cNvPr id="6" name="Footer Placeholder 5">
            <a:extLst>
              <a:ext uri="{FF2B5EF4-FFF2-40B4-BE49-F238E27FC236}">
                <a16:creationId xmlns:a16="http://schemas.microsoft.com/office/drawing/2014/main" id="{88CAE2D3-63D9-A26F-10A7-0BF4557B6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D9DF48-04B8-5D1E-5B17-88C1CCC2C995}"/>
              </a:ext>
            </a:extLst>
          </p:cNvPr>
          <p:cNvSpPr>
            <a:spLocks noGrp="1"/>
          </p:cNvSpPr>
          <p:nvPr>
            <p:ph type="sldNum" sz="quarter" idx="12"/>
          </p:nvPr>
        </p:nvSpPr>
        <p:spPr/>
        <p:txBody>
          <a:bodyPr/>
          <a:lstStyle/>
          <a:p>
            <a:fld id="{6ECD6A31-E5D2-4344-911A-C36CDA4F2324}" type="slidenum">
              <a:rPr lang="en-US" smtClean="0"/>
              <a:t>‹#›</a:t>
            </a:fld>
            <a:endParaRPr lang="en-US"/>
          </a:p>
        </p:txBody>
      </p:sp>
    </p:spTree>
    <p:extLst>
      <p:ext uri="{BB962C8B-B14F-4D97-AF65-F5344CB8AC3E}">
        <p14:creationId xmlns:p14="http://schemas.microsoft.com/office/powerpoint/2010/main" val="17355701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00A52-52D3-33B8-BAC9-F1D68EA510C1}"/>
              </a:ext>
            </a:extLst>
          </p:cNvPr>
          <p:cNvSpPr>
            <a:spLocks noGrp="1"/>
          </p:cNvSpPr>
          <p:nvPr>
            <p:ph type="title"/>
          </p:nvPr>
        </p:nvSpPr>
        <p:spPr>
          <a:xfrm>
            <a:off x="839787"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E87471-33C6-3E9A-58E8-30F969A53C38}"/>
              </a:ext>
            </a:extLst>
          </p:cNvPr>
          <p:cNvSpPr>
            <a:spLocks noGrp="1"/>
          </p:cNvSpPr>
          <p:nvPr>
            <p:ph type="body" idx="1"/>
          </p:nvPr>
        </p:nvSpPr>
        <p:spPr>
          <a:xfrm>
            <a:off x="839788" y="1681164"/>
            <a:ext cx="51577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C9D0015-0BFA-DF8F-2DDC-94BABA00A05A}"/>
              </a:ext>
            </a:extLst>
          </p:cNvPr>
          <p:cNvSpPr>
            <a:spLocks noGrp="1"/>
          </p:cNvSpPr>
          <p:nvPr>
            <p:ph sz="half" idx="2"/>
          </p:nvPr>
        </p:nvSpPr>
        <p:spPr>
          <a:xfrm>
            <a:off x="839788" y="2505075"/>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A0A560-F844-48B4-8C25-8A13A20A1117}"/>
              </a:ext>
            </a:extLst>
          </p:cNvPr>
          <p:cNvSpPr>
            <a:spLocks noGrp="1"/>
          </p:cNvSpPr>
          <p:nvPr>
            <p:ph type="body" sz="quarter" idx="3"/>
          </p:nvPr>
        </p:nvSpPr>
        <p:spPr>
          <a:xfrm>
            <a:off x="6172200" y="1681164"/>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0CCEAA8-CF87-F681-3FB0-04BE336B4F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284BD5-7F0E-64C8-0210-870B176335E1}"/>
              </a:ext>
            </a:extLst>
          </p:cNvPr>
          <p:cNvSpPr>
            <a:spLocks noGrp="1"/>
          </p:cNvSpPr>
          <p:nvPr>
            <p:ph type="dt" sz="half" idx="10"/>
          </p:nvPr>
        </p:nvSpPr>
        <p:spPr/>
        <p:txBody>
          <a:bodyPr/>
          <a:lstStyle/>
          <a:p>
            <a:fld id="{99AB5ECD-1FF8-064C-99C4-D270AE44D04E}" type="datetimeFigureOut">
              <a:rPr lang="en-US" smtClean="0"/>
              <a:t>12/10/23</a:t>
            </a:fld>
            <a:endParaRPr lang="en-US"/>
          </a:p>
        </p:txBody>
      </p:sp>
      <p:sp>
        <p:nvSpPr>
          <p:cNvPr id="8" name="Footer Placeholder 7">
            <a:extLst>
              <a:ext uri="{FF2B5EF4-FFF2-40B4-BE49-F238E27FC236}">
                <a16:creationId xmlns:a16="http://schemas.microsoft.com/office/drawing/2014/main" id="{C24A601F-4FEA-0966-AFC0-3374F75945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AA1DA9-CC6E-967D-6306-AFF2E5B4FE6E}"/>
              </a:ext>
            </a:extLst>
          </p:cNvPr>
          <p:cNvSpPr>
            <a:spLocks noGrp="1"/>
          </p:cNvSpPr>
          <p:nvPr>
            <p:ph type="sldNum" sz="quarter" idx="12"/>
          </p:nvPr>
        </p:nvSpPr>
        <p:spPr/>
        <p:txBody>
          <a:bodyPr/>
          <a:lstStyle/>
          <a:p>
            <a:fld id="{6ECD6A31-E5D2-4344-911A-C36CDA4F2324}" type="slidenum">
              <a:rPr lang="en-US" smtClean="0"/>
              <a:t>‹#›</a:t>
            </a:fld>
            <a:endParaRPr lang="en-US"/>
          </a:p>
        </p:txBody>
      </p:sp>
    </p:spTree>
    <p:extLst>
      <p:ext uri="{BB962C8B-B14F-4D97-AF65-F5344CB8AC3E}">
        <p14:creationId xmlns:p14="http://schemas.microsoft.com/office/powerpoint/2010/main" val="185522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43FFE-2659-04F7-325B-CBB0E2B44E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28AA16-BFCD-3070-E1C2-7B8F786512D9}"/>
              </a:ext>
            </a:extLst>
          </p:cNvPr>
          <p:cNvSpPr>
            <a:spLocks noGrp="1"/>
          </p:cNvSpPr>
          <p:nvPr>
            <p:ph type="dt" sz="half" idx="10"/>
          </p:nvPr>
        </p:nvSpPr>
        <p:spPr/>
        <p:txBody>
          <a:bodyPr/>
          <a:lstStyle/>
          <a:p>
            <a:fld id="{37C6FCA2-F360-F84A-BE78-25E04EC8F745}" type="datetimeFigureOut">
              <a:rPr lang="en-US" smtClean="0"/>
              <a:t>12/9/23</a:t>
            </a:fld>
            <a:endParaRPr lang="en-US"/>
          </a:p>
        </p:txBody>
      </p:sp>
      <p:sp>
        <p:nvSpPr>
          <p:cNvPr id="4" name="Footer Placeholder 3">
            <a:extLst>
              <a:ext uri="{FF2B5EF4-FFF2-40B4-BE49-F238E27FC236}">
                <a16:creationId xmlns:a16="http://schemas.microsoft.com/office/drawing/2014/main" id="{8BF3F7AE-B518-4496-F5BB-CF28A8E292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9772CA-E7C5-2029-1828-C13FCF19A0BB}"/>
              </a:ext>
            </a:extLst>
          </p:cNvPr>
          <p:cNvSpPr>
            <a:spLocks noGrp="1"/>
          </p:cNvSpPr>
          <p:nvPr>
            <p:ph type="sldNum" sz="quarter" idx="12"/>
          </p:nvPr>
        </p:nvSpPr>
        <p:spPr/>
        <p:txBody>
          <a:bodyPr/>
          <a:lstStyle/>
          <a:p>
            <a:fld id="{C43D6016-7800-EE4D-9182-12F326494598}" type="slidenum">
              <a:rPr lang="en-US" smtClean="0"/>
              <a:t>‹#›</a:t>
            </a:fld>
            <a:endParaRPr lang="en-US"/>
          </a:p>
        </p:txBody>
      </p:sp>
    </p:spTree>
    <p:extLst>
      <p:ext uri="{BB962C8B-B14F-4D97-AF65-F5344CB8AC3E}">
        <p14:creationId xmlns:p14="http://schemas.microsoft.com/office/powerpoint/2010/main" val="39784169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9715A-C07B-2773-679E-96BE0E5662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E309AF-CA86-6D60-4DB6-13D04A6069C8}"/>
              </a:ext>
            </a:extLst>
          </p:cNvPr>
          <p:cNvSpPr>
            <a:spLocks noGrp="1"/>
          </p:cNvSpPr>
          <p:nvPr>
            <p:ph type="dt" sz="half" idx="10"/>
          </p:nvPr>
        </p:nvSpPr>
        <p:spPr/>
        <p:txBody>
          <a:bodyPr/>
          <a:lstStyle/>
          <a:p>
            <a:fld id="{99AB5ECD-1FF8-064C-99C4-D270AE44D04E}" type="datetimeFigureOut">
              <a:rPr lang="en-US" smtClean="0"/>
              <a:t>12/10/23</a:t>
            </a:fld>
            <a:endParaRPr lang="en-US"/>
          </a:p>
        </p:txBody>
      </p:sp>
      <p:sp>
        <p:nvSpPr>
          <p:cNvPr id="4" name="Footer Placeholder 3">
            <a:extLst>
              <a:ext uri="{FF2B5EF4-FFF2-40B4-BE49-F238E27FC236}">
                <a16:creationId xmlns:a16="http://schemas.microsoft.com/office/drawing/2014/main" id="{83E6D671-D635-6A94-C84A-7988FD8A22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FCE911-6526-0141-1A50-D4CA92A9663E}"/>
              </a:ext>
            </a:extLst>
          </p:cNvPr>
          <p:cNvSpPr>
            <a:spLocks noGrp="1"/>
          </p:cNvSpPr>
          <p:nvPr>
            <p:ph type="sldNum" sz="quarter" idx="12"/>
          </p:nvPr>
        </p:nvSpPr>
        <p:spPr/>
        <p:txBody>
          <a:bodyPr/>
          <a:lstStyle/>
          <a:p>
            <a:fld id="{6ECD6A31-E5D2-4344-911A-C36CDA4F2324}" type="slidenum">
              <a:rPr lang="en-US" smtClean="0"/>
              <a:t>‹#›</a:t>
            </a:fld>
            <a:endParaRPr lang="en-US"/>
          </a:p>
        </p:txBody>
      </p:sp>
    </p:spTree>
    <p:extLst>
      <p:ext uri="{BB962C8B-B14F-4D97-AF65-F5344CB8AC3E}">
        <p14:creationId xmlns:p14="http://schemas.microsoft.com/office/powerpoint/2010/main" val="30611612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57414A-8D73-4915-9138-71413211BF37}"/>
              </a:ext>
            </a:extLst>
          </p:cNvPr>
          <p:cNvSpPr>
            <a:spLocks noGrp="1"/>
          </p:cNvSpPr>
          <p:nvPr>
            <p:ph type="dt" sz="half" idx="10"/>
          </p:nvPr>
        </p:nvSpPr>
        <p:spPr/>
        <p:txBody>
          <a:bodyPr/>
          <a:lstStyle/>
          <a:p>
            <a:fld id="{99AB5ECD-1FF8-064C-99C4-D270AE44D04E}" type="datetimeFigureOut">
              <a:rPr lang="en-US" smtClean="0"/>
              <a:t>12/10/23</a:t>
            </a:fld>
            <a:endParaRPr lang="en-US"/>
          </a:p>
        </p:txBody>
      </p:sp>
      <p:sp>
        <p:nvSpPr>
          <p:cNvPr id="3" name="Footer Placeholder 2">
            <a:extLst>
              <a:ext uri="{FF2B5EF4-FFF2-40B4-BE49-F238E27FC236}">
                <a16:creationId xmlns:a16="http://schemas.microsoft.com/office/drawing/2014/main" id="{FCA9417D-B1EF-DAEA-CAFB-17C39AA68B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3B9BD9-29FB-53F7-D1D6-D53C87777D1D}"/>
              </a:ext>
            </a:extLst>
          </p:cNvPr>
          <p:cNvSpPr>
            <a:spLocks noGrp="1"/>
          </p:cNvSpPr>
          <p:nvPr>
            <p:ph type="sldNum" sz="quarter" idx="12"/>
          </p:nvPr>
        </p:nvSpPr>
        <p:spPr/>
        <p:txBody>
          <a:bodyPr/>
          <a:lstStyle/>
          <a:p>
            <a:fld id="{6ECD6A31-E5D2-4344-911A-C36CDA4F2324}" type="slidenum">
              <a:rPr lang="en-US" smtClean="0"/>
              <a:t>‹#›</a:t>
            </a:fld>
            <a:endParaRPr lang="en-US"/>
          </a:p>
        </p:txBody>
      </p:sp>
    </p:spTree>
    <p:extLst>
      <p:ext uri="{BB962C8B-B14F-4D97-AF65-F5344CB8AC3E}">
        <p14:creationId xmlns:p14="http://schemas.microsoft.com/office/powerpoint/2010/main" val="20405264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DEC29-014B-6326-852B-D17EB6A36A2F}"/>
              </a:ext>
            </a:extLst>
          </p:cNvPr>
          <p:cNvSpPr>
            <a:spLocks noGrp="1"/>
          </p:cNvSpPr>
          <p:nvPr>
            <p:ph type="title"/>
          </p:nvPr>
        </p:nvSpPr>
        <p:spPr>
          <a:xfrm>
            <a:off x="839788" y="457200"/>
            <a:ext cx="393223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D554B3B-6A8E-E700-9112-E8F2662BBAA3}"/>
              </a:ext>
            </a:extLst>
          </p:cNvPr>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7A840E-4FE8-67BB-22D9-2647C540331C}"/>
              </a:ext>
            </a:extLst>
          </p:cNvPr>
          <p:cNvSpPr>
            <a:spLocks noGrp="1"/>
          </p:cNvSpPr>
          <p:nvPr>
            <p:ph type="body" sz="half" idx="2"/>
          </p:nvPr>
        </p:nvSpPr>
        <p:spPr>
          <a:xfrm>
            <a:off x="839788" y="2057400"/>
            <a:ext cx="393223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5E9DB73-6FB1-58D4-10E6-0EF804748538}"/>
              </a:ext>
            </a:extLst>
          </p:cNvPr>
          <p:cNvSpPr>
            <a:spLocks noGrp="1"/>
          </p:cNvSpPr>
          <p:nvPr>
            <p:ph type="dt" sz="half" idx="10"/>
          </p:nvPr>
        </p:nvSpPr>
        <p:spPr/>
        <p:txBody>
          <a:bodyPr/>
          <a:lstStyle/>
          <a:p>
            <a:fld id="{99AB5ECD-1FF8-064C-99C4-D270AE44D04E}" type="datetimeFigureOut">
              <a:rPr lang="en-US" smtClean="0"/>
              <a:t>12/10/23</a:t>
            </a:fld>
            <a:endParaRPr lang="en-US"/>
          </a:p>
        </p:txBody>
      </p:sp>
      <p:sp>
        <p:nvSpPr>
          <p:cNvPr id="6" name="Footer Placeholder 5">
            <a:extLst>
              <a:ext uri="{FF2B5EF4-FFF2-40B4-BE49-F238E27FC236}">
                <a16:creationId xmlns:a16="http://schemas.microsoft.com/office/drawing/2014/main" id="{9DA95D31-523B-453B-87BE-A27010F42F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85DDC-B68A-0AB5-5738-1C7A6A00E368}"/>
              </a:ext>
            </a:extLst>
          </p:cNvPr>
          <p:cNvSpPr>
            <a:spLocks noGrp="1"/>
          </p:cNvSpPr>
          <p:nvPr>
            <p:ph type="sldNum" sz="quarter" idx="12"/>
          </p:nvPr>
        </p:nvSpPr>
        <p:spPr/>
        <p:txBody>
          <a:bodyPr/>
          <a:lstStyle/>
          <a:p>
            <a:fld id="{6ECD6A31-E5D2-4344-911A-C36CDA4F2324}" type="slidenum">
              <a:rPr lang="en-US" smtClean="0"/>
              <a:t>‹#›</a:t>
            </a:fld>
            <a:endParaRPr lang="en-US"/>
          </a:p>
        </p:txBody>
      </p:sp>
    </p:spTree>
    <p:extLst>
      <p:ext uri="{BB962C8B-B14F-4D97-AF65-F5344CB8AC3E}">
        <p14:creationId xmlns:p14="http://schemas.microsoft.com/office/powerpoint/2010/main" val="22421704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B66D3-EF8B-9D9A-DB8A-A69DE5C0208A}"/>
              </a:ext>
            </a:extLst>
          </p:cNvPr>
          <p:cNvSpPr>
            <a:spLocks noGrp="1"/>
          </p:cNvSpPr>
          <p:nvPr>
            <p:ph type="title"/>
          </p:nvPr>
        </p:nvSpPr>
        <p:spPr>
          <a:xfrm>
            <a:off x="839788" y="457200"/>
            <a:ext cx="393223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3F465B3-A3EA-675C-69D6-FF6BBD5C5216}"/>
              </a:ext>
            </a:extLst>
          </p:cNvPr>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DB0B629-CCBD-7968-4645-89D1295F7C0F}"/>
              </a:ext>
            </a:extLst>
          </p:cNvPr>
          <p:cNvSpPr>
            <a:spLocks noGrp="1"/>
          </p:cNvSpPr>
          <p:nvPr>
            <p:ph type="body" sz="half" idx="2"/>
          </p:nvPr>
        </p:nvSpPr>
        <p:spPr>
          <a:xfrm>
            <a:off x="839788" y="2057400"/>
            <a:ext cx="393223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D1EDA88-3FC9-2ECE-249F-CBE283E16018}"/>
              </a:ext>
            </a:extLst>
          </p:cNvPr>
          <p:cNvSpPr>
            <a:spLocks noGrp="1"/>
          </p:cNvSpPr>
          <p:nvPr>
            <p:ph type="dt" sz="half" idx="10"/>
          </p:nvPr>
        </p:nvSpPr>
        <p:spPr/>
        <p:txBody>
          <a:bodyPr/>
          <a:lstStyle/>
          <a:p>
            <a:fld id="{99AB5ECD-1FF8-064C-99C4-D270AE44D04E}" type="datetimeFigureOut">
              <a:rPr lang="en-US" smtClean="0"/>
              <a:t>12/10/23</a:t>
            </a:fld>
            <a:endParaRPr lang="en-US"/>
          </a:p>
        </p:txBody>
      </p:sp>
      <p:sp>
        <p:nvSpPr>
          <p:cNvPr id="6" name="Footer Placeholder 5">
            <a:extLst>
              <a:ext uri="{FF2B5EF4-FFF2-40B4-BE49-F238E27FC236}">
                <a16:creationId xmlns:a16="http://schemas.microsoft.com/office/drawing/2014/main" id="{28053072-C1DA-F4EA-46E0-FB898C2A41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539CC-863A-45EA-03C5-94BBCF8000E9}"/>
              </a:ext>
            </a:extLst>
          </p:cNvPr>
          <p:cNvSpPr>
            <a:spLocks noGrp="1"/>
          </p:cNvSpPr>
          <p:nvPr>
            <p:ph type="sldNum" sz="quarter" idx="12"/>
          </p:nvPr>
        </p:nvSpPr>
        <p:spPr/>
        <p:txBody>
          <a:bodyPr/>
          <a:lstStyle/>
          <a:p>
            <a:fld id="{6ECD6A31-E5D2-4344-911A-C36CDA4F2324}" type="slidenum">
              <a:rPr lang="en-US" smtClean="0"/>
              <a:t>‹#›</a:t>
            </a:fld>
            <a:endParaRPr lang="en-US"/>
          </a:p>
        </p:txBody>
      </p:sp>
    </p:spTree>
    <p:extLst>
      <p:ext uri="{BB962C8B-B14F-4D97-AF65-F5344CB8AC3E}">
        <p14:creationId xmlns:p14="http://schemas.microsoft.com/office/powerpoint/2010/main" val="262053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8C3D8-D7C9-2FFB-995E-3C5F4E648C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F275F6-049B-3485-502A-1E30A3B08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FD327-3C6F-F9A8-822D-BA41A65831D6}"/>
              </a:ext>
            </a:extLst>
          </p:cNvPr>
          <p:cNvSpPr>
            <a:spLocks noGrp="1"/>
          </p:cNvSpPr>
          <p:nvPr>
            <p:ph type="dt" sz="half" idx="10"/>
          </p:nvPr>
        </p:nvSpPr>
        <p:spPr/>
        <p:txBody>
          <a:bodyPr/>
          <a:lstStyle/>
          <a:p>
            <a:fld id="{99AB5ECD-1FF8-064C-99C4-D270AE44D04E}" type="datetimeFigureOut">
              <a:rPr lang="en-US" smtClean="0"/>
              <a:t>12/10/23</a:t>
            </a:fld>
            <a:endParaRPr lang="en-US"/>
          </a:p>
        </p:txBody>
      </p:sp>
      <p:sp>
        <p:nvSpPr>
          <p:cNvPr id="5" name="Footer Placeholder 4">
            <a:extLst>
              <a:ext uri="{FF2B5EF4-FFF2-40B4-BE49-F238E27FC236}">
                <a16:creationId xmlns:a16="http://schemas.microsoft.com/office/drawing/2014/main" id="{253B3D2D-C696-4C69-A9B4-4B903505C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672DC-CD65-DD59-8679-0217DF1C6FD0}"/>
              </a:ext>
            </a:extLst>
          </p:cNvPr>
          <p:cNvSpPr>
            <a:spLocks noGrp="1"/>
          </p:cNvSpPr>
          <p:nvPr>
            <p:ph type="sldNum" sz="quarter" idx="12"/>
          </p:nvPr>
        </p:nvSpPr>
        <p:spPr/>
        <p:txBody>
          <a:bodyPr/>
          <a:lstStyle/>
          <a:p>
            <a:fld id="{6ECD6A31-E5D2-4344-911A-C36CDA4F2324}" type="slidenum">
              <a:rPr lang="en-US" smtClean="0"/>
              <a:t>‹#›</a:t>
            </a:fld>
            <a:endParaRPr lang="en-US"/>
          </a:p>
        </p:txBody>
      </p:sp>
    </p:spTree>
    <p:extLst>
      <p:ext uri="{BB962C8B-B14F-4D97-AF65-F5344CB8AC3E}">
        <p14:creationId xmlns:p14="http://schemas.microsoft.com/office/powerpoint/2010/main" val="30577383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2E5963-DBD4-92BB-80A9-3977E07450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561443-4B25-C2B3-6ECA-490EB84F5D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85FB1-0B06-57C3-1C36-2C41D15388FD}"/>
              </a:ext>
            </a:extLst>
          </p:cNvPr>
          <p:cNvSpPr>
            <a:spLocks noGrp="1"/>
          </p:cNvSpPr>
          <p:nvPr>
            <p:ph type="dt" sz="half" idx="10"/>
          </p:nvPr>
        </p:nvSpPr>
        <p:spPr/>
        <p:txBody>
          <a:bodyPr/>
          <a:lstStyle/>
          <a:p>
            <a:fld id="{99AB5ECD-1FF8-064C-99C4-D270AE44D04E}" type="datetimeFigureOut">
              <a:rPr lang="en-US" smtClean="0"/>
              <a:t>12/10/23</a:t>
            </a:fld>
            <a:endParaRPr lang="en-US"/>
          </a:p>
        </p:txBody>
      </p:sp>
      <p:sp>
        <p:nvSpPr>
          <p:cNvPr id="5" name="Footer Placeholder 4">
            <a:extLst>
              <a:ext uri="{FF2B5EF4-FFF2-40B4-BE49-F238E27FC236}">
                <a16:creationId xmlns:a16="http://schemas.microsoft.com/office/drawing/2014/main" id="{C7BDAB65-E00C-F54C-2B80-846EC6860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02B3FC-FC2D-F38C-1117-42A93DA89549}"/>
              </a:ext>
            </a:extLst>
          </p:cNvPr>
          <p:cNvSpPr>
            <a:spLocks noGrp="1"/>
          </p:cNvSpPr>
          <p:nvPr>
            <p:ph type="sldNum" sz="quarter" idx="12"/>
          </p:nvPr>
        </p:nvSpPr>
        <p:spPr/>
        <p:txBody>
          <a:bodyPr/>
          <a:lstStyle/>
          <a:p>
            <a:fld id="{6ECD6A31-E5D2-4344-911A-C36CDA4F2324}" type="slidenum">
              <a:rPr lang="en-US" smtClean="0"/>
              <a:t>‹#›</a:t>
            </a:fld>
            <a:endParaRPr lang="en-US"/>
          </a:p>
        </p:txBody>
      </p:sp>
    </p:spTree>
    <p:extLst>
      <p:ext uri="{BB962C8B-B14F-4D97-AF65-F5344CB8AC3E}">
        <p14:creationId xmlns:p14="http://schemas.microsoft.com/office/powerpoint/2010/main" val="33807573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D69FBC3-01A9-404E-B240-82CD10CACEB5}"/>
              </a:ext>
            </a:extLst>
          </p:cNvPr>
          <p:cNvSpPr>
            <a:spLocks noChangeAspect="1"/>
          </p:cNvSpPr>
          <p:nvPr userDrawn="1"/>
        </p:nvSpPr>
        <p:spPr>
          <a:xfrm>
            <a:off x="8465271" y="1"/>
            <a:ext cx="3726731" cy="1432874"/>
          </a:xfrm>
          <a:prstGeom prst="rect">
            <a:avLst/>
          </a:prstGeom>
          <a:solidFill>
            <a:srgbClr val="8E699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ADF00E-632E-E248-B28D-642958842F6A}"/>
              </a:ext>
            </a:extLst>
          </p:cNvPr>
          <p:cNvSpPr>
            <a:spLocks noGrp="1"/>
          </p:cNvSpPr>
          <p:nvPr>
            <p:ph type="title"/>
          </p:nvPr>
        </p:nvSpPr>
        <p:spPr>
          <a:xfrm>
            <a:off x="515379" y="201707"/>
            <a:ext cx="10515600" cy="1325563"/>
          </a:xfrm>
          <a:prstGeom prst="rect">
            <a:avLst/>
          </a:prstGeom>
        </p:spPr>
        <p:txBody>
          <a:bodyPr>
            <a:normAutofit/>
          </a:bodyPr>
          <a:lstStyle>
            <a:lvl1pPr algn="l">
              <a:defRPr sz="225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EF7E5771-41B0-2B41-B76B-195295F3D29F}"/>
              </a:ext>
            </a:extLst>
          </p:cNvPr>
          <p:cNvSpPr>
            <a:spLocks noGrp="1"/>
          </p:cNvSpPr>
          <p:nvPr>
            <p:ph type="sldNum" sz="quarter" idx="10"/>
          </p:nvPr>
        </p:nvSpPr>
        <p:spPr>
          <a:xfrm>
            <a:off x="515379" y="6191533"/>
            <a:ext cx="2743200" cy="365125"/>
          </a:xfrm>
        </p:spPr>
        <p:txBody>
          <a:bodyPr/>
          <a:lstStyle>
            <a:lvl1pPr algn="l">
              <a:defRPr>
                <a:latin typeface="Arial" panose="020B0604020202020204" pitchFamily="34" charset="0"/>
                <a:cs typeface="Arial" panose="020B0604020202020204" pitchFamily="34" charset="0"/>
              </a:defRPr>
            </a:lvl1pPr>
          </a:lstStyle>
          <a:p>
            <a:pPr defTabSz="685800"/>
            <a:fld id="{8AE5BFD4-141C-3B46-8089-8CD7D05FFED6}" type="slidenum">
              <a:rPr lang="en-US" smtClean="0">
                <a:solidFill>
                  <a:prstClr val="black">
                    <a:tint val="75000"/>
                  </a:prstClr>
                </a:solidFill>
              </a:rPr>
              <a:pPr defTabSz="685800"/>
              <a:t>‹#›</a:t>
            </a:fld>
            <a:endParaRPr lang="en-US" dirty="0">
              <a:solidFill>
                <a:prstClr val="black">
                  <a:tint val="75000"/>
                </a:prstClr>
              </a:solidFill>
            </a:endParaRPr>
          </a:p>
        </p:txBody>
      </p:sp>
      <p:sp>
        <p:nvSpPr>
          <p:cNvPr id="9" name="Text Placeholder 8">
            <a:extLst>
              <a:ext uri="{FF2B5EF4-FFF2-40B4-BE49-F238E27FC236}">
                <a16:creationId xmlns:a16="http://schemas.microsoft.com/office/drawing/2014/main" id="{656A4980-402A-D643-B0F0-88C63F0E3A1A}"/>
              </a:ext>
            </a:extLst>
          </p:cNvPr>
          <p:cNvSpPr>
            <a:spLocks noGrp="1"/>
          </p:cNvSpPr>
          <p:nvPr>
            <p:ph type="body" sz="quarter" idx="11"/>
          </p:nvPr>
        </p:nvSpPr>
        <p:spPr>
          <a:xfrm>
            <a:off x="515379" y="2032188"/>
            <a:ext cx="7342188" cy="383698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8" name="Group 7">
            <a:extLst>
              <a:ext uri="{FF2B5EF4-FFF2-40B4-BE49-F238E27FC236}">
                <a16:creationId xmlns:a16="http://schemas.microsoft.com/office/drawing/2014/main" id="{6604B741-5F6F-48ED-99A5-6682F4B20E9D}"/>
              </a:ext>
            </a:extLst>
          </p:cNvPr>
          <p:cNvGrpSpPr/>
          <p:nvPr userDrawn="1"/>
        </p:nvGrpSpPr>
        <p:grpSpPr>
          <a:xfrm>
            <a:off x="9520000" y="5779859"/>
            <a:ext cx="2420083" cy="876439"/>
            <a:chOff x="7372248" y="4727859"/>
            <a:chExt cx="4572000" cy="1655762"/>
          </a:xfrm>
        </p:grpSpPr>
        <p:sp>
          <p:nvSpPr>
            <p:cNvPr id="10" name="Rectangle 9">
              <a:extLst>
                <a:ext uri="{FF2B5EF4-FFF2-40B4-BE49-F238E27FC236}">
                  <a16:creationId xmlns:a16="http://schemas.microsoft.com/office/drawing/2014/main" id="{7DFF12AE-3B0E-415D-A202-5440F5A88EE3}"/>
                </a:ext>
              </a:extLst>
            </p:cNvPr>
            <p:cNvSpPr/>
            <p:nvPr userDrawn="1"/>
          </p:nvSpPr>
          <p:spPr>
            <a:xfrm>
              <a:off x="7372248" y="4804203"/>
              <a:ext cx="4572000" cy="15794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drawing&#10;&#10;Description automatically generated">
              <a:extLst>
                <a:ext uri="{FF2B5EF4-FFF2-40B4-BE49-F238E27FC236}">
                  <a16:creationId xmlns:a16="http://schemas.microsoft.com/office/drawing/2014/main" id="{3FBEB8F6-B1DA-45E1-AC59-9D98E206F058}"/>
                </a:ext>
              </a:extLst>
            </p:cNvPr>
            <p:cNvPicPr>
              <a:picLocks noChangeAspect="1"/>
            </p:cNvPicPr>
            <p:nvPr userDrawn="1"/>
          </p:nvPicPr>
          <p:blipFill>
            <a:blip r:embed="rId3"/>
            <a:stretch>
              <a:fillRect/>
            </a:stretch>
          </p:blipFill>
          <p:spPr>
            <a:xfrm>
              <a:off x="7949046" y="4727859"/>
              <a:ext cx="3730756" cy="1462405"/>
            </a:xfrm>
            <a:prstGeom prst="rect">
              <a:avLst/>
            </a:prstGeom>
          </p:spPr>
        </p:pic>
      </p:grpSp>
    </p:spTree>
    <p:extLst>
      <p:ext uri="{BB962C8B-B14F-4D97-AF65-F5344CB8AC3E}">
        <p14:creationId xmlns:p14="http://schemas.microsoft.com/office/powerpoint/2010/main" val="40817882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997799"/>
            <a:ext cx="10363200" cy="1470025"/>
          </a:xfrm>
          <a:prstGeom prst="rect">
            <a:avLst/>
          </a:prstGeom>
        </p:spPr>
        <p:txBody>
          <a:bodyPr>
            <a:normAutofit/>
          </a:bodyPr>
          <a:lstStyle>
            <a:lvl1pPr algn="ctr">
              <a:defRPr sz="3501" baseline="0">
                <a:solidFill>
                  <a:schemeClr val="tx1">
                    <a:lumMod val="65000"/>
                    <a:lumOff val="35000"/>
                  </a:schemeClr>
                </a:solidFill>
                <a:latin typeface="Century Gothic Bold" charset="0"/>
              </a:defRPr>
            </a:lvl1pPr>
          </a:lstStyle>
          <a:p>
            <a:r>
              <a:rPr lang="en-US" dirty="0"/>
              <a:t>Click to edit Master title style</a:t>
            </a:r>
          </a:p>
        </p:txBody>
      </p:sp>
      <p:sp>
        <p:nvSpPr>
          <p:cNvPr id="3" name="Subtitle 2"/>
          <p:cNvSpPr>
            <a:spLocks noGrp="1"/>
          </p:cNvSpPr>
          <p:nvPr>
            <p:ph type="subTitle" idx="1" hasCustomPrompt="1"/>
          </p:nvPr>
        </p:nvSpPr>
        <p:spPr>
          <a:xfrm>
            <a:off x="1828800" y="4104306"/>
            <a:ext cx="8534400" cy="206175"/>
          </a:xfrm>
          <a:prstGeom prst="rect">
            <a:avLst/>
          </a:prstGeom>
        </p:spPr>
        <p:txBody>
          <a:bodyPr>
            <a:normAutofit/>
          </a:bodyPr>
          <a:lstStyle>
            <a:lvl1pPr marL="0" indent="0" algn="ctr">
              <a:buNone/>
              <a:defRPr sz="1000" cap="all" baseline="0">
                <a:solidFill>
                  <a:srgbClr val="B01C32"/>
                </a:solidFill>
                <a:latin typeface="Century Gothic Bold Italic" charset="0"/>
              </a:defRPr>
            </a:lvl1pPr>
            <a:lvl2pPr marL="457209" indent="0" algn="ctr">
              <a:buNone/>
              <a:defRPr>
                <a:solidFill>
                  <a:schemeClr val="tx1">
                    <a:tint val="75000"/>
                  </a:schemeClr>
                </a:solidFill>
              </a:defRPr>
            </a:lvl2pPr>
            <a:lvl3pPr marL="914419" indent="0" algn="ctr">
              <a:buNone/>
              <a:defRPr>
                <a:solidFill>
                  <a:schemeClr val="tx1">
                    <a:tint val="75000"/>
                  </a:schemeClr>
                </a:solidFill>
              </a:defRPr>
            </a:lvl3pPr>
            <a:lvl4pPr marL="1371627" indent="0" algn="ctr">
              <a:buNone/>
              <a:defRPr>
                <a:solidFill>
                  <a:schemeClr val="tx1">
                    <a:tint val="75000"/>
                  </a:schemeClr>
                </a:solidFill>
              </a:defRPr>
            </a:lvl4pPr>
            <a:lvl5pPr marL="1828837" indent="0" algn="ctr">
              <a:buNone/>
              <a:defRPr>
                <a:solidFill>
                  <a:schemeClr val="tx1">
                    <a:tint val="75000"/>
                  </a:schemeClr>
                </a:solidFill>
              </a:defRPr>
            </a:lvl5pPr>
            <a:lvl6pPr marL="2286046" indent="0" algn="ctr">
              <a:buNone/>
              <a:defRPr>
                <a:solidFill>
                  <a:schemeClr val="tx1">
                    <a:tint val="75000"/>
                  </a:schemeClr>
                </a:solidFill>
              </a:defRPr>
            </a:lvl6pPr>
            <a:lvl7pPr marL="2743254" indent="0" algn="ctr">
              <a:buNone/>
              <a:defRPr>
                <a:solidFill>
                  <a:schemeClr val="tx1">
                    <a:tint val="75000"/>
                  </a:schemeClr>
                </a:solidFill>
              </a:defRPr>
            </a:lvl7pPr>
            <a:lvl8pPr marL="3200464" indent="0" algn="ctr">
              <a:buNone/>
              <a:defRPr>
                <a:solidFill>
                  <a:schemeClr val="tx1">
                    <a:tint val="75000"/>
                  </a:schemeClr>
                </a:solidFill>
              </a:defRPr>
            </a:lvl8pPr>
            <a:lvl9pPr marL="3657673" indent="0" algn="ctr">
              <a:buNone/>
              <a:defRPr>
                <a:solidFill>
                  <a:schemeClr val="tx1">
                    <a:tint val="75000"/>
                  </a:schemeClr>
                </a:solidFill>
              </a:defRPr>
            </a:lvl9pPr>
          </a:lstStyle>
          <a:p>
            <a:r>
              <a:rPr lang="en-US" dirty="0"/>
              <a:t>Click to edit PRESENTER NAME</a:t>
            </a:r>
          </a:p>
        </p:txBody>
      </p:sp>
      <p:cxnSp>
        <p:nvCxnSpPr>
          <p:cNvPr id="4" name="Straight Connector 3"/>
          <p:cNvCxnSpPr/>
          <p:nvPr userDrawn="1"/>
        </p:nvCxnSpPr>
        <p:spPr>
          <a:xfrm flipV="1">
            <a:off x="1949318" y="2907772"/>
            <a:ext cx="8293365" cy="5291"/>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pic>
        <p:nvPicPr>
          <p:cNvPr id="5" name="Picture 16"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68095" y="2082600"/>
            <a:ext cx="20558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userDrawn="1"/>
        </p:nvSpPr>
        <p:spPr>
          <a:xfrm>
            <a:off x="8717798" y="6548035"/>
            <a:ext cx="3214431" cy="207749"/>
          </a:xfrm>
          <a:prstGeom prst="rect">
            <a:avLst/>
          </a:prstGeom>
          <a:noFill/>
        </p:spPr>
        <p:txBody>
          <a:bodyPr wrap="square">
            <a:spAutoFit/>
          </a:bodyPr>
          <a:lstStyle/>
          <a:p>
            <a:pPr algn="r" eaLnBrk="1" hangingPunct="1">
              <a:defRPr/>
            </a:pPr>
            <a:r>
              <a:rPr lang="de-DE" sz="750" b="1" spc="188" baseline="0" dirty="0">
                <a:solidFill>
                  <a:srgbClr val="A21727"/>
                </a:solidFill>
                <a:latin typeface="Century Gothic" charset="0"/>
                <a:ea typeface="Century Gothic" charset="0"/>
                <a:cs typeface="Century Gothic" charset="0"/>
              </a:rPr>
              <a:t>©</a:t>
            </a:r>
            <a:r>
              <a:rPr lang="en-US" sz="750" b="1" spc="188" baseline="0" dirty="0">
                <a:solidFill>
                  <a:srgbClr val="A21727"/>
                </a:solidFill>
                <a:latin typeface="Century Gothic" charset="0"/>
                <a:ea typeface="Century Gothic" charset="0"/>
                <a:cs typeface="Century Gothic" charset="0"/>
              </a:rPr>
              <a:t>UNIVERSITY OF UTAH HEALTH</a:t>
            </a:r>
            <a:endParaRPr lang="en-US" sz="750" b="1" spc="188"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424067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92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ransition Slide 1">
    <p:bg>
      <p:bgPr>
        <a:gradFill flip="none" rotWithShape="1">
          <a:gsLst>
            <a:gs pos="0">
              <a:srgbClr val="A21727">
                <a:lumMod val="96000"/>
                <a:lumOff val="4000"/>
              </a:srgbClr>
            </a:gs>
            <a:gs pos="100000">
              <a:srgbClr val="A21727"/>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4" name="Straight Connector 3"/>
          <p:cNvCxnSpPr/>
          <p:nvPr userDrawn="1"/>
        </p:nvCxnSpPr>
        <p:spPr>
          <a:xfrm flipV="1">
            <a:off x="3028156" y="3944938"/>
            <a:ext cx="6096000" cy="5291"/>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3" descr="U Health_horizontal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9574" y="4173803"/>
            <a:ext cx="2071688" cy="54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3028156" y="2622098"/>
            <a:ext cx="6096000" cy="1436688"/>
          </a:xfrm>
          <a:prstGeom prst="rect">
            <a:avLst/>
          </a:prstGeom>
        </p:spPr>
        <p:txBody>
          <a:bodyPr>
            <a:noAutofit/>
          </a:bodyPr>
          <a:lstStyle>
            <a:lvl1pPr marL="0" indent="0" algn="ctr">
              <a:buNone/>
              <a:defRPr sz="5001" b="0" i="0" spc="125" baseline="0">
                <a:solidFill>
                  <a:schemeClr val="bg1"/>
                </a:solidFill>
                <a:latin typeface="Century Gothic" charset="0"/>
                <a:ea typeface="Century Gothic" charset="0"/>
                <a:cs typeface="Century Gothic" charset="0"/>
              </a:defRPr>
            </a:lvl1pPr>
          </a:lstStyle>
          <a:p>
            <a:pPr lvl="0"/>
            <a:r>
              <a:rPr lang="en-US" dirty="0"/>
              <a:t>TITLE</a:t>
            </a:r>
          </a:p>
        </p:txBody>
      </p:sp>
      <p:sp>
        <p:nvSpPr>
          <p:cNvPr id="18" name="Text Placeholder 17"/>
          <p:cNvSpPr>
            <a:spLocks noGrp="1"/>
          </p:cNvSpPr>
          <p:nvPr>
            <p:ph type="body" sz="quarter" idx="11" hasCustomPrompt="1"/>
          </p:nvPr>
        </p:nvSpPr>
        <p:spPr>
          <a:xfrm>
            <a:off x="2160636" y="6555772"/>
            <a:ext cx="992628" cy="254000"/>
          </a:xfrm>
          <a:prstGeom prst="rect">
            <a:avLst/>
          </a:prstGeom>
        </p:spPr>
        <p:txBody>
          <a:bodyPr/>
          <a:lstStyle>
            <a:lvl1pPr marL="0" indent="0">
              <a:buNone/>
              <a:defRPr sz="750" b="1" i="0" spc="125" baseline="0">
                <a:solidFill>
                  <a:schemeClr val="bg1"/>
                </a:solidFill>
              </a:defRPr>
            </a:lvl1pPr>
          </a:lstStyle>
          <a:p>
            <a:pPr lvl="0"/>
            <a:r>
              <a:rPr lang="en-US" dirty="0"/>
              <a:t>@HANDLE</a:t>
            </a:r>
          </a:p>
        </p:txBody>
      </p:sp>
      <p:sp>
        <p:nvSpPr>
          <p:cNvPr id="19" name="Text Placeholder 17"/>
          <p:cNvSpPr>
            <a:spLocks noGrp="1"/>
          </p:cNvSpPr>
          <p:nvPr>
            <p:ph type="body" sz="quarter" idx="12" hasCustomPrompt="1"/>
          </p:nvPr>
        </p:nvSpPr>
        <p:spPr>
          <a:xfrm>
            <a:off x="3453005" y="6555772"/>
            <a:ext cx="992628" cy="254000"/>
          </a:xfrm>
          <a:prstGeom prst="rect">
            <a:avLst/>
          </a:prstGeom>
        </p:spPr>
        <p:txBody>
          <a:bodyPr/>
          <a:lstStyle>
            <a:lvl1pPr marL="0" indent="0">
              <a:buNone/>
              <a:defRPr sz="750" b="1" i="0" spc="125" baseline="0">
                <a:solidFill>
                  <a:schemeClr val="bg1"/>
                </a:solidFill>
              </a:defRPr>
            </a:lvl1pPr>
          </a:lstStyle>
          <a:p>
            <a:pPr lvl="0"/>
            <a:r>
              <a:rPr lang="en-US" dirty="0"/>
              <a:t>HASHTAG</a:t>
            </a:r>
          </a:p>
        </p:txBody>
      </p:sp>
      <p:sp>
        <p:nvSpPr>
          <p:cNvPr id="20" name="Text Placeholder 17"/>
          <p:cNvSpPr>
            <a:spLocks noGrp="1"/>
          </p:cNvSpPr>
          <p:nvPr>
            <p:ph type="body" sz="quarter" idx="13" hasCustomPrompt="1"/>
          </p:nvPr>
        </p:nvSpPr>
        <p:spPr>
          <a:xfrm>
            <a:off x="4745374" y="6555772"/>
            <a:ext cx="992628" cy="254000"/>
          </a:xfrm>
          <a:prstGeom prst="rect">
            <a:avLst/>
          </a:prstGeom>
        </p:spPr>
        <p:txBody>
          <a:bodyPr/>
          <a:lstStyle>
            <a:lvl1pPr marL="0" indent="0">
              <a:buNone/>
              <a:defRPr sz="750" b="1" i="0" spc="125" baseline="0">
                <a:solidFill>
                  <a:schemeClr val="bg1"/>
                </a:solidFill>
              </a:defRPr>
            </a:lvl1pPr>
          </a:lstStyle>
          <a:p>
            <a:pPr lvl="0"/>
            <a:r>
              <a:rPr lang="en-US" dirty="0"/>
              <a:t>MISC</a:t>
            </a:r>
          </a:p>
        </p:txBody>
      </p:sp>
      <p:sp>
        <p:nvSpPr>
          <p:cNvPr id="11" name="TextBox 10">
            <a:extLst>
              <a:ext uri="{FF2B5EF4-FFF2-40B4-BE49-F238E27FC236}">
                <a16:creationId xmlns:a16="http://schemas.microsoft.com/office/drawing/2014/main" id="{05E33BEA-E59B-5645-A510-2E5E1FF735B7}"/>
              </a:ext>
            </a:extLst>
          </p:cNvPr>
          <p:cNvSpPr txBox="1"/>
          <p:nvPr userDrawn="1"/>
        </p:nvSpPr>
        <p:spPr>
          <a:xfrm>
            <a:off x="8717798" y="6548035"/>
            <a:ext cx="3214431" cy="207749"/>
          </a:xfrm>
          <a:prstGeom prst="rect">
            <a:avLst/>
          </a:prstGeom>
          <a:noFill/>
        </p:spPr>
        <p:txBody>
          <a:bodyPr wrap="square">
            <a:spAutoFit/>
          </a:bodyPr>
          <a:lstStyle/>
          <a:p>
            <a:pPr algn="r" eaLnBrk="1" hangingPunct="1">
              <a:defRPr/>
            </a:pPr>
            <a:r>
              <a:rPr lang="de-DE" sz="750" b="1" spc="188" baseline="0" dirty="0">
                <a:solidFill>
                  <a:schemeClr val="bg1"/>
                </a:solidFill>
                <a:latin typeface="Century Gothic" charset="0"/>
                <a:ea typeface="Century Gothic" charset="0"/>
                <a:cs typeface="Century Gothic" charset="0"/>
              </a:rPr>
              <a:t>©</a:t>
            </a:r>
            <a:r>
              <a:rPr lang="en-US" sz="750" b="1" spc="188" baseline="0" dirty="0">
                <a:solidFill>
                  <a:schemeClr val="bg1"/>
                </a:solidFill>
                <a:latin typeface="Century Gothic" charset="0"/>
                <a:ea typeface="Century Gothic" charset="0"/>
                <a:cs typeface="Century Gothic" charset="0"/>
              </a:rPr>
              <a:t>UNIVERSITY OF UTAH HEALTH</a:t>
            </a:r>
            <a:endParaRPr lang="en-US" sz="750" b="1" spc="188"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51341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ransition Slide 2">
    <p:bg>
      <p:bgPr>
        <a:solidFill>
          <a:schemeClr val="bg1"/>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rotWithShape="1">
          <a:blip r:embed="rId2">
            <a:grayscl/>
            <a:alphaModFix amt="30000"/>
            <a:extLst>
              <a:ext uri="{28A0092B-C50C-407E-A947-70E740481C1C}">
                <a14:useLocalDpi xmlns:a14="http://schemas.microsoft.com/office/drawing/2010/main" val="0"/>
              </a:ext>
            </a:extLst>
          </a:blip>
          <a:srcRect t="2729" r="3588" b="762"/>
          <a:stretch/>
        </p:blipFill>
        <p:spPr bwMode="auto">
          <a:xfrm>
            <a:off x="1" y="-6965"/>
            <a:ext cx="12192000" cy="6864967"/>
          </a:xfrm>
          <a:prstGeom prst="rect">
            <a:avLst/>
          </a:prstGeom>
          <a:noFill/>
          <a:ln>
            <a:noFill/>
          </a:ln>
          <a:extLst>
            <a:ext uri="{909E8E84-426E-40DD-AFC4-6F175D3DCCD1}">
              <a14:hiddenFill xmlns:a14="http://schemas.microsoft.com/office/drawing/2010/main">
                <a:solidFill>
                  <a:srgbClr val="FFFFFF">
                    <a:alpha val="30196"/>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userDrawn="1"/>
        </p:nvSpPr>
        <p:spPr>
          <a:xfrm>
            <a:off x="1" y="0"/>
            <a:ext cx="105834"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9" eaLnBrk="1" fontAlgn="auto" hangingPunct="1">
              <a:spcBef>
                <a:spcPts val="0"/>
              </a:spcBef>
              <a:spcAft>
                <a:spcPts val="0"/>
              </a:spcAft>
              <a:defRPr/>
            </a:pPr>
            <a:endParaRPr lang="en-US" sz="2880"/>
          </a:p>
        </p:txBody>
      </p:sp>
      <p:sp>
        <p:nvSpPr>
          <p:cNvPr id="9" name="Text Placeholder 8"/>
          <p:cNvSpPr>
            <a:spLocks noGrp="1"/>
          </p:cNvSpPr>
          <p:nvPr>
            <p:ph type="body" sz="quarter" idx="10" hasCustomPrompt="1"/>
          </p:nvPr>
        </p:nvSpPr>
        <p:spPr>
          <a:xfrm>
            <a:off x="3028156" y="2622098"/>
            <a:ext cx="6096000" cy="1436688"/>
          </a:xfrm>
          <a:prstGeom prst="rect">
            <a:avLst/>
          </a:prstGeom>
        </p:spPr>
        <p:txBody>
          <a:bodyPr>
            <a:noAutofit/>
          </a:bodyPr>
          <a:lstStyle>
            <a:lvl1pPr marL="0" indent="0" algn="ctr">
              <a:buNone/>
              <a:defRPr sz="5001" b="0" i="0" spc="125" baseline="0">
                <a:solidFill>
                  <a:srgbClr val="A21727"/>
                </a:solidFill>
                <a:latin typeface="Century Gothic" charset="0"/>
                <a:ea typeface="Century Gothic" charset="0"/>
                <a:cs typeface="Century Gothic" charset="0"/>
              </a:defRPr>
            </a:lvl1pPr>
          </a:lstStyle>
          <a:p>
            <a:pPr lvl="0"/>
            <a:r>
              <a:rPr lang="en-US" dirty="0"/>
              <a:t>TITLE</a:t>
            </a:r>
          </a:p>
        </p:txBody>
      </p:sp>
      <p:pic>
        <p:nvPicPr>
          <p:cNvPr id="19" name="Picture 16" descr="U Health_horizontal_cmyk.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68095" y="4163219"/>
            <a:ext cx="20558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userDrawn="1"/>
        </p:nvCxnSpPr>
        <p:spPr>
          <a:xfrm flipV="1">
            <a:off x="3028156" y="3944938"/>
            <a:ext cx="6096000" cy="5291"/>
          </a:xfrm>
          <a:prstGeom prst="line">
            <a:avLst/>
          </a:prstGeom>
          <a:ln w="3175" cmpd="sng">
            <a:solidFill>
              <a:srgbClr val="B01C32"/>
            </a:solidFill>
          </a:ln>
          <a:effectLst/>
        </p:spPr>
        <p:style>
          <a:lnRef idx="2">
            <a:schemeClr val="accent1"/>
          </a:lnRef>
          <a:fillRef idx="0">
            <a:schemeClr val="accent1"/>
          </a:fillRef>
          <a:effectRef idx="1">
            <a:schemeClr val="accent1"/>
          </a:effectRef>
          <a:fontRef idx="minor">
            <a:schemeClr val="tx1"/>
          </a:fontRef>
        </p:style>
      </p:cxnSp>
      <p:sp>
        <p:nvSpPr>
          <p:cNvPr id="39" name="Text Placeholder 5"/>
          <p:cNvSpPr>
            <a:spLocks noGrp="1"/>
          </p:cNvSpPr>
          <p:nvPr>
            <p:ph type="body" sz="quarter" idx="17" hasCustomPrompt="1"/>
          </p:nvPr>
        </p:nvSpPr>
        <p:spPr>
          <a:xfrm>
            <a:off x="2160439" y="6552022"/>
            <a:ext cx="992188" cy="254000"/>
          </a:xfrm>
          <a:prstGeom prst="rect">
            <a:avLst/>
          </a:prstGeom>
        </p:spPr>
        <p:txBody>
          <a:bodyPr/>
          <a:lstStyle>
            <a:lvl1pPr marL="0" indent="0">
              <a:buNone/>
              <a:defRPr sz="750" b="1" spc="125" baseline="0">
                <a:solidFill>
                  <a:srgbClr val="A21727"/>
                </a:solidFill>
              </a:defRPr>
            </a:lvl1pPr>
          </a:lstStyle>
          <a:p>
            <a:pPr lvl="0"/>
            <a:r>
              <a:rPr lang="en-US" dirty="0"/>
              <a:t>@HANDLE</a:t>
            </a:r>
          </a:p>
        </p:txBody>
      </p:sp>
      <p:sp>
        <p:nvSpPr>
          <p:cNvPr id="40" name="Text Placeholder 5"/>
          <p:cNvSpPr>
            <a:spLocks noGrp="1"/>
          </p:cNvSpPr>
          <p:nvPr>
            <p:ph type="body" sz="quarter" idx="18" hasCustomPrompt="1"/>
          </p:nvPr>
        </p:nvSpPr>
        <p:spPr>
          <a:xfrm>
            <a:off x="3453005" y="6552022"/>
            <a:ext cx="992188" cy="254000"/>
          </a:xfrm>
          <a:prstGeom prst="rect">
            <a:avLst/>
          </a:prstGeom>
        </p:spPr>
        <p:txBody>
          <a:bodyPr/>
          <a:lstStyle>
            <a:lvl1pPr marL="0" indent="0">
              <a:buNone/>
              <a:defRPr sz="750" b="1" spc="125" baseline="0">
                <a:solidFill>
                  <a:srgbClr val="A21727"/>
                </a:solidFill>
              </a:defRPr>
            </a:lvl1pPr>
          </a:lstStyle>
          <a:p>
            <a:pPr lvl="0"/>
            <a:r>
              <a:rPr lang="en-US" dirty="0"/>
              <a:t>HASHTAG</a:t>
            </a:r>
          </a:p>
        </p:txBody>
      </p:sp>
      <p:sp>
        <p:nvSpPr>
          <p:cNvPr id="41" name="Text Placeholder 5"/>
          <p:cNvSpPr>
            <a:spLocks noGrp="1"/>
          </p:cNvSpPr>
          <p:nvPr>
            <p:ph type="body" sz="quarter" idx="19" hasCustomPrompt="1"/>
          </p:nvPr>
        </p:nvSpPr>
        <p:spPr>
          <a:xfrm>
            <a:off x="4745814" y="6552022"/>
            <a:ext cx="992188" cy="254000"/>
          </a:xfrm>
          <a:prstGeom prst="rect">
            <a:avLst/>
          </a:prstGeom>
        </p:spPr>
        <p:txBody>
          <a:bodyPr/>
          <a:lstStyle>
            <a:lvl1pPr marL="0" indent="0">
              <a:buNone/>
              <a:defRPr sz="750" b="1" spc="125" baseline="0">
                <a:solidFill>
                  <a:srgbClr val="A21727"/>
                </a:solidFill>
              </a:defRPr>
            </a:lvl1pPr>
          </a:lstStyle>
          <a:p>
            <a:pPr lvl="0"/>
            <a:r>
              <a:rPr lang="en-US" dirty="0"/>
              <a:t>MISC</a:t>
            </a:r>
          </a:p>
        </p:txBody>
      </p:sp>
      <p:sp>
        <p:nvSpPr>
          <p:cNvPr id="12" name="TextBox 11">
            <a:extLst>
              <a:ext uri="{FF2B5EF4-FFF2-40B4-BE49-F238E27FC236}">
                <a16:creationId xmlns:a16="http://schemas.microsoft.com/office/drawing/2014/main" id="{766F2593-9E46-7949-96D0-6D8396D306A5}"/>
              </a:ext>
            </a:extLst>
          </p:cNvPr>
          <p:cNvSpPr txBox="1"/>
          <p:nvPr userDrawn="1"/>
        </p:nvSpPr>
        <p:spPr>
          <a:xfrm>
            <a:off x="8717798" y="6548035"/>
            <a:ext cx="3214431" cy="207749"/>
          </a:xfrm>
          <a:prstGeom prst="rect">
            <a:avLst/>
          </a:prstGeom>
          <a:noFill/>
        </p:spPr>
        <p:txBody>
          <a:bodyPr wrap="square">
            <a:spAutoFit/>
          </a:bodyPr>
          <a:lstStyle/>
          <a:p>
            <a:pPr algn="r" eaLnBrk="1" hangingPunct="1">
              <a:defRPr/>
            </a:pPr>
            <a:r>
              <a:rPr lang="de-DE" sz="750" b="1" spc="188" baseline="0" dirty="0">
                <a:solidFill>
                  <a:srgbClr val="A21727"/>
                </a:solidFill>
                <a:latin typeface="Century Gothic" charset="0"/>
                <a:ea typeface="Century Gothic" charset="0"/>
                <a:cs typeface="Century Gothic" charset="0"/>
              </a:rPr>
              <a:t>©</a:t>
            </a:r>
            <a:r>
              <a:rPr lang="en-US" sz="750" b="1" spc="188" baseline="0" dirty="0">
                <a:solidFill>
                  <a:srgbClr val="A21727"/>
                </a:solidFill>
                <a:latin typeface="Century Gothic" charset="0"/>
                <a:ea typeface="Century Gothic" charset="0"/>
                <a:cs typeface="Century Gothic" charset="0"/>
              </a:rPr>
              <a:t>UNIVERSITY OF UTAH HEALTH</a:t>
            </a:r>
            <a:endParaRPr lang="en-US" sz="750" b="1" spc="188"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66895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969B4-F062-7E27-0C9C-75558D74D0F5}"/>
              </a:ext>
            </a:extLst>
          </p:cNvPr>
          <p:cNvSpPr>
            <a:spLocks noGrp="1"/>
          </p:cNvSpPr>
          <p:nvPr>
            <p:ph type="dt" sz="half" idx="10"/>
          </p:nvPr>
        </p:nvSpPr>
        <p:spPr/>
        <p:txBody>
          <a:bodyPr/>
          <a:lstStyle/>
          <a:p>
            <a:fld id="{37C6FCA2-F360-F84A-BE78-25E04EC8F745}" type="datetimeFigureOut">
              <a:rPr lang="en-US" smtClean="0"/>
              <a:t>12/9/23</a:t>
            </a:fld>
            <a:endParaRPr lang="en-US"/>
          </a:p>
        </p:txBody>
      </p:sp>
      <p:sp>
        <p:nvSpPr>
          <p:cNvPr id="3" name="Footer Placeholder 2">
            <a:extLst>
              <a:ext uri="{FF2B5EF4-FFF2-40B4-BE49-F238E27FC236}">
                <a16:creationId xmlns:a16="http://schemas.microsoft.com/office/drawing/2014/main" id="{8BAA6E1E-6C86-E8EF-D258-3D3453CC8D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AF19D6-A6EE-AD4C-8149-016E0CBF263E}"/>
              </a:ext>
            </a:extLst>
          </p:cNvPr>
          <p:cNvSpPr>
            <a:spLocks noGrp="1"/>
          </p:cNvSpPr>
          <p:nvPr>
            <p:ph type="sldNum" sz="quarter" idx="12"/>
          </p:nvPr>
        </p:nvSpPr>
        <p:spPr/>
        <p:txBody>
          <a:bodyPr/>
          <a:lstStyle/>
          <a:p>
            <a:fld id="{C43D6016-7800-EE4D-9182-12F326494598}" type="slidenum">
              <a:rPr lang="en-US" smtClean="0"/>
              <a:t>‹#›</a:t>
            </a:fld>
            <a:endParaRPr lang="en-US"/>
          </a:p>
        </p:txBody>
      </p:sp>
    </p:spTree>
    <p:extLst>
      <p:ext uri="{BB962C8B-B14F-4D97-AF65-F5344CB8AC3E}">
        <p14:creationId xmlns:p14="http://schemas.microsoft.com/office/powerpoint/2010/main" val="19958669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920750" y="578736"/>
            <a:ext cx="10661650" cy="549536"/>
          </a:xfrm>
          <a:prstGeom prst="rect">
            <a:avLst/>
          </a:prstGeom>
        </p:spPr>
        <p:txBody>
          <a:bodyPr/>
          <a:lstStyle/>
          <a:p>
            <a:r>
              <a:rPr lang="en-US" dirty="0"/>
              <a:t>Click to edit Master title style</a:t>
            </a:r>
          </a:p>
        </p:txBody>
      </p:sp>
      <p:sp>
        <p:nvSpPr>
          <p:cNvPr id="4" name="Rectangle 3"/>
          <p:cNvSpPr/>
          <p:nvPr userDrawn="1"/>
        </p:nvSpPr>
        <p:spPr>
          <a:xfrm>
            <a:off x="1" y="0"/>
            <a:ext cx="105834"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9" eaLnBrk="1" fontAlgn="auto" hangingPunct="1">
              <a:spcBef>
                <a:spcPts val="0"/>
              </a:spcBef>
              <a:spcAft>
                <a:spcPts val="0"/>
              </a:spcAft>
              <a:defRPr/>
            </a:pPr>
            <a:endParaRPr lang="en-US" sz="2880"/>
          </a:p>
        </p:txBody>
      </p:sp>
      <p:sp>
        <p:nvSpPr>
          <p:cNvPr id="5" name="Content Placeholder 2"/>
          <p:cNvSpPr>
            <a:spLocks noGrp="1"/>
          </p:cNvSpPr>
          <p:nvPr>
            <p:ph sz="half" idx="1"/>
          </p:nvPr>
        </p:nvSpPr>
        <p:spPr>
          <a:xfrm>
            <a:off x="920751" y="1762390"/>
            <a:ext cx="10563679" cy="44590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7"/>
          <p:cNvSpPr>
            <a:spLocks noGrp="1"/>
          </p:cNvSpPr>
          <p:nvPr>
            <p:ph type="body" sz="quarter" idx="11" hasCustomPrompt="1"/>
          </p:nvPr>
        </p:nvSpPr>
        <p:spPr>
          <a:xfrm>
            <a:off x="2160636" y="6555772"/>
            <a:ext cx="992628" cy="254000"/>
          </a:xfrm>
          <a:prstGeom prst="rect">
            <a:avLst/>
          </a:prstGeom>
        </p:spPr>
        <p:txBody>
          <a:bodyPr/>
          <a:lstStyle>
            <a:lvl1pPr marL="0" indent="0">
              <a:buNone/>
              <a:defRPr sz="750" b="1" i="0" spc="125"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5" y="6555772"/>
            <a:ext cx="992628" cy="254000"/>
          </a:xfrm>
          <a:prstGeom prst="rect">
            <a:avLst/>
          </a:prstGeom>
        </p:spPr>
        <p:txBody>
          <a:bodyPr/>
          <a:lstStyle>
            <a:lvl1pPr marL="0" indent="0">
              <a:buNone/>
              <a:defRPr sz="750" b="1" i="0" spc="125"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4" y="6555772"/>
            <a:ext cx="992628" cy="254000"/>
          </a:xfrm>
          <a:prstGeom prst="rect">
            <a:avLst/>
          </a:prstGeom>
        </p:spPr>
        <p:txBody>
          <a:bodyPr/>
          <a:lstStyle>
            <a:lvl1pPr marL="0" indent="0">
              <a:buNone/>
              <a:defRPr sz="750" b="1" i="0" spc="125"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2" y="6400272"/>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095"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a:lstStyle>
            <a:lvl1pPr marL="0" indent="0">
              <a:buNone/>
              <a:defRPr sz="750" baseline="0">
                <a:solidFill>
                  <a:srgbClr val="A31527"/>
                </a:solidFill>
              </a:defRPr>
            </a:lvl1pPr>
          </a:lstStyle>
          <a:p>
            <a:pPr lvl="0"/>
            <a:r>
              <a:rPr lang="en-US" dirty="0"/>
              <a:t>Source:</a:t>
            </a:r>
          </a:p>
        </p:txBody>
      </p:sp>
      <p:sp>
        <p:nvSpPr>
          <p:cNvPr id="17" name="TextBox 16">
            <a:extLst>
              <a:ext uri="{FF2B5EF4-FFF2-40B4-BE49-F238E27FC236}">
                <a16:creationId xmlns:a16="http://schemas.microsoft.com/office/drawing/2014/main" id="{F9A0E763-DADB-354C-A22D-CDD158D422AC}"/>
              </a:ext>
            </a:extLst>
          </p:cNvPr>
          <p:cNvSpPr txBox="1"/>
          <p:nvPr userDrawn="1"/>
        </p:nvSpPr>
        <p:spPr>
          <a:xfrm>
            <a:off x="8717798" y="6548035"/>
            <a:ext cx="3214431" cy="207749"/>
          </a:xfrm>
          <a:prstGeom prst="rect">
            <a:avLst/>
          </a:prstGeom>
          <a:noFill/>
        </p:spPr>
        <p:txBody>
          <a:bodyPr wrap="square">
            <a:spAutoFit/>
          </a:bodyPr>
          <a:lstStyle/>
          <a:p>
            <a:pPr algn="r" eaLnBrk="1" hangingPunct="1">
              <a:defRPr/>
            </a:pPr>
            <a:r>
              <a:rPr lang="de-DE" sz="750" b="1" spc="188" baseline="0" dirty="0">
                <a:solidFill>
                  <a:srgbClr val="A21727"/>
                </a:solidFill>
                <a:latin typeface="Century Gothic" charset="0"/>
                <a:ea typeface="Century Gothic" charset="0"/>
                <a:cs typeface="Century Gothic" charset="0"/>
              </a:rPr>
              <a:t>©</a:t>
            </a:r>
            <a:r>
              <a:rPr lang="en-US" sz="750" b="1" spc="188" baseline="0" dirty="0">
                <a:solidFill>
                  <a:srgbClr val="A21727"/>
                </a:solidFill>
                <a:latin typeface="Century Gothic" charset="0"/>
                <a:ea typeface="Century Gothic" charset="0"/>
                <a:cs typeface="Century Gothic" charset="0"/>
              </a:rPr>
              <a:t>UNIVERSITY OF UTAH HEALTH</a:t>
            </a:r>
            <a:endParaRPr lang="en-US" sz="750" b="1" spc="188"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71016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hoto and Footer">
    <p:spTree>
      <p:nvGrpSpPr>
        <p:cNvPr id="1" name=""/>
        <p:cNvGrpSpPr/>
        <p:nvPr/>
      </p:nvGrpSpPr>
      <p:grpSpPr>
        <a:xfrm>
          <a:off x="0" y="0"/>
          <a:ext cx="0" cy="0"/>
          <a:chOff x="0" y="0"/>
          <a:chExt cx="0" cy="0"/>
        </a:xfrm>
      </p:grpSpPr>
      <p:sp>
        <p:nvSpPr>
          <p:cNvPr id="4" name="Rectangle 3"/>
          <p:cNvSpPr/>
          <p:nvPr userDrawn="1"/>
        </p:nvSpPr>
        <p:spPr>
          <a:xfrm>
            <a:off x="1" y="0"/>
            <a:ext cx="105834"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9" eaLnBrk="1" fontAlgn="auto" hangingPunct="1">
              <a:spcBef>
                <a:spcPts val="0"/>
              </a:spcBef>
              <a:spcAft>
                <a:spcPts val="0"/>
              </a:spcAft>
              <a:defRPr/>
            </a:pPr>
            <a:endParaRPr lang="en-US" sz="2880"/>
          </a:p>
        </p:txBody>
      </p:sp>
      <p:sp>
        <p:nvSpPr>
          <p:cNvPr id="11" name="Text Placeholder 17"/>
          <p:cNvSpPr>
            <a:spLocks noGrp="1"/>
          </p:cNvSpPr>
          <p:nvPr>
            <p:ph type="body" sz="quarter" idx="11" hasCustomPrompt="1"/>
          </p:nvPr>
        </p:nvSpPr>
        <p:spPr>
          <a:xfrm>
            <a:off x="2160636" y="6555772"/>
            <a:ext cx="992628" cy="254000"/>
          </a:xfrm>
          <a:prstGeom prst="rect">
            <a:avLst/>
          </a:prstGeom>
        </p:spPr>
        <p:txBody>
          <a:bodyPr/>
          <a:lstStyle>
            <a:lvl1pPr marL="0" indent="0">
              <a:buNone/>
              <a:defRPr sz="750" b="1" i="0" spc="125"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5" y="6555772"/>
            <a:ext cx="992628" cy="254000"/>
          </a:xfrm>
          <a:prstGeom prst="rect">
            <a:avLst/>
          </a:prstGeom>
        </p:spPr>
        <p:txBody>
          <a:bodyPr/>
          <a:lstStyle>
            <a:lvl1pPr marL="0" indent="0">
              <a:buNone/>
              <a:defRPr sz="750" b="1" i="0" spc="125"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4" y="6555772"/>
            <a:ext cx="992628" cy="254000"/>
          </a:xfrm>
          <a:prstGeom prst="rect">
            <a:avLst/>
          </a:prstGeom>
        </p:spPr>
        <p:txBody>
          <a:bodyPr/>
          <a:lstStyle>
            <a:lvl1pPr marL="0" indent="0">
              <a:buNone/>
              <a:defRPr sz="750" b="1" i="0" spc="125"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2" y="6400272"/>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095"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a:lstStyle>
            <a:lvl1pPr marL="0" indent="0">
              <a:buNone/>
              <a:defRPr sz="750" baseline="0">
                <a:solidFill>
                  <a:srgbClr val="A31527"/>
                </a:solidFill>
              </a:defRPr>
            </a:lvl1pPr>
          </a:lstStyle>
          <a:p>
            <a:pPr lvl="0"/>
            <a:r>
              <a:rPr lang="en-US" dirty="0"/>
              <a:t>Source:</a:t>
            </a:r>
          </a:p>
        </p:txBody>
      </p:sp>
      <p:sp>
        <p:nvSpPr>
          <p:cNvPr id="10" name="TextBox 9">
            <a:extLst>
              <a:ext uri="{FF2B5EF4-FFF2-40B4-BE49-F238E27FC236}">
                <a16:creationId xmlns:a16="http://schemas.microsoft.com/office/drawing/2014/main" id="{C7AB5F51-F789-0143-99F3-573068C8B2B9}"/>
              </a:ext>
            </a:extLst>
          </p:cNvPr>
          <p:cNvSpPr txBox="1"/>
          <p:nvPr userDrawn="1"/>
        </p:nvSpPr>
        <p:spPr>
          <a:xfrm>
            <a:off x="8717798" y="6548035"/>
            <a:ext cx="3214431" cy="207749"/>
          </a:xfrm>
          <a:prstGeom prst="rect">
            <a:avLst/>
          </a:prstGeom>
          <a:noFill/>
        </p:spPr>
        <p:txBody>
          <a:bodyPr wrap="square">
            <a:spAutoFit/>
          </a:bodyPr>
          <a:lstStyle/>
          <a:p>
            <a:pPr algn="r" eaLnBrk="1" hangingPunct="1">
              <a:defRPr/>
            </a:pPr>
            <a:r>
              <a:rPr lang="de-DE" sz="750" b="1" spc="188" baseline="0" dirty="0">
                <a:solidFill>
                  <a:srgbClr val="A21727"/>
                </a:solidFill>
                <a:latin typeface="Century Gothic" charset="0"/>
                <a:ea typeface="Century Gothic" charset="0"/>
                <a:cs typeface="Century Gothic" charset="0"/>
              </a:rPr>
              <a:t>©</a:t>
            </a:r>
            <a:r>
              <a:rPr lang="en-US" sz="750" b="1" spc="188" baseline="0" dirty="0">
                <a:solidFill>
                  <a:srgbClr val="A21727"/>
                </a:solidFill>
                <a:latin typeface="Century Gothic" charset="0"/>
                <a:ea typeface="Century Gothic" charset="0"/>
                <a:cs typeface="Century Gothic" charset="0"/>
              </a:rPr>
              <a:t>UNIVERSITY OF UTAH HEALTH</a:t>
            </a:r>
            <a:endParaRPr lang="en-US" sz="750" b="1" spc="188"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85545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and Title">
    <p:spTree>
      <p:nvGrpSpPr>
        <p:cNvPr id="1" name=""/>
        <p:cNvGrpSpPr/>
        <p:nvPr/>
      </p:nvGrpSpPr>
      <p:grpSpPr>
        <a:xfrm>
          <a:off x="0" y="0"/>
          <a:ext cx="0" cy="0"/>
          <a:chOff x="0" y="0"/>
          <a:chExt cx="0" cy="0"/>
        </a:xfrm>
      </p:grpSpPr>
      <p:sp>
        <p:nvSpPr>
          <p:cNvPr id="2" name="Title 1"/>
          <p:cNvSpPr>
            <a:spLocks noGrp="1"/>
          </p:cNvSpPr>
          <p:nvPr>
            <p:ph type="title"/>
          </p:nvPr>
        </p:nvSpPr>
        <p:spPr>
          <a:xfrm>
            <a:off x="920750" y="578736"/>
            <a:ext cx="10661650" cy="549536"/>
          </a:xfrm>
          <a:prstGeom prst="rect">
            <a:avLst/>
          </a:prstGeom>
        </p:spPr>
        <p:txBody>
          <a:bodyPr/>
          <a:lstStyle/>
          <a:p>
            <a:r>
              <a:rPr lang="en-US" dirty="0"/>
              <a:t>Click to edit Master title style</a:t>
            </a:r>
          </a:p>
        </p:txBody>
      </p:sp>
      <p:sp>
        <p:nvSpPr>
          <p:cNvPr id="4" name="Rectangle 3"/>
          <p:cNvSpPr/>
          <p:nvPr userDrawn="1"/>
        </p:nvSpPr>
        <p:spPr>
          <a:xfrm>
            <a:off x="1" y="0"/>
            <a:ext cx="105834"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9" eaLnBrk="1" fontAlgn="auto" hangingPunct="1">
              <a:spcBef>
                <a:spcPts val="0"/>
              </a:spcBef>
              <a:spcAft>
                <a:spcPts val="0"/>
              </a:spcAft>
              <a:defRPr/>
            </a:pPr>
            <a:endParaRPr lang="en-US" sz="2880"/>
          </a:p>
        </p:txBody>
      </p:sp>
      <p:sp>
        <p:nvSpPr>
          <p:cNvPr id="11" name="Text Placeholder 17"/>
          <p:cNvSpPr>
            <a:spLocks noGrp="1"/>
          </p:cNvSpPr>
          <p:nvPr>
            <p:ph type="body" sz="quarter" idx="11" hasCustomPrompt="1"/>
          </p:nvPr>
        </p:nvSpPr>
        <p:spPr>
          <a:xfrm>
            <a:off x="2160636" y="6555772"/>
            <a:ext cx="992628" cy="254000"/>
          </a:xfrm>
          <a:prstGeom prst="rect">
            <a:avLst/>
          </a:prstGeom>
        </p:spPr>
        <p:txBody>
          <a:bodyPr/>
          <a:lstStyle>
            <a:lvl1pPr marL="0" indent="0">
              <a:buNone/>
              <a:defRPr sz="750" b="1" i="0" spc="125"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5" y="6555772"/>
            <a:ext cx="992628" cy="254000"/>
          </a:xfrm>
          <a:prstGeom prst="rect">
            <a:avLst/>
          </a:prstGeom>
        </p:spPr>
        <p:txBody>
          <a:bodyPr/>
          <a:lstStyle>
            <a:lvl1pPr marL="0" indent="0">
              <a:buNone/>
              <a:defRPr sz="750" b="1" i="0" spc="125"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4" y="6555772"/>
            <a:ext cx="992628" cy="254000"/>
          </a:xfrm>
          <a:prstGeom prst="rect">
            <a:avLst/>
          </a:prstGeom>
        </p:spPr>
        <p:txBody>
          <a:bodyPr/>
          <a:lstStyle>
            <a:lvl1pPr marL="0" indent="0">
              <a:buNone/>
              <a:defRPr sz="750" b="1" i="0" spc="125"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2" y="6400272"/>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095"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6"/>
          <p:cNvSpPr>
            <a:spLocks noGrp="1"/>
          </p:cNvSpPr>
          <p:nvPr>
            <p:ph type="body" sz="quarter" idx="15" hasCustomPrompt="1"/>
          </p:nvPr>
        </p:nvSpPr>
        <p:spPr>
          <a:xfrm>
            <a:off x="5738001" y="6238875"/>
            <a:ext cx="6454000" cy="308240"/>
          </a:xfrm>
          <a:prstGeom prst="rect">
            <a:avLst/>
          </a:prstGeom>
        </p:spPr>
        <p:txBody>
          <a:bodyPr/>
          <a:lstStyle>
            <a:lvl1pPr marL="0" indent="0">
              <a:buNone/>
              <a:defRPr sz="750" baseline="0">
                <a:solidFill>
                  <a:srgbClr val="A31527"/>
                </a:solidFill>
              </a:defRPr>
            </a:lvl1pPr>
          </a:lstStyle>
          <a:p>
            <a:pPr lvl="0"/>
            <a:r>
              <a:rPr lang="en-US" dirty="0"/>
              <a:t>Source:</a:t>
            </a:r>
          </a:p>
        </p:txBody>
      </p:sp>
      <p:sp>
        <p:nvSpPr>
          <p:cNvPr id="17" name="TextBox 16">
            <a:extLst>
              <a:ext uri="{FF2B5EF4-FFF2-40B4-BE49-F238E27FC236}">
                <a16:creationId xmlns:a16="http://schemas.microsoft.com/office/drawing/2014/main" id="{0552F7CE-A939-3E40-86C4-D21E1D225BB2}"/>
              </a:ext>
            </a:extLst>
          </p:cNvPr>
          <p:cNvSpPr txBox="1"/>
          <p:nvPr userDrawn="1"/>
        </p:nvSpPr>
        <p:spPr>
          <a:xfrm>
            <a:off x="8717798" y="6548035"/>
            <a:ext cx="3214431" cy="207749"/>
          </a:xfrm>
          <a:prstGeom prst="rect">
            <a:avLst/>
          </a:prstGeom>
          <a:noFill/>
        </p:spPr>
        <p:txBody>
          <a:bodyPr wrap="square">
            <a:spAutoFit/>
          </a:bodyPr>
          <a:lstStyle/>
          <a:p>
            <a:pPr algn="r" eaLnBrk="1" hangingPunct="1">
              <a:defRPr/>
            </a:pPr>
            <a:r>
              <a:rPr lang="de-DE" sz="750" b="1" spc="188" baseline="0" dirty="0">
                <a:solidFill>
                  <a:srgbClr val="A21727"/>
                </a:solidFill>
                <a:latin typeface="Century Gothic" charset="0"/>
                <a:ea typeface="Century Gothic" charset="0"/>
                <a:cs typeface="Century Gothic" charset="0"/>
              </a:rPr>
              <a:t>©</a:t>
            </a:r>
            <a:r>
              <a:rPr lang="en-US" sz="750" b="1" spc="188" baseline="0" dirty="0">
                <a:solidFill>
                  <a:srgbClr val="A21727"/>
                </a:solidFill>
                <a:latin typeface="Century Gothic" charset="0"/>
                <a:ea typeface="Century Gothic" charset="0"/>
                <a:cs typeface="Century Gothic" charset="0"/>
              </a:rPr>
              <a:t>UNIVERSITY OF UTAH HEALTH</a:t>
            </a:r>
            <a:endParaRPr lang="en-US" sz="750" b="1" spc="188"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21734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Two Column Text/Title and One Column with Photo">
    <p:spTree>
      <p:nvGrpSpPr>
        <p:cNvPr id="1" name=""/>
        <p:cNvGrpSpPr/>
        <p:nvPr/>
      </p:nvGrpSpPr>
      <p:grpSpPr>
        <a:xfrm>
          <a:off x="0" y="0"/>
          <a:ext cx="0" cy="0"/>
          <a:chOff x="0" y="0"/>
          <a:chExt cx="0" cy="0"/>
        </a:xfrm>
      </p:grpSpPr>
      <p:sp>
        <p:nvSpPr>
          <p:cNvPr id="2" name="Title 1"/>
          <p:cNvSpPr>
            <a:spLocks noGrp="1"/>
          </p:cNvSpPr>
          <p:nvPr>
            <p:ph type="title"/>
          </p:nvPr>
        </p:nvSpPr>
        <p:spPr>
          <a:xfrm>
            <a:off x="920750" y="578736"/>
            <a:ext cx="10661650" cy="549536"/>
          </a:xfrm>
          <a:prstGeom prst="rect">
            <a:avLst/>
          </a:prstGeom>
        </p:spPr>
        <p:txBody>
          <a:bodyPr/>
          <a:lstStyle/>
          <a:p>
            <a:r>
              <a:rPr lang="en-US" dirty="0"/>
              <a:t>Click to edit Master title style</a:t>
            </a:r>
          </a:p>
        </p:txBody>
      </p:sp>
      <p:sp>
        <p:nvSpPr>
          <p:cNvPr id="4" name="Rectangle 3"/>
          <p:cNvSpPr/>
          <p:nvPr userDrawn="1"/>
        </p:nvSpPr>
        <p:spPr>
          <a:xfrm>
            <a:off x="1" y="0"/>
            <a:ext cx="105834"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9" eaLnBrk="1" fontAlgn="auto" hangingPunct="1">
              <a:spcBef>
                <a:spcPts val="0"/>
              </a:spcBef>
              <a:spcAft>
                <a:spcPts val="0"/>
              </a:spcAft>
              <a:defRPr/>
            </a:pPr>
            <a:endParaRPr lang="en-US" sz="2880"/>
          </a:p>
        </p:txBody>
      </p:sp>
      <p:sp>
        <p:nvSpPr>
          <p:cNvPr id="5" name="Content Placeholder 2"/>
          <p:cNvSpPr>
            <a:spLocks noGrp="1"/>
          </p:cNvSpPr>
          <p:nvPr>
            <p:ph sz="half" idx="1"/>
          </p:nvPr>
        </p:nvSpPr>
        <p:spPr>
          <a:xfrm>
            <a:off x="920751" y="1762390"/>
            <a:ext cx="5049858" cy="44590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7"/>
          <p:cNvSpPr>
            <a:spLocks noGrp="1"/>
          </p:cNvSpPr>
          <p:nvPr>
            <p:ph type="body" sz="quarter" idx="11" hasCustomPrompt="1"/>
          </p:nvPr>
        </p:nvSpPr>
        <p:spPr>
          <a:xfrm>
            <a:off x="2160636" y="6555772"/>
            <a:ext cx="992628" cy="254000"/>
          </a:xfrm>
          <a:prstGeom prst="rect">
            <a:avLst/>
          </a:prstGeom>
        </p:spPr>
        <p:txBody>
          <a:bodyPr/>
          <a:lstStyle>
            <a:lvl1pPr marL="0" indent="0">
              <a:buNone/>
              <a:defRPr sz="750" b="1" i="0" spc="125"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5" y="6555772"/>
            <a:ext cx="992628" cy="254000"/>
          </a:xfrm>
          <a:prstGeom prst="rect">
            <a:avLst/>
          </a:prstGeom>
        </p:spPr>
        <p:txBody>
          <a:bodyPr/>
          <a:lstStyle>
            <a:lvl1pPr marL="0" indent="0">
              <a:buNone/>
              <a:defRPr sz="750" b="1" i="0" spc="125"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4" y="6555772"/>
            <a:ext cx="992628" cy="254000"/>
          </a:xfrm>
          <a:prstGeom prst="rect">
            <a:avLst/>
          </a:prstGeom>
        </p:spPr>
        <p:txBody>
          <a:bodyPr/>
          <a:lstStyle>
            <a:lvl1pPr marL="0" indent="0">
              <a:buNone/>
              <a:defRPr sz="750" b="1" i="0" spc="125"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2" y="6400272"/>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095"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sz="half" idx="15"/>
          </p:nvPr>
        </p:nvSpPr>
        <p:spPr>
          <a:xfrm>
            <a:off x="6532544" y="1762390"/>
            <a:ext cx="5049858" cy="445900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6"/>
          <p:cNvSpPr>
            <a:spLocks noGrp="1"/>
          </p:cNvSpPr>
          <p:nvPr>
            <p:ph type="body" sz="quarter" idx="16" hasCustomPrompt="1"/>
          </p:nvPr>
        </p:nvSpPr>
        <p:spPr>
          <a:xfrm>
            <a:off x="5738001" y="6238875"/>
            <a:ext cx="6454000" cy="308240"/>
          </a:xfrm>
          <a:prstGeom prst="rect">
            <a:avLst/>
          </a:prstGeom>
        </p:spPr>
        <p:txBody>
          <a:bodyPr/>
          <a:lstStyle>
            <a:lvl1pPr marL="0" indent="0">
              <a:buNone/>
              <a:defRPr sz="750" baseline="0">
                <a:solidFill>
                  <a:srgbClr val="A31527"/>
                </a:solidFill>
              </a:defRPr>
            </a:lvl1pPr>
          </a:lstStyle>
          <a:p>
            <a:pPr lvl="0"/>
            <a:r>
              <a:rPr lang="en-US" dirty="0"/>
              <a:t>Source:</a:t>
            </a:r>
          </a:p>
        </p:txBody>
      </p:sp>
      <p:sp>
        <p:nvSpPr>
          <p:cNvPr id="17" name="TextBox 16">
            <a:extLst>
              <a:ext uri="{FF2B5EF4-FFF2-40B4-BE49-F238E27FC236}">
                <a16:creationId xmlns:a16="http://schemas.microsoft.com/office/drawing/2014/main" id="{5FAEDE31-35C0-8648-8A4E-52A0FD15B8B0}"/>
              </a:ext>
            </a:extLst>
          </p:cNvPr>
          <p:cNvSpPr txBox="1"/>
          <p:nvPr userDrawn="1"/>
        </p:nvSpPr>
        <p:spPr>
          <a:xfrm>
            <a:off x="8717798" y="6548035"/>
            <a:ext cx="3214431" cy="207749"/>
          </a:xfrm>
          <a:prstGeom prst="rect">
            <a:avLst/>
          </a:prstGeom>
          <a:noFill/>
        </p:spPr>
        <p:txBody>
          <a:bodyPr wrap="square">
            <a:spAutoFit/>
          </a:bodyPr>
          <a:lstStyle/>
          <a:p>
            <a:pPr algn="r" eaLnBrk="1" hangingPunct="1">
              <a:defRPr/>
            </a:pPr>
            <a:r>
              <a:rPr lang="de-DE" sz="750" b="1" spc="188" baseline="0" dirty="0">
                <a:solidFill>
                  <a:srgbClr val="A21727"/>
                </a:solidFill>
                <a:latin typeface="Century Gothic" charset="0"/>
                <a:ea typeface="Century Gothic" charset="0"/>
                <a:cs typeface="Century Gothic" charset="0"/>
              </a:rPr>
              <a:t>©</a:t>
            </a:r>
            <a:r>
              <a:rPr lang="en-US" sz="750" b="1" spc="188" baseline="0" dirty="0">
                <a:solidFill>
                  <a:srgbClr val="A21727"/>
                </a:solidFill>
                <a:latin typeface="Century Gothic" charset="0"/>
                <a:ea typeface="Century Gothic" charset="0"/>
                <a:cs typeface="Century Gothic" charset="0"/>
              </a:rPr>
              <a:t>UNIVERSITY OF UTAH HEALTH</a:t>
            </a:r>
            <a:endParaRPr lang="en-US" sz="750" b="1" spc="188"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385149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Photo Collage">
    <p:spTree>
      <p:nvGrpSpPr>
        <p:cNvPr id="1" name=""/>
        <p:cNvGrpSpPr/>
        <p:nvPr/>
      </p:nvGrpSpPr>
      <p:grpSpPr>
        <a:xfrm>
          <a:off x="0" y="0"/>
          <a:ext cx="0" cy="0"/>
          <a:chOff x="0" y="0"/>
          <a:chExt cx="0" cy="0"/>
        </a:xfrm>
      </p:grpSpPr>
      <p:sp>
        <p:nvSpPr>
          <p:cNvPr id="2" name="Title 1"/>
          <p:cNvSpPr>
            <a:spLocks noGrp="1"/>
          </p:cNvSpPr>
          <p:nvPr>
            <p:ph type="title"/>
          </p:nvPr>
        </p:nvSpPr>
        <p:spPr>
          <a:xfrm>
            <a:off x="920750" y="578736"/>
            <a:ext cx="10661650" cy="549536"/>
          </a:xfrm>
          <a:prstGeom prst="rect">
            <a:avLst/>
          </a:prstGeom>
        </p:spPr>
        <p:txBody>
          <a:bodyPr/>
          <a:lstStyle/>
          <a:p>
            <a:r>
              <a:rPr lang="en-US" dirty="0"/>
              <a:t>Click to edit Master title style</a:t>
            </a:r>
          </a:p>
        </p:txBody>
      </p:sp>
      <p:sp>
        <p:nvSpPr>
          <p:cNvPr id="4" name="Rectangle 3"/>
          <p:cNvSpPr/>
          <p:nvPr userDrawn="1"/>
        </p:nvSpPr>
        <p:spPr>
          <a:xfrm>
            <a:off x="1" y="0"/>
            <a:ext cx="105834"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9" eaLnBrk="1" fontAlgn="auto" hangingPunct="1">
              <a:spcBef>
                <a:spcPts val="0"/>
              </a:spcBef>
              <a:spcAft>
                <a:spcPts val="0"/>
              </a:spcAft>
              <a:defRPr/>
            </a:pPr>
            <a:endParaRPr lang="en-US" sz="2880"/>
          </a:p>
        </p:txBody>
      </p:sp>
      <p:sp>
        <p:nvSpPr>
          <p:cNvPr id="11" name="Text Placeholder 17"/>
          <p:cNvSpPr>
            <a:spLocks noGrp="1"/>
          </p:cNvSpPr>
          <p:nvPr>
            <p:ph type="body" sz="quarter" idx="11" hasCustomPrompt="1"/>
          </p:nvPr>
        </p:nvSpPr>
        <p:spPr>
          <a:xfrm>
            <a:off x="2160636" y="6555772"/>
            <a:ext cx="992628" cy="254000"/>
          </a:xfrm>
          <a:prstGeom prst="rect">
            <a:avLst/>
          </a:prstGeom>
        </p:spPr>
        <p:txBody>
          <a:bodyPr/>
          <a:lstStyle>
            <a:lvl1pPr marL="0" indent="0">
              <a:buNone/>
              <a:defRPr sz="750" b="1" i="0" spc="125" baseline="0">
                <a:solidFill>
                  <a:srgbClr val="A21727"/>
                </a:solidFill>
              </a:defRPr>
            </a:lvl1pPr>
          </a:lstStyle>
          <a:p>
            <a:pPr lvl="0"/>
            <a:r>
              <a:rPr lang="en-US" dirty="0"/>
              <a:t>@HANDLE</a:t>
            </a:r>
          </a:p>
        </p:txBody>
      </p:sp>
      <p:sp>
        <p:nvSpPr>
          <p:cNvPr id="12" name="Text Placeholder 17"/>
          <p:cNvSpPr>
            <a:spLocks noGrp="1"/>
          </p:cNvSpPr>
          <p:nvPr>
            <p:ph type="body" sz="quarter" idx="12" hasCustomPrompt="1"/>
          </p:nvPr>
        </p:nvSpPr>
        <p:spPr>
          <a:xfrm>
            <a:off x="3453005" y="6555772"/>
            <a:ext cx="992628" cy="254000"/>
          </a:xfrm>
          <a:prstGeom prst="rect">
            <a:avLst/>
          </a:prstGeom>
        </p:spPr>
        <p:txBody>
          <a:bodyPr/>
          <a:lstStyle>
            <a:lvl1pPr marL="0" indent="0">
              <a:buNone/>
              <a:defRPr sz="750" b="1" i="0" spc="125" baseline="0">
                <a:solidFill>
                  <a:srgbClr val="A21727"/>
                </a:solidFill>
              </a:defRPr>
            </a:lvl1pPr>
          </a:lstStyle>
          <a:p>
            <a:pPr lvl="0"/>
            <a:r>
              <a:rPr lang="en-US" dirty="0"/>
              <a:t>HASHTAG</a:t>
            </a:r>
          </a:p>
        </p:txBody>
      </p:sp>
      <p:sp>
        <p:nvSpPr>
          <p:cNvPr id="13" name="Text Placeholder 17"/>
          <p:cNvSpPr>
            <a:spLocks noGrp="1"/>
          </p:cNvSpPr>
          <p:nvPr>
            <p:ph type="body" sz="quarter" idx="13" hasCustomPrompt="1"/>
          </p:nvPr>
        </p:nvSpPr>
        <p:spPr>
          <a:xfrm>
            <a:off x="4745374" y="6555772"/>
            <a:ext cx="992628" cy="254000"/>
          </a:xfrm>
          <a:prstGeom prst="rect">
            <a:avLst/>
          </a:prstGeom>
        </p:spPr>
        <p:txBody>
          <a:bodyPr/>
          <a:lstStyle>
            <a:lvl1pPr marL="0" indent="0">
              <a:buNone/>
              <a:defRPr sz="750" b="1" i="0" spc="125" baseline="0">
                <a:solidFill>
                  <a:srgbClr val="A21727"/>
                </a:solidFill>
              </a:defRPr>
            </a:lvl1pPr>
          </a:lstStyle>
          <a:p>
            <a:pPr lvl="0"/>
            <a:r>
              <a:rPr lang="en-US" dirty="0"/>
              <a:t>MISC</a:t>
            </a:r>
          </a:p>
        </p:txBody>
      </p:sp>
      <p:pic>
        <p:nvPicPr>
          <p:cNvPr id="14" name="Picture 13" descr="U Health_horizontal_cmyk.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2" y="6400272"/>
            <a:ext cx="1299104"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userDrawn="1"/>
        </p:nvCxnSpPr>
        <p:spPr>
          <a:xfrm>
            <a:off x="2147095"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userDrawn="1"/>
        </p:nvSpPr>
        <p:spPr>
          <a:xfrm>
            <a:off x="-271541" y="1348888"/>
            <a:ext cx="12774135" cy="4862859"/>
          </a:xfrm>
          <a:prstGeom prst="rect">
            <a:avLst/>
          </a:prstGeom>
          <a:solidFill>
            <a:srgbClr val="A21727"/>
          </a:solidFill>
          <a:ln>
            <a:noFill/>
          </a:ln>
          <a:effectLst>
            <a:glow rad="444500">
              <a:schemeClr val="tx1">
                <a:lumMod val="95000"/>
                <a:lumOff val="5000"/>
                <a:alpha val="3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9" eaLnBrk="1" fontAlgn="auto" hangingPunct="1">
              <a:spcBef>
                <a:spcPts val="0"/>
              </a:spcBef>
              <a:spcAft>
                <a:spcPts val="0"/>
              </a:spcAft>
              <a:defRPr/>
            </a:pPr>
            <a:endParaRPr lang="en-US" sz="1800"/>
          </a:p>
        </p:txBody>
      </p:sp>
      <p:sp>
        <p:nvSpPr>
          <p:cNvPr id="18" name="Text Placeholder 16"/>
          <p:cNvSpPr>
            <a:spLocks noGrp="1"/>
          </p:cNvSpPr>
          <p:nvPr>
            <p:ph type="body" sz="quarter" idx="15" hasCustomPrompt="1"/>
          </p:nvPr>
        </p:nvSpPr>
        <p:spPr>
          <a:xfrm>
            <a:off x="5738001" y="6238875"/>
            <a:ext cx="6454000" cy="308240"/>
          </a:xfrm>
          <a:prstGeom prst="rect">
            <a:avLst/>
          </a:prstGeom>
        </p:spPr>
        <p:txBody>
          <a:bodyPr/>
          <a:lstStyle>
            <a:lvl1pPr marL="0" indent="0">
              <a:buNone/>
              <a:defRPr sz="750" baseline="0">
                <a:solidFill>
                  <a:srgbClr val="A31527"/>
                </a:solidFill>
              </a:defRPr>
            </a:lvl1pPr>
          </a:lstStyle>
          <a:p>
            <a:pPr lvl="0"/>
            <a:r>
              <a:rPr lang="en-US" dirty="0"/>
              <a:t>Source:</a:t>
            </a:r>
          </a:p>
        </p:txBody>
      </p:sp>
      <p:sp>
        <p:nvSpPr>
          <p:cNvPr id="17" name="TextBox 16">
            <a:extLst>
              <a:ext uri="{FF2B5EF4-FFF2-40B4-BE49-F238E27FC236}">
                <a16:creationId xmlns:a16="http://schemas.microsoft.com/office/drawing/2014/main" id="{A630120C-1C9C-ED49-8881-5609D80393EF}"/>
              </a:ext>
            </a:extLst>
          </p:cNvPr>
          <p:cNvSpPr txBox="1"/>
          <p:nvPr userDrawn="1"/>
        </p:nvSpPr>
        <p:spPr>
          <a:xfrm>
            <a:off x="8717798" y="6548035"/>
            <a:ext cx="3214431" cy="207749"/>
          </a:xfrm>
          <a:prstGeom prst="rect">
            <a:avLst/>
          </a:prstGeom>
          <a:noFill/>
        </p:spPr>
        <p:txBody>
          <a:bodyPr wrap="square">
            <a:spAutoFit/>
          </a:bodyPr>
          <a:lstStyle/>
          <a:p>
            <a:pPr algn="r" eaLnBrk="1" hangingPunct="1">
              <a:defRPr/>
            </a:pPr>
            <a:r>
              <a:rPr lang="de-DE" sz="750" b="1" spc="188" baseline="0" dirty="0">
                <a:solidFill>
                  <a:srgbClr val="A21727"/>
                </a:solidFill>
                <a:latin typeface="Century Gothic" charset="0"/>
                <a:ea typeface="Century Gothic" charset="0"/>
                <a:cs typeface="Century Gothic" charset="0"/>
              </a:rPr>
              <a:t>©</a:t>
            </a:r>
            <a:r>
              <a:rPr lang="en-US" sz="750" b="1" spc="188" baseline="0" dirty="0">
                <a:solidFill>
                  <a:srgbClr val="A21727"/>
                </a:solidFill>
                <a:latin typeface="Century Gothic" charset="0"/>
                <a:ea typeface="Century Gothic" charset="0"/>
                <a:cs typeface="Century Gothic" charset="0"/>
              </a:rPr>
              <a:t>UNIVERSITY OF UTAH HEALTH</a:t>
            </a:r>
            <a:endParaRPr lang="en-US" sz="750" b="1" spc="188" dirty="0">
              <a:solidFill>
                <a:srgbClr val="A21727"/>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0994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3" name="Rectangle 2"/>
          <p:cNvSpPr/>
          <p:nvPr userDrawn="1"/>
        </p:nvSpPr>
        <p:spPr>
          <a:xfrm>
            <a:off x="1" y="1"/>
            <a:ext cx="105834" cy="68580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9" eaLnBrk="1" fontAlgn="auto" hangingPunct="1">
              <a:spcBef>
                <a:spcPts val="0"/>
              </a:spcBef>
              <a:spcAft>
                <a:spcPts val="0"/>
              </a:spcAft>
              <a:defRPr/>
            </a:pPr>
            <a:endParaRPr lang="en-US" sz="2880"/>
          </a:p>
        </p:txBody>
      </p:sp>
    </p:spTree>
    <p:extLst>
      <p:ext uri="{BB962C8B-B14F-4D97-AF65-F5344CB8AC3E}">
        <p14:creationId xmlns:p14="http://schemas.microsoft.com/office/powerpoint/2010/main" val="219112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Slide">
    <p:bg>
      <p:bgPr>
        <a:gradFill>
          <a:gsLst>
            <a:gs pos="60000">
              <a:schemeClr val="tx1">
                <a:lumMod val="80000"/>
                <a:lumOff val="20000"/>
              </a:schemeClr>
            </a:gs>
            <a:gs pos="100000">
              <a:srgbClr val="1E1E1E"/>
            </a:gs>
          </a:gsLst>
          <a:path path="circle">
            <a:fillToRect l="50000" t="50000" r="50000" b="50000"/>
          </a:path>
        </a:gradFill>
        <a:effectLst/>
      </p:bgPr>
    </p:bg>
    <p:spTree>
      <p:nvGrpSpPr>
        <p:cNvPr id="1" name=""/>
        <p:cNvGrpSpPr/>
        <p:nvPr/>
      </p:nvGrpSpPr>
      <p:grpSpPr>
        <a:xfrm>
          <a:off x="0" y="0"/>
          <a:ext cx="0" cy="0"/>
          <a:chOff x="0" y="0"/>
          <a:chExt cx="0" cy="0"/>
        </a:xfrm>
      </p:grpSpPr>
      <p:pic>
        <p:nvPicPr>
          <p:cNvPr id="18" name="Picture 3" descr="U Health_horizontal_white.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66752" y="6391191"/>
            <a:ext cx="1299104" cy="34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0" hasCustomPrompt="1"/>
          </p:nvPr>
        </p:nvSpPr>
        <p:spPr>
          <a:xfrm>
            <a:off x="751719" y="2887927"/>
            <a:ext cx="10699750" cy="1143000"/>
          </a:xfrm>
          <a:prstGeom prst="rect">
            <a:avLst/>
          </a:prstGeom>
        </p:spPr>
        <p:txBody>
          <a:bodyPr/>
          <a:lstStyle>
            <a:lvl1pPr marL="0" indent="0">
              <a:buNone/>
              <a:defRPr>
                <a:solidFill>
                  <a:schemeClr val="bg1"/>
                </a:solidFill>
              </a:defRPr>
            </a:lvl1pPr>
          </a:lstStyle>
          <a:p>
            <a:pPr lvl="0"/>
            <a:r>
              <a:rPr lang="en-US" dirty="0"/>
              <a:t>"Click to edit Master text styles”</a:t>
            </a:r>
          </a:p>
        </p:txBody>
      </p:sp>
      <p:sp>
        <p:nvSpPr>
          <p:cNvPr id="11" name="Text Placeholder 10"/>
          <p:cNvSpPr>
            <a:spLocks noGrp="1"/>
          </p:cNvSpPr>
          <p:nvPr>
            <p:ph type="body" sz="quarter" idx="11" hasCustomPrompt="1"/>
          </p:nvPr>
        </p:nvSpPr>
        <p:spPr>
          <a:xfrm>
            <a:off x="6101291" y="4255824"/>
            <a:ext cx="5349875" cy="305593"/>
          </a:xfrm>
          <a:prstGeom prst="rect">
            <a:avLst/>
          </a:prstGeom>
        </p:spPr>
        <p:txBody>
          <a:bodyPr>
            <a:normAutofit/>
          </a:bodyPr>
          <a:lstStyle>
            <a:lvl1pPr marL="0" indent="0" algn="r">
              <a:buNone/>
              <a:defRPr sz="1125" b="0" i="1">
                <a:solidFill>
                  <a:schemeClr val="bg1"/>
                </a:solidFill>
                <a:latin typeface="Century Gothic" charset="0"/>
                <a:ea typeface="Century Gothic" charset="0"/>
                <a:cs typeface="Century Gothic" charset="0"/>
              </a:defRPr>
            </a:lvl1pPr>
          </a:lstStyle>
          <a:p>
            <a:pPr lvl="0"/>
            <a:r>
              <a:rPr lang="en-US" dirty="0"/>
              <a:t>CLICK TO EDIT MASTER TEXT STYLES</a:t>
            </a:r>
          </a:p>
        </p:txBody>
      </p:sp>
      <p:sp>
        <p:nvSpPr>
          <p:cNvPr id="12" name="Text Placeholder 17"/>
          <p:cNvSpPr>
            <a:spLocks noGrp="1"/>
          </p:cNvSpPr>
          <p:nvPr>
            <p:ph type="body" sz="quarter" idx="12" hasCustomPrompt="1"/>
          </p:nvPr>
        </p:nvSpPr>
        <p:spPr>
          <a:xfrm>
            <a:off x="2160636" y="6555772"/>
            <a:ext cx="992628" cy="254000"/>
          </a:xfrm>
          <a:prstGeom prst="rect">
            <a:avLst/>
          </a:prstGeom>
        </p:spPr>
        <p:txBody>
          <a:bodyPr/>
          <a:lstStyle>
            <a:lvl1pPr marL="0" indent="0">
              <a:buNone/>
              <a:defRPr sz="750" b="1" i="0" spc="125" baseline="0">
                <a:solidFill>
                  <a:schemeClr val="bg1"/>
                </a:solidFill>
              </a:defRPr>
            </a:lvl1pPr>
          </a:lstStyle>
          <a:p>
            <a:pPr lvl="0"/>
            <a:r>
              <a:rPr lang="en-US" dirty="0"/>
              <a:t>@HANDLE</a:t>
            </a:r>
          </a:p>
        </p:txBody>
      </p:sp>
      <p:sp>
        <p:nvSpPr>
          <p:cNvPr id="13" name="Text Placeholder 17"/>
          <p:cNvSpPr>
            <a:spLocks noGrp="1"/>
          </p:cNvSpPr>
          <p:nvPr>
            <p:ph type="body" sz="quarter" idx="13" hasCustomPrompt="1"/>
          </p:nvPr>
        </p:nvSpPr>
        <p:spPr>
          <a:xfrm>
            <a:off x="3453005" y="6555772"/>
            <a:ext cx="992628" cy="254000"/>
          </a:xfrm>
          <a:prstGeom prst="rect">
            <a:avLst/>
          </a:prstGeom>
        </p:spPr>
        <p:txBody>
          <a:bodyPr/>
          <a:lstStyle>
            <a:lvl1pPr marL="0" indent="0">
              <a:buNone/>
              <a:defRPr sz="750" b="1" i="0" spc="125" baseline="0">
                <a:solidFill>
                  <a:schemeClr val="bg1"/>
                </a:solidFill>
              </a:defRPr>
            </a:lvl1pPr>
          </a:lstStyle>
          <a:p>
            <a:pPr lvl="0"/>
            <a:r>
              <a:rPr lang="en-US" dirty="0"/>
              <a:t>HASHTAG</a:t>
            </a:r>
          </a:p>
        </p:txBody>
      </p:sp>
      <p:sp>
        <p:nvSpPr>
          <p:cNvPr id="14" name="Text Placeholder 17"/>
          <p:cNvSpPr>
            <a:spLocks noGrp="1"/>
          </p:cNvSpPr>
          <p:nvPr>
            <p:ph type="body" sz="quarter" idx="14" hasCustomPrompt="1"/>
          </p:nvPr>
        </p:nvSpPr>
        <p:spPr>
          <a:xfrm>
            <a:off x="4745374" y="6555772"/>
            <a:ext cx="992628" cy="254000"/>
          </a:xfrm>
          <a:prstGeom prst="rect">
            <a:avLst/>
          </a:prstGeom>
        </p:spPr>
        <p:txBody>
          <a:bodyPr/>
          <a:lstStyle>
            <a:lvl1pPr marL="0" indent="0">
              <a:buNone/>
              <a:defRPr sz="750" b="1" i="0" spc="125" baseline="0">
                <a:solidFill>
                  <a:schemeClr val="bg1"/>
                </a:solidFill>
              </a:defRPr>
            </a:lvl1pPr>
          </a:lstStyle>
          <a:p>
            <a:pPr lvl="0"/>
            <a:r>
              <a:rPr lang="en-US" dirty="0"/>
              <a:t>MISC</a:t>
            </a:r>
          </a:p>
        </p:txBody>
      </p:sp>
      <p:cxnSp>
        <p:nvCxnSpPr>
          <p:cNvPr id="15" name="Straight Connector 14"/>
          <p:cNvCxnSpPr/>
          <p:nvPr userDrawn="1"/>
        </p:nvCxnSpPr>
        <p:spPr>
          <a:xfrm>
            <a:off x="2147095" y="6547115"/>
            <a:ext cx="10605823"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1" y="1"/>
            <a:ext cx="105834" cy="6858000"/>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9" eaLnBrk="1" fontAlgn="auto" hangingPunct="1">
              <a:spcBef>
                <a:spcPts val="0"/>
              </a:spcBef>
              <a:spcAft>
                <a:spcPts val="0"/>
              </a:spcAft>
              <a:defRPr/>
            </a:pPr>
            <a:endParaRPr lang="en-US" sz="2880"/>
          </a:p>
        </p:txBody>
      </p:sp>
      <p:sp>
        <p:nvSpPr>
          <p:cNvPr id="20" name="Text Placeholder 16"/>
          <p:cNvSpPr>
            <a:spLocks noGrp="1"/>
          </p:cNvSpPr>
          <p:nvPr>
            <p:ph type="body" sz="quarter" idx="15" hasCustomPrompt="1"/>
          </p:nvPr>
        </p:nvSpPr>
        <p:spPr>
          <a:xfrm>
            <a:off x="5738001" y="6238875"/>
            <a:ext cx="6454000" cy="308240"/>
          </a:xfrm>
          <a:prstGeom prst="rect">
            <a:avLst/>
          </a:prstGeom>
        </p:spPr>
        <p:txBody>
          <a:bodyPr/>
          <a:lstStyle>
            <a:lvl1pPr marL="0" indent="0">
              <a:buNone/>
              <a:defRPr sz="750" baseline="0">
                <a:solidFill>
                  <a:schemeClr val="bg1"/>
                </a:solidFill>
              </a:defRPr>
            </a:lvl1pPr>
          </a:lstStyle>
          <a:p>
            <a:pPr lvl="0"/>
            <a:r>
              <a:rPr lang="en-US" dirty="0"/>
              <a:t>Source:</a:t>
            </a:r>
          </a:p>
        </p:txBody>
      </p:sp>
      <p:sp>
        <p:nvSpPr>
          <p:cNvPr id="17" name="TextBox 16">
            <a:extLst>
              <a:ext uri="{FF2B5EF4-FFF2-40B4-BE49-F238E27FC236}">
                <a16:creationId xmlns:a16="http://schemas.microsoft.com/office/drawing/2014/main" id="{E36DFA07-86D8-334D-89B7-808F70F9AED5}"/>
              </a:ext>
            </a:extLst>
          </p:cNvPr>
          <p:cNvSpPr txBox="1"/>
          <p:nvPr userDrawn="1"/>
        </p:nvSpPr>
        <p:spPr>
          <a:xfrm>
            <a:off x="8717798" y="6548035"/>
            <a:ext cx="3214431" cy="207749"/>
          </a:xfrm>
          <a:prstGeom prst="rect">
            <a:avLst/>
          </a:prstGeom>
          <a:noFill/>
        </p:spPr>
        <p:txBody>
          <a:bodyPr wrap="square">
            <a:spAutoFit/>
          </a:bodyPr>
          <a:lstStyle/>
          <a:p>
            <a:pPr algn="r" eaLnBrk="1" hangingPunct="1">
              <a:defRPr/>
            </a:pPr>
            <a:r>
              <a:rPr lang="de-DE" sz="750" b="1" spc="188" baseline="0" dirty="0">
                <a:solidFill>
                  <a:schemeClr val="bg1"/>
                </a:solidFill>
                <a:latin typeface="Century Gothic" charset="0"/>
                <a:ea typeface="Century Gothic" charset="0"/>
                <a:cs typeface="Century Gothic" charset="0"/>
              </a:rPr>
              <a:t>©</a:t>
            </a:r>
            <a:r>
              <a:rPr lang="en-US" sz="750" b="1" spc="188" baseline="0" dirty="0">
                <a:solidFill>
                  <a:schemeClr val="bg1"/>
                </a:solidFill>
                <a:latin typeface="Century Gothic" charset="0"/>
                <a:ea typeface="Century Gothic" charset="0"/>
                <a:cs typeface="Century Gothic" charset="0"/>
              </a:rPr>
              <a:t>UNIVERSITY OF UTAH HEALTH</a:t>
            </a:r>
            <a:endParaRPr lang="en-US" sz="750" b="1" spc="188"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419876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951" y="1710037"/>
            <a:ext cx="10516195" cy="2851919"/>
          </a:xfrm>
        </p:spPr>
        <p:txBody>
          <a:bodyPr/>
          <a:lstStyle>
            <a:lvl1pPr>
              <a:defRPr sz="2373"/>
            </a:lvl1pPr>
          </a:lstStyle>
          <a:p>
            <a:r>
              <a:rPr lang="en-US"/>
              <a:t>Click to edit Master title style</a:t>
            </a:r>
          </a:p>
        </p:txBody>
      </p:sp>
      <p:sp>
        <p:nvSpPr>
          <p:cNvPr id="3" name="Text Placeholder 2"/>
          <p:cNvSpPr>
            <a:spLocks noGrp="1"/>
          </p:cNvSpPr>
          <p:nvPr>
            <p:ph type="body" idx="1"/>
          </p:nvPr>
        </p:nvSpPr>
        <p:spPr>
          <a:xfrm>
            <a:off x="831951" y="4589860"/>
            <a:ext cx="10516195" cy="1500188"/>
          </a:xfrm>
        </p:spPr>
        <p:txBody>
          <a:bodyPr/>
          <a:lstStyle>
            <a:lvl1pPr marL="0" indent="0">
              <a:buNone/>
              <a:defRPr sz="950"/>
            </a:lvl1pPr>
            <a:lvl2pPr marL="180839" indent="0">
              <a:buNone/>
              <a:defRPr sz="791"/>
            </a:lvl2pPr>
            <a:lvl3pPr marL="361680" indent="0">
              <a:buNone/>
              <a:defRPr sz="712"/>
            </a:lvl3pPr>
            <a:lvl4pPr marL="542520" indent="0">
              <a:buNone/>
              <a:defRPr sz="633"/>
            </a:lvl4pPr>
            <a:lvl5pPr marL="723359" indent="0">
              <a:buNone/>
              <a:defRPr sz="633"/>
            </a:lvl5pPr>
            <a:lvl6pPr marL="904199" indent="0">
              <a:buNone/>
              <a:defRPr sz="633"/>
            </a:lvl6pPr>
            <a:lvl7pPr marL="1085038" indent="0">
              <a:buNone/>
              <a:defRPr sz="633"/>
            </a:lvl7pPr>
            <a:lvl8pPr marL="1265878" indent="0">
              <a:buNone/>
              <a:defRPr sz="633"/>
            </a:lvl8pPr>
            <a:lvl9pPr marL="1446718" indent="0">
              <a:buNone/>
              <a:defRPr sz="633"/>
            </a:lvl9pPr>
          </a:lstStyle>
          <a:p>
            <a:pPr lvl="0"/>
            <a:r>
              <a:rPr lang="en-US"/>
              <a:t>Click to edit Master text styles</a:t>
            </a:r>
          </a:p>
        </p:txBody>
      </p:sp>
    </p:spTree>
    <p:extLst>
      <p:ext uri="{BB962C8B-B14F-4D97-AF65-F5344CB8AC3E}">
        <p14:creationId xmlns:p14="http://schemas.microsoft.com/office/powerpoint/2010/main" val="300390189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B8B5-8CAC-0A46-874A-DD0DAF2EAA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C51633-BA2D-EE45-8ECC-997E016C3EFA}"/>
              </a:ext>
            </a:extLst>
          </p:cNvPr>
          <p:cNvSpPr>
            <a:spLocks noGrp="1"/>
          </p:cNvSpPr>
          <p:nvPr>
            <p:ph type="dt" sz="half" idx="10"/>
          </p:nvPr>
        </p:nvSpPr>
        <p:spPr/>
        <p:txBody>
          <a:bodyPr/>
          <a:lstStyle/>
          <a:p>
            <a:fld id="{4B66F0E2-8E11-8148-A5E4-366DD86DEB36}" type="datetimeFigureOut">
              <a:rPr lang="en-US" smtClean="0"/>
              <a:t>12/10/23</a:t>
            </a:fld>
            <a:endParaRPr lang="en-US"/>
          </a:p>
        </p:txBody>
      </p:sp>
      <p:sp>
        <p:nvSpPr>
          <p:cNvPr id="4" name="Footer Placeholder 3">
            <a:extLst>
              <a:ext uri="{FF2B5EF4-FFF2-40B4-BE49-F238E27FC236}">
                <a16:creationId xmlns:a16="http://schemas.microsoft.com/office/drawing/2014/main" id="{AD680548-6A7A-7D40-A173-2C7FFE6DF5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855411-681B-9B4E-831F-68226FAFC808}"/>
              </a:ext>
            </a:extLst>
          </p:cNvPr>
          <p:cNvSpPr>
            <a:spLocks noGrp="1"/>
          </p:cNvSpPr>
          <p:nvPr>
            <p:ph type="sldNum" sz="quarter" idx="12"/>
          </p:nvPr>
        </p:nvSpPr>
        <p:spPr/>
        <p:txBody>
          <a:bodyPr/>
          <a:lstStyle/>
          <a:p>
            <a:fld id="{DEB300A6-7B1F-7D43-9C97-0E7066ED56ED}" type="slidenum">
              <a:rPr lang="en-US" smtClean="0"/>
              <a:t>‹#›</a:t>
            </a:fld>
            <a:endParaRPr lang="en-US"/>
          </a:p>
        </p:txBody>
      </p:sp>
    </p:spTree>
    <p:extLst>
      <p:ext uri="{BB962C8B-B14F-4D97-AF65-F5344CB8AC3E}">
        <p14:creationId xmlns:p14="http://schemas.microsoft.com/office/powerpoint/2010/main" val="33837018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D4419-66F6-406B-88D8-E8FF93917620}" type="datetimeFigureOut">
              <a:rPr lang="en-US" smtClean="0"/>
              <a:t>12/10/23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473127-4101-4DF7-B160-C2345D52C2C5}" type="slidenum">
              <a:rPr lang="en-US" smtClean="0"/>
              <a:t>‹#›</a:t>
            </a:fld>
            <a:endParaRPr lang="en-US"/>
          </a:p>
        </p:txBody>
      </p:sp>
    </p:spTree>
    <p:extLst>
      <p:ext uri="{BB962C8B-B14F-4D97-AF65-F5344CB8AC3E}">
        <p14:creationId xmlns:p14="http://schemas.microsoft.com/office/powerpoint/2010/main" val="731755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2F15-D157-3158-6435-ED8B9BFA76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91C597-94EE-B4FB-941A-F63988DD55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63BD17-1833-43E0-B477-C3B598E1F5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359954-3AF6-1D3C-F00B-B085BFE20BD0}"/>
              </a:ext>
            </a:extLst>
          </p:cNvPr>
          <p:cNvSpPr>
            <a:spLocks noGrp="1"/>
          </p:cNvSpPr>
          <p:nvPr>
            <p:ph type="dt" sz="half" idx="10"/>
          </p:nvPr>
        </p:nvSpPr>
        <p:spPr/>
        <p:txBody>
          <a:bodyPr/>
          <a:lstStyle/>
          <a:p>
            <a:fld id="{37C6FCA2-F360-F84A-BE78-25E04EC8F745}" type="datetimeFigureOut">
              <a:rPr lang="en-US" smtClean="0"/>
              <a:t>12/9/23</a:t>
            </a:fld>
            <a:endParaRPr lang="en-US"/>
          </a:p>
        </p:txBody>
      </p:sp>
      <p:sp>
        <p:nvSpPr>
          <p:cNvPr id="6" name="Footer Placeholder 5">
            <a:extLst>
              <a:ext uri="{FF2B5EF4-FFF2-40B4-BE49-F238E27FC236}">
                <a16:creationId xmlns:a16="http://schemas.microsoft.com/office/drawing/2014/main" id="{7CE59E80-DB36-7401-C732-C8AA46F1A4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1EACAE-B9AA-511E-FA48-D6D2DFDD0440}"/>
              </a:ext>
            </a:extLst>
          </p:cNvPr>
          <p:cNvSpPr>
            <a:spLocks noGrp="1"/>
          </p:cNvSpPr>
          <p:nvPr>
            <p:ph type="sldNum" sz="quarter" idx="12"/>
          </p:nvPr>
        </p:nvSpPr>
        <p:spPr/>
        <p:txBody>
          <a:bodyPr/>
          <a:lstStyle/>
          <a:p>
            <a:fld id="{C43D6016-7800-EE4D-9182-12F326494598}" type="slidenum">
              <a:rPr lang="en-US" smtClean="0"/>
              <a:t>‹#›</a:t>
            </a:fld>
            <a:endParaRPr lang="en-US"/>
          </a:p>
        </p:txBody>
      </p:sp>
    </p:spTree>
    <p:extLst>
      <p:ext uri="{BB962C8B-B14F-4D97-AF65-F5344CB8AC3E}">
        <p14:creationId xmlns:p14="http://schemas.microsoft.com/office/powerpoint/2010/main" val="4074482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Photo and Title">
    <p:spTree>
      <p:nvGrpSpPr>
        <p:cNvPr id="1" name=""/>
        <p:cNvGrpSpPr/>
        <p:nvPr/>
      </p:nvGrpSpPr>
      <p:grpSpPr>
        <a:xfrm>
          <a:off x="0" y="0"/>
          <a:ext cx="0" cy="0"/>
          <a:chOff x="0" y="0"/>
          <a:chExt cx="0" cy="0"/>
        </a:xfrm>
      </p:grpSpPr>
      <p:sp>
        <p:nvSpPr>
          <p:cNvPr id="2" name="Title 1"/>
          <p:cNvSpPr>
            <a:spLocks noGrp="1"/>
          </p:cNvSpPr>
          <p:nvPr>
            <p:ph type="title"/>
          </p:nvPr>
        </p:nvSpPr>
        <p:spPr>
          <a:xfrm>
            <a:off x="920753" y="578736"/>
            <a:ext cx="10661650" cy="549536"/>
          </a:xfrm>
          <a:prstGeom prst="rect">
            <a:avLst/>
          </a:prstGeom>
        </p:spPr>
        <p:txBody>
          <a:bodyPr/>
          <a:lstStyle/>
          <a:p>
            <a:r>
              <a:rPr lang="en-US" dirty="0"/>
              <a:t>Click to edit Master title style</a:t>
            </a:r>
          </a:p>
        </p:txBody>
      </p:sp>
      <p:sp>
        <p:nvSpPr>
          <p:cNvPr id="4" name="Rectangle 3"/>
          <p:cNvSpPr/>
          <p:nvPr userDrawn="1"/>
        </p:nvSpPr>
        <p:spPr>
          <a:xfrm>
            <a:off x="1" y="0"/>
            <a:ext cx="105834" cy="6918854"/>
          </a:xfrm>
          <a:prstGeom prst="rect">
            <a:avLst/>
          </a:prstGeom>
          <a:solidFill>
            <a:srgbClr val="AF282C">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198" eaLnBrk="1" fontAlgn="auto" hangingPunct="1">
              <a:spcBef>
                <a:spcPts val="0"/>
              </a:spcBef>
              <a:spcAft>
                <a:spcPts val="0"/>
              </a:spcAft>
              <a:defRPr/>
            </a:pPr>
            <a:endParaRPr lang="en-US" sz="2880"/>
          </a:p>
        </p:txBody>
      </p:sp>
      <p:sp>
        <p:nvSpPr>
          <p:cNvPr id="17" name="Text Placeholder 17">
            <a:extLst>
              <a:ext uri="{FF2B5EF4-FFF2-40B4-BE49-F238E27FC236}">
                <a16:creationId xmlns:a16="http://schemas.microsoft.com/office/drawing/2014/main" id="{7911B2F5-8652-A845-853C-B6722CB9D1BE}"/>
              </a:ext>
            </a:extLst>
          </p:cNvPr>
          <p:cNvSpPr>
            <a:spLocks noGrp="1"/>
          </p:cNvSpPr>
          <p:nvPr>
            <p:ph type="body" sz="quarter" idx="11" hasCustomPrompt="1"/>
          </p:nvPr>
        </p:nvSpPr>
        <p:spPr>
          <a:xfrm>
            <a:off x="2160637"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@HANDLE</a:t>
            </a:r>
          </a:p>
        </p:txBody>
      </p:sp>
      <p:sp>
        <p:nvSpPr>
          <p:cNvPr id="19" name="Text Placeholder 17">
            <a:extLst>
              <a:ext uri="{FF2B5EF4-FFF2-40B4-BE49-F238E27FC236}">
                <a16:creationId xmlns:a16="http://schemas.microsoft.com/office/drawing/2014/main" id="{006BED06-852C-DB4F-8208-534A3890F7C9}"/>
              </a:ext>
            </a:extLst>
          </p:cNvPr>
          <p:cNvSpPr>
            <a:spLocks noGrp="1"/>
          </p:cNvSpPr>
          <p:nvPr>
            <p:ph type="body" sz="quarter" idx="12" hasCustomPrompt="1"/>
          </p:nvPr>
        </p:nvSpPr>
        <p:spPr>
          <a:xfrm>
            <a:off x="3453005"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HASHTAG</a:t>
            </a:r>
          </a:p>
        </p:txBody>
      </p:sp>
      <p:sp>
        <p:nvSpPr>
          <p:cNvPr id="20" name="Text Placeholder 17">
            <a:extLst>
              <a:ext uri="{FF2B5EF4-FFF2-40B4-BE49-F238E27FC236}">
                <a16:creationId xmlns:a16="http://schemas.microsoft.com/office/drawing/2014/main" id="{6943AED2-8055-DD44-BFBF-C2DED039DFC5}"/>
              </a:ext>
            </a:extLst>
          </p:cNvPr>
          <p:cNvSpPr>
            <a:spLocks noGrp="1"/>
          </p:cNvSpPr>
          <p:nvPr>
            <p:ph type="body" sz="quarter" idx="13" hasCustomPrompt="1"/>
          </p:nvPr>
        </p:nvSpPr>
        <p:spPr>
          <a:xfrm>
            <a:off x="4745374" y="6555772"/>
            <a:ext cx="992628" cy="254000"/>
          </a:xfrm>
          <a:prstGeom prst="rect">
            <a:avLst/>
          </a:prstGeom>
        </p:spPr>
        <p:txBody>
          <a:bodyPr/>
          <a:lstStyle>
            <a:lvl1pPr marL="0" indent="0">
              <a:buNone/>
              <a:defRPr sz="563" b="1" i="0" spc="94" baseline="0">
                <a:solidFill>
                  <a:srgbClr val="A21727"/>
                </a:solidFill>
              </a:defRPr>
            </a:lvl1pPr>
          </a:lstStyle>
          <a:p>
            <a:pPr lvl="0"/>
            <a:r>
              <a:rPr lang="en-US" dirty="0"/>
              <a:t>MISC</a:t>
            </a:r>
          </a:p>
        </p:txBody>
      </p:sp>
      <p:cxnSp>
        <p:nvCxnSpPr>
          <p:cNvPr id="21" name="Straight Connector 20">
            <a:extLst>
              <a:ext uri="{FF2B5EF4-FFF2-40B4-BE49-F238E27FC236}">
                <a16:creationId xmlns:a16="http://schemas.microsoft.com/office/drawing/2014/main" id="{3A8ADC7D-8A64-C141-A7F6-5F1DE4BEDAAA}"/>
              </a:ext>
            </a:extLst>
          </p:cNvPr>
          <p:cNvCxnSpPr/>
          <p:nvPr userDrawn="1"/>
        </p:nvCxnSpPr>
        <p:spPr>
          <a:xfrm>
            <a:off x="2147094" y="6547115"/>
            <a:ext cx="10605823" cy="0"/>
          </a:xfrm>
          <a:prstGeom prst="line">
            <a:avLst/>
          </a:prstGeom>
          <a:ln w="12700" cmpd="sng">
            <a:solidFill>
              <a:srgbClr val="A21727"/>
            </a:solidFill>
          </a:ln>
          <a:effectLst/>
        </p:spPr>
        <p:style>
          <a:lnRef idx="2">
            <a:schemeClr val="accent1"/>
          </a:lnRef>
          <a:fillRef idx="0">
            <a:schemeClr val="accent1"/>
          </a:fillRef>
          <a:effectRef idx="1">
            <a:schemeClr val="accent1"/>
          </a:effectRef>
          <a:fontRef idx="minor">
            <a:schemeClr val="tx1"/>
          </a:fontRef>
        </p:style>
      </p:cxnSp>
      <p:sp>
        <p:nvSpPr>
          <p:cNvPr id="22" name="Text Placeholder 16">
            <a:extLst>
              <a:ext uri="{FF2B5EF4-FFF2-40B4-BE49-F238E27FC236}">
                <a16:creationId xmlns:a16="http://schemas.microsoft.com/office/drawing/2014/main" id="{BA307A0C-295F-2F4F-BB5A-7212C6117BCA}"/>
              </a:ext>
            </a:extLst>
          </p:cNvPr>
          <p:cNvSpPr>
            <a:spLocks noGrp="1"/>
          </p:cNvSpPr>
          <p:nvPr>
            <p:ph type="body" sz="quarter" idx="16" hasCustomPrompt="1"/>
          </p:nvPr>
        </p:nvSpPr>
        <p:spPr>
          <a:xfrm>
            <a:off x="5738001" y="6238875"/>
            <a:ext cx="6454000" cy="308240"/>
          </a:xfrm>
          <a:prstGeom prst="rect">
            <a:avLst/>
          </a:prstGeom>
        </p:spPr>
        <p:txBody>
          <a:bodyPr/>
          <a:lstStyle>
            <a:lvl1pPr marL="0" indent="0">
              <a:buNone/>
              <a:defRPr sz="563" baseline="0">
                <a:solidFill>
                  <a:srgbClr val="A31527"/>
                </a:solidFill>
              </a:defRPr>
            </a:lvl1pPr>
          </a:lstStyle>
          <a:p>
            <a:pPr lvl="0"/>
            <a:r>
              <a:rPr lang="en-US" dirty="0"/>
              <a:t>Source:</a:t>
            </a:r>
          </a:p>
        </p:txBody>
      </p:sp>
      <p:sp>
        <p:nvSpPr>
          <p:cNvPr id="23" name="TextBox 22">
            <a:extLst>
              <a:ext uri="{FF2B5EF4-FFF2-40B4-BE49-F238E27FC236}">
                <a16:creationId xmlns:a16="http://schemas.microsoft.com/office/drawing/2014/main" id="{74676B95-6F01-084F-BFE3-2C22F2E6B6F0}"/>
              </a:ext>
            </a:extLst>
          </p:cNvPr>
          <p:cNvSpPr txBox="1"/>
          <p:nvPr userDrawn="1"/>
        </p:nvSpPr>
        <p:spPr>
          <a:xfrm>
            <a:off x="8717798" y="6548035"/>
            <a:ext cx="3119016" cy="178960"/>
          </a:xfrm>
          <a:prstGeom prst="rect">
            <a:avLst/>
          </a:prstGeom>
          <a:noFill/>
        </p:spPr>
        <p:txBody>
          <a:bodyPr wrap="square">
            <a:spAutoFit/>
          </a:bodyPr>
          <a:lstStyle/>
          <a:p>
            <a:pPr algn="r" eaLnBrk="1" hangingPunct="1">
              <a:defRPr/>
            </a:pPr>
            <a:r>
              <a:rPr lang="de-DE" sz="563" b="1" spc="141" baseline="0" dirty="0">
                <a:solidFill>
                  <a:srgbClr val="A21727"/>
                </a:solidFill>
                <a:latin typeface="Century Gothic" charset="0"/>
                <a:ea typeface="Century Gothic" charset="0"/>
                <a:cs typeface="Century Gothic" charset="0"/>
              </a:rPr>
              <a:t>©</a:t>
            </a:r>
            <a:r>
              <a:rPr lang="en-US" sz="563" b="1" spc="141" baseline="0" dirty="0">
                <a:solidFill>
                  <a:srgbClr val="A21727"/>
                </a:solidFill>
                <a:latin typeface="Century Gothic" charset="0"/>
                <a:ea typeface="Century Gothic" charset="0"/>
                <a:cs typeface="Century Gothic" charset="0"/>
              </a:rPr>
              <a:t>UNIVERSITY OF UTAH HEALTH</a:t>
            </a:r>
            <a:endParaRPr lang="en-US" sz="563" b="1" spc="141" dirty="0">
              <a:solidFill>
                <a:srgbClr val="A21727"/>
              </a:solidFill>
              <a:latin typeface="Century Gothic" charset="0"/>
              <a:ea typeface="Century Gothic" charset="0"/>
              <a:cs typeface="Century Gothic" charset="0"/>
            </a:endParaRPr>
          </a:p>
        </p:txBody>
      </p:sp>
      <p:pic>
        <p:nvPicPr>
          <p:cNvPr id="24" name="Picture 23">
            <a:extLst>
              <a:ext uri="{FF2B5EF4-FFF2-40B4-BE49-F238E27FC236}">
                <a16:creationId xmlns:a16="http://schemas.microsoft.com/office/drawing/2014/main" id="{6D95E259-0FD0-224B-A315-DF337D52F7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001" y="6431281"/>
            <a:ext cx="1486185" cy="292593"/>
          </a:xfrm>
          <a:prstGeom prst="rect">
            <a:avLst/>
          </a:prstGeom>
        </p:spPr>
      </p:pic>
    </p:spTree>
    <p:extLst>
      <p:ext uri="{BB962C8B-B14F-4D97-AF65-F5344CB8AC3E}">
        <p14:creationId xmlns:p14="http://schemas.microsoft.com/office/powerpoint/2010/main" val="233368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pPr/>
              <a:t>12/10/23</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127336769"/>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932060568"/>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12/10/23</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736096445"/>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12/10/23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996080378"/>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12/10/23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53327907"/>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pPr/>
              <a:t>12/10/23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16562556"/>
      </p:ext>
    </p:extLst>
  </p:cSld>
  <p:clrMapOvr>
    <a:masterClrMapping/>
  </p:clrMapOvr>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pPr/>
              <a:t>12/10/23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758808"/>
      </p:ext>
    </p:extLst>
  </p:cSld>
  <p:clrMapOvr>
    <a:masterClrMapping/>
  </p:clrMapOvr>
  <p:transition>
    <p:fade/>
  </p:transition>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918768954"/>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44343229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196F7-4725-35D6-B5B4-13AD22D68B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9946B7-CFD8-4FA0-787F-2195B8D20B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FBABB1-2DC6-6781-534E-1711AF6EAB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F6080E-8360-35E1-554B-91F6FAB15CB1}"/>
              </a:ext>
            </a:extLst>
          </p:cNvPr>
          <p:cNvSpPr>
            <a:spLocks noGrp="1"/>
          </p:cNvSpPr>
          <p:nvPr>
            <p:ph type="dt" sz="half" idx="10"/>
          </p:nvPr>
        </p:nvSpPr>
        <p:spPr/>
        <p:txBody>
          <a:bodyPr/>
          <a:lstStyle/>
          <a:p>
            <a:fld id="{37C6FCA2-F360-F84A-BE78-25E04EC8F745}" type="datetimeFigureOut">
              <a:rPr lang="en-US" smtClean="0"/>
              <a:t>12/9/23</a:t>
            </a:fld>
            <a:endParaRPr lang="en-US"/>
          </a:p>
        </p:txBody>
      </p:sp>
      <p:sp>
        <p:nvSpPr>
          <p:cNvPr id="6" name="Footer Placeholder 5">
            <a:extLst>
              <a:ext uri="{FF2B5EF4-FFF2-40B4-BE49-F238E27FC236}">
                <a16:creationId xmlns:a16="http://schemas.microsoft.com/office/drawing/2014/main" id="{3A025B11-EC7E-DEC8-735E-F5F60B5B78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385E6-88E8-3D8E-6C76-81EE9C6CD9B2}"/>
              </a:ext>
            </a:extLst>
          </p:cNvPr>
          <p:cNvSpPr>
            <a:spLocks noGrp="1"/>
          </p:cNvSpPr>
          <p:nvPr>
            <p:ph type="sldNum" sz="quarter" idx="12"/>
          </p:nvPr>
        </p:nvSpPr>
        <p:spPr/>
        <p:txBody>
          <a:bodyPr/>
          <a:lstStyle/>
          <a:p>
            <a:fld id="{C43D6016-7800-EE4D-9182-12F326494598}" type="slidenum">
              <a:rPr lang="en-US" smtClean="0"/>
              <a:t>‹#›</a:t>
            </a:fld>
            <a:endParaRPr lang="en-US"/>
          </a:p>
        </p:txBody>
      </p:sp>
    </p:spTree>
    <p:extLst>
      <p:ext uri="{BB962C8B-B14F-4D97-AF65-F5344CB8AC3E}">
        <p14:creationId xmlns:p14="http://schemas.microsoft.com/office/powerpoint/2010/main" val="26912575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12/10/23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357364619"/>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12/10/23</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654257496"/>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12/10/23</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8154980"/>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12/10/23</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704848860"/>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647356573"/>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12/10/23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309522188"/>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12/10/23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886101368"/>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12/10/23</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756454053"/>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Section - Gree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803A7AB-E1AA-F383-3095-4D4AF5ADCF6D}"/>
              </a:ext>
            </a:extLst>
          </p:cNvPr>
          <p:cNvSpPr>
            <a:spLocks noGrp="1"/>
          </p:cNvSpPr>
          <p:nvPr>
            <p:ph type="pic" sz="quarter" idx="14" hasCustomPrompt="1"/>
          </p:nvPr>
        </p:nvSpPr>
        <p:spPr>
          <a:xfrm>
            <a:off x="968582" y="1349590"/>
            <a:ext cx="4158835" cy="4158836"/>
          </a:xfrm>
        </p:spPr>
        <p:txBody>
          <a:bodyPr bIns="1005840" anchor="ctr" anchorCtr="1">
            <a:noAutofit/>
          </a:bodyPr>
          <a:lstStyle>
            <a:lvl1pPr marL="0" marR="0" indent="0" algn="ctr" defTabSz="1219170" rtl="0" eaLnBrk="1" fontAlgn="auto" latinLnBrk="0" hangingPunct="1">
              <a:lnSpc>
                <a:spcPct val="98000"/>
              </a:lnSpc>
              <a:spcBef>
                <a:spcPts val="1200"/>
              </a:spcBef>
              <a:spcAft>
                <a:spcPts val="0"/>
              </a:spcAft>
              <a:buClr>
                <a:schemeClr val="tx2"/>
              </a:buClr>
              <a:buSzPct val="100000"/>
              <a:buFont typeface="Arial" panose="020B0604020202020204" pitchFamily="34" charset="0"/>
              <a:buNone/>
              <a:tabLst/>
              <a:defRPr sz="1800">
                <a:solidFill>
                  <a:srgbClr val="474D57"/>
                </a:solidFill>
              </a:defRPr>
            </a:lvl1pPr>
          </a:lstStyle>
          <a:p>
            <a:r>
              <a:rPr lang="en-US" sz="2000"/>
              <a:t>OPTIONAL:</a:t>
            </a:r>
            <a:br>
              <a:rPr lang="en-US" sz="2000"/>
            </a:br>
            <a:r>
              <a:rPr lang="en-US" sz="2000"/>
              <a:t>Click to insert icon from Folder A</a:t>
            </a:r>
          </a:p>
        </p:txBody>
      </p:sp>
      <p:sp>
        <p:nvSpPr>
          <p:cNvPr id="30" name="Text Placeholder 29">
            <a:extLst>
              <a:ext uri="{FF2B5EF4-FFF2-40B4-BE49-F238E27FC236}">
                <a16:creationId xmlns:a16="http://schemas.microsoft.com/office/drawing/2014/main" id="{DDE6AACA-8904-7A48-BFF7-ED0AEEA4EC3D}"/>
              </a:ext>
            </a:extLst>
          </p:cNvPr>
          <p:cNvSpPr>
            <a:spLocks noGrp="1"/>
          </p:cNvSpPr>
          <p:nvPr>
            <p:ph type="body" sz="quarter" idx="13" hasCustomPrompt="1"/>
          </p:nvPr>
        </p:nvSpPr>
        <p:spPr>
          <a:xfrm>
            <a:off x="6553200" y="2858589"/>
            <a:ext cx="5257800" cy="576761"/>
          </a:xfrm>
        </p:spPr>
        <p:txBody>
          <a:bodyPr wrap="square" tIns="182880">
            <a:spAutoFit/>
          </a:bodyPr>
          <a:lstStyle>
            <a:lvl1pPr marL="0" indent="0" algn="l">
              <a:buNone/>
              <a:defRPr sz="2600">
                <a:solidFill>
                  <a:srgbClr val="474D57"/>
                </a:solidFill>
                <a:latin typeface="+mj-lt"/>
                <a:ea typeface="Open Sans" panose="020B0606030504020204" pitchFamily="34" charset="0"/>
                <a:cs typeface="Open Sans" panose="020B0606030504020204" pitchFamily="34" charset="0"/>
              </a:defRPr>
            </a:lvl1pPr>
          </a:lstStyle>
          <a:p>
            <a:pPr lvl="0"/>
            <a:r>
              <a:rPr lang="en-US"/>
              <a:t>Presenter Name(s)</a:t>
            </a:r>
          </a:p>
        </p:txBody>
      </p:sp>
      <p:sp>
        <p:nvSpPr>
          <p:cNvPr id="26" name="Text Placeholder 25">
            <a:extLst>
              <a:ext uri="{FF2B5EF4-FFF2-40B4-BE49-F238E27FC236}">
                <a16:creationId xmlns:a16="http://schemas.microsoft.com/office/drawing/2014/main" id="{E20ED831-96AC-D04A-80D6-E72B517693F6}"/>
              </a:ext>
            </a:extLst>
          </p:cNvPr>
          <p:cNvSpPr>
            <a:spLocks noGrp="1"/>
          </p:cNvSpPr>
          <p:nvPr>
            <p:ph type="body" sz="quarter" idx="11" hasCustomPrompt="1"/>
          </p:nvPr>
        </p:nvSpPr>
        <p:spPr>
          <a:xfrm>
            <a:off x="6553200" y="2112264"/>
            <a:ext cx="5257800" cy="738664"/>
          </a:xfrm>
          <a:noFill/>
          <a:ln>
            <a:noFill/>
          </a:ln>
        </p:spPr>
        <p:txBody>
          <a:bodyPr wrap="square" bIns="182880" anchor="b" anchorCtr="0">
            <a:spAutoFit/>
          </a:bodyPr>
          <a:lstStyle>
            <a:lvl1pPr marL="0" indent="0">
              <a:lnSpc>
                <a:spcPct val="90000"/>
              </a:lnSpc>
              <a:buNone/>
              <a:defRPr sz="4000" b="1" i="0">
                <a:solidFill>
                  <a:srgbClr val="474D57"/>
                </a:solidFill>
                <a:latin typeface="+mj-lt"/>
                <a:ea typeface="Open Sans" panose="020B0606030504020204" pitchFamily="34" charset="0"/>
                <a:cs typeface="Open Sans" panose="020B0606030504020204" pitchFamily="34" charset="0"/>
              </a:defRPr>
            </a:lvl1pPr>
          </a:lstStyle>
          <a:p>
            <a:pPr lvl="0"/>
            <a:r>
              <a:rPr lang="en-US"/>
              <a:t>Title Goes Here</a:t>
            </a:r>
          </a:p>
        </p:txBody>
      </p:sp>
    </p:spTree>
    <p:extLst>
      <p:ext uri="{BB962C8B-B14F-4D97-AF65-F5344CB8AC3E}">
        <p14:creationId xmlns:p14="http://schemas.microsoft.com/office/powerpoint/2010/main" val="773759711"/>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itle + Content (Bar) - CC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EAF6A-9496-2EC1-4CD3-6EE399951BDF}"/>
              </a:ext>
            </a:extLst>
          </p:cNvPr>
          <p:cNvSpPr>
            <a:spLocks noGrp="1"/>
          </p:cNvSpPr>
          <p:nvPr>
            <p:ph type="title"/>
          </p:nvPr>
        </p:nvSpPr>
        <p:spPr>
          <a:xfrm>
            <a:off x="763524" y="419100"/>
            <a:ext cx="11033759" cy="732619"/>
          </a:xfrm>
        </p:spPr>
        <p:txBody>
          <a:bodyPr/>
          <a:lstStyle>
            <a:lvl1pPr>
              <a:defRPr>
                <a:solidFill>
                  <a:srgbClr val="474D57"/>
                </a:solidFill>
              </a:defRPr>
            </a:lvl1pPr>
          </a:lstStyle>
          <a:p>
            <a:r>
              <a:rPr lang="en-US"/>
              <a:t>Click to edit Master title style</a:t>
            </a:r>
          </a:p>
        </p:txBody>
      </p:sp>
      <p:sp>
        <p:nvSpPr>
          <p:cNvPr id="4" name="Text Placeholder 3">
            <a:extLst>
              <a:ext uri="{FF2B5EF4-FFF2-40B4-BE49-F238E27FC236}">
                <a16:creationId xmlns:a16="http://schemas.microsoft.com/office/drawing/2014/main" id="{567E53F8-B061-84BC-EC94-CFED212A9B29}"/>
              </a:ext>
            </a:extLst>
          </p:cNvPr>
          <p:cNvSpPr>
            <a:spLocks noGrp="1"/>
          </p:cNvSpPr>
          <p:nvPr>
            <p:ph type="body" sz="quarter" idx="10"/>
          </p:nvPr>
        </p:nvSpPr>
        <p:spPr>
          <a:xfrm>
            <a:off x="761999" y="1151719"/>
            <a:ext cx="9144001" cy="1769780"/>
          </a:xfrm>
        </p:spPr>
        <p:txBody>
          <a:bodyPr/>
          <a:lstStyle>
            <a:lvl1pPr>
              <a:buClr>
                <a:srgbClr val="9DC858"/>
              </a:buClr>
              <a:defRPr>
                <a:solidFill>
                  <a:srgbClr val="474D57"/>
                </a:solidFill>
              </a:defRPr>
            </a:lvl1pPr>
            <a:lvl2pPr>
              <a:buClr>
                <a:srgbClr val="BBD88A"/>
              </a:buClr>
              <a:defRPr>
                <a:solidFill>
                  <a:srgbClr val="474D57"/>
                </a:solidFill>
              </a:defRPr>
            </a:lvl2pPr>
            <a:lvl3pPr>
              <a:defRPr>
                <a:solidFill>
                  <a:srgbClr val="474D57"/>
                </a:solidFill>
              </a:defRPr>
            </a:lvl3pPr>
            <a:lvl4pPr>
              <a:defRPr>
                <a:solidFill>
                  <a:srgbClr val="474D57"/>
                </a:solidFill>
              </a:defRPr>
            </a:lvl4pPr>
            <a:lvl5pPr>
              <a:defRPr>
                <a:solidFill>
                  <a:srgbClr val="474D5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178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image" Target="../media/image8.jpeg"/><Relationship Id="rId5" Type="http://schemas.openxmlformats.org/officeDocument/2006/relationships/slideLayout" Target="../slideLayouts/slideLayout50.xml"/><Relationship Id="rId10" Type="http://schemas.openxmlformats.org/officeDocument/2006/relationships/theme" Target="../theme/theme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6.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7.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theme" Target="../theme/theme8.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243DE9-8528-0D33-C2D9-860E54001D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F9C65B-1BA1-D655-F687-43BEB00405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77C3E-761E-9038-97F5-21EE400867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C6FCA2-F360-F84A-BE78-25E04EC8F745}" type="datetimeFigureOut">
              <a:rPr lang="en-US" smtClean="0"/>
              <a:t>12/9/23</a:t>
            </a:fld>
            <a:endParaRPr lang="en-US"/>
          </a:p>
        </p:txBody>
      </p:sp>
      <p:sp>
        <p:nvSpPr>
          <p:cNvPr id="5" name="Footer Placeholder 4">
            <a:extLst>
              <a:ext uri="{FF2B5EF4-FFF2-40B4-BE49-F238E27FC236}">
                <a16:creationId xmlns:a16="http://schemas.microsoft.com/office/drawing/2014/main" id="{C919AD6B-0380-70EA-18E6-D43B63ECA6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D4FE11-47D9-B208-1D78-6DF8971D73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3D6016-7800-EE4D-9182-12F326494598}" type="slidenum">
              <a:rPr lang="en-US" smtClean="0"/>
              <a:t>‹#›</a:t>
            </a:fld>
            <a:endParaRPr lang="en-US"/>
          </a:p>
        </p:txBody>
      </p:sp>
    </p:spTree>
    <p:extLst>
      <p:ext uri="{BB962C8B-B14F-4D97-AF65-F5344CB8AC3E}">
        <p14:creationId xmlns:p14="http://schemas.microsoft.com/office/powerpoint/2010/main" val="1768827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9" name="Rectangle 8"/>
          <p:cNvSpPr/>
          <p:nvPr/>
        </p:nvSpPr>
        <p:spPr>
          <a:xfrm>
            <a:off x="203200" y="1634971"/>
            <a:ext cx="11775736"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203199" y="152401"/>
            <a:ext cx="11752063"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2"/>
          </p:nvPr>
        </p:nvSpPr>
        <p:spPr>
          <a:xfrm>
            <a:off x="494517" y="6356350"/>
            <a:ext cx="2844800" cy="274320"/>
          </a:xfrm>
          <a:prstGeom prst="rect">
            <a:avLst/>
          </a:prstGeom>
        </p:spPr>
        <p:txBody>
          <a:bodyPr vert="horz" lIns="91440" tIns="45720" rIns="91440" bIns="45720" rtlCol="0" anchor="ctr"/>
          <a:lstStyle>
            <a:lvl1pPr algn="l">
              <a:defRPr sz="1100">
                <a:solidFill>
                  <a:schemeClr val="tx2"/>
                </a:solidFill>
              </a:defRPr>
            </a:lvl1pPr>
          </a:lstStyle>
          <a:p>
            <a:fld id="{349BF3EA-1A78-4F07-BDC0-C8A1BD461199}" type="datetimeFigureOut">
              <a:rPr lang="en-US" smtClean="0"/>
              <a:t>12/9/23</a:t>
            </a:fld>
            <a:endParaRPr lang="en-US" dirty="0"/>
          </a:p>
        </p:txBody>
      </p:sp>
      <p:sp>
        <p:nvSpPr>
          <p:cNvPr id="5" name="Footer Placeholder 4"/>
          <p:cNvSpPr>
            <a:spLocks noGrp="1"/>
          </p:cNvSpPr>
          <p:nvPr>
            <p:ph type="ftr" sz="quarter" idx="3"/>
          </p:nvPr>
        </p:nvSpPr>
        <p:spPr>
          <a:xfrm>
            <a:off x="4064000" y="6356350"/>
            <a:ext cx="4470400" cy="274320"/>
          </a:xfrm>
          <a:prstGeom prst="rect">
            <a:avLst/>
          </a:prstGeom>
        </p:spPr>
        <p:txBody>
          <a:bodyPr vert="horz" lIns="91440" tIns="45720" rIns="91440" bIns="45720" rtlCol="0" anchor="ctr"/>
          <a:lstStyle>
            <a:lvl1pPr algn="ctr">
              <a:defRPr sz="1100">
                <a:solidFill>
                  <a:schemeClr val="tx2"/>
                </a:solidFill>
              </a:defRPr>
            </a:lvl1pPr>
          </a:lstStyle>
          <a:p>
            <a:endParaRPr lang="en-US" dirty="0"/>
          </a:p>
        </p:txBody>
      </p:sp>
      <p:sp>
        <p:nvSpPr>
          <p:cNvPr id="6" name="Slide Number Placeholder 5"/>
          <p:cNvSpPr>
            <a:spLocks noGrp="1"/>
          </p:cNvSpPr>
          <p:nvPr>
            <p:ph type="sldNum" sz="quarter" idx="4"/>
          </p:nvPr>
        </p:nvSpPr>
        <p:spPr>
          <a:xfrm>
            <a:off x="10979573" y="6355080"/>
            <a:ext cx="777288"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401CF334-2D5C-4859-84A6-CA7E6E43FAEB}" type="slidenum">
              <a:rPr lang="en-US" smtClean="0"/>
              <a:t>‹#›</a:t>
            </a:fld>
            <a:endParaRPr lang="en-US" dirty="0"/>
          </a:p>
        </p:txBody>
      </p:sp>
      <p:sp>
        <p:nvSpPr>
          <p:cNvPr id="3" name="Text Placeholder 2"/>
          <p:cNvSpPr>
            <a:spLocks noGrp="1"/>
          </p:cNvSpPr>
          <p:nvPr>
            <p:ph type="body" idx="1"/>
          </p:nvPr>
        </p:nvSpPr>
        <p:spPr>
          <a:xfrm>
            <a:off x="507999" y="1719071"/>
            <a:ext cx="11210524" cy="4407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508000" y="355847"/>
            <a:ext cx="11175013" cy="1054394"/>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21209124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spd="slow">
    <p:wipe dir="r"/>
  </p:transition>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4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20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8"/>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8"/>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12/10/23</a:t>
            </a:fld>
            <a:endParaRPr lang="en-US"/>
          </a:p>
        </p:txBody>
      </p:sp>
      <p:sp>
        <p:nvSpPr>
          <p:cNvPr id="5" name="Footer Placeholder 4"/>
          <p:cNvSpPr>
            <a:spLocks noGrp="1"/>
          </p:cNvSpPr>
          <p:nvPr>
            <p:ph type="ftr" sz="quarter" idx="3"/>
          </p:nvPr>
        </p:nvSpPr>
        <p:spPr>
          <a:xfrm>
            <a:off x="3905250" y="5959078"/>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8"/>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579267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386330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198" rtl="0" eaLnBrk="1" latinLnBrk="0" hangingPunct="1">
        <a:spcBef>
          <a:spcPct val="0"/>
        </a:spcBef>
        <a:buNone/>
        <a:defRPr sz="2800" b="0" i="0" kern="1200" cap="all" baseline="0">
          <a:solidFill>
            <a:srgbClr val="B01C32"/>
          </a:solidFill>
          <a:latin typeface="Century Gothic" charset="0"/>
          <a:ea typeface="+mj-ea"/>
          <a:cs typeface="Avenir"/>
        </a:defRPr>
      </a:lvl1pPr>
    </p:titleStyle>
    <p:bodyStyle>
      <a:lvl1pPr marL="342898" indent="-342898" algn="l" defTabSz="457198" rtl="0" eaLnBrk="1" latinLnBrk="0" hangingPunct="1">
        <a:spcBef>
          <a:spcPct val="20000"/>
        </a:spcBef>
        <a:buFont typeface="Arial"/>
        <a:buChar char="•"/>
        <a:defRPr sz="2800" b="0" i="0" kern="1200" baseline="0">
          <a:solidFill>
            <a:schemeClr val="tx1">
              <a:lumMod val="65000"/>
              <a:lumOff val="35000"/>
            </a:schemeClr>
          </a:solidFill>
          <a:latin typeface="Century Gothic" charset="0"/>
          <a:ea typeface="+mn-ea"/>
          <a:cs typeface="Avenir"/>
        </a:defRPr>
      </a:lvl1pPr>
      <a:lvl2pPr marL="742946" indent="-285749" algn="l" defTabSz="457198" rtl="0" eaLnBrk="1" latinLnBrk="0" hangingPunct="1">
        <a:spcBef>
          <a:spcPct val="20000"/>
        </a:spcBef>
        <a:buFont typeface="Arial"/>
        <a:buChar char="–"/>
        <a:defRPr sz="2400" b="0" i="0" kern="1200" baseline="0">
          <a:solidFill>
            <a:schemeClr val="tx1">
              <a:lumMod val="65000"/>
              <a:lumOff val="35000"/>
            </a:schemeClr>
          </a:solidFill>
          <a:latin typeface="Century Gothic" charset="0"/>
          <a:ea typeface="+mn-ea"/>
          <a:cs typeface="Avenir"/>
        </a:defRPr>
      </a:lvl2pPr>
      <a:lvl3pPr marL="1142994" indent="-228599" algn="l" defTabSz="457198" rtl="0" eaLnBrk="1" latinLnBrk="0" hangingPunct="1">
        <a:spcBef>
          <a:spcPct val="20000"/>
        </a:spcBef>
        <a:buFont typeface="Arial"/>
        <a:buChar char="•"/>
        <a:defRPr sz="2000" b="0" i="0" kern="1200" baseline="0">
          <a:solidFill>
            <a:schemeClr val="tx1">
              <a:lumMod val="65000"/>
              <a:lumOff val="35000"/>
            </a:schemeClr>
          </a:solidFill>
          <a:latin typeface="Century Gothic" charset="0"/>
          <a:ea typeface="Century Gothic" charset="0"/>
          <a:cs typeface="Century Gothic" charset="0"/>
        </a:defRPr>
      </a:lvl3pPr>
      <a:lvl4pPr marL="1600193" indent="-228599" algn="l" defTabSz="457198" rtl="0" eaLnBrk="1" latinLnBrk="0" hangingPunct="1">
        <a:spcBef>
          <a:spcPct val="20000"/>
        </a:spcBef>
        <a:buFont typeface="Arial"/>
        <a:buChar char="–"/>
        <a:defRPr sz="1600" b="0" i="0" kern="1200" baseline="0">
          <a:solidFill>
            <a:schemeClr val="tx1">
              <a:lumMod val="65000"/>
              <a:lumOff val="35000"/>
            </a:schemeClr>
          </a:solidFill>
          <a:latin typeface="Century Gothic" charset="0"/>
          <a:ea typeface="+mn-ea"/>
          <a:cs typeface="Avenir"/>
        </a:defRPr>
      </a:lvl4pPr>
      <a:lvl5pPr marL="2057390" indent="-228599" algn="l" defTabSz="457198" rtl="0" eaLnBrk="1" latinLnBrk="0" hangingPunct="1">
        <a:spcBef>
          <a:spcPct val="20000"/>
        </a:spcBef>
        <a:buFont typeface="Arial"/>
        <a:buChar char="»"/>
        <a:defRPr sz="1200" b="0" i="0" kern="1200" baseline="0">
          <a:solidFill>
            <a:schemeClr val="tx1">
              <a:lumMod val="65000"/>
              <a:lumOff val="35000"/>
            </a:schemeClr>
          </a:solidFill>
          <a:latin typeface="Century Gothic" charset="0"/>
          <a:ea typeface="+mn-ea"/>
          <a:cs typeface="Avenir"/>
        </a:defRPr>
      </a:lvl5pPr>
      <a:lvl6pPr marL="2514587" indent="-228599" algn="l" defTabSz="457198" rtl="0" eaLnBrk="1" latinLnBrk="0" hangingPunct="1">
        <a:spcBef>
          <a:spcPct val="20000"/>
        </a:spcBef>
        <a:buFont typeface="Arial"/>
        <a:buChar char="•"/>
        <a:defRPr sz="2000" kern="1200">
          <a:solidFill>
            <a:schemeClr val="tx1"/>
          </a:solidFill>
          <a:latin typeface="+mn-lt"/>
          <a:ea typeface="+mn-ea"/>
          <a:cs typeface="+mn-cs"/>
        </a:defRPr>
      </a:lvl6pPr>
      <a:lvl7pPr marL="2971785" indent="-228599" algn="l" defTabSz="457198" rtl="0" eaLnBrk="1" latinLnBrk="0" hangingPunct="1">
        <a:spcBef>
          <a:spcPct val="20000"/>
        </a:spcBef>
        <a:buFont typeface="Arial"/>
        <a:buChar char="•"/>
        <a:defRPr sz="2000" kern="1200">
          <a:solidFill>
            <a:schemeClr val="tx1"/>
          </a:solidFill>
          <a:latin typeface="+mn-lt"/>
          <a:ea typeface="+mn-ea"/>
          <a:cs typeface="+mn-cs"/>
        </a:defRPr>
      </a:lvl7pPr>
      <a:lvl8pPr marL="3428983" indent="-228599" algn="l" defTabSz="457198" rtl="0" eaLnBrk="1" latinLnBrk="0" hangingPunct="1">
        <a:spcBef>
          <a:spcPct val="20000"/>
        </a:spcBef>
        <a:buFont typeface="Arial"/>
        <a:buChar char="•"/>
        <a:defRPr sz="2000" kern="1200">
          <a:solidFill>
            <a:schemeClr val="tx1"/>
          </a:solidFill>
          <a:latin typeface="+mn-lt"/>
          <a:ea typeface="+mn-ea"/>
          <a:cs typeface="+mn-cs"/>
        </a:defRPr>
      </a:lvl8pPr>
      <a:lvl9pPr marL="3886181" indent="-228599" algn="l" defTabSz="45719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98" rtl="0" eaLnBrk="1" latinLnBrk="0" hangingPunct="1">
        <a:defRPr sz="1800" kern="1200">
          <a:solidFill>
            <a:schemeClr val="tx1"/>
          </a:solidFill>
          <a:latin typeface="+mn-lt"/>
          <a:ea typeface="+mn-ea"/>
          <a:cs typeface="+mn-cs"/>
        </a:defRPr>
      </a:lvl1pPr>
      <a:lvl2pPr marL="457198" algn="l" defTabSz="457198" rtl="0" eaLnBrk="1" latinLnBrk="0" hangingPunct="1">
        <a:defRPr sz="1800" kern="1200">
          <a:solidFill>
            <a:schemeClr val="tx1"/>
          </a:solidFill>
          <a:latin typeface="+mn-lt"/>
          <a:ea typeface="+mn-ea"/>
          <a:cs typeface="+mn-cs"/>
        </a:defRPr>
      </a:lvl2pPr>
      <a:lvl3pPr marL="914395" algn="l" defTabSz="457198" rtl="0" eaLnBrk="1" latinLnBrk="0" hangingPunct="1">
        <a:defRPr sz="1800" kern="1200">
          <a:solidFill>
            <a:schemeClr val="tx1"/>
          </a:solidFill>
          <a:latin typeface="+mn-lt"/>
          <a:ea typeface="+mn-ea"/>
          <a:cs typeface="+mn-cs"/>
        </a:defRPr>
      </a:lvl3pPr>
      <a:lvl4pPr marL="1371593" algn="l" defTabSz="457198" rtl="0" eaLnBrk="1" latinLnBrk="0" hangingPunct="1">
        <a:defRPr sz="1800" kern="1200">
          <a:solidFill>
            <a:schemeClr val="tx1"/>
          </a:solidFill>
          <a:latin typeface="+mn-lt"/>
          <a:ea typeface="+mn-ea"/>
          <a:cs typeface="+mn-cs"/>
        </a:defRPr>
      </a:lvl4pPr>
      <a:lvl5pPr marL="1828791" algn="l" defTabSz="457198" rtl="0" eaLnBrk="1" latinLnBrk="0" hangingPunct="1">
        <a:defRPr sz="1800" kern="1200">
          <a:solidFill>
            <a:schemeClr val="tx1"/>
          </a:solidFill>
          <a:latin typeface="+mn-lt"/>
          <a:ea typeface="+mn-ea"/>
          <a:cs typeface="+mn-cs"/>
        </a:defRPr>
      </a:lvl5pPr>
      <a:lvl6pPr marL="2285989" algn="l" defTabSz="457198" rtl="0" eaLnBrk="1" latinLnBrk="0" hangingPunct="1">
        <a:defRPr sz="1800" kern="1200">
          <a:solidFill>
            <a:schemeClr val="tx1"/>
          </a:solidFill>
          <a:latin typeface="+mn-lt"/>
          <a:ea typeface="+mn-ea"/>
          <a:cs typeface="+mn-cs"/>
        </a:defRPr>
      </a:lvl6pPr>
      <a:lvl7pPr marL="2743186" algn="l" defTabSz="457198" rtl="0" eaLnBrk="1" latinLnBrk="0" hangingPunct="1">
        <a:defRPr sz="1800" kern="1200">
          <a:solidFill>
            <a:schemeClr val="tx1"/>
          </a:solidFill>
          <a:latin typeface="+mn-lt"/>
          <a:ea typeface="+mn-ea"/>
          <a:cs typeface="+mn-cs"/>
        </a:defRPr>
      </a:lvl7pPr>
      <a:lvl8pPr marL="3200384" algn="l" defTabSz="457198" rtl="0" eaLnBrk="1" latinLnBrk="0" hangingPunct="1">
        <a:defRPr sz="1800" kern="1200">
          <a:solidFill>
            <a:schemeClr val="tx1"/>
          </a:solidFill>
          <a:latin typeface="+mn-lt"/>
          <a:ea typeface="+mn-ea"/>
          <a:cs typeface="+mn-cs"/>
        </a:defRPr>
      </a:lvl8pPr>
      <a:lvl9pPr marL="3657582" algn="l" defTabSz="45719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2">
          <p15:clr>
            <a:srgbClr val="F26B43"/>
          </p15:clr>
        </p15:guide>
        <p15:guide id="2" orient="horz" pos="49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18-0742 Ruth Presentation.jpg" descr="18-0742 Ruth Presentation.jpg"/>
          <p:cNvPicPr>
            <a:picLocks noChangeAspect="1"/>
          </p:cNvPicPr>
          <p:nvPr/>
        </p:nvPicPr>
        <p:blipFill>
          <a:blip r:embed="rId11"/>
          <a:stretch>
            <a:fillRect/>
          </a:stretch>
        </p:blipFill>
        <p:spPr>
          <a:xfrm>
            <a:off x="0" y="0"/>
            <a:ext cx="12192000" cy="6858000"/>
          </a:xfrm>
          <a:prstGeom prst="rect">
            <a:avLst/>
          </a:prstGeom>
          <a:ln w="12700">
            <a:miter lim="400000"/>
          </a:ln>
        </p:spPr>
      </p:pic>
      <p:sp>
        <p:nvSpPr>
          <p:cNvPr id="3" name="Title Text"/>
          <p:cNvSpPr txBox="1">
            <a:spLocks noGrp="1"/>
          </p:cNvSpPr>
          <p:nvPr>
            <p:ph type="title"/>
          </p:nvPr>
        </p:nvSpPr>
        <p:spPr>
          <a:xfrm>
            <a:off x="844550" y="177800"/>
            <a:ext cx="10502900" cy="1143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4" name="Body Level One…"/>
          <p:cNvSpPr txBox="1">
            <a:spLocks noGrp="1"/>
          </p:cNvSpPr>
          <p:nvPr>
            <p:ph type="body" idx="1"/>
          </p:nvPr>
        </p:nvSpPr>
        <p:spPr>
          <a:xfrm>
            <a:off x="844550" y="1574800"/>
            <a:ext cx="10502900" cy="4648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5979516" y="6540501"/>
            <a:ext cx="227626"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358912339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ransition spd="med"/>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Neue Medium"/>
        </a:defRPr>
      </a:lvl9pPr>
    </p:titleStyle>
    <p:bodyStyle>
      <a:lvl1pPr marL="238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1pPr>
      <a:lvl2pPr marL="4762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2pPr>
      <a:lvl3pPr marL="7143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3pPr>
      <a:lvl4pPr marL="9525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4pPr>
      <a:lvl5pPr marL="11906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5pPr>
      <a:lvl6pPr marL="142875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6pPr>
      <a:lvl7pPr marL="166687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7pPr>
      <a:lvl8pPr marL="1905000"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8pPr>
      <a:lvl9pPr marL="2143125" marR="0" indent="-238125" algn="l" defTabSz="309563" rtl="0" latinLnBrk="0">
        <a:lnSpc>
          <a:spcPct val="100000"/>
        </a:lnSpc>
        <a:spcBef>
          <a:spcPts val="2213"/>
        </a:spcBef>
        <a:spcAft>
          <a:spcPts val="0"/>
        </a:spcAft>
        <a:buClrTx/>
        <a:buSzPct val="125000"/>
        <a:buFontTx/>
        <a:buChar char="•"/>
        <a:tabLst/>
        <a:defRPr sz="18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Neue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1A4239-BD8D-2DC8-171C-08C4DA6E54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195DE0-EB21-3CE5-BDBF-BC6E814EA5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60131C-AC71-6208-1804-BDD701EFA911}"/>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9AB5ECD-1FF8-064C-99C4-D270AE44D04E}" type="datetimeFigureOut">
              <a:rPr lang="en-US" smtClean="0"/>
              <a:t>12/10/23</a:t>
            </a:fld>
            <a:endParaRPr lang="en-US"/>
          </a:p>
        </p:txBody>
      </p:sp>
      <p:sp>
        <p:nvSpPr>
          <p:cNvPr id="5" name="Footer Placeholder 4">
            <a:extLst>
              <a:ext uri="{FF2B5EF4-FFF2-40B4-BE49-F238E27FC236}">
                <a16:creationId xmlns:a16="http://schemas.microsoft.com/office/drawing/2014/main" id="{FE58E2FF-4A7A-F163-CC29-63F5C7CE5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A58D75-75EC-9CCC-C72A-D4F64BA934A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ECD6A31-E5D2-4344-911A-C36CDA4F2324}" type="slidenum">
              <a:rPr lang="en-US" smtClean="0"/>
              <a:t>‹#›</a:t>
            </a:fld>
            <a:endParaRPr lang="en-US"/>
          </a:p>
        </p:txBody>
      </p:sp>
    </p:spTree>
    <p:extLst>
      <p:ext uri="{BB962C8B-B14F-4D97-AF65-F5344CB8AC3E}">
        <p14:creationId xmlns:p14="http://schemas.microsoft.com/office/powerpoint/2010/main" val="375364488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12454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9" rtl="0" eaLnBrk="1" latinLnBrk="0" hangingPunct="1">
        <a:spcBef>
          <a:spcPct val="0"/>
        </a:spcBef>
        <a:buNone/>
        <a:defRPr sz="2800" b="0" i="0" kern="1200" cap="all" baseline="0">
          <a:solidFill>
            <a:srgbClr val="B01C32"/>
          </a:solidFill>
          <a:latin typeface="Century Gothic" charset="0"/>
          <a:ea typeface="+mj-ea"/>
          <a:cs typeface="Avenir"/>
        </a:defRPr>
      </a:lvl1pPr>
    </p:titleStyle>
    <p:bodyStyle>
      <a:lvl1pPr marL="342907" indent="-342907" algn="l" defTabSz="457209" rtl="0" eaLnBrk="1" latinLnBrk="0" hangingPunct="1">
        <a:spcBef>
          <a:spcPct val="20000"/>
        </a:spcBef>
        <a:buFont typeface="Arial"/>
        <a:buChar char="•"/>
        <a:defRPr sz="2800" b="0" i="0" kern="1200" baseline="0">
          <a:solidFill>
            <a:schemeClr val="tx1">
              <a:lumMod val="65000"/>
              <a:lumOff val="35000"/>
            </a:schemeClr>
          </a:solidFill>
          <a:latin typeface="Century Gothic" charset="0"/>
          <a:ea typeface="+mn-ea"/>
          <a:cs typeface="Avenir"/>
        </a:defRPr>
      </a:lvl1pPr>
      <a:lvl2pPr marL="742965" indent="-285756" algn="l" defTabSz="457209" rtl="0" eaLnBrk="1" latinLnBrk="0" hangingPunct="1">
        <a:spcBef>
          <a:spcPct val="20000"/>
        </a:spcBef>
        <a:buFont typeface="Arial"/>
        <a:buChar char="–"/>
        <a:defRPr sz="2400" b="0" i="0" kern="1200" baseline="0">
          <a:solidFill>
            <a:schemeClr val="tx1">
              <a:lumMod val="65000"/>
              <a:lumOff val="35000"/>
            </a:schemeClr>
          </a:solidFill>
          <a:latin typeface="Century Gothic" charset="0"/>
          <a:ea typeface="+mn-ea"/>
          <a:cs typeface="Avenir"/>
        </a:defRPr>
      </a:lvl2pPr>
      <a:lvl3pPr marL="1143023" indent="-228605" algn="l" defTabSz="457209" rtl="0" eaLnBrk="1" latinLnBrk="0" hangingPunct="1">
        <a:spcBef>
          <a:spcPct val="20000"/>
        </a:spcBef>
        <a:buFont typeface="Arial"/>
        <a:buChar char="•"/>
        <a:defRPr sz="2000" b="0" i="0" kern="1200" baseline="0">
          <a:solidFill>
            <a:schemeClr val="tx1">
              <a:lumMod val="65000"/>
              <a:lumOff val="35000"/>
            </a:schemeClr>
          </a:solidFill>
          <a:latin typeface="Century Gothic" charset="0"/>
          <a:ea typeface="Century Gothic" charset="0"/>
          <a:cs typeface="Century Gothic" charset="0"/>
        </a:defRPr>
      </a:lvl3pPr>
      <a:lvl4pPr marL="1600232" indent="-228605" algn="l" defTabSz="457209" rtl="0" eaLnBrk="1" latinLnBrk="0" hangingPunct="1">
        <a:spcBef>
          <a:spcPct val="20000"/>
        </a:spcBef>
        <a:buFont typeface="Arial"/>
        <a:buChar char="–"/>
        <a:defRPr sz="1600" b="0" i="0" kern="1200" baseline="0">
          <a:solidFill>
            <a:schemeClr val="tx1">
              <a:lumMod val="65000"/>
              <a:lumOff val="35000"/>
            </a:schemeClr>
          </a:solidFill>
          <a:latin typeface="Century Gothic" charset="0"/>
          <a:ea typeface="+mn-ea"/>
          <a:cs typeface="Avenir"/>
        </a:defRPr>
      </a:lvl4pPr>
      <a:lvl5pPr marL="2057441" indent="-228605" algn="l" defTabSz="457209" rtl="0" eaLnBrk="1" latinLnBrk="0" hangingPunct="1">
        <a:spcBef>
          <a:spcPct val="20000"/>
        </a:spcBef>
        <a:buFont typeface="Arial"/>
        <a:buChar char="»"/>
        <a:defRPr sz="1200" b="0" i="0" kern="1200" baseline="0">
          <a:solidFill>
            <a:schemeClr val="tx1">
              <a:lumMod val="65000"/>
              <a:lumOff val="35000"/>
            </a:schemeClr>
          </a:solidFill>
          <a:latin typeface="Century Gothic" charset="0"/>
          <a:ea typeface="+mn-ea"/>
          <a:cs typeface="Avenir"/>
        </a:defRPr>
      </a:lvl5pPr>
      <a:lvl6pPr marL="2514651" indent="-228605" algn="l" defTabSz="457209" rtl="0" eaLnBrk="1" latinLnBrk="0" hangingPunct="1">
        <a:spcBef>
          <a:spcPct val="20000"/>
        </a:spcBef>
        <a:buFont typeface="Arial"/>
        <a:buChar char="•"/>
        <a:defRPr sz="2000" kern="1200">
          <a:solidFill>
            <a:schemeClr val="tx1"/>
          </a:solidFill>
          <a:latin typeface="+mn-lt"/>
          <a:ea typeface="+mn-ea"/>
          <a:cs typeface="+mn-cs"/>
        </a:defRPr>
      </a:lvl6pPr>
      <a:lvl7pPr marL="2971859" indent="-228605" algn="l" defTabSz="457209" rtl="0" eaLnBrk="1" latinLnBrk="0" hangingPunct="1">
        <a:spcBef>
          <a:spcPct val="20000"/>
        </a:spcBef>
        <a:buFont typeface="Arial"/>
        <a:buChar char="•"/>
        <a:defRPr sz="2000" kern="1200">
          <a:solidFill>
            <a:schemeClr val="tx1"/>
          </a:solidFill>
          <a:latin typeface="+mn-lt"/>
          <a:ea typeface="+mn-ea"/>
          <a:cs typeface="+mn-cs"/>
        </a:defRPr>
      </a:lvl7pPr>
      <a:lvl8pPr marL="3429068" indent="-228605" algn="l" defTabSz="457209" rtl="0" eaLnBrk="1" latinLnBrk="0" hangingPunct="1">
        <a:spcBef>
          <a:spcPct val="20000"/>
        </a:spcBef>
        <a:buFont typeface="Arial"/>
        <a:buChar char="•"/>
        <a:defRPr sz="2000" kern="1200">
          <a:solidFill>
            <a:schemeClr val="tx1"/>
          </a:solidFill>
          <a:latin typeface="+mn-lt"/>
          <a:ea typeface="+mn-ea"/>
          <a:cs typeface="+mn-cs"/>
        </a:defRPr>
      </a:lvl8pPr>
      <a:lvl9pPr marL="3886278" indent="-228605" algn="l" defTabSz="4572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9" rtl="0" eaLnBrk="1" latinLnBrk="0" hangingPunct="1">
        <a:defRPr sz="1800" kern="1200">
          <a:solidFill>
            <a:schemeClr val="tx1"/>
          </a:solidFill>
          <a:latin typeface="+mn-lt"/>
          <a:ea typeface="+mn-ea"/>
          <a:cs typeface="+mn-cs"/>
        </a:defRPr>
      </a:lvl1pPr>
      <a:lvl2pPr marL="457209" algn="l" defTabSz="457209" rtl="0" eaLnBrk="1" latinLnBrk="0" hangingPunct="1">
        <a:defRPr sz="1800" kern="1200">
          <a:solidFill>
            <a:schemeClr val="tx1"/>
          </a:solidFill>
          <a:latin typeface="+mn-lt"/>
          <a:ea typeface="+mn-ea"/>
          <a:cs typeface="+mn-cs"/>
        </a:defRPr>
      </a:lvl2pPr>
      <a:lvl3pPr marL="914419" algn="l" defTabSz="457209" rtl="0" eaLnBrk="1" latinLnBrk="0" hangingPunct="1">
        <a:defRPr sz="1800" kern="1200">
          <a:solidFill>
            <a:schemeClr val="tx1"/>
          </a:solidFill>
          <a:latin typeface="+mn-lt"/>
          <a:ea typeface="+mn-ea"/>
          <a:cs typeface="+mn-cs"/>
        </a:defRPr>
      </a:lvl3pPr>
      <a:lvl4pPr marL="1371627" algn="l" defTabSz="457209" rtl="0" eaLnBrk="1" latinLnBrk="0" hangingPunct="1">
        <a:defRPr sz="1800" kern="1200">
          <a:solidFill>
            <a:schemeClr val="tx1"/>
          </a:solidFill>
          <a:latin typeface="+mn-lt"/>
          <a:ea typeface="+mn-ea"/>
          <a:cs typeface="+mn-cs"/>
        </a:defRPr>
      </a:lvl4pPr>
      <a:lvl5pPr marL="1828837" algn="l" defTabSz="457209" rtl="0" eaLnBrk="1" latinLnBrk="0" hangingPunct="1">
        <a:defRPr sz="1800" kern="1200">
          <a:solidFill>
            <a:schemeClr val="tx1"/>
          </a:solidFill>
          <a:latin typeface="+mn-lt"/>
          <a:ea typeface="+mn-ea"/>
          <a:cs typeface="+mn-cs"/>
        </a:defRPr>
      </a:lvl5pPr>
      <a:lvl6pPr marL="2286046" algn="l" defTabSz="457209" rtl="0" eaLnBrk="1" latinLnBrk="0" hangingPunct="1">
        <a:defRPr sz="1800" kern="1200">
          <a:solidFill>
            <a:schemeClr val="tx1"/>
          </a:solidFill>
          <a:latin typeface="+mn-lt"/>
          <a:ea typeface="+mn-ea"/>
          <a:cs typeface="+mn-cs"/>
        </a:defRPr>
      </a:lvl6pPr>
      <a:lvl7pPr marL="2743254" algn="l" defTabSz="457209" rtl="0" eaLnBrk="1" latinLnBrk="0" hangingPunct="1">
        <a:defRPr sz="1800" kern="1200">
          <a:solidFill>
            <a:schemeClr val="tx1"/>
          </a:solidFill>
          <a:latin typeface="+mn-lt"/>
          <a:ea typeface="+mn-ea"/>
          <a:cs typeface="+mn-cs"/>
        </a:defRPr>
      </a:lvl7pPr>
      <a:lvl8pPr marL="3200464" algn="l" defTabSz="457209" rtl="0" eaLnBrk="1" latinLnBrk="0" hangingPunct="1">
        <a:defRPr sz="1800" kern="1200">
          <a:solidFill>
            <a:schemeClr val="tx1"/>
          </a:solidFill>
          <a:latin typeface="+mn-lt"/>
          <a:ea typeface="+mn-ea"/>
          <a:cs typeface="+mn-cs"/>
        </a:defRPr>
      </a:lvl8pPr>
      <a:lvl9pPr marL="3657673" algn="l" defTabSz="4572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96">
          <p15:clr>
            <a:srgbClr val="F26B43"/>
          </p15:clr>
        </p15:guide>
        <p15:guide id="2" orient="horz" pos="49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12/10/23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75282530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Lst>
  <p:transition>
    <p:fade/>
  </p:transition>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jpe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68.png"/><Relationship Id="rId7" Type="http://schemas.openxmlformats.org/officeDocument/2006/relationships/diagramQuickStyle" Target="../diagrams/quickStyle9.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69.svg"/><Relationship Id="rId9" Type="http://schemas.microsoft.com/office/2007/relationships/diagramDrawing" Target="../diagrams/drawing9.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6.png"/><Relationship Id="rId7" Type="http://schemas.openxmlformats.org/officeDocument/2006/relationships/image" Target="../media/image114.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 Id="rId9" Type="http://schemas.openxmlformats.org/officeDocument/2006/relationships/image" Target="../media/image121.png"/></Relationships>
</file>

<file path=ppt/slides/_rels/slide106.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6.png"/><Relationship Id="rId7" Type="http://schemas.openxmlformats.org/officeDocument/2006/relationships/image" Target="../media/image114.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 Id="rId9" Type="http://schemas.openxmlformats.org/officeDocument/2006/relationships/image" Target="../media/image121.png"/></Relationships>
</file>

<file path=ppt/slides/_rels/slide10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08.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6.png"/><Relationship Id="rId7" Type="http://schemas.openxmlformats.org/officeDocument/2006/relationships/image" Target="../media/image114.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 Id="rId9" Type="http://schemas.openxmlformats.org/officeDocument/2006/relationships/image" Target="../media/image121.png"/></Relationships>
</file>

<file path=ppt/slides/_rels/slide109.xml.rels><?xml version="1.0" encoding="UTF-8" standalone="yes"?>
<Relationships xmlns="http://schemas.openxmlformats.org/package/2006/relationships"><Relationship Id="rId8" Type="http://schemas.openxmlformats.org/officeDocument/2006/relationships/image" Target="../media/image115.svg"/><Relationship Id="rId3" Type="http://schemas.openxmlformats.org/officeDocument/2006/relationships/image" Target="../media/image116.png"/><Relationship Id="rId7" Type="http://schemas.openxmlformats.org/officeDocument/2006/relationships/image" Target="../media/image114.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 Id="rId9" Type="http://schemas.openxmlformats.org/officeDocument/2006/relationships/image" Target="../media/image1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10.xml.rels><?xml version="1.0" encoding="UTF-8" standalone="yes"?>
<Relationships xmlns="http://schemas.openxmlformats.org/package/2006/relationships"><Relationship Id="rId8" Type="http://schemas.openxmlformats.org/officeDocument/2006/relationships/image" Target="../media/image117.svg"/><Relationship Id="rId3" Type="http://schemas.openxmlformats.org/officeDocument/2006/relationships/image" Target="../media/image118.png"/><Relationship Id="rId7" Type="http://schemas.openxmlformats.org/officeDocument/2006/relationships/image" Target="../media/image116.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19.svg"/></Relationships>
</file>

<file path=ppt/slides/_rels/slide1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openxmlformats.org/officeDocument/2006/relationships/image" Target="../media/image130.png"/><Relationship Id="rId4" Type="http://schemas.openxmlformats.org/officeDocument/2006/relationships/image" Target="../media/image129.png"/></Relationships>
</file>

<file path=ppt/slides/_rels/slide115.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134.svg"/><Relationship Id="rId5" Type="http://schemas.openxmlformats.org/officeDocument/2006/relationships/image" Target="../media/image133.png"/><Relationship Id="rId4" Type="http://schemas.openxmlformats.org/officeDocument/2006/relationships/image" Target="../media/image132.svg"/></Relationships>
</file>

<file path=ppt/slides/_rels/slide116.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67.png"/><Relationship Id="rId7" Type="http://schemas.openxmlformats.org/officeDocument/2006/relationships/diagramColors" Target="../diagrams/colors10.xml"/><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72.xml"/><Relationship Id="rId1" Type="http://schemas.openxmlformats.org/officeDocument/2006/relationships/slideLayout" Target="../slideLayouts/slideLayout100.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9.xml"/></Relationships>
</file>

<file path=ppt/slides/_rels/slide120.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73.xml"/><Relationship Id="rId1" Type="http://schemas.openxmlformats.org/officeDocument/2006/relationships/slideLayout" Target="../slideLayouts/slideLayout100.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2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4.xml"/><Relationship Id="rId1" Type="http://schemas.openxmlformats.org/officeDocument/2006/relationships/slideLayout" Target="../slideLayouts/slideLayout100.xml"/><Relationship Id="rId5" Type="http://schemas.openxmlformats.org/officeDocument/2006/relationships/image" Target="../media/image140.png"/><Relationship Id="rId4" Type="http://schemas.openxmlformats.org/officeDocument/2006/relationships/image" Target="../media/image138.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00.xml"/></Relationships>
</file>

<file path=ppt/slides/_rels/slide12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42.jpeg"/><Relationship Id="rId7" Type="http://schemas.openxmlformats.org/officeDocument/2006/relationships/diagramColors" Target="../diagrams/colors12.xml"/><Relationship Id="rId2" Type="http://schemas.openxmlformats.org/officeDocument/2006/relationships/notesSlide" Target="../notesSlides/notesSlide76.xml"/><Relationship Id="rId1" Type="http://schemas.openxmlformats.org/officeDocument/2006/relationships/slideLayout" Target="../slideLayouts/slideLayout100.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7.xml"/><Relationship Id="rId1" Type="http://schemas.openxmlformats.org/officeDocument/2006/relationships/slideLayout" Target="../slideLayouts/slideLayout100.xml"/></Relationships>
</file>

<file path=ppt/slides/_rels/slide12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00.xml"/></Relationships>
</file>

<file path=ppt/slides/_rels/slide12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8.xml"/><Relationship Id="rId1" Type="http://schemas.openxmlformats.org/officeDocument/2006/relationships/slideLayout" Target="../slideLayouts/slideLayout100.xml"/></Relationships>
</file>

<file path=ppt/slides/_rels/slide12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9.xml"/><Relationship Id="rId1" Type="http://schemas.openxmlformats.org/officeDocument/2006/relationships/slideLayout" Target="../slideLayouts/slideLayout100.xml"/></Relationships>
</file>

<file path=ppt/slides/_rels/slide12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0.xml"/><Relationship Id="rId1" Type="http://schemas.openxmlformats.org/officeDocument/2006/relationships/slideLayout" Target="../slideLayouts/slideLayout100.xml"/></Relationships>
</file>

<file path=ppt/slides/_rels/slide12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1.xml"/><Relationship Id="rId1" Type="http://schemas.openxmlformats.org/officeDocument/2006/relationships/slideLayout" Target="../slideLayouts/slideLayout100.xml"/><Relationship Id="rId4" Type="http://schemas.openxmlformats.org/officeDocument/2006/relationships/image" Target="../media/image1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82.xml"/><Relationship Id="rId1" Type="http://schemas.openxmlformats.org/officeDocument/2006/relationships/slideLayout" Target="../slideLayouts/slideLayout10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00.xml"/></Relationships>
</file>

<file path=ppt/slides/_rels/slide13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4.xml"/><Relationship Id="rId1" Type="http://schemas.openxmlformats.org/officeDocument/2006/relationships/slideLayout" Target="../slideLayouts/slideLayout100.xml"/></Relationships>
</file>

<file path=ppt/slides/_rels/slide133.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85.xml"/><Relationship Id="rId1" Type="http://schemas.openxmlformats.org/officeDocument/2006/relationships/slideLayout" Target="../slideLayouts/slideLayout100.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image" Target="../media/image147.png"/><Relationship Id="rId4" Type="http://schemas.openxmlformats.org/officeDocument/2006/relationships/chart" Target="../charts/chart2.xml"/><Relationship Id="rId9" Type="http://schemas.openxmlformats.org/officeDocument/2006/relationships/chart" Target="../charts/char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6.xml"/><Relationship Id="rId1" Type="http://schemas.openxmlformats.org/officeDocument/2006/relationships/slideLayout" Target="../slideLayouts/slideLayout100.xml"/><Relationship Id="rId4" Type="http://schemas.openxmlformats.org/officeDocument/2006/relationships/image" Target="../media/image14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0.xml"/></Relationships>
</file>

<file path=ppt/slides/_rels/slide1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8.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tmp"/></Relationships>
</file>

<file path=ppt/slides/_rels/slide2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5.jpg"/><Relationship Id="rId4" Type="http://schemas.openxmlformats.org/officeDocument/2006/relationships/image" Target="../media/image37.png"/><Relationship Id="rId9" Type="http://schemas.openxmlformats.org/officeDocument/2006/relationships/image" Target="../media/image44.jpg"/></Relationships>
</file>

<file path=ppt/slides/_rels/slide28.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9.jp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48.jp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39.jpeg"/><Relationship Id="rId11" Type="http://schemas.openxmlformats.org/officeDocument/2006/relationships/image" Target="../media/image47.jpg"/><Relationship Id="rId5" Type="http://schemas.openxmlformats.org/officeDocument/2006/relationships/image" Target="../media/image38.jpeg"/><Relationship Id="rId10" Type="http://schemas.openxmlformats.org/officeDocument/2006/relationships/image" Target="../media/image44.jpg"/><Relationship Id="rId4" Type="http://schemas.openxmlformats.org/officeDocument/2006/relationships/image" Target="../media/image37.png"/><Relationship Id="rId9" Type="http://schemas.openxmlformats.org/officeDocument/2006/relationships/image" Target="../media/image46.jpg"/><Relationship Id="rId14" Type="http://schemas.openxmlformats.org/officeDocument/2006/relationships/image" Target="../media/image45.jpg"/></Relationships>
</file>

<file path=ppt/slides/_rels/slide29.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39.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51.jpg"/><Relationship Id="rId4" Type="http://schemas.openxmlformats.org/officeDocument/2006/relationships/image" Target="../media/image37.png"/><Relationship Id="rId9" Type="http://schemas.openxmlformats.org/officeDocument/2006/relationships/image" Target="../media/image50.jp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3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51.jp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39.jpeg"/><Relationship Id="rId11" Type="http://schemas.openxmlformats.org/officeDocument/2006/relationships/image" Target="../media/image49.jpg"/><Relationship Id="rId5" Type="http://schemas.openxmlformats.org/officeDocument/2006/relationships/image" Target="../media/image38.jpeg"/><Relationship Id="rId10" Type="http://schemas.openxmlformats.org/officeDocument/2006/relationships/image" Target="../media/image48.jpg"/><Relationship Id="rId4" Type="http://schemas.openxmlformats.org/officeDocument/2006/relationships/image" Target="../media/image37.png"/><Relationship Id="rId9" Type="http://schemas.openxmlformats.org/officeDocument/2006/relationships/image" Target="../media/image52.jpg"/></Relationships>
</file>

<file path=ppt/slides/_rels/slide3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54.jpg"/><Relationship Id="rId4" Type="http://schemas.openxmlformats.org/officeDocument/2006/relationships/image" Target="../media/image37.png"/><Relationship Id="rId9" Type="http://schemas.openxmlformats.org/officeDocument/2006/relationships/image" Target="../media/image53.jpg"/></Relationships>
</file>

<file path=ppt/slides/_rels/slide32.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57.jp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56.jp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39.jpeg"/><Relationship Id="rId11" Type="http://schemas.openxmlformats.org/officeDocument/2006/relationships/image" Target="../media/image55.jpg"/><Relationship Id="rId5" Type="http://schemas.openxmlformats.org/officeDocument/2006/relationships/image" Target="../media/image38.jpeg"/><Relationship Id="rId10" Type="http://schemas.openxmlformats.org/officeDocument/2006/relationships/image" Target="../media/image54.jpg"/><Relationship Id="rId4" Type="http://schemas.openxmlformats.org/officeDocument/2006/relationships/image" Target="../media/image37.png"/><Relationship Id="rId9" Type="http://schemas.openxmlformats.org/officeDocument/2006/relationships/image" Target="../media/image53.jpg"/></Relationships>
</file>

<file path=ppt/slides/_rels/slide3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59.jpg"/><Relationship Id="rId4" Type="http://schemas.openxmlformats.org/officeDocument/2006/relationships/image" Target="../media/image37.png"/><Relationship Id="rId9" Type="http://schemas.openxmlformats.org/officeDocument/2006/relationships/image" Target="../media/image58.jpg"/></Relationships>
</file>

<file path=ppt/slides/_rels/slide34.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58.jpg"/><Relationship Id="rId3" Type="http://schemas.openxmlformats.org/officeDocument/2006/relationships/image" Target="../media/image36.jpeg"/><Relationship Id="rId7" Type="http://schemas.openxmlformats.org/officeDocument/2006/relationships/image" Target="../media/image40.png"/><Relationship Id="rId12" Type="http://schemas.openxmlformats.org/officeDocument/2006/relationships/image" Target="../media/image61.jp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39.jpeg"/><Relationship Id="rId11" Type="http://schemas.openxmlformats.org/officeDocument/2006/relationships/image" Target="../media/image47.jpg"/><Relationship Id="rId5" Type="http://schemas.openxmlformats.org/officeDocument/2006/relationships/image" Target="../media/image38.jpeg"/><Relationship Id="rId10" Type="http://schemas.openxmlformats.org/officeDocument/2006/relationships/image" Target="../media/image60.jpg"/><Relationship Id="rId4" Type="http://schemas.openxmlformats.org/officeDocument/2006/relationships/image" Target="../media/image37.png"/><Relationship Id="rId9" Type="http://schemas.openxmlformats.org/officeDocument/2006/relationships/image" Target="../media/image5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0.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5.png"/><Relationship Id="rId7" Type="http://schemas.openxmlformats.org/officeDocument/2006/relationships/diagramQuickStyle" Target="../diagrams/quickStyle1.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6.svg"/><Relationship Id="rId9" Type="http://schemas.microsoft.com/office/2007/relationships/diagramDrawing" Target="../diagrams/drawing1.xml"/></Relationships>
</file>

<file path=ppt/slides/_rels/slide42.xml.rels><?xml version="1.0" encoding="UTF-8" standalone="yes"?>
<Relationships xmlns="http://schemas.openxmlformats.org/package/2006/relationships"><Relationship Id="rId3" Type="http://schemas.openxmlformats.org/officeDocument/2006/relationships/hyperlink" Target="https://tinyurl.com/ISCostin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9.sv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4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69.svg"/><Relationship Id="rId4" Type="http://schemas.openxmlformats.org/officeDocument/2006/relationships/diagramLayout" Target="../diagrams/layout2.xml"/><Relationship Id="rId9"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sv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68.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67.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69.svg"/></Relationships>
</file>

<file path=ppt/slides/_rels/slide51.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69.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0.xml"/></Relationships>
</file>

<file path=ppt/slides/_rels/slide7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0.xml"/><Relationship Id="rId1" Type="http://schemas.openxmlformats.org/officeDocument/2006/relationships/slideLayout" Target="../slideLayouts/slideLayout2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1.xml"/><Relationship Id="rId1" Type="http://schemas.openxmlformats.org/officeDocument/2006/relationships/slideLayout" Target="../slideLayouts/slideLayout2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2.xml"/><Relationship Id="rId1" Type="http://schemas.openxmlformats.org/officeDocument/2006/relationships/slideLayout" Target="../slideLayouts/slideLayout2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3.xml"/><Relationship Id="rId1" Type="http://schemas.openxmlformats.org/officeDocument/2006/relationships/slideLayout" Target="../slideLayouts/slideLayout2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8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9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9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9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9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113.png"/><Relationship Id="rId5" Type="http://schemas.openxmlformats.org/officeDocument/2006/relationships/image" Target="../media/image106.png"/><Relationship Id="rId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
        <p:nvSpPr>
          <p:cNvPr id="2" name="TextBox 2"/>
          <p:cNvSpPr txBox="1"/>
          <p:nvPr/>
        </p:nvSpPr>
        <p:spPr>
          <a:xfrm>
            <a:off x="2038350" y="368320"/>
            <a:ext cx="3171401" cy="1817742"/>
          </a:xfrm>
          <a:prstGeom prst="rect">
            <a:avLst/>
          </a:prstGeom>
        </p:spPr>
        <p:txBody>
          <a:bodyPr lIns="0" tIns="0" rIns="0" bIns="0" rtlCol="0" anchor="t">
            <a:spAutoFit/>
          </a:bodyPr>
          <a:lstStyle/>
          <a:p>
            <a:pPr defTabSz="857250">
              <a:lnSpc>
                <a:spcPts val="2363"/>
              </a:lnSpc>
            </a:pPr>
            <a:r>
              <a:rPr lang="en-US" sz="1688" spc="185" dirty="0">
                <a:solidFill>
                  <a:srgbClr val="35382F"/>
                </a:solidFill>
                <a:latin typeface="Century Gothic" panose="020B0502020202020204" pitchFamily="34" charset="0"/>
              </a:rPr>
              <a:t>16th Annual Conference on the Science of Dissemination and Implementation in Health</a:t>
            </a:r>
          </a:p>
          <a:p>
            <a:pPr defTabSz="857250">
              <a:lnSpc>
                <a:spcPts val="2363"/>
              </a:lnSpc>
            </a:pPr>
            <a:endParaRPr lang="en-US" sz="1688" spc="185" dirty="0">
              <a:solidFill>
                <a:srgbClr val="35382F"/>
              </a:solidFill>
              <a:latin typeface="Century Gothic" panose="020B0502020202020204" pitchFamily="34" charset="0"/>
            </a:endParaRPr>
          </a:p>
        </p:txBody>
      </p:sp>
      <p:sp>
        <p:nvSpPr>
          <p:cNvPr id="3" name="TextBox 3"/>
          <p:cNvSpPr txBox="1"/>
          <p:nvPr/>
        </p:nvSpPr>
        <p:spPr>
          <a:xfrm>
            <a:off x="2633902" y="2284222"/>
            <a:ext cx="4105036" cy="2233625"/>
          </a:xfrm>
          <a:prstGeom prst="rect">
            <a:avLst/>
          </a:prstGeom>
        </p:spPr>
        <p:txBody>
          <a:bodyPr lIns="0" tIns="0" rIns="0" bIns="0" rtlCol="0" anchor="t">
            <a:spAutoFit/>
          </a:bodyPr>
          <a:lstStyle/>
          <a:p>
            <a:pPr defTabSz="857250">
              <a:lnSpc>
                <a:spcPts val="2912"/>
              </a:lnSpc>
            </a:pPr>
            <a:r>
              <a:rPr lang="en-US" sz="3347" spc="67">
                <a:solidFill>
                  <a:srgbClr val="35382F"/>
                </a:solidFill>
                <a:latin typeface="Century Gothic" panose="020B0502020202020204" pitchFamily="34" charset="0"/>
              </a:rPr>
              <a:t>ADVANCING D&amp;I SCIENCE BY ADDRESSING DYNAMIC CHANGES IN CONTEXT AND FIT </a:t>
            </a:r>
          </a:p>
        </p:txBody>
      </p:sp>
      <p:sp>
        <p:nvSpPr>
          <p:cNvPr id="4" name="TextBox 4"/>
          <p:cNvSpPr txBox="1"/>
          <p:nvPr/>
        </p:nvSpPr>
        <p:spPr>
          <a:xfrm>
            <a:off x="2715536" y="5966341"/>
            <a:ext cx="3363320" cy="197618"/>
          </a:xfrm>
          <a:prstGeom prst="rect">
            <a:avLst/>
          </a:prstGeom>
        </p:spPr>
        <p:txBody>
          <a:bodyPr lIns="0" tIns="0" rIns="0" bIns="0" rtlCol="0" anchor="t">
            <a:spAutoFit/>
          </a:bodyPr>
          <a:lstStyle/>
          <a:p>
            <a:pPr algn="r" defTabSz="857250">
              <a:lnSpc>
                <a:spcPts val="1679"/>
              </a:lnSpc>
            </a:pPr>
            <a:r>
              <a:rPr lang="en-US" sz="1200" spc="60">
                <a:solidFill>
                  <a:srgbClr val="35382F"/>
                </a:solidFill>
                <a:latin typeface="Century Gothic" panose="020B0502020202020204" pitchFamily="34" charset="0"/>
              </a:rPr>
              <a:t>The RE-AIM Consortium</a:t>
            </a:r>
          </a:p>
        </p:txBody>
      </p:sp>
      <p:sp>
        <p:nvSpPr>
          <p:cNvPr id="5" name="Freeform 5"/>
          <p:cNvSpPr/>
          <p:nvPr/>
        </p:nvSpPr>
        <p:spPr>
          <a:xfrm>
            <a:off x="6583650" y="-245832"/>
            <a:ext cx="4084350" cy="7209734"/>
          </a:xfrm>
          <a:custGeom>
            <a:avLst/>
            <a:gdLst/>
            <a:ahLst/>
            <a:cxnLst/>
            <a:rect l="l" t="t" r="r" b="b"/>
            <a:pathLst>
              <a:path w="4356640" h="7690383">
                <a:moveTo>
                  <a:pt x="0" y="0"/>
                </a:moveTo>
                <a:lnTo>
                  <a:pt x="4356640" y="0"/>
                </a:lnTo>
                <a:lnTo>
                  <a:pt x="4356640" y="7690384"/>
                </a:lnTo>
                <a:lnTo>
                  <a:pt x="0" y="7690384"/>
                </a:lnTo>
                <a:lnTo>
                  <a:pt x="0" y="0"/>
                </a:lnTo>
                <a:close/>
              </a:path>
            </a:pathLst>
          </a:custGeom>
          <a:blipFill>
            <a:blip r:embed="rId4"/>
            <a:stretch>
              <a:fillRect l="-82473" r="-82473"/>
            </a:stretch>
          </a:blipFill>
        </p:spPr>
        <p:txBody>
          <a:bodyPr/>
          <a:lstStyle/>
          <a:p>
            <a:pPr defTabSz="857250"/>
            <a:endParaRPr lang="en-US" sz="1688">
              <a:solidFill>
                <a:prstClr val="black"/>
              </a:solidFill>
              <a:latin typeface="Calibri"/>
            </a:endParaRPr>
          </a:p>
        </p:txBody>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l="39253" r="39253"/>
          <a:stretch>
            <a:fillRect/>
          </a:stretch>
        </p:blipFill>
        <p:spPr>
          <a:xfrm>
            <a:off x="1545575" y="2185996"/>
            <a:ext cx="946784" cy="2486009"/>
          </a:xfrm>
          <a:prstGeom prst="rect">
            <a:avLst/>
          </a:prstGeom>
        </p:spPr>
      </p:pic>
      <p:sp>
        <p:nvSpPr>
          <p:cNvPr id="7" name="AutoShape 7"/>
          <p:cNvSpPr/>
          <p:nvPr/>
        </p:nvSpPr>
        <p:spPr>
          <a:xfrm>
            <a:off x="5147381" y="880785"/>
            <a:ext cx="948620" cy="17105"/>
          </a:xfrm>
          <a:prstGeom prst="rect">
            <a:avLst/>
          </a:prstGeom>
          <a:solidFill>
            <a:srgbClr val="35382F"/>
          </a:solidFill>
        </p:spPr>
        <p:txBody>
          <a:bodyPr/>
          <a:lstStyle/>
          <a:p>
            <a:pPr defTabSz="857250"/>
            <a:endParaRPr lang="en-US" sz="1688">
              <a:solidFill>
                <a:prstClr val="black"/>
              </a:solidFill>
              <a:latin typeface="Calibri"/>
            </a:endParaRPr>
          </a:p>
        </p:txBody>
      </p:sp>
      <p:sp>
        <p:nvSpPr>
          <p:cNvPr id="8" name="AutoShape 8"/>
          <p:cNvSpPr/>
          <p:nvPr/>
        </p:nvSpPr>
        <p:spPr>
          <a:xfrm>
            <a:off x="2038351" y="6039822"/>
            <a:ext cx="382829" cy="85686"/>
          </a:xfrm>
          <a:prstGeom prst="rect">
            <a:avLst/>
          </a:prstGeom>
          <a:solidFill>
            <a:srgbClr val="35382F"/>
          </a:solidFill>
        </p:spPr>
        <p:txBody>
          <a:bodyPr/>
          <a:lstStyle/>
          <a:p>
            <a:pPr defTabSz="857250"/>
            <a:endParaRPr lang="en-US" sz="1688">
              <a:solidFill>
                <a:prstClr val="black"/>
              </a:solidFill>
              <a:latin typeface="Calibri"/>
            </a:endParaRPr>
          </a:p>
        </p:txBody>
      </p:sp>
    </p:spTree>
  </p:cSld>
  <p:clrMapOvr>
    <a:masterClrMapping/>
  </p:clrMapOvr>
  <p:timing>
    <p:tnLst>
      <p:par>
        <p:cTn id="1" dur="indefinite" restart="never" nodeType="tmRoot">
          <p:childTnLst>
            <p:video>
              <p:cMediaNode vol="100000">
                <p:cTn id="2"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grpSp>
        <p:nvGrpSpPr>
          <p:cNvPr id="2" name="Group 2"/>
          <p:cNvGrpSpPr/>
          <p:nvPr/>
        </p:nvGrpSpPr>
        <p:grpSpPr>
          <a:xfrm>
            <a:off x="2038350" y="704851"/>
            <a:ext cx="4693254" cy="6135994"/>
            <a:chOff x="0" y="0"/>
            <a:chExt cx="6674850" cy="8726747"/>
          </a:xfrm>
        </p:grpSpPr>
        <p:sp>
          <p:nvSpPr>
            <p:cNvPr id="3" name="TextBox 3"/>
            <p:cNvSpPr txBox="1"/>
            <p:nvPr/>
          </p:nvSpPr>
          <p:spPr>
            <a:xfrm>
              <a:off x="0" y="0"/>
              <a:ext cx="6674850" cy="8026266"/>
            </a:xfrm>
            <a:prstGeom prst="rect">
              <a:avLst/>
            </a:prstGeom>
          </p:spPr>
          <p:txBody>
            <a:bodyPr lIns="0" tIns="0" rIns="0" bIns="0" rtlCol="0" anchor="t">
              <a:spAutoFit/>
            </a:bodyPr>
            <a:lstStyle/>
            <a:p>
              <a:pPr defTabSz="857250">
                <a:lnSpc>
                  <a:spcPts val="3600"/>
                </a:lnSpc>
              </a:pPr>
              <a:r>
                <a:rPr lang="en-US" sz="2625" i="1" spc="30" dirty="0">
                  <a:solidFill>
                    <a:srgbClr val="35382F"/>
                  </a:solidFill>
                  <a:latin typeface="Century Gothic" panose="020B0502020202020204" pitchFamily="34" charset="0"/>
                </a:rPr>
                <a:t>RE-AIM and PRISM are an integrated framework developed to improve the adoption and sustainable implementation of evidence-based interventions in a wide range of health, public health, educational, community, and other settings.</a:t>
              </a:r>
            </a:p>
            <a:p>
              <a:pPr defTabSz="857250">
                <a:lnSpc>
                  <a:spcPts val="5062"/>
                </a:lnSpc>
              </a:pPr>
              <a:endParaRPr lang="en-US" sz="2625" i="1" spc="30" dirty="0">
                <a:solidFill>
                  <a:srgbClr val="35382F"/>
                </a:solidFill>
                <a:latin typeface="Century Gothic" panose="020B0502020202020204" pitchFamily="34" charset="0"/>
              </a:endParaRPr>
            </a:p>
          </p:txBody>
        </p:sp>
        <p:sp>
          <p:nvSpPr>
            <p:cNvPr id="4" name="TextBox 4"/>
            <p:cNvSpPr txBox="1"/>
            <p:nvPr/>
          </p:nvSpPr>
          <p:spPr>
            <a:xfrm>
              <a:off x="0" y="8337718"/>
              <a:ext cx="6674850" cy="389029"/>
            </a:xfrm>
            <a:prstGeom prst="rect">
              <a:avLst/>
            </a:prstGeom>
          </p:spPr>
          <p:txBody>
            <a:bodyPr lIns="0" tIns="0" rIns="0" bIns="0" rtlCol="0" anchor="t">
              <a:spAutoFit/>
            </a:bodyPr>
            <a:lstStyle/>
            <a:p>
              <a:pPr defTabSz="857250">
                <a:lnSpc>
                  <a:spcPts val="2363"/>
                </a:lnSpc>
              </a:pPr>
              <a:endParaRPr sz="1500" i="1">
                <a:solidFill>
                  <a:prstClr val="black"/>
                </a:solidFill>
                <a:latin typeface="Century Gothic" panose="020B0502020202020204" pitchFamily="34" charset="0"/>
              </a:endParaRPr>
            </a:p>
          </p:txBody>
        </p:sp>
      </p:grpSp>
      <p:sp>
        <p:nvSpPr>
          <p:cNvPr id="5" name="AutoShape 5"/>
          <p:cNvSpPr/>
          <p:nvPr/>
        </p:nvSpPr>
        <p:spPr>
          <a:xfrm>
            <a:off x="2038350" y="685800"/>
            <a:ext cx="3867150" cy="19050"/>
          </a:xfrm>
          <a:prstGeom prst="rect">
            <a:avLst/>
          </a:prstGeom>
          <a:solidFill>
            <a:srgbClr val="35382F"/>
          </a:solidFill>
        </p:spPr>
        <p:txBody>
          <a:bodyPr/>
          <a:lstStyle/>
          <a:p>
            <a:pPr defTabSz="857250"/>
            <a:endParaRPr lang="en-US" sz="1688">
              <a:solidFill>
                <a:prstClr val="black"/>
              </a:solidFill>
              <a:latin typeface="Calibri"/>
            </a:endParaRPr>
          </a:p>
        </p:txBody>
      </p:sp>
      <p:sp>
        <p:nvSpPr>
          <p:cNvPr id="6" name="AutoShape 6"/>
          <p:cNvSpPr/>
          <p:nvPr/>
        </p:nvSpPr>
        <p:spPr>
          <a:xfrm>
            <a:off x="2038351" y="6172200"/>
            <a:ext cx="382829" cy="85686"/>
          </a:xfrm>
          <a:prstGeom prst="rect">
            <a:avLst/>
          </a:prstGeom>
          <a:solidFill>
            <a:srgbClr val="35382F"/>
          </a:solidFill>
        </p:spPr>
        <p:txBody>
          <a:bodyPr/>
          <a:lstStyle/>
          <a:p>
            <a:pPr defTabSz="857250"/>
            <a:endParaRPr lang="en-US" sz="1688">
              <a:solidFill>
                <a:prstClr val="black"/>
              </a:solidFill>
              <a:latin typeface="Calibri"/>
            </a:endParaRPr>
          </a:p>
        </p:txBody>
      </p:sp>
      <p:sp>
        <p:nvSpPr>
          <p:cNvPr id="7" name="Freeform 7"/>
          <p:cNvSpPr/>
          <p:nvPr/>
        </p:nvSpPr>
        <p:spPr>
          <a:xfrm>
            <a:off x="6731604" y="704850"/>
            <a:ext cx="3608723" cy="2337322"/>
          </a:xfrm>
          <a:custGeom>
            <a:avLst/>
            <a:gdLst/>
            <a:ahLst/>
            <a:cxnLst/>
            <a:rect l="l" t="t" r="r" b="b"/>
            <a:pathLst>
              <a:path w="3849304" h="2493143">
                <a:moveTo>
                  <a:pt x="0" y="0"/>
                </a:moveTo>
                <a:lnTo>
                  <a:pt x="3849303" y="0"/>
                </a:lnTo>
                <a:lnTo>
                  <a:pt x="3849303" y="2493143"/>
                </a:lnTo>
                <a:lnTo>
                  <a:pt x="0" y="2493143"/>
                </a:lnTo>
                <a:lnTo>
                  <a:pt x="0" y="0"/>
                </a:lnTo>
                <a:close/>
              </a:path>
            </a:pathLst>
          </a:custGeom>
          <a:blipFill>
            <a:blip r:embed="rId2"/>
            <a:stretch>
              <a:fillRect/>
            </a:stretch>
          </a:blipFill>
        </p:spPr>
        <p:txBody>
          <a:bodyPr/>
          <a:lstStyle/>
          <a:p>
            <a:pPr defTabSz="857250"/>
            <a:endParaRPr lang="en-US" sz="1688">
              <a:solidFill>
                <a:prstClr val="black"/>
              </a:solidFill>
              <a:latin typeface="Calibri"/>
            </a:endParaRPr>
          </a:p>
        </p:txBody>
      </p:sp>
      <p:sp>
        <p:nvSpPr>
          <p:cNvPr id="8" name="Freeform 8"/>
          <p:cNvSpPr/>
          <p:nvPr/>
        </p:nvSpPr>
        <p:spPr>
          <a:xfrm>
            <a:off x="6769608" y="3609979"/>
            <a:ext cx="3532716" cy="2444185"/>
          </a:xfrm>
          <a:custGeom>
            <a:avLst/>
            <a:gdLst/>
            <a:ahLst/>
            <a:cxnLst/>
            <a:rect l="l" t="t" r="r" b="b"/>
            <a:pathLst>
              <a:path w="3768230" h="2607131">
                <a:moveTo>
                  <a:pt x="0" y="0"/>
                </a:moveTo>
                <a:lnTo>
                  <a:pt x="3768229" y="0"/>
                </a:lnTo>
                <a:lnTo>
                  <a:pt x="3768229" y="2607130"/>
                </a:lnTo>
                <a:lnTo>
                  <a:pt x="0" y="2607130"/>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9" name="TextBox 9"/>
          <p:cNvSpPr txBox="1"/>
          <p:nvPr/>
        </p:nvSpPr>
        <p:spPr>
          <a:xfrm>
            <a:off x="6769608" y="3085238"/>
            <a:ext cx="3365146" cy="207749"/>
          </a:xfrm>
          <a:prstGeom prst="rect">
            <a:avLst/>
          </a:prstGeom>
        </p:spPr>
        <p:txBody>
          <a:bodyPr wrap="square" lIns="0" tIns="0" rIns="0" bIns="0" rtlCol="0" anchor="t">
            <a:spAutoFit/>
          </a:bodyPr>
          <a:lstStyle/>
          <a:p>
            <a:pPr algn="r" defTabSz="857250">
              <a:lnSpc>
                <a:spcPts val="1828"/>
              </a:lnSpc>
            </a:pPr>
            <a:r>
              <a:rPr lang="en-US" sz="1219" spc="24">
                <a:solidFill>
                  <a:srgbClr val="35382F"/>
                </a:solidFill>
                <a:latin typeface="Century Gothic" panose="020B0502020202020204" pitchFamily="34" charset="0"/>
              </a:rPr>
              <a:t>Number of RE-AIM Publications Over Time</a:t>
            </a:r>
          </a:p>
        </p:txBody>
      </p:sp>
      <p:sp>
        <p:nvSpPr>
          <p:cNvPr id="10" name="TextBox 10"/>
          <p:cNvSpPr txBox="1"/>
          <p:nvPr/>
        </p:nvSpPr>
        <p:spPr>
          <a:xfrm>
            <a:off x="6769608" y="6086456"/>
            <a:ext cx="3365146" cy="207749"/>
          </a:xfrm>
          <a:prstGeom prst="rect">
            <a:avLst/>
          </a:prstGeom>
        </p:spPr>
        <p:txBody>
          <a:bodyPr wrap="square" lIns="0" tIns="0" rIns="0" bIns="0" rtlCol="0" anchor="t">
            <a:spAutoFit/>
          </a:bodyPr>
          <a:lstStyle/>
          <a:p>
            <a:pPr algn="r" defTabSz="857250">
              <a:lnSpc>
                <a:spcPts val="1828"/>
              </a:lnSpc>
            </a:pPr>
            <a:r>
              <a:rPr lang="en-US" sz="1219" spc="24" dirty="0">
                <a:solidFill>
                  <a:srgbClr val="35382F"/>
                </a:solidFill>
                <a:latin typeface="Century Gothic" panose="020B0502020202020204" pitchFamily="34" charset="0"/>
              </a:rPr>
              <a:t>Number of PRISM Publications Over Time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p:txBody>
          <a:bodyPr/>
          <a:lstStyle/>
          <a:p>
            <a:r>
              <a:rPr lang="en-US" sz="4400" b="1" dirty="0">
                <a:latin typeface="Helvetica" panose="020B0604020202020204" pitchFamily="34" charset="0"/>
                <a:cs typeface="Helvetica" panose="020B0604020202020204" pitchFamily="34" charset="0"/>
              </a:rPr>
              <a:t>Using iPRISM Debrief</a:t>
            </a:r>
            <a:endParaRPr lang="en-US" dirty="0">
              <a:latin typeface="Helvetica" panose="020B0604020202020204" pitchFamily="34" charset="0"/>
              <a:cs typeface="Helvetica" panose="020B0604020202020204" pitchFamily="34" charset="0"/>
            </a:endParaRPr>
          </a:p>
        </p:txBody>
      </p:sp>
      <p:sp>
        <p:nvSpPr>
          <p:cNvPr id="2" name="Content Placeholder 1">
            <a:extLst>
              <a:ext uri="{FF2B5EF4-FFF2-40B4-BE49-F238E27FC236}">
                <a16:creationId xmlns:a16="http://schemas.microsoft.com/office/drawing/2014/main" id="{8E675E0D-BEB3-50B1-956B-F14FA8E5C5EE}"/>
              </a:ext>
            </a:extLst>
          </p:cNvPr>
          <p:cNvSpPr>
            <a:spLocks noGrp="1"/>
          </p:cNvSpPr>
          <p:nvPr>
            <p:ph idx="1"/>
          </p:nvPr>
        </p:nvSpPr>
        <p:spPr/>
        <p:txBody>
          <a:bodyPr>
            <a:normAutofit/>
          </a:bodyPr>
          <a:lstStyle/>
          <a:p>
            <a:r>
              <a:rPr lang="en-US" b="1" dirty="0"/>
              <a:t>With your table</a:t>
            </a:r>
          </a:p>
          <a:p>
            <a:pPr lvl="1"/>
            <a:r>
              <a:rPr lang="en-US" sz="2800" dirty="0"/>
              <a:t>What ‘</a:t>
            </a:r>
            <a:r>
              <a:rPr lang="en-US" sz="2800" dirty="0" err="1"/>
              <a:t>ahas</a:t>
            </a:r>
            <a:r>
              <a:rPr lang="en-US" sz="2800" dirty="0"/>
              <a:t>’ did you have?</a:t>
            </a:r>
          </a:p>
          <a:p>
            <a:endParaRPr lang="en-US" dirty="0"/>
          </a:p>
          <a:p>
            <a:pPr lvl="1"/>
            <a:r>
              <a:rPr lang="en-US" sz="2800" dirty="0"/>
              <a:t>What context factors were rated most/least aligned?</a:t>
            </a:r>
          </a:p>
          <a:p>
            <a:pPr lvl="1"/>
            <a:endParaRPr lang="en-US" sz="2800" dirty="0"/>
          </a:p>
          <a:p>
            <a:pPr lvl="1"/>
            <a:r>
              <a:rPr lang="en-US" sz="2800" dirty="0"/>
              <a:t>What RE-AIM outcomes were rated most/least likely for success?</a:t>
            </a:r>
          </a:p>
          <a:p>
            <a:pPr lvl="1"/>
            <a:endParaRPr lang="en-US" sz="2400" dirty="0"/>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3F2915F-BD55-6659-C89D-BFEBCB6D8677}"/>
              </a:ext>
            </a:extLst>
          </p:cNvPr>
          <p:cNvPicPr>
            <a:picLocks noChangeAspect="1"/>
          </p:cNvPicPr>
          <p:nvPr/>
        </p:nvPicPr>
        <p:blipFill>
          <a:blip r:embed="rId3"/>
          <a:stretch>
            <a:fillRect/>
          </a:stretch>
        </p:blipFill>
        <p:spPr>
          <a:xfrm>
            <a:off x="9731418" y="242681"/>
            <a:ext cx="2056384" cy="1966976"/>
          </a:xfrm>
          <a:prstGeom prst="rect">
            <a:avLst/>
          </a:prstGeom>
        </p:spPr>
      </p:pic>
      <p:sp>
        <p:nvSpPr>
          <p:cNvPr id="5" name="TextBox 4">
            <a:extLst>
              <a:ext uri="{FF2B5EF4-FFF2-40B4-BE49-F238E27FC236}">
                <a16:creationId xmlns:a16="http://schemas.microsoft.com/office/drawing/2014/main" id="{7D9BE498-40FF-5BD7-1AC5-2608945B7107}"/>
              </a:ext>
            </a:extLst>
          </p:cNvPr>
          <p:cNvSpPr txBox="1"/>
          <p:nvPr/>
        </p:nvSpPr>
        <p:spPr>
          <a:xfrm>
            <a:off x="9289744" y="2209657"/>
            <a:ext cx="26679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www.prismtool.org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5752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A046DC3-C449-03E4-0F13-6D6A2C3F2EE6}"/>
              </a:ext>
            </a:extLst>
          </p:cNvPr>
          <p:cNvSpPr>
            <a:spLocks noGrp="1"/>
          </p:cNvSpPr>
          <p:nvPr>
            <p:ph type="title"/>
          </p:nvPr>
        </p:nvSpPr>
        <p:spPr>
          <a:xfrm>
            <a:off x="1314824" y="735106"/>
            <a:ext cx="10439650" cy="2928470"/>
          </a:xfrm>
        </p:spPr>
        <p:txBody>
          <a:bodyPr vert="horz" lIns="91440" tIns="45720" rIns="91440" bIns="45720" rtlCol="0" anchor="b">
            <a:normAutofit/>
          </a:bodyPr>
          <a:lstStyle/>
          <a:p>
            <a:r>
              <a:rPr lang="en-US" b="1" kern="1200" dirty="0">
                <a:solidFill>
                  <a:srgbClr val="FFFFFF"/>
                </a:solidFill>
                <a:latin typeface="Calibri" panose="020F0502020204030204" pitchFamily="34" charset="0"/>
                <a:cs typeface="Calibri" panose="020F0502020204030204" pitchFamily="34" charset="0"/>
              </a:rPr>
              <a:t>Now let’s </a:t>
            </a:r>
            <a:r>
              <a:rPr lang="en-US" b="1" dirty="0">
                <a:solidFill>
                  <a:srgbClr val="FFFFFF"/>
                </a:solidFill>
                <a:latin typeface="Calibri" panose="020F0502020204030204" pitchFamily="34" charset="0"/>
                <a:cs typeface="Calibri" panose="020F0502020204030204" pitchFamily="34" charset="0"/>
              </a:rPr>
              <a:t>apply iPRISM – Part 2</a:t>
            </a:r>
            <a:endParaRPr lang="en-US" b="1" kern="1200" dirty="0">
              <a:solidFill>
                <a:srgbClr val="FFFFFF"/>
              </a:solidFill>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E5D61D04-B747-7561-4A41-036D84AD28EC}"/>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r>
              <a:rPr lang="en-US" sz="2400" b="1" kern="1200" dirty="0">
                <a:solidFill>
                  <a:schemeClr val="tx1"/>
                </a:solidFill>
                <a:latin typeface="+mn-lt"/>
                <a:ea typeface="+mn-ea"/>
                <a:cs typeface="+mn-cs"/>
              </a:rPr>
              <a:t>Quick walk through of webtool</a:t>
            </a:r>
          </a:p>
        </p:txBody>
      </p:sp>
      <p:pic>
        <p:nvPicPr>
          <p:cNvPr id="5" name="Picture 4">
            <a:extLst>
              <a:ext uri="{FF2B5EF4-FFF2-40B4-BE49-F238E27FC236}">
                <a16:creationId xmlns:a16="http://schemas.microsoft.com/office/drawing/2014/main" id="{C797DE61-CA99-EF9A-D7D0-5CB67B18A867}"/>
              </a:ext>
            </a:extLst>
          </p:cNvPr>
          <p:cNvPicPr>
            <a:picLocks noChangeAspect="1"/>
          </p:cNvPicPr>
          <p:nvPr/>
        </p:nvPicPr>
        <p:blipFill>
          <a:blip r:embed="rId2"/>
          <a:stretch>
            <a:fillRect/>
          </a:stretch>
        </p:blipFill>
        <p:spPr>
          <a:xfrm>
            <a:off x="9698090" y="3829838"/>
            <a:ext cx="2056384" cy="1966976"/>
          </a:xfrm>
          <a:prstGeom prst="rect">
            <a:avLst/>
          </a:prstGeom>
        </p:spPr>
      </p:pic>
      <p:sp>
        <p:nvSpPr>
          <p:cNvPr id="6" name="TextBox 5">
            <a:extLst>
              <a:ext uri="{FF2B5EF4-FFF2-40B4-BE49-F238E27FC236}">
                <a16:creationId xmlns:a16="http://schemas.microsoft.com/office/drawing/2014/main" id="{808F2B4F-A609-4D0D-9141-4D943BB219BF}"/>
              </a:ext>
            </a:extLst>
          </p:cNvPr>
          <p:cNvSpPr txBox="1"/>
          <p:nvPr/>
        </p:nvSpPr>
        <p:spPr>
          <a:xfrm>
            <a:off x="9451488" y="5796814"/>
            <a:ext cx="26679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www.prismtool.org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7077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Graphic 389">
            <a:extLst>
              <a:ext uri="{FF2B5EF4-FFF2-40B4-BE49-F238E27FC236}">
                <a16:creationId xmlns:a16="http://schemas.microsoft.com/office/drawing/2014/main" id="{84B84715-B549-4402-875E-E183D6CAFAA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42"/>
          <a:stretch/>
        </p:blipFill>
        <p:spPr>
          <a:xfrm>
            <a:off x="0" y="1049"/>
            <a:ext cx="12192000" cy="239387"/>
          </a:xfrm>
          <a:prstGeom prst="rect">
            <a:avLst/>
          </a:prstGeom>
        </p:spPr>
      </p:pic>
      <p:sp>
        <p:nvSpPr>
          <p:cNvPr id="18" name="Title 17">
            <a:extLst>
              <a:ext uri="{FF2B5EF4-FFF2-40B4-BE49-F238E27FC236}">
                <a16:creationId xmlns:a16="http://schemas.microsoft.com/office/drawing/2014/main" id="{EAE729AE-7C35-4D7F-8C64-419CB019795F}"/>
              </a:ext>
            </a:extLst>
          </p:cNvPr>
          <p:cNvSpPr>
            <a:spLocks noGrp="1"/>
          </p:cNvSpPr>
          <p:nvPr>
            <p:ph type="title"/>
          </p:nvPr>
        </p:nvSpPr>
        <p:spPr>
          <a:xfrm>
            <a:off x="431799" y="318943"/>
            <a:ext cx="11594885" cy="6329829"/>
          </a:xfrm>
        </p:spPr>
        <p:txBody>
          <a:bodyPr>
            <a:normAutofit/>
          </a:bodyPr>
          <a:lstStyle/>
          <a:p>
            <a:r>
              <a:rPr lang="en-US" sz="4000" b="1" dirty="0">
                <a:latin typeface="Calibri" panose="020F0502020204030204" pitchFamily="34" charset="0"/>
                <a:cs typeface="Calibri" panose="020F0502020204030204" pitchFamily="34" charset="0"/>
              </a:rPr>
              <a:t>Based on your ‘scores’ you then…</a:t>
            </a:r>
            <a:br>
              <a:rPr lang="en-US" sz="4000" b="1" dirty="0">
                <a:latin typeface="Calibri" panose="020F0502020204030204" pitchFamily="34" charset="0"/>
                <a:cs typeface="Calibri" panose="020F0502020204030204" pitchFamily="34" charset="0"/>
              </a:rPr>
            </a:br>
            <a:br>
              <a:rPr lang="en-US" sz="4000" b="1" dirty="0">
                <a:latin typeface="Calibri" panose="020F0502020204030204" pitchFamily="34" charset="0"/>
                <a:cs typeface="Calibri" panose="020F0502020204030204" pitchFamily="34" charset="0"/>
              </a:rPr>
            </a:br>
            <a:br>
              <a:rPr lang="en-US" sz="4000" b="1" dirty="0">
                <a:latin typeface="Calibri" panose="020F0502020204030204" pitchFamily="34" charset="0"/>
                <a:cs typeface="Calibri" panose="020F0502020204030204" pitchFamily="34" charset="0"/>
              </a:rPr>
            </a:br>
            <a:br>
              <a:rPr lang="en-US" sz="4000" b="1" dirty="0">
                <a:latin typeface="Calibri" panose="020F0502020204030204" pitchFamily="34" charset="0"/>
                <a:cs typeface="Calibri" panose="020F0502020204030204" pitchFamily="34" charset="0"/>
              </a:rPr>
            </a:br>
            <a:br>
              <a:rPr lang="en-US" sz="4000" b="1" dirty="0">
                <a:latin typeface="Calibri" panose="020F0502020204030204" pitchFamily="34" charset="0"/>
                <a:cs typeface="Calibri" panose="020F0502020204030204" pitchFamily="34" charset="0"/>
              </a:rPr>
            </a:br>
            <a:br>
              <a:rPr lang="en-US" sz="4000" b="1" dirty="0">
                <a:latin typeface="Calibri" panose="020F0502020204030204" pitchFamily="34" charset="0"/>
                <a:cs typeface="Calibri" panose="020F0502020204030204" pitchFamily="34" charset="0"/>
              </a:rPr>
            </a:br>
            <a:br>
              <a:rPr lang="en-US" sz="4000" b="1" dirty="0">
                <a:latin typeface="Calibri" panose="020F0502020204030204" pitchFamily="34" charset="0"/>
                <a:cs typeface="Calibri" panose="020F0502020204030204" pitchFamily="34" charset="0"/>
              </a:rPr>
            </a:br>
            <a:br>
              <a:rPr lang="en-US" sz="4000" b="1" dirty="0">
                <a:latin typeface="Calibri" panose="020F0502020204030204" pitchFamily="34" charset="0"/>
                <a:cs typeface="Calibri" panose="020F0502020204030204" pitchFamily="34" charset="0"/>
              </a:rPr>
            </a:br>
            <a:r>
              <a:rPr lang="en-US" sz="4000" b="1" dirty="0">
                <a:latin typeface="Calibri" panose="020F0502020204030204" pitchFamily="34" charset="0"/>
                <a:cs typeface="Calibri" panose="020F0502020204030204" pitchFamily="34" charset="0"/>
              </a:rPr>
              <a:t>		      …implementation strategies/adaptations</a:t>
            </a:r>
          </a:p>
        </p:txBody>
      </p:sp>
      <p:graphicFrame>
        <p:nvGraphicFramePr>
          <p:cNvPr id="2" name="Content Placeholder 2">
            <a:extLst>
              <a:ext uri="{FF2B5EF4-FFF2-40B4-BE49-F238E27FC236}">
                <a16:creationId xmlns:a16="http://schemas.microsoft.com/office/drawing/2014/main" id="{0738A882-0247-8BDF-F429-3047074477D5}"/>
              </a:ext>
            </a:extLst>
          </p:cNvPr>
          <p:cNvGraphicFramePr>
            <a:graphicFrameLocks/>
          </p:cNvGraphicFramePr>
          <p:nvPr/>
        </p:nvGraphicFramePr>
        <p:xfrm>
          <a:off x="712354" y="1078875"/>
          <a:ext cx="105156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360249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A910-7651-BF51-1ABD-44E8DF85FAE9}"/>
              </a:ext>
            </a:extLst>
          </p:cNvPr>
          <p:cNvSpPr>
            <a:spLocks noGrp="1"/>
          </p:cNvSpPr>
          <p:nvPr>
            <p:ph type="title"/>
          </p:nvPr>
        </p:nvSpPr>
        <p:spPr/>
        <p:txBody>
          <a:bodyPr/>
          <a:lstStyle/>
          <a:p>
            <a:r>
              <a:rPr lang="en-US" b="1" dirty="0">
                <a:latin typeface="Helvetica" pitchFamily="2" charset="0"/>
              </a:rPr>
              <a:t>Team summary view</a:t>
            </a:r>
          </a:p>
        </p:txBody>
      </p:sp>
      <p:pic>
        <p:nvPicPr>
          <p:cNvPr id="4" name="Picture 3">
            <a:extLst>
              <a:ext uri="{FF2B5EF4-FFF2-40B4-BE49-F238E27FC236}">
                <a16:creationId xmlns:a16="http://schemas.microsoft.com/office/drawing/2014/main" id="{3C939281-7F17-E1AB-FB7D-271D3147A02B}"/>
              </a:ext>
            </a:extLst>
          </p:cNvPr>
          <p:cNvPicPr>
            <a:picLocks noChangeAspect="1"/>
          </p:cNvPicPr>
          <p:nvPr/>
        </p:nvPicPr>
        <p:blipFill>
          <a:blip r:embed="rId3"/>
          <a:stretch>
            <a:fillRect/>
          </a:stretch>
        </p:blipFill>
        <p:spPr>
          <a:xfrm>
            <a:off x="0" y="1849773"/>
            <a:ext cx="12106656" cy="4303776"/>
          </a:xfrm>
          <a:prstGeom prst="rect">
            <a:avLst/>
          </a:prstGeom>
        </p:spPr>
      </p:pic>
    </p:spTree>
    <p:extLst>
      <p:ext uri="{BB962C8B-B14F-4D97-AF65-F5344CB8AC3E}">
        <p14:creationId xmlns:p14="http://schemas.microsoft.com/office/powerpoint/2010/main" val="13731877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E1BC-C155-7406-3125-AF5E3E3DF1B7}"/>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Graphical display of responses </a:t>
            </a:r>
          </a:p>
        </p:txBody>
      </p:sp>
      <p:pic>
        <p:nvPicPr>
          <p:cNvPr id="4" name="Picture 3">
            <a:extLst>
              <a:ext uri="{FF2B5EF4-FFF2-40B4-BE49-F238E27FC236}">
                <a16:creationId xmlns:a16="http://schemas.microsoft.com/office/drawing/2014/main" id="{C27C9EC2-EC20-B154-2073-1F35A31A4806}"/>
              </a:ext>
            </a:extLst>
          </p:cNvPr>
          <p:cNvPicPr>
            <a:picLocks noChangeAspect="1"/>
          </p:cNvPicPr>
          <p:nvPr/>
        </p:nvPicPr>
        <p:blipFill rotWithShape="1">
          <a:blip r:embed="rId3"/>
          <a:srcRect t="30032" b="-30509"/>
          <a:stretch/>
        </p:blipFill>
        <p:spPr>
          <a:xfrm>
            <a:off x="945896" y="1495491"/>
            <a:ext cx="10300208" cy="7132320"/>
          </a:xfrm>
          <a:prstGeom prst="rect">
            <a:avLst/>
          </a:prstGeom>
        </p:spPr>
      </p:pic>
      <p:sp>
        <p:nvSpPr>
          <p:cNvPr id="5" name="TextBox 4">
            <a:extLst>
              <a:ext uri="{FF2B5EF4-FFF2-40B4-BE49-F238E27FC236}">
                <a16:creationId xmlns:a16="http://schemas.microsoft.com/office/drawing/2014/main" id="{E6D888BE-62A2-2BAF-8B25-BCE42EABE1E7}"/>
              </a:ext>
            </a:extLst>
          </p:cNvPr>
          <p:cNvSpPr txBox="1"/>
          <p:nvPr/>
        </p:nvSpPr>
        <p:spPr>
          <a:xfrm>
            <a:off x="4818301" y="6262042"/>
            <a:ext cx="7831393"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*For individuals</a:t>
            </a:r>
          </a:p>
        </p:txBody>
      </p:sp>
    </p:spTree>
    <p:extLst>
      <p:ext uri="{BB962C8B-B14F-4D97-AF65-F5344CB8AC3E}">
        <p14:creationId xmlns:p14="http://schemas.microsoft.com/office/powerpoint/2010/main" val="20710940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Gauge">
            <a:extLst>
              <a:ext uri="{FF2B5EF4-FFF2-40B4-BE49-F238E27FC236}">
                <a16:creationId xmlns:a16="http://schemas.microsoft.com/office/drawing/2014/main" id="{314FDE83-DBC8-E120-617C-4F6F7B1B3C2A}"/>
              </a:ext>
            </a:extLst>
          </p:cNvPr>
          <p:cNvSpPr>
            <a:spLocks noChangeAspect="1"/>
          </p:cNvSpPr>
          <p:nvPr/>
        </p:nvSpPr>
        <p:spPr>
          <a:xfrm>
            <a:off x="9978286" y="13827"/>
            <a:ext cx="795338" cy="79533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descr="Check List">
            <a:extLst>
              <a:ext uri="{FF2B5EF4-FFF2-40B4-BE49-F238E27FC236}">
                <a16:creationId xmlns:a16="http://schemas.microsoft.com/office/drawing/2014/main" id="{CEC5FD8F-26B3-91AF-465E-FA02029296B4}"/>
              </a:ext>
            </a:extLst>
          </p:cNvPr>
          <p:cNvSpPr>
            <a:spLocks noChangeAspect="1"/>
          </p:cNvSpPr>
          <p:nvPr/>
        </p:nvSpPr>
        <p:spPr>
          <a:xfrm>
            <a:off x="11331256" y="134112"/>
            <a:ext cx="795338" cy="79533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descr="Magnifying glass">
            <a:extLst>
              <a:ext uri="{FF2B5EF4-FFF2-40B4-BE49-F238E27FC236}">
                <a16:creationId xmlns:a16="http://schemas.microsoft.com/office/drawing/2014/main" id="{01B53AF1-4ADB-81BB-28AB-382898F7C8E4}"/>
              </a:ext>
            </a:extLst>
          </p:cNvPr>
          <p:cNvSpPr>
            <a:spLocks noChangeAspect="1"/>
          </p:cNvSpPr>
          <p:nvPr/>
        </p:nvSpPr>
        <p:spPr>
          <a:xfrm>
            <a:off x="8678034" y="148764"/>
            <a:ext cx="1300252" cy="130025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319F1B0D-7DE4-9DC6-D9E3-6084003DBD99}"/>
              </a:ext>
            </a:extLst>
          </p:cNvPr>
          <p:cNvPicPr>
            <a:picLocks noChangeAspect="1"/>
          </p:cNvPicPr>
          <p:nvPr/>
        </p:nvPicPr>
        <p:blipFill>
          <a:blip r:embed="rId9"/>
          <a:stretch>
            <a:fillRect/>
          </a:stretch>
        </p:blipFill>
        <p:spPr>
          <a:xfrm>
            <a:off x="1053211" y="1583953"/>
            <a:ext cx="10085578" cy="3716528"/>
          </a:xfrm>
          <a:prstGeom prst="rect">
            <a:avLst/>
          </a:prstGeom>
        </p:spPr>
      </p:pic>
    </p:spTree>
    <p:extLst>
      <p:ext uri="{BB962C8B-B14F-4D97-AF65-F5344CB8AC3E}">
        <p14:creationId xmlns:p14="http://schemas.microsoft.com/office/powerpoint/2010/main" val="19931558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Gauge">
            <a:extLst>
              <a:ext uri="{FF2B5EF4-FFF2-40B4-BE49-F238E27FC236}">
                <a16:creationId xmlns:a16="http://schemas.microsoft.com/office/drawing/2014/main" id="{314FDE83-DBC8-E120-617C-4F6F7B1B3C2A}"/>
              </a:ext>
            </a:extLst>
          </p:cNvPr>
          <p:cNvSpPr>
            <a:spLocks noChangeAspect="1"/>
          </p:cNvSpPr>
          <p:nvPr/>
        </p:nvSpPr>
        <p:spPr>
          <a:xfrm>
            <a:off x="9978286" y="13827"/>
            <a:ext cx="795338" cy="79533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descr="Check List">
            <a:extLst>
              <a:ext uri="{FF2B5EF4-FFF2-40B4-BE49-F238E27FC236}">
                <a16:creationId xmlns:a16="http://schemas.microsoft.com/office/drawing/2014/main" id="{CEC5FD8F-26B3-91AF-465E-FA02029296B4}"/>
              </a:ext>
            </a:extLst>
          </p:cNvPr>
          <p:cNvSpPr>
            <a:spLocks noChangeAspect="1"/>
          </p:cNvSpPr>
          <p:nvPr/>
        </p:nvSpPr>
        <p:spPr>
          <a:xfrm>
            <a:off x="11331256" y="134112"/>
            <a:ext cx="795338" cy="79533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descr="Magnifying glass">
            <a:extLst>
              <a:ext uri="{FF2B5EF4-FFF2-40B4-BE49-F238E27FC236}">
                <a16:creationId xmlns:a16="http://schemas.microsoft.com/office/drawing/2014/main" id="{01B53AF1-4ADB-81BB-28AB-382898F7C8E4}"/>
              </a:ext>
            </a:extLst>
          </p:cNvPr>
          <p:cNvSpPr>
            <a:spLocks noChangeAspect="1"/>
          </p:cNvSpPr>
          <p:nvPr/>
        </p:nvSpPr>
        <p:spPr>
          <a:xfrm>
            <a:off x="8678034" y="148764"/>
            <a:ext cx="1300252" cy="130025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319F1B0D-7DE4-9DC6-D9E3-6084003DBD99}"/>
              </a:ext>
            </a:extLst>
          </p:cNvPr>
          <p:cNvPicPr>
            <a:picLocks noChangeAspect="1"/>
          </p:cNvPicPr>
          <p:nvPr/>
        </p:nvPicPr>
        <p:blipFill>
          <a:blip r:embed="rId9"/>
          <a:stretch>
            <a:fillRect/>
          </a:stretch>
        </p:blipFill>
        <p:spPr>
          <a:xfrm>
            <a:off x="1053211" y="1583953"/>
            <a:ext cx="10085578" cy="3716528"/>
          </a:xfrm>
          <a:prstGeom prst="rect">
            <a:avLst/>
          </a:prstGeom>
        </p:spPr>
      </p:pic>
      <p:sp>
        <p:nvSpPr>
          <p:cNvPr id="2" name="Right Arrow 1">
            <a:extLst>
              <a:ext uri="{FF2B5EF4-FFF2-40B4-BE49-F238E27FC236}">
                <a16:creationId xmlns:a16="http://schemas.microsoft.com/office/drawing/2014/main" id="{3AEB7E35-5B01-5AD0-7CC4-85788EA9DEA8}"/>
              </a:ext>
            </a:extLst>
          </p:cNvPr>
          <p:cNvSpPr/>
          <p:nvPr/>
        </p:nvSpPr>
        <p:spPr>
          <a:xfrm rot="3445241">
            <a:off x="6368253" y="1341637"/>
            <a:ext cx="978408" cy="484632"/>
          </a:xfrm>
          <a:prstGeom prst="righ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72638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0DC7E8B-D536-96BB-E8C0-F7A904023A87}"/>
              </a:ext>
            </a:extLst>
          </p:cNvPr>
          <p:cNvPicPr>
            <a:picLocks noChangeAspect="1"/>
          </p:cNvPicPr>
          <p:nvPr/>
        </p:nvPicPr>
        <p:blipFill>
          <a:blip r:embed="rId3"/>
          <a:stretch>
            <a:fillRect/>
          </a:stretch>
        </p:blipFill>
        <p:spPr>
          <a:xfrm>
            <a:off x="233045" y="201722"/>
            <a:ext cx="10546080" cy="4378960"/>
          </a:xfrm>
          <a:prstGeom prst="rect">
            <a:avLst/>
          </a:prstGeom>
        </p:spPr>
      </p:pic>
      <p:pic>
        <p:nvPicPr>
          <p:cNvPr id="5" name="Picture 4">
            <a:extLst>
              <a:ext uri="{FF2B5EF4-FFF2-40B4-BE49-F238E27FC236}">
                <a16:creationId xmlns:a16="http://schemas.microsoft.com/office/drawing/2014/main" id="{1094E42E-2E1B-5D3E-76C7-4D74034F6185}"/>
              </a:ext>
            </a:extLst>
          </p:cNvPr>
          <p:cNvPicPr>
            <a:picLocks noChangeAspect="1"/>
          </p:cNvPicPr>
          <p:nvPr/>
        </p:nvPicPr>
        <p:blipFill>
          <a:blip r:embed="rId4"/>
          <a:stretch>
            <a:fillRect/>
          </a:stretch>
        </p:blipFill>
        <p:spPr>
          <a:xfrm>
            <a:off x="1828800" y="3041934"/>
            <a:ext cx="10363200" cy="4053840"/>
          </a:xfrm>
          <a:prstGeom prst="rect">
            <a:avLst/>
          </a:prstGeom>
        </p:spPr>
      </p:pic>
    </p:spTree>
    <p:extLst>
      <p:ext uri="{BB962C8B-B14F-4D97-AF65-F5344CB8AC3E}">
        <p14:creationId xmlns:p14="http://schemas.microsoft.com/office/powerpoint/2010/main" val="209820164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Gauge">
            <a:extLst>
              <a:ext uri="{FF2B5EF4-FFF2-40B4-BE49-F238E27FC236}">
                <a16:creationId xmlns:a16="http://schemas.microsoft.com/office/drawing/2014/main" id="{314FDE83-DBC8-E120-617C-4F6F7B1B3C2A}"/>
              </a:ext>
            </a:extLst>
          </p:cNvPr>
          <p:cNvSpPr>
            <a:spLocks noChangeAspect="1"/>
          </p:cNvSpPr>
          <p:nvPr/>
        </p:nvSpPr>
        <p:spPr>
          <a:xfrm>
            <a:off x="9978286" y="13827"/>
            <a:ext cx="795338" cy="79533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descr="Check List">
            <a:extLst>
              <a:ext uri="{FF2B5EF4-FFF2-40B4-BE49-F238E27FC236}">
                <a16:creationId xmlns:a16="http://schemas.microsoft.com/office/drawing/2014/main" id="{CEC5FD8F-26B3-91AF-465E-FA02029296B4}"/>
              </a:ext>
            </a:extLst>
          </p:cNvPr>
          <p:cNvSpPr>
            <a:spLocks noChangeAspect="1"/>
          </p:cNvSpPr>
          <p:nvPr/>
        </p:nvSpPr>
        <p:spPr>
          <a:xfrm>
            <a:off x="11331256" y="134112"/>
            <a:ext cx="795338" cy="79533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descr="Magnifying glass">
            <a:extLst>
              <a:ext uri="{FF2B5EF4-FFF2-40B4-BE49-F238E27FC236}">
                <a16:creationId xmlns:a16="http://schemas.microsoft.com/office/drawing/2014/main" id="{01B53AF1-4ADB-81BB-28AB-382898F7C8E4}"/>
              </a:ext>
            </a:extLst>
          </p:cNvPr>
          <p:cNvSpPr>
            <a:spLocks noChangeAspect="1"/>
          </p:cNvSpPr>
          <p:nvPr/>
        </p:nvSpPr>
        <p:spPr>
          <a:xfrm>
            <a:off x="8678034" y="148764"/>
            <a:ext cx="1300252" cy="130025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319F1B0D-7DE4-9DC6-D9E3-6084003DBD99}"/>
              </a:ext>
            </a:extLst>
          </p:cNvPr>
          <p:cNvPicPr>
            <a:picLocks noChangeAspect="1"/>
          </p:cNvPicPr>
          <p:nvPr/>
        </p:nvPicPr>
        <p:blipFill>
          <a:blip r:embed="rId9"/>
          <a:stretch>
            <a:fillRect/>
          </a:stretch>
        </p:blipFill>
        <p:spPr>
          <a:xfrm>
            <a:off x="1053211" y="1570736"/>
            <a:ext cx="10085578" cy="3716528"/>
          </a:xfrm>
          <a:prstGeom prst="rect">
            <a:avLst/>
          </a:prstGeom>
        </p:spPr>
      </p:pic>
      <p:sp>
        <p:nvSpPr>
          <p:cNvPr id="2" name="TextBox 1">
            <a:extLst>
              <a:ext uri="{FF2B5EF4-FFF2-40B4-BE49-F238E27FC236}">
                <a16:creationId xmlns:a16="http://schemas.microsoft.com/office/drawing/2014/main" id="{EAA26F98-7669-ED7D-7955-AAF4115F223A}"/>
              </a:ext>
            </a:extLst>
          </p:cNvPr>
          <p:cNvSpPr txBox="1"/>
          <p:nvPr/>
        </p:nvSpPr>
        <p:spPr>
          <a:xfrm>
            <a:off x="3842951" y="3211384"/>
            <a:ext cx="390473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Audit and feedback</a:t>
            </a:r>
          </a:p>
        </p:txBody>
      </p:sp>
      <p:sp>
        <p:nvSpPr>
          <p:cNvPr id="3" name="TextBox 2">
            <a:extLst>
              <a:ext uri="{FF2B5EF4-FFF2-40B4-BE49-F238E27FC236}">
                <a16:creationId xmlns:a16="http://schemas.microsoft.com/office/drawing/2014/main" id="{1D11B2CF-89BE-BA52-B235-85C8266CACF0}"/>
              </a:ext>
            </a:extLst>
          </p:cNvPr>
          <p:cNvSpPr txBox="1"/>
          <p:nvPr/>
        </p:nvSpPr>
        <p:spPr>
          <a:xfrm>
            <a:off x="3842951" y="4447837"/>
            <a:ext cx="4744995"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Integrate within clinician workflow</a:t>
            </a:r>
          </a:p>
        </p:txBody>
      </p:sp>
    </p:spTree>
    <p:extLst>
      <p:ext uri="{BB962C8B-B14F-4D97-AF65-F5344CB8AC3E}">
        <p14:creationId xmlns:p14="http://schemas.microsoft.com/office/powerpoint/2010/main" val="32282507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Gauge">
            <a:extLst>
              <a:ext uri="{FF2B5EF4-FFF2-40B4-BE49-F238E27FC236}">
                <a16:creationId xmlns:a16="http://schemas.microsoft.com/office/drawing/2014/main" id="{314FDE83-DBC8-E120-617C-4F6F7B1B3C2A}"/>
              </a:ext>
            </a:extLst>
          </p:cNvPr>
          <p:cNvSpPr>
            <a:spLocks noChangeAspect="1"/>
          </p:cNvSpPr>
          <p:nvPr/>
        </p:nvSpPr>
        <p:spPr>
          <a:xfrm>
            <a:off x="9718788" y="0"/>
            <a:ext cx="1590676" cy="1590676"/>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descr="Check List">
            <a:extLst>
              <a:ext uri="{FF2B5EF4-FFF2-40B4-BE49-F238E27FC236}">
                <a16:creationId xmlns:a16="http://schemas.microsoft.com/office/drawing/2014/main" id="{CEC5FD8F-26B3-91AF-465E-FA02029296B4}"/>
              </a:ext>
            </a:extLst>
          </p:cNvPr>
          <p:cNvSpPr>
            <a:spLocks noChangeAspect="1"/>
          </p:cNvSpPr>
          <p:nvPr/>
        </p:nvSpPr>
        <p:spPr>
          <a:xfrm>
            <a:off x="11331256" y="107932"/>
            <a:ext cx="795338" cy="79533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descr="Magnifying glass">
            <a:extLst>
              <a:ext uri="{FF2B5EF4-FFF2-40B4-BE49-F238E27FC236}">
                <a16:creationId xmlns:a16="http://schemas.microsoft.com/office/drawing/2014/main" id="{01B53AF1-4ADB-81BB-28AB-382898F7C8E4}"/>
              </a:ext>
            </a:extLst>
          </p:cNvPr>
          <p:cNvSpPr>
            <a:spLocks noChangeAspect="1"/>
          </p:cNvSpPr>
          <p:nvPr/>
        </p:nvSpPr>
        <p:spPr>
          <a:xfrm>
            <a:off x="8678034" y="122584"/>
            <a:ext cx="910176" cy="91017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5AE641D-EFFB-08D0-2461-1B7C524DDB72}"/>
              </a:ext>
            </a:extLst>
          </p:cNvPr>
          <p:cNvPicPr>
            <a:picLocks noChangeAspect="1"/>
          </p:cNvPicPr>
          <p:nvPr/>
        </p:nvPicPr>
        <p:blipFill>
          <a:blip r:embed="rId9"/>
          <a:stretch>
            <a:fillRect/>
          </a:stretch>
        </p:blipFill>
        <p:spPr>
          <a:xfrm>
            <a:off x="400926" y="1436728"/>
            <a:ext cx="10908538" cy="5037328"/>
          </a:xfrm>
          <a:prstGeom prst="rect">
            <a:avLst/>
          </a:prstGeom>
        </p:spPr>
      </p:pic>
      <p:sp>
        <p:nvSpPr>
          <p:cNvPr id="2" name="TextBox 1">
            <a:extLst>
              <a:ext uri="{FF2B5EF4-FFF2-40B4-BE49-F238E27FC236}">
                <a16:creationId xmlns:a16="http://schemas.microsoft.com/office/drawing/2014/main" id="{22486384-02EC-3963-4F29-6BF13138E7A3}"/>
              </a:ext>
            </a:extLst>
          </p:cNvPr>
          <p:cNvSpPr txBox="1"/>
          <p:nvPr/>
        </p:nvSpPr>
        <p:spPr>
          <a:xfrm>
            <a:off x="2682733" y="6293737"/>
            <a:ext cx="783139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sym typeface="Wingdings" pitchFamily="2" charset="2"/>
              </a:rPr>
              <a:t>*Equitable/representativeness of impact </a:t>
            </a:r>
            <a:endPar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387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8735CD97-DF2B-AF9A-FCA8-DCFF7F51D47C}"/>
              </a:ext>
            </a:extLst>
          </p:cNvPr>
          <p:cNvSpPr>
            <a:spLocks noGrp="1"/>
          </p:cNvSpPr>
          <p:nvPr>
            <p:ph type="title"/>
          </p:nvPr>
        </p:nvSpPr>
        <p:spPr>
          <a:xfrm>
            <a:off x="1623543" y="3001252"/>
            <a:ext cx="5738811" cy="549536"/>
          </a:xfrm>
        </p:spPr>
        <p:txBody>
          <a:bodyPr>
            <a:noAutofit/>
          </a:bodyPr>
          <a:lstStyle/>
          <a:p>
            <a:pPr algn="ctr"/>
            <a:r>
              <a:rPr lang="en-US" sz="2250" dirty="0">
                <a:latin typeface="Century Gothic" panose="020B0502020202020204" pitchFamily="34" charset="0"/>
              </a:rPr>
              <a:t>A Brief Introduction to Mapping</a:t>
            </a:r>
            <a:br>
              <a:rPr lang="en-US" sz="2250" dirty="0">
                <a:latin typeface="Century Gothic" panose="020B0502020202020204" pitchFamily="34" charset="0"/>
              </a:rPr>
            </a:br>
            <a:br>
              <a:rPr lang="en-US" sz="2250" dirty="0">
                <a:latin typeface="Century Gothic" panose="020B0502020202020204" pitchFamily="34" charset="0"/>
              </a:rPr>
            </a:br>
            <a:r>
              <a:rPr lang="en-US" sz="2250" dirty="0">
                <a:latin typeface="Century Gothic" panose="020B0502020202020204" pitchFamily="34" charset="0"/>
              </a:rPr>
              <a:t>Context, Strategy, Mechanism, and Outcome Relationships</a:t>
            </a:r>
          </a:p>
        </p:txBody>
      </p:sp>
      <p:sp>
        <p:nvSpPr>
          <p:cNvPr id="25" name="Text Placeholder 24">
            <a:extLst>
              <a:ext uri="{FF2B5EF4-FFF2-40B4-BE49-F238E27FC236}">
                <a16:creationId xmlns:a16="http://schemas.microsoft.com/office/drawing/2014/main" id="{E7AABBE9-8D8E-3412-4338-15EAB7AFE42D}"/>
              </a:ext>
            </a:extLst>
          </p:cNvPr>
          <p:cNvSpPr>
            <a:spLocks noGrp="1"/>
          </p:cNvSpPr>
          <p:nvPr>
            <p:ph type="body" sz="quarter" idx="11"/>
          </p:nvPr>
        </p:nvSpPr>
        <p:spPr/>
        <p:txBody>
          <a:bodyPr/>
          <a:lstStyle/>
          <a:p>
            <a:endParaRPr lang="en-US"/>
          </a:p>
        </p:txBody>
      </p:sp>
      <p:sp>
        <p:nvSpPr>
          <p:cNvPr id="26" name="Text Placeholder 25">
            <a:extLst>
              <a:ext uri="{FF2B5EF4-FFF2-40B4-BE49-F238E27FC236}">
                <a16:creationId xmlns:a16="http://schemas.microsoft.com/office/drawing/2014/main" id="{988ACE51-E900-1839-2E24-4D2CE27C58C6}"/>
              </a:ext>
            </a:extLst>
          </p:cNvPr>
          <p:cNvSpPr>
            <a:spLocks noGrp="1"/>
          </p:cNvSpPr>
          <p:nvPr>
            <p:ph type="body" sz="quarter" idx="12"/>
          </p:nvPr>
        </p:nvSpPr>
        <p:spPr/>
        <p:txBody>
          <a:bodyPr/>
          <a:lstStyle/>
          <a:p>
            <a:endParaRPr lang="en-US"/>
          </a:p>
        </p:txBody>
      </p:sp>
      <p:sp>
        <p:nvSpPr>
          <p:cNvPr id="27" name="Text Placeholder 26">
            <a:extLst>
              <a:ext uri="{FF2B5EF4-FFF2-40B4-BE49-F238E27FC236}">
                <a16:creationId xmlns:a16="http://schemas.microsoft.com/office/drawing/2014/main" id="{F10C6708-ECDF-71FB-0769-C3B7DC5113D0}"/>
              </a:ext>
            </a:extLst>
          </p:cNvPr>
          <p:cNvSpPr>
            <a:spLocks noGrp="1"/>
          </p:cNvSpPr>
          <p:nvPr>
            <p:ph type="body" sz="quarter" idx="13"/>
          </p:nvPr>
        </p:nvSpPr>
        <p:spPr/>
        <p:txBody>
          <a:bodyPr/>
          <a:lstStyle/>
          <a:p>
            <a:endParaRPr lang="en-US"/>
          </a:p>
        </p:txBody>
      </p:sp>
      <p:sp>
        <p:nvSpPr>
          <p:cNvPr id="28" name="Text Placeholder 27">
            <a:extLst>
              <a:ext uri="{FF2B5EF4-FFF2-40B4-BE49-F238E27FC236}">
                <a16:creationId xmlns:a16="http://schemas.microsoft.com/office/drawing/2014/main" id="{B017FB7D-91A4-7A15-0A55-C35005C7E256}"/>
              </a:ext>
            </a:extLst>
          </p:cNvPr>
          <p:cNvSpPr>
            <a:spLocks noGrp="1"/>
          </p:cNvSpPr>
          <p:nvPr>
            <p:ph type="body" sz="quarter" idx="16"/>
          </p:nvPr>
        </p:nvSpPr>
        <p:spPr/>
        <p:txBody>
          <a:bodyPr/>
          <a:lstStyle/>
          <a:p>
            <a:endParaRPr lang="en-US"/>
          </a:p>
        </p:txBody>
      </p:sp>
      <p:grpSp>
        <p:nvGrpSpPr>
          <p:cNvPr id="22" name="Group 21">
            <a:extLst>
              <a:ext uri="{FF2B5EF4-FFF2-40B4-BE49-F238E27FC236}">
                <a16:creationId xmlns:a16="http://schemas.microsoft.com/office/drawing/2014/main" id="{2A740AA5-C0FA-3708-F386-6D3191EE9E77}"/>
              </a:ext>
            </a:extLst>
          </p:cNvPr>
          <p:cNvGrpSpPr/>
          <p:nvPr/>
        </p:nvGrpSpPr>
        <p:grpSpPr>
          <a:xfrm>
            <a:off x="7453313" y="1253654"/>
            <a:ext cx="2786063" cy="4350692"/>
            <a:chOff x="9007418" y="2073047"/>
            <a:chExt cx="6345102" cy="9487692"/>
          </a:xfrm>
        </p:grpSpPr>
        <p:sp>
          <p:nvSpPr>
            <p:cNvPr id="2" name="Text Box 15">
              <a:extLst>
                <a:ext uri="{FF2B5EF4-FFF2-40B4-BE49-F238E27FC236}">
                  <a16:creationId xmlns:a16="http://schemas.microsoft.com/office/drawing/2014/main" id="{484832C2-6A2D-67F0-8323-2FB87968EEF3}"/>
                </a:ext>
              </a:extLst>
            </p:cNvPr>
            <p:cNvSpPr txBox="1">
              <a:spLocks noChangeArrowheads="1"/>
            </p:cNvSpPr>
            <p:nvPr/>
          </p:nvSpPr>
          <p:spPr bwMode="auto">
            <a:xfrm>
              <a:off x="9909869" y="3345537"/>
              <a:ext cx="4609123" cy="5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r>
                <a:rPr lang="en-US" altLang="en-US" sz="1050" b="1" dirty="0">
                  <a:solidFill>
                    <a:prstClr val="black"/>
                  </a:solidFill>
                  <a:latin typeface="Century Gothic" panose="020B0502020202020204" pitchFamily="34" charset="0"/>
                  <a:cs typeface="Helvetica Neue Medium"/>
                  <a:sym typeface="Helvetica Neue"/>
                </a:rPr>
                <a:t>Infrastructure </a:t>
              </a:r>
            </a:p>
          </p:txBody>
        </p:sp>
        <p:grpSp>
          <p:nvGrpSpPr>
            <p:cNvPr id="3" name="Group 2">
              <a:extLst>
                <a:ext uri="{FF2B5EF4-FFF2-40B4-BE49-F238E27FC236}">
                  <a16:creationId xmlns:a16="http://schemas.microsoft.com/office/drawing/2014/main" id="{72D4A0A0-85CB-5E3A-5FB4-DEB41E76C32D}"/>
                </a:ext>
              </a:extLst>
            </p:cNvPr>
            <p:cNvGrpSpPr/>
            <p:nvPr/>
          </p:nvGrpSpPr>
          <p:grpSpPr>
            <a:xfrm>
              <a:off x="9889397" y="4026003"/>
              <a:ext cx="4581144" cy="3756375"/>
              <a:chOff x="15316159" y="4222653"/>
              <a:chExt cx="4581144" cy="3756375"/>
            </a:xfrm>
          </p:grpSpPr>
          <p:sp>
            <p:nvSpPr>
              <p:cNvPr id="4" name="Oval 9">
                <a:extLst>
                  <a:ext uri="{FF2B5EF4-FFF2-40B4-BE49-F238E27FC236}">
                    <a16:creationId xmlns:a16="http://schemas.microsoft.com/office/drawing/2014/main" id="{8AFB5E84-343D-9DA1-CBB1-DB4FDA7501DF}"/>
                  </a:ext>
                </a:extLst>
              </p:cNvPr>
              <p:cNvSpPr>
                <a:spLocks noChangeArrowheads="1"/>
              </p:cNvSpPr>
              <p:nvPr/>
            </p:nvSpPr>
            <p:spPr bwMode="auto">
              <a:xfrm>
                <a:off x="15316159" y="4222653"/>
                <a:ext cx="4581144" cy="3716172"/>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endParaRPr lang="en-US" altLang="en-US" sz="1750" b="1" dirty="0">
                  <a:solidFill>
                    <a:prstClr val="black"/>
                  </a:solidFill>
                  <a:latin typeface="Century Gothic" panose="020B0502020202020204" pitchFamily="34" charset="0"/>
                  <a:cs typeface="Helvetica Neue Medium"/>
                  <a:sym typeface="Helvetica Neue"/>
                </a:endParaRPr>
              </a:p>
            </p:txBody>
          </p:sp>
          <p:sp>
            <p:nvSpPr>
              <p:cNvPr id="6" name="Oval 9">
                <a:extLst>
                  <a:ext uri="{FF2B5EF4-FFF2-40B4-BE49-F238E27FC236}">
                    <a16:creationId xmlns:a16="http://schemas.microsoft.com/office/drawing/2014/main" id="{5C58B3B8-4C1F-C1B0-2AB1-BAFA56028133}"/>
                  </a:ext>
                </a:extLst>
              </p:cNvPr>
              <p:cNvSpPr>
                <a:spLocks noChangeArrowheads="1"/>
              </p:cNvSpPr>
              <p:nvPr/>
            </p:nvSpPr>
            <p:spPr bwMode="auto">
              <a:xfrm>
                <a:off x="15738896" y="5307160"/>
                <a:ext cx="3666744" cy="2671868"/>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endParaRPr lang="en-US" altLang="en-US" sz="1750">
                  <a:solidFill>
                    <a:prstClr val="black"/>
                  </a:solidFill>
                  <a:latin typeface="Century Gothic" panose="020B0502020202020204" pitchFamily="34" charset="0"/>
                  <a:cs typeface="Helvetica Neue Medium"/>
                  <a:sym typeface="Helvetica Neue"/>
                </a:endParaRPr>
              </a:p>
            </p:txBody>
          </p:sp>
          <p:sp>
            <p:nvSpPr>
              <p:cNvPr id="7" name="Oval 9">
                <a:extLst>
                  <a:ext uri="{FF2B5EF4-FFF2-40B4-BE49-F238E27FC236}">
                    <a16:creationId xmlns:a16="http://schemas.microsoft.com/office/drawing/2014/main" id="{B004C7E4-1928-EDE2-FF9E-0FCCBE95A384}"/>
                  </a:ext>
                </a:extLst>
              </p:cNvPr>
              <p:cNvSpPr>
                <a:spLocks noChangeArrowheads="1"/>
              </p:cNvSpPr>
              <p:nvPr/>
            </p:nvSpPr>
            <p:spPr bwMode="auto">
              <a:xfrm>
                <a:off x="16333256" y="6299156"/>
                <a:ext cx="2478024" cy="160934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endParaRPr lang="en-US" altLang="en-US" sz="1750">
                  <a:solidFill>
                    <a:prstClr val="black"/>
                  </a:solidFill>
                  <a:latin typeface="Century Gothic" panose="020B0502020202020204" pitchFamily="34" charset="0"/>
                  <a:cs typeface="Helvetica Neue Medium"/>
                  <a:sym typeface="Helvetica Neue"/>
                </a:endParaRPr>
              </a:p>
            </p:txBody>
          </p:sp>
          <p:sp>
            <p:nvSpPr>
              <p:cNvPr id="8" name="Text Box 15">
                <a:extLst>
                  <a:ext uri="{FF2B5EF4-FFF2-40B4-BE49-F238E27FC236}">
                    <a16:creationId xmlns:a16="http://schemas.microsoft.com/office/drawing/2014/main" id="{7535C9B9-01EF-7807-C1C1-D717F2D9597C}"/>
                  </a:ext>
                </a:extLst>
              </p:cNvPr>
              <p:cNvSpPr txBox="1">
                <a:spLocks noChangeArrowheads="1"/>
              </p:cNvSpPr>
              <p:nvPr/>
            </p:nvSpPr>
            <p:spPr bwMode="auto">
              <a:xfrm>
                <a:off x="16129575" y="4702054"/>
                <a:ext cx="2866571" cy="5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r>
                  <a:rPr lang="en-US" altLang="en-US" sz="1050" b="1" dirty="0">
                    <a:solidFill>
                      <a:prstClr val="black"/>
                    </a:solidFill>
                    <a:latin typeface="Century Gothic" panose="020B0502020202020204" pitchFamily="34" charset="0"/>
                    <a:cs typeface="Helvetica Neue Medium"/>
                    <a:sym typeface="Helvetica Neue"/>
                  </a:rPr>
                  <a:t>Decision Makers</a:t>
                </a:r>
              </a:p>
            </p:txBody>
          </p:sp>
          <p:sp>
            <p:nvSpPr>
              <p:cNvPr id="9" name="Text Box 15">
                <a:extLst>
                  <a:ext uri="{FF2B5EF4-FFF2-40B4-BE49-F238E27FC236}">
                    <a16:creationId xmlns:a16="http://schemas.microsoft.com/office/drawing/2014/main" id="{5E18051F-25C9-775E-4E7A-4481B2CE006D}"/>
                  </a:ext>
                </a:extLst>
              </p:cNvPr>
              <p:cNvSpPr txBox="1">
                <a:spLocks noChangeArrowheads="1"/>
              </p:cNvSpPr>
              <p:nvPr/>
            </p:nvSpPr>
            <p:spPr bwMode="auto">
              <a:xfrm>
                <a:off x="16343425" y="5713763"/>
                <a:ext cx="2457685" cy="5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r>
                  <a:rPr lang="en-US" altLang="en-US" sz="1050" b="1" dirty="0">
                    <a:solidFill>
                      <a:prstClr val="black"/>
                    </a:solidFill>
                    <a:latin typeface="Century Gothic" panose="020B0502020202020204" pitchFamily="34" charset="0"/>
                    <a:cs typeface="Helvetica Neue Medium"/>
                    <a:sym typeface="Helvetica Neue"/>
                  </a:rPr>
                  <a:t>Implementors</a:t>
                </a:r>
              </a:p>
            </p:txBody>
          </p:sp>
          <p:sp>
            <p:nvSpPr>
              <p:cNvPr id="10" name="Text Box 15">
                <a:extLst>
                  <a:ext uri="{FF2B5EF4-FFF2-40B4-BE49-F238E27FC236}">
                    <a16:creationId xmlns:a16="http://schemas.microsoft.com/office/drawing/2014/main" id="{ADCC620C-3A02-0093-EB90-4262C5EFFCD4}"/>
                  </a:ext>
                </a:extLst>
              </p:cNvPr>
              <p:cNvSpPr txBox="1">
                <a:spLocks noChangeArrowheads="1"/>
              </p:cNvSpPr>
              <p:nvPr/>
            </p:nvSpPr>
            <p:spPr bwMode="auto">
              <a:xfrm>
                <a:off x="16449098" y="6850247"/>
                <a:ext cx="2311655" cy="553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r>
                  <a:rPr lang="en-US" altLang="en-US" sz="1050" b="1" dirty="0">
                    <a:solidFill>
                      <a:prstClr val="black"/>
                    </a:solidFill>
                    <a:latin typeface="Century Gothic" panose="020B0502020202020204" pitchFamily="34" charset="0"/>
                    <a:cs typeface="Helvetica Neue Medium"/>
                    <a:sym typeface="Helvetica Neue"/>
                  </a:rPr>
                  <a:t>Beneficiaries</a:t>
                </a:r>
              </a:p>
            </p:txBody>
          </p:sp>
        </p:grpSp>
        <p:grpSp>
          <p:nvGrpSpPr>
            <p:cNvPr id="11" name="Group 10">
              <a:extLst>
                <a:ext uri="{FF2B5EF4-FFF2-40B4-BE49-F238E27FC236}">
                  <a16:creationId xmlns:a16="http://schemas.microsoft.com/office/drawing/2014/main" id="{D7F16F95-83D4-3D9F-CDF7-AFD9A8E00AA6}"/>
                </a:ext>
              </a:extLst>
            </p:cNvPr>
            <p:cNvGrpSpPr/>
            <p:nvPr/>
          </p:nvGrpSpPr>
          <p:grpSpPr>
            <a:xfrm>
              <a:off x="9889397" y="7771691"/>
              <a:ext cx="4581144" cy="3756375"/>
              <a:chOff x="15823603" y="6858000"/>
              <a:chExt cx="4581144" cy="3756375"/>
            </a:xfrm>
          </p:grpSpPr>
          <p:sp>
            <p:nvSpPr>
              <p:cNvPr id="13" name="Oval 9">
                <a:extLst>
                  <a:ext uri="{FF2B5EF4-FFF2-40B4-BE49-F238E27FC236}">
                    <a16:creationId xmlns:a16="http://schemas.microsoft.com/office/drawing/2014/main" id="{B023D61C-2715-EF40-9130-59A657203BE4}"/>
                  </a:ext>
                </a:extLst>
              </p:cNvPr>
              <p:cNvSpPr>
                <a:spLocks noChangeArrowheads="1"/>
              </p:cNvSpPr>
              <p:nvPr/>
            </p:nvSpPr>
            <p:spPr bwMode="auto">
              <a:xfrm rot="10800000">
                <a:off x="15823603" y="6898203"/>
                <a:ext cx="4581144" cy="3716172"/>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endParaRPr lang="en-US" altLang="en-US" sz="1750" b="1" dirty="0">
                  <a:solidFill>
                    <a:prstClr val="black"/>
                  </a:solidFill>
                  <a:latin typeface="Century Gothic" panose="020B0502020202020204" pitchFamily="34" charset="0"/>
                  <a:cs typeface="Helvetica Neue Medium"/>
                  <a:sym typeface="Helvetica Neue"/>
                </a:endParaRPr>
              </a:p>
            </p:txBody>
          </p:sp>
          <p:sp>
            <p:nvSpPr>
              <p:cNvPr id="15" name="Oval 9">
                <a:extLst>
                  <a:ext uri="{FF2B5EF4-FFF2-40B4-BE49-F238E27FC236}">
                    <a16:creationId xmlns:a16="http://schemas.microsoft.com/office/drawing/2014/main" id="{14EABD01-5345-D11D-C6D3-DB8F59138565}"/>
                  </a:ext>
                </a:extLst>
              </p:cNvPr>
              <p:cNvSpPr>
                <a:spLocks noChangeArrowheads="1"/>
              </p:cNvSpPr>
              <p:nvPr/>
            </p:nvSpPr>
            <p:spPr bwMode="auto">
              <a:xfrm rot="10800000">
                <a:off x="16315266" y="6858000"/>
                <a:ext cx="3666744" cy="2671868"/>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endParaRPr lang="en-US" altLang="en-US" sz="1750">
                  <a:solidFill>
                    <a:prstClr val="black"/>
                  </a:solidFill>
                  <a:latin typeface="Century Gothic" panose="020B0502020202020204" pitchFamily="34" charset="0"/>
                  <a:cs typeface="Helvetica Neue Medium"/>
                  <a:sym typeface="Helvetica Neue"/>
                </a:endParaRPr>
              </a:p>
            </p:txBody>
          </p:sp>
          <p:sp>
            <p:nvSpPr>
              <p:cNvPr id="16" name="Oval 9">
                <a:extLst>
                  <a:ext uri="{FF2B5EF4-FFF2-40B4-BE49-F238E27FC236}">
                    <a16:creationId xmlns:a16="http://schemas.microsoft.com/office/drawing/2014/main" id="{02F0EAF7-1745-F406-9307-0DDF66270793}"/>
                  </a:ext>
                </a:extLst>
              </p:cNvPr>
              <p:cNvSpPr>
                <a:spLocks noChangeArrowheads="1"/>
              </p:cNvSpPr>
              <p:nvPr/>
            </p:nvSpPr>
            <p:spPr bwMode="auto">
              <a:xfrm rot="10800000">
                <a:off x="16909626" y="6928528"/>
                <a:ext cx="2478024" cy="160934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endParaRPr lang="en-US" altLang="en-US" sz="1750">
                  <a:solidFill>
                    <a:prstClr val="black"/>
                  </a:solidFill>
                  <a:latin typeface="Century Gothic" panose="020B0502020202020204" pitchFamily="34" charset="0"/>
                  <a:cs typeface="Helvetica Neue Medium"/>
                  <a:sym typeface="Helvetica Neue"/>
                </a:endParaRPr>
              </a:p>
            </p:txBody>
          </p:sp>
          <p:sp>
            <p:nvSpPr>
              <p:cNvPr id="17" name="Text Box 15">
                <a:extLst>
                  <a:ext uri="{FF2B5EF4-FFF2-40B4-BE49-F238E27FC236}">
                    <a16:creationId xmlns:a16="http://schemas.microsoft.com/office/drawing/2014/main" id="{62E22363-1D5C-B8D4-B708-98D185CA8145}"/>
                  </a:ext>
                </a:extLst>
              </p:cNvPr>
              <p:cNvSpPr txBox="1">
                <a:spLocks noChangeArrowheads="1"/>
              </p:cNvSpPr>
              <p:nvPr/>
            </p:nvSpPr>
            <p:spPr bwMode="auto">
              <a:xfrm>
                <a:off x="16876274" y="9611755"/>
                <a:ext cx="2563557" cy="70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r>
                  <a:rPr lang="en-US" altLang="en-US" sz="750" dirty="0">
                    <a:solidFill>
                      <a:prstClr val="black"/>
                    </a:solidFill>
                    <a:latin typeface="Century Gothic" panose="020B0502020202020204" pitchFamily="34" charset="0"/>
                    <a:cs typeface="Helvetica Neue Medium"/>
                    <a:sym typeface="Helvetica Neue"/>
                  </a:rPr>
                  <a:t>Institutionalization</a:t>
                </a:r>
              </a:p>
              <a:p>
                <a:pPr algn="ctr" defTabSz="457209" eaLnBrk="1" hangingPunct="1"/>
                <a:r>
                  <a:rPr lang="en-US" altLang="en-US" sz="750" dirty="0">
                    <a:solidFill>
                      <a:prstClr val="black"/>
                    </a:solidFill>
                    <a:latin typeface="Century Gothic" panose="020B0502020202020204" pitchFamily="34" charset="0"/>
                    <a:cs typeface="Helvetica Neue Medium"/>
                    <a:sym typeface="Helvetica Neue"/>
                  </a:rPr>
                  <a:t>Policy Development</a:t>
                </a:r>
              </a:p>
            </p:txBody>
          </p:sp>
          <p:sp>
            <p:nvSpPr>
              <p:cNvPr id="18" name="Text Box 15">
                <a:extLst>
                  <a:ext uri="{FF2B5EF4-FFF2-40B4-BE49-F238E27FC236}">
                    <a16:creationId xmlns:a16="http://schemas.microsoft.com/office/drawing/2014/main" id="{7381AC7B-6B73-4909-B3FE-D85A24DF09BD}"/>
                  </a:ext>
                </a:extLst>
              </p:cNvPr>
              <p:cNvSpPr txBox="1">
                <a:spLocks noChangeArrowheads="1"/>
              </p:cNvSpPr>
              <p:nvPr/>
            </p:nvSpPr>
            <p:spPr bwMode="auto">
              <a:xfrm>
                <a:off x="17125861" y="8502073"/>
                <a:ext cx="2110865" cy="95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r>
                  <a:rPr lang="en-US" altLang="en-US" sz="750" dirty="0">
                    <a:solidFill>
                      <a:prstClr val="black"/>
                    </a:solidFill>
                    <a:latin typeface="Century Gothic" panose="020B0502020202020204" pitchFamily="34" charset="0"/>
                    <a:cs typeface="Helvetica Neue Medium"/>
                    <a:sym typeface="Helvetica Neue"/>
                  </a:rPr>
                  <a:t>Adoption</a:t>
                </a:r>
              </a:p>
              <a:p>
                <a:pPr algn="ctr" defTabSz="457209" eaLnBrk="1" hangingPunct="1"/>
                <a:r>
                  <a:rPr lang="en-US" altLang="en-US" sz="750" dirty="0">
                    <a:solidFill>
                      <a:prstClr val="black"/>
                    </a:solidFill>
                    <a:latin typeface="Century Gothic" panose="020B0502020202020204" pitchFamily="34" charset="0"/>
                    <a:cs typeface="Helvetica Neue Medium"/>
                    <a:sym typeface="Helvetica Neue"/>
                  </a:rPr>
                  <a:t>Implementation</a:t>
                </a:r>
              </a:p>
              <a:p>
                <a:pPr algn="ctr" defTabSz="457209" eaLnBrk="1" hangingPunct="1"/>
                <a:r>
                  <a:rPr lang="en-US" altLang="en-US" sz="750" dirty="0">
                    <a:solidFill>
                      <a:prstClr val="black"/>
                    </a:solidFill>
                    <a:latin typeface="Century Gothic" panose="020B0502020202020204" pitchFamily="34" charset="0"/>
                    <a:cs typeface="Helvetica Neue Medium"/>
                    <a:sym typeface="Helvetica Neue"/>
                  </a:rPr>
                  <a:t>Sustainment</a:t>
                </a:r>
              </a:p>
            </p:txBody>
          </p:sp>
          <p:sp>
            <p:nvSpPr>
              <p:cNvPr id="19" name="Text Box 15">
                <a:extLst>
                  <a:ext uri="{FF2B5EF4-FFF2-40B4-BE49-F238E27FC236}">
                    <a16:creationId xmlns:a16="http://schemas.microsoft.com/office/drawing/2014/main" id="{2CB83622-D3E4-B2B7-91C6-9E029837B27F}"/>
                  </a:ext>
                </a:extLst>
              </p:cNvPr>
              <p:cNvSpPr txBox="1">
                <a:spLocks noChangeArrowheads="1"/>
              </p:cNvSpPr>
              <p:nvPr/>
            </p:nvSpPr>
            <p:spPr bwMode="auto">
              <a:xfrm>
                <a:off x="17181019" y="7169650"/>
                <a:ext cx="1869916" cy="95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r>
                  <a:rPr lang="en-US" altLang="en-US" sz="750" dirty="0">
                    <a:solidFill>
                      <a:prstClr val="black"/>
                    </a:solidFill>
                    <a:latin typeface="Century Gothic" panose="020B0502020202020204" pitchFamily="34" charset="0"/>
                    <a:cs typeface="Helvetica Neue Medium"/>
                    <a:sym typeface="Helvetica Neue"/>
                  </a:rPr>
                  <a:t>Reach</a:t>
                </a:r>
              </a:p>
              <a:p>
                <a:pPr algn="ctr" defTabSz="457209" eaLnBrk="1" hangingPunct="1"/>
                <a:r>
                  <a:rPr lang="en-US" altLang="en-US" sz="750" dirty="0">
                    <a:solidFill>
                      <a:prstClr val="black"/>
                    </a:solidFill>
                    <a:latin typeface="Century Gothic" panose="020B0502020202020204" pitchFamily="34" charset="0"/>
                    <a:cs typeface="Helvetica Neue Medium"/>
                    <a:sym typeface="Helvetica Neue"/>
                  </a:rPr>
                  <a:t>Effectiveness</a:t>
                </a:r>
              </a:p>
              <a:p>
                <a:pPr algn="ctr" defTabSz="457209" eaLnBrk="1" hangingPunct="1"/>
                <a:r>
                  <a:rPr lang="en-US" altLang="en-US" sz="750" dirty="0">
                    <a:solidFill>
                      <a:prstClr val="black"/>
                    </a:solidFill>
                    <a:latin typeface="Century Gothic" panose="020B0502020202020204" pitchFamily="34" charset="0"/>
                    <a:cs typeface="Helvetica Neue Medium"/>
                    <a:sym typeface="Helvetica Neue"/>
                  </a:rPr>
                  <a:t>Maintenance</a:t>
                </a:r>
              </a:p>
            </p:txBody>
          </p:sp>
        </p:grpSp>
        <p:sp>
          <p:nvSpPr>
            <p:cNvPr id="20" name="Oval 4">
              <a:extLst>
                <a:ext uri="{FF2B5EF4-FFF2-40B4-BE49-F238E27FC236}">
                  <a16:creationId xmlns:a16="http://schemas.microsoft.com/office/drawing/2014/main" id="{78ADA44D-C4D8-0191-08DA-9EEFAF76499F}"/>
                </a:ext>
              </a:extLst>
            </p:cNvPr>
            <p:cNvSpPr>
              <a:spLocks noChangeArrowheads="1"/>
            </p:cNvSpPr>
            <p:nvPr/>
          </p:nvSpPr>
          <p:spPr bwMode="auto">
            <a:xfrm>
              <a:off x="9007418" y="3014112"/>
              <a:ext cx="6345102" cy="8546627"/>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endParaRPr lang="en-US" altLang="en-US" sz="1750">
                <a:solidFill>
                  <a:prstClr val="black"/>
                </a:solidFill>
                <a:latin typeface="Century Gothic" panose="020B0502020202020204" pitchFamily="34" charset="0"/>
                <a:cs typeface="Helvetica Neue Medium"/>
                <a:sym typeface="Helvetica Neue"/>
              </a:endParaRPr>
            </a:p>
          </p:txBody>
        </p:sp>
        <p:sp>
          <p:nvSpPr>
            <p:cNvPr id="21" name="Text Box 15">
              <a:extLst>
                <a:ext uri="{FF2B5EF4-FFF2-40B4-BE49-F238E27FC236}">
                  <a16:creationId xmlns:a16="http://schemas.microsoft.com/office/drawing/2014/main" id="{6FCA1718-2E7F-18D2-6A00-C93B0CE7EC73}"/>
                </a:ext>
              </a:extLst>
            </p:cNvPr>
            <p:cNvSpPr txBox="1">
              <a:spLocks noChangeArrowheads="1"/>
            </p:cNvSpPr>
            <p:nvPr/>
          </p:nvSpPr>
          <p:spPr bwMode="auto">
            <a:xfrm>
              <a:off x="9942525" y="2073047"/>
              <a:ext cx="4609123" cy="65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r>
                <a:rPr lang="en-US" altLang="en-US" sz="1350" b="1" dirty="0">
                  <a:solidFill>
                    <a:prstClr val="black"/>
                  </a:solidFill>
                  <a:latin typeface="Century Gothic" panose="020B0502020202020204" pitchFamily="34" charset="0"/>
                  <a:cs typeface="Helvetica Neue Medium"/>
                  <a:sym typeface="Helvetica Neue"/>
                </a:rPr>
                <a:t>Setting</a:t>
              </a:r>
            </a:p>
          </p:txBody>
        </p:sp>
      </p:grpSp>
    </p:spTree>
    <p:extLst>
      <p:ext uri="{BB962C8B-B14F-4D97-AF65-F5344CB8AC3E}">
        <p14:creationId xmlns:p14="http://schemas.microsoft.com/office/powerpoint/2010/main" val="12669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7B8F-6BF1-45C1-1DB5-0EE37D3CD56B}"/>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Prioritize strategies</a:t>
            </a:r>
          </a:p>
        </p:txBody>
      </p:sp>
      <p:pic>
        <p:nvPicPr>
          <p:cNvPr id="5" name="Picture 4">
            <a:extLst>
              <a:ext uri="{FF2B5EF4-FFF2-40B4-BE49-F238E27FC236}">
                <a16:creationId xmlns:a16="http://schemas.microsoft.com/office/drawing/2014/main" id="{80AE584F-D74B-7E8E-C788-ACB5A4FB89E8}"/>
              </a:ext>
            </a:extLst>
          </p:cNvPr>
          <p:cNvPicPr>
            <a:picLocks noChangeAspect="1"/>
          </p:cNvPicPr>
          <p:nvPr/>
        </p:nvPicPr>
        <p:blipFill>
          <a:blip r:embed="rId2"/>
          <a:stretch>
            <a:fillRect/>
          </a:stretch>
        </p:blipFill>
        <p:spPr>
          <a:xfrm>
            <a:off x="103251" y="1289953"/>
            <a:ext cx="11985498" cy="5568696"/>
          </a:xfrm>
          <a:prstGeom prst="rect">
            <a:avLst/>
          </a:prstGeom>
        </p:spPr>
      </p:pic>
      <p:sp>
        <p:nvSpPr>
          <p:cNvPr id="10" name="Rectangle 9" descr="Check List">
            <a:extLst>
              <a:ext uri="{FF2B5EF4-FFF2-40B4-BE49-F238E27FC236}">
                <a16:creationId xmlns:a16="http://schemas.microsoft.com/office/drawing/2014/main" id="{A179E08F-38E6-A3B5-23A6-9B446349974C}"/>
              </a:ext>
            </a:extLst>
          </p:cNvPr>
          <p:cNvSpPr>
            <a:spLocks noChangeAspect="1"/>
          </p:cNvSpPr>
          <p:nvPr/>
        </p:nvSpPr>
        <p:spPr>
          <a:xfrm>
            <a:off x="10773624" y="13827"/>
            <a:ext cx="1412281" cy="1412281"/>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descr="Magnifying glass">
            <a:extLst>
              <a:ext uri="{FF2B5EF4-FFF2-40B4-BE49-F238E27FC236}">
                <a16:creationId xmlns:a16="http://schemas.microsoft.com/office/drawing/2014/main" id="{57193CC3-E548-4E1F-AC18-ADBA545841E0}"/>
              </a:ext>
            </a:extLst>
          </p:cNvPr>
          <p:cNvSpPr>
            <a:spLocks noChangeAspect="1"/>
          </p:cNvSpPr>
          <p:nvPr/>
        </p:nvSpPr>
        <p:spPr>
          <a:xfrm>
            <a:off x="8678034" y="122584"/>
            <a:ext cx="910176" cy="91017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descr="Gauge">
            <a:extLst>
              <a:ext uri="{FF2B5EF4-FFF2-40B4-BE49-F238E27FC236}">
                <a16:creationId xmlns:a16="http://schemas.microsoft.com/office/drawing/2014/main" id="{5E67CAC7-A5D3-AD83-E486-E052A1A4E80B}"/>
              </a:ext>
            </a:extLst>
          </p:cNvPr>
          <p:cNvSpPr>
            <a:spLocks noChangeAspect="1"/>
          </p:cNvSpPr>
          <p:nvPr/>
        </p:nvSpPr>
        <p:spPr>
          <a:xfrm>
            <a:off x="9978286" y="13827"/>
            <a:ext cx="795338" cy="795338"/>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8602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80C76-E022-F765-DC27-87A1C349441D}"/>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Wrapping up</a:t>
            </a:r>
          </a:p>
        </p:txBody>
      </p:sp>
      <p:pic>
        <p:nvPicPr>
          <p:cNvPr id="4" name="Picture 3">
            <a:extLst>
              <a:ext uri="{FF2B5EF4-FFF2-40B4-BE49-F238E27FC236}">
                <a16:creationId xmlns:a16="http://schemas.microsoft.com/office/drawing/2014/main" id="{76A09070-4C4A-B342-AB6B-8FAC3D699157}"/>
              </a:ext>
            </a:extLst>
          </p:cNvPr>
          <p:cNvPicPr>
            <a:picLocks noChangeAspect="1"/>
          </p:cNvPicPr>
          <p:nvPr/>
        </p:nvPicPr>
        <p:blipFill rotWithShape="1">
          <a:blip r:embed="rId2"/>
          <a:srcRect l="-19325" r="19325"/>
          <a:stretch/>
        </p:blipFill>
        <p:spPr>
          <a:xfrm>
            <a:off x="-2286000" y="1331968"/>
            <a:ext cx="11828526" cy="1245108"/>
          </a:xfrm>
          <a:prstGeom prst="rect">
            <a:avLst/>
          </a:prstGeom>
        </p:spPr>
      </p:pic>
      <p:pic>
        <p:nvPicPr>
          <p:cNvPr id="5" name="Picture 4">
            <a:extLst>
              <a:ext uri="{FF2B5EF4-FFF2-40B4-BE49-F238E27FC236}">
                <a16:creationId xmlns:a16="http://schemas.microsoft.com/office/drawing/2014/main" id="{27B77078-902A-3A2E-4AAD-681DAA696D22}"/>
              </a:ext>
            </a:extLst>
          </p:cNvPr>
          <p:cNvPicPr>
            <a:picLocks noChangeAspect="1"/>
          </p:cNvPicPr>
          <p:nvPr/>
        </p:nvPicPr>
        <p:blipFill>
          <a:blip r:embed="rId3"/>
          <a:stretch>
            <a:fillRect/>
          </a:stretch>
        </p:blipFill>
        <p:spPr>
          <a:xfrm>
            <a:off x="2194289" y="2541535"/>
            <a:ext cx="9993630" cy="1878584"/>
          </a:xfrm>
          <a:prstGeom prst="rect">
            <a:avLst/>
          </a:prstGeom>
        </p:spPr>
      </p:pic>
      <p:sp>
        <p:nvSpPr>
          <p:cNvPr id="6" name="Right Arrow 5">
            <a:extLst>
              <a:ext uri="{FF2B5EF4-FFF2-40B4-BE49-F238E27FC236}">
                <a16:creationId xmlns:a16="http://schemas.microsoft.com/office/drawing/2014/main" id="{3BF5FDEA-64AA-EEF7-4D8C-437D66475A51}"/>
              </a:ext>
            </a:extLst>
          </p:cNvPr>
          <p:cNvSpPr/>
          <p:nvPr/>
        </p:nvSpPr>
        <p:spPr>
          <a:xfrm rot="3348651">
            <a:off x="7643139" y="2372216"/>
            <a:ext cx="833419" cy="33141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4E4D1CE-45E5-3C02-E898-AB13D666F308}"/>
              </a:ext>
            </a:extLst>
          </p:cNvPr>
          <p:cNvSpPr txBox="1"/>
          <p:nvPr/>
        </p:nvSpPr>
        <p:spPr>
          <a:xfrm>
            <a:off x="838200" y="4260503"/>
            <a:ext cx="10850471" cy="2677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Once you select                   you will longer be able to return/edit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Don’t forget to come back and iterate!!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4E781EA-356D-DD5F-80E6-9036F314D154}"/>
              </a:ext>
            </a:extLst>
          </p:cNvPr>
          <p:cNvPicPr>
            <a:picLocks noChangeAspect="1"/>
          </p:cNvPicPr>
          <p:nvPr/>
        </p:nvPicPr>
        <p:blipFill rotWithShape="1">
          <a:blip r:embed="rId4"/>
          <a:srcRect l="6173" r="12536" b="-2856"/>
          <a:stretch/>
        </p:blipFill>
        <p:spPr>
          <a:xfrm>
            <a:off x="3220548" y="4974914"/>
            <a:ext cx="1484998" cy="954623"/>
          </a:xfrm>
          <a:prstGeom prst="rect">
            <a:avLst/>
          </a:prstGeom>
        </p:spPr>
      </p:pic>
    </p:spTree>
    <p:extLst>
      <p:ext uri="{BB962C8B-B14F-4D97-AF65-F5344CB8AC3E}">
        <p14:creationId xmlns:p14="http://schemas.microsoft.com/office/powerpoint/2010/main" val="30556604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a:xfrm>
            <a:off x="530087" y="2"/>
            <a:ext cx="10515600" cy="1325563"/>
          </a:xfrm>
        </p:spPr>
        <p:txBody>
          <a:bodyPr/>
          <a:lstStyle/>
          <a:p>
            <a:r>
              <a:rPr lang="en-US" sz="4400" b="1" dirty="0">
                <a:latin typeface="Helvetica" panose="020B0604020202020204" pitchFamily="34" charset="0"/>
                <a:cs typeface="Helvetica" panose="020B0604020202020204" pitchFamily="34" charset="0"/>
              </a:rPr>
              <a:t>Using iPRISM Part 2 </a:t>
            </a:r>
            <a:r>
              <a:rPr lang="en-US" sz="4400" dirty="0">
                <a:latin typeface="Helvetica" panose="020B0604020202020204" pitchFamily="34" charset="0"/>
                <a:cs typeface="Helvetica" panose="020B0604020202020204" pitchFamily="34" charset="0"/>
              </a:rPr>
              <a:t>– 15 min</a:t>
            </a:r>
            <a:endParaRPr lang="en-US" dirty="0">
              <a:latin typeface="Helvetica" panose="020B0604020202020204" pitchFamily="34" charset="0"/>
              <a:cs typeface="Helvetica" panose="020B0604020202020204" pitchFamily="34" charset="0"/>
            </a:endParaRPr>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F25BD8F6-CC7D-4D86-8769-526AB3EE9B99}"/>
              </a:ext>
            </a:extLst>
          </p:cNvPr>
          <p:cNvSpPr txBox="1"/>
          <p:nvPr/>
        </p:nvSpPr>
        <p:spPr>
          <a:xfrm>
            <a:off x="301484" y="1588438"/>
            <a:ext cx="11317356" cy="498322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With your project in mind </a:t>
            </a:r>
          </a:p>
          <a:p>
            <a:pPr marL="41275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(Or using the school-based project)</a:t>
            </a: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971550" marR="0" lvl="1" indent="-51435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Return to where you stopped</a:t>
            </a:r>
          </a:p>
          <a:p>
            <a:pPr marL="971550" marR="0" lvl="1" indent="-514350" algn="l" defTabSz="914400" rtl="0" eaLnBrk="1" fontAlgn="auto" latinLnBrk="0" hangingPunct="1">
              <a:lnSpc>
                <a:spcPct val="107000"/>
              </a:lnSpc>
              <a:spcBef>
                <a:spcPts val="6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Review your ‘scores’</a:t>
            </a:r>
          </a:p>
          <a:p>
            <a:pPr marL="971550" marR="0" lvl="1" indent="-514350" algn="l" defTabSz="914400" rtl="0" eaLnBrk="1" fontAlgn="auto" latinLnBrk="0" hangingPunct="1">
              <a:lnSpc>
                <a:spcPct val="107000"/>
              </a:lnSpc>
              <a:spcBef>
                <a:spcPts val="6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Follow the remaining prompts</a:t>
            </a:r>
          </a:p>
          <a:p>
            <a:pPr marL="1371600" marR="0" lvl="2" indent="-457200" algn="l" defTabSz="914400" rtl="0" eaLnBrk="1" fontAlgn="auto" latinLnBrk="0" hangingPunct="1">
              <a:lnSpc>
                <a:spcPct val="107000"/>
              </a:lnSpc>
              <a:spcBef>
                <a:spcPts val="600"/>
              </a:spcBef>
              <a:spcAft>
                <a:spcPts val="0"/>
              </a:spcAft>
              <a:buClrTx/>
              <a:buSzTx/>
              <a:buFont typeface="Wingdings" pitchFamily="2" charset="2"/>
              <a:buChar char="Ø"/>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Identify, rate and prioritize feasible and impactful strategies</a:t>
            </a:r>
          </a:p>
          <a:p>
            <a:pPr marL="1828800" marR="0" lvl="3"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To improve alignment and outcomes</a:t>
            </a:r>
          </a:p>
          <a:p>
            <a:pPr marL="1828800" marR="0" lvl="3"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Focus on sustainability and equity </a:t>
            </a:r>
          </a:p>
          <a:p>
            <a:pPr marL="1828800" marR="0" lvl="3"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Integrate issues presented by Dr. Rabin</a:t>
            </a:r>
          </a:p>
          <a:p>
            <a:pPr marL="457200" marR="0" lvl="1" indent="0" algn="l" defTabSz="914400" rtl="0" eaLnBrk="1" fontAlgn="auto" latinLnBrk="0" hangingPunct="1">
              <a:lnSpc>
                <a:spcPct val="107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457200" marR="0" lvl="1"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4. </a:t>
            </a:r>
            <a:r>
              <a:rPr kumimoji="0" lang="en-US" sz="2800" b="0" i="1"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If you have time - </a:t>
            </a: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Develop action plan</a:t>
            </a:r>
          </a:p>
        </p:txBody>
      </p:sp>
      <p:pic>
        <p:nvPicPr>
          <p:cNvPr id="3" name="Picture 2">
            <a:extLst>
              <a:ext uri="{FF2B5EF4-FFF2-40B4-BE49-F238E27FC236}">
                <a16:creationId xmlns:a16="http://schemas.microsoft.com/office/drawing/2014/main" id="{03F2915F-BD55-6659-C89D-BFEBCB6D8677}"/>
              </a:ext>
            </a:extLst>
          </p:cNvPr>
          <p:cNvPicPr>
            <a:picLocks noChangeAspect="1"/>
          </p:cNvPicPr>
          <p:nvPr/>
        </p:nvPicPr>
        <p:blipFill>
          <a:blip r:embed="rId3"/>
          <a:stretch>
            <a:fillRect/>
          </a:stretch>
        </p:blipFill>
        <p:spPr>
          <a:xfrm>
            <a:off x="9731418" y="242681"/>
            <a:ext cx="2056384" cy="1966976"/>
          </a:xfrm>
          <a:prstGeom prst="rect">
            <a:avLst/>
          </a:prstGeom>
        </p:spPr>
      </p:pic>
      <p:sp>
        <p:nvSpPr>
          <p:cNvPr id="5" name="TextBox 4">
            <a:extLst>
              <a:ext uri="{FF2B5EF4-FFF2-40B4-BE49-F238E27FC236}">
                <a16:creationId xmlns:a16="http://schemas.microsoft.com/office/drawing/2014/main" id="{7D9BE498-40FF-5BD7-1AC5-2608945B7107}"/>
              </a:ext>
            </a:extLst>
          </p:cNvPr>
          <p:cNvSpPr txBox="1"/>
          <p:nvPr/>
        </p:nvSpPr>
        <p:spPr>
          <a:xfrm>
            <a:off x="9289744" y="2209657"/>
            <a:ext cx="26679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www.prismtool.org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35635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p:txBody>
          <a:bodyPr/>
          <a:lstStyle/>
          <a:p>
            <a:r>
              <a:rPr lang="en-US" sz="4400" b="1" dirty="0">
                <a:latin typeface="Helvetica" panose="020B0604020202020204" pitchFamily="34" charset="0"/>
                <a:cs typeface="Helvetica" panose="020B0604020202020204" pitchFamily="34" charset="0"/>
              </a:rPr>
              <a:t>Using iPRISM Debrief </a:t>
            </a:r>
            <a:r>
              <a:rPr lang="en-US" sz="4400" dirty="0">
                <a:latin typeface="Helvetica" panose="020B0604020202020204" pitchFamily="34" charset="0"/>
                <a:cs typeface="Helvetica" panose="020B0604020202020204" pitchFamily="34" charset="0"/>
              </a:rPr>
              <a:t>– 10 min</a:t>
            </a:r>
            <a:endParaRPr lang="en-US" dirty="0">
              <a:latin typeface="Helvetica" panose="020B0604020202020204" pitchFamily="34" charset="0"/>
              <a:cs typeface="Helvetica" panose="020B0604020202020204" pitchFamily="34" charset="0"/>
            </a:endParaRPr>
          </a:p>
        </p:txBody>
      </p:sp>
      <p:sp>
        <p:nvSpPr>
          <p:cNvPr id="2" name="Content Placeholder 1">
            <a:extLst>
              <a:ext uri="{FF2B5EF4-FFF2-40B4-BE49-F238E27FC236}">
                <a16:creationId xmlns:a16="http://schemas.microsoft.com/office/drawing/2014/main" id="{8E675E0D-BEB3-50B1-956B-F14FA8E5C5EE}"/>
              </a:ext>
            </a:extLst>
          </p:cNvPr>
          <p:cNvSpPr>
            <a:spLocks noGrp="1"/>
          </p:cNvSpPr>
          <p:nvPr>
            <p:ph idx="1"/>
          </p:nvPr>
        </p:nvSpPr>
        <p:spPr>
          <a:xfrm>
            <a:off x="838200" y="1825625"/>
            <a:ext cx="11119518" cy="4351338"/>
          </a:xfrm>
        </p:spPr>
        <p:txBody>
          <a:bodyPr>
            <a:normAutofit/>
          </a:bodyPr>
          <a:lstStyle/>
          <a:p>
            <a:r>
              <a:rPr lang="en-US" b="1" dirty="0"/>
              <a:t>Large group</a:t>
            </a:r>
          </a:p>
          <a:p>
            <a:pPr lvl="1"/>
            <a:endParaRPr lang="en-US" dirty="0"/>
          </a:p>
          <a:p>
            <a:pPr lvl="1"/>
            <a:r>
              <a:rPr lang="en-US" sz="2800" dirty="0"/>
              <a:t>What strategies did you select?</a:t>
            </a:r>
          </a:p>
          <a:p>
            <a:pPr lvl="1"/>
            <a:endParaRPr lang="en-US" sz="1500" dirty="0"/>
          </a:p>
          <a:p>
            <a:pPr lvl="1"/>
            <a:r>
              <a:rPr lang="en-US" sz="2800" dirty="0"/>
              <a:t>What did you NOT prioritize because ‘juice wasn’t worth the squeeze’?</a:t>
            </a:r>
          </a:p>
          <a:p>
            <a:pPr marL="457200" lvl="1" indent="0">
              <a:buNone/>
            </a:pPr>
            <a:endParaRPr lang="en-US" sz="1500" dirty="0"/>
          </a:p>
          <a:p>
            <a:pPr lvl="1"/>
            <a:r>
              <a:rPr lang="en-US" sz="2800" dirty="0"/>
              <a:t>How might use the webtool with your team (other partners)?</a:t>
            </a:r>
          </a:p>
          <a:p>
            <a:pPr lvl="1"/>
            <a:endParaRPr lang="en-US" sz="1500" dirty="0"/>
          </a:p>
          <a:p>
            <a:pPr lvl="1"/>
            <a:r>
              <a:rPr lang="en-US" sz="2800" dirty="0"/>
              <a:t>When will you revisit the tool (iterate)?</a:t>
            </a:r>
          </a:p>
          <a:p>
            <a:pPr lvl="1"/>
            <a:endParaRPr lang="en-US" sz="2800" dirty="0"/>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3F2915F-BD55-6659-C89D-BFEBCB6D8677}"/>
              </a:ext>
            </a:extLst>
          </p:cNvPr>
          <p:cNvPicPr>
            <a:picLocks noChangeAspect="1"/>
          </p:cNvPicPr>
          <p:nvPr/>
        </p:nvPicPr>
        <p:blipFill>
          <a:blip r:embed="rId3"/>
          <a:stretch>
            <a:fillRect/>
          </a:stretch>
        </p:blipFill>
        <p:spPr>
          <a:xfrm>
            <a:off x="9731418" y="242681"/>
            <a:ext cx="2056384" cy="1966976"/>
          </a:xfrm>
          <a:prstGeom prst="rect">
            <a:avLst/>
          </a:prstGeom>
        </p:spPr>
      </p:pic>
      <p:sp>
        <p:nvSpPr>
          <p:cNvPr id="5" name="TextBox 4">
            <a:extLst>
              <a:ext uri="{FF2B5EF4-FFF2-40B4-BE49-F238E27FC236}">
                <a16:creationId xmlns:a16="http://schemas.microsoft.com/office/drawing/2014/main" id="{7D9BE498-40FF-5BD7-1AC5-2608945B7107}"/>
              </a:ext>
            </a:extLst>
          </p:cNvPr>
          <p:cNvSpPr txBox="1"/>
          <p:nvPr/>
        </p:nvSpPr>
        <p:spPr>
          <a:xfrm>
            <a:off x="9289744" y="2209657"/>
            <a:ext cx="26679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www.prismtool.org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49811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a:xfrm>
            <a:off x="530087" y="2"/>
            <a:ext cx="10515600" cy="1325563"/>
          </a:xfrm>
        </p:spPr>
        <p:txBody>
          <a:bodyPr/>
          <a:lstStyle/>
          <a:p>
            <a:r>
              <a:rPr lang="en-US" sz="4400" b="1" dirty="0">
                <a:latin typeface="Helvetica" panose="020B0604020202020204" pitchFamily="34" charset="0"/>
                <a:cs typeface="Helvetica" panose="020B0604020202020204" pitchFamily="34" charset="0"/>
              </a:rPr>
              <a:t>User-centered methods</a:t>
            </a:r>
            <a:endParaRPr lang="en-US" b="1" dirty="0">
              <a:latin typeface="Helvetica" panose="020B0604020202020204" pitchFamily="34" charset="0"/>
              <a:cs typeface="Helvetica" panose="020B0604020202020204" pitchFamily="34" charset="0"/>
            </a:endParaRPr>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F25BD8F6-CC7D-4D86-8769-526AB3EE9B99}"/>
              </a:ext>
            </a:extLst>
          </p:cNvPr>
          <p:cNvSpPr txBox="1"/>
          <p:nvPr/>
        </p:nvSpPr>
        <p:spPr>
          <a:xfrm>
            <a:off x="530087" y="1616765"/>
            <a:ext cx="11317356" cy="444596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Iterative partner engagement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&gt;20 individuals and teams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English and Spanish speakers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Diverse settings, users and programs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With and without implementation science expertise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Used prototypes of varying fidelity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Refined</a:t>
            </a: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Purpose, interface, flow</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Assessment questions – Makes PRISM actionable</a:t>
            </a: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Helvetica" pitchFamily="2" charset="0"/>
              <a:ea typeface="Calibri" panose="020F050202020403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F5918BEF-3FC7-ED67-7B30-959F256F5499}"/>
              </a:ext>
            </a:extLst>
          </p:cNvPr>
          <p:cNvPicPr>
            <a:picLocks noChangeAspect="1"/>
          </p:cNvPicPr>
          <p:nvPr/>
        </p:nvPicPr>
        <p:blipFill>
          <a:blip r:embed="rId3"/>
          <a:stretch>
            <a:fillRect/>
          </a:stretch>
        </p:blipFill>
        <p:spPr>
          <a:xfrm>
            <a:off x="10187754" y="5931973"/>
            <a:ext cx="2004246" cy="905244"/>
          </a:xfrm>
          <a:prstGeom prst="rect">
            <a:avLst/>
          </a:prstGeom>
        </p:spPr>
      </p:pic>
      <p:pic>
        <p:nvPicPr>
          <p:cNvPr id="2" name="Picture 1">
            <a:extLst>
              <a:ext uri="{FF2B5EF4-FFF2-40B4-BE49-F238E27FC236}">
                <a16:creationId xmlns:a16="http://schemas.microsoft.com/office/drawing/2014/main" id="{7A2C7DB3-ECA4-03A6-0A58-293F461F999F}"/>
              </a:ext>
            </a:extLst>
          </p:cNvPr>
          <p:cNvPicPr>
            <a:picLocks noChangeAspect="1"/>
          </p:cNvPicPr>
          <p:nvPr/>
        </p:nvPicPr>
        <p:blipFill>
          <a:blip r:embed="rId4"/>
          <a:stretch>
            <a:fillRect/>
          </a:stretch>
        </p:blipFill>
        <p:spPr>
          <a:xfrm>
            <a:off x="8250234" y="121312"/>
            <a:ext cx="3769487" cy="3718433"/>
          </a:xfrm>
          <a:prstGeom prst="rect">
            <a:avLst/>
          </a:prstGeom>
        </p:spPr>
      </p:pic>
      <p:sp>
        <p:nvSpPr>
          <p:cNvPr id="12" name="TextBox 11">
            <a:extLst>
              <a:ext uri="{FF2B5EF4-FFF2-40B4-BE49-F238E27FC236}">
                <a16:creationId xmlns:a16="http://schemas.microsoft.com/office/drawing/2014/main" id="{8254B263-E968-0415-48BE-2E34ADE49F8E}"/>
              </a:ext>
            </a:extLst>
          </p:cNvPr>
          <p:cNvSpPr txBox="1"/>
          <p:nvPr/>
        </p:nvSpPr>
        <p:spPr>
          <a:xfrm>
            <a:off x="5021502" y="6467885"/>
            <a:ext cx="47183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Maguire M. Int J Hum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Comput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Stuf</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2001;55:587</a:t>
            </a:r>
          </a:p>
        </p:txBody>
      </p:sp>
      <p:pic>
        <p:nvPicPr>
          <p:cNvPr id="14" name="Picture 13">
            <a:extLst>
              <a:ext uri="{FF2B5EF4-FFF2-40B4-BE49-F238E27FC236}">
                <a16:creationId xmlns:a16="http://schemas.microsoft.com/office/drawing/2014/main" id="{06FE2D25-C363-AF2A-56D7-AA4FA3451EC1}"/>
              </a:ext>
            </a:extLst>
          </p:cNvPr>
          <p:cNvPicPr>
            <a:picLocks noChangeAspect="1"/>
          </p:cNvPicPr>
          <p:nvPr/>
        </p:nvPicPr>
        <p:blipFill>
          <a:blip r:embed="rId5"/>
          <a:stretch>
            <a:fillRect/>
          </a:stretch>
        </p:blipFill>
        <p:spPr>
          <a:xfrm>
            <a:off x="11189877" y="3343275"/>
            <a:ext cx="927100" cy="520700"/>
          </a:xfrm>
          <a:prstGeom prst="rect">
            <a:avLst/>
          </a:prstGeom>
        </p:spPr>
      </p:pic>
    </p:spTree>
    <p:extLst>
      <p:ext uri="{BB962C8B-B14F-4D97-AF65-F5344CB8AC3E}">
        <p14:creationId xmlns:p14="http://schemas.microsoft.com/office/powerpoint/2010/main" val="1848792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a:xfrm>
            <a:off x="530087" y="2"/>
            <a:ext cx="10515600" cy="1325563"/>
          </a:xfrm>
        </p:spPr>
        <p:txBody>
          <a:bodyPr/>
          <a:lstStyle/>
          <a:p>
            <a:r>
              <a:rPr lang="en-US" sz="4400" b="1" dirty="0">
                <a:latin typeface="Helvetica" panose="020B0604020202020204" pitchFamily="34" charset="0"/>
                <a:cs typeface="Helvetica" panose="020B0604020202020204" pitchFamily="34" charset="0"/>
              </a:rPr>
              <a:t>Team use</a:t>
            </a:r>
            <a:endParaRPr lang="en-US" b="1" dirty="0">
              <a:latin typeface="Helvetica" panose="020B0604020202020204" pitchFamily="34" charset="0"/>
              <a:cs typeface="Helvetica" panose="020B0604020202020204" pitchFamily="34" charset="0"/>
            </a:endParaRPr>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F25BD8F6-CC7D-4D86-8769-526AB3EE9B99}"/>
              </a:ext>
            </a:extLst>
          </p:cNvPr>
          <p:cNvSpPr txBox="1"/>
          <p:nvPr/>
        </p:nvSpPr>
        <p:spPr>
          <a:xfrm>
            <a:off x="2187449" y="1888231"/>
            <a:ext cx="11317356"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Team members complete asynchronously</a:t>
            </a:r>
          </a:p>
          <a:p>
            <a:pPr marL="812800" marR="0" lvl="1" indent="-355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Using team code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Automated report summarizes responses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Means and distribution of responses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Meet to discuss results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Develop action plans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pitchFamily="2" charset="0"/>
              <a:ea typeface="Calibri" panose="020F050202020403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F5918BEF-3FC7-ED67-7B30-959F256F5499}"/>
              </a:ext>
            </a:extLst>
          </p:cNvPr>
          <p:cNvPicPr>
            <a:picLocks noChangeAspect="1"/>
          </p:cNvPicPr>
          <p:nvPr/>
        </p:nvPicPr>
        <p:blipFill>
          <a:blip r:embed="rId2"/>
          <a:stretch>
            <a:fillRect/>
          </a:stretch>
        </p:blipFill>
        <p:spPr>
          <a:xfrm>
            <a:off x="10187754" y="5931973"/>
            <a:ext cx="2004246" cy="905244"/>
          </a:xfrm>
          <a:prstGeom prst="rect">
            <a:avLst/>
          </a:prstGeom>
        </p:spPr>
      </p:pic>
      <p:sp>
        <p:nvSpPr>
          <p:cNvPr id="2" name="Rectangle 1" descr="Users">
            <a:extLst>
              <a:ext uri="{FF2B5EF4-FFF2-40B4-BE49-F238E27FC236}">
                <a16:creationId xmlns:a16="http://schemas.microsoft.com/office/drawing/2014/main" id="{54656EF1-AFF0-69FB-F292-4B62F631E00B}"/>
              </a:ext>
            </a:extLst>
          </p:cNvPr>
          <p:cNvSpPr/>
          <p:nvPr/>
        </p:nvSpPr>
        <p:spPr>
          <a:xfrm>
            <a:off x="1109050" y="1525591"/>
            <a:ext cx="1181250" cy="118125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descr="Document">
            <a:extLst>
              <a:ext uri="{FF2B5EF4-FFF2-40B4-BE49-F238E27FC236}">
                <a16:creationId xmlns:a16="http://schemas.microsoft.com/office/drawing/2014/main" id="{D0849FC9-D17C-6E9A-9F6A-EB350CAB03F7}"/>
              </a:ext>
            </a:extLst>
          </p:cNvPr>
          <p:cNvSpPr/>
          <p:nvPr/>
        </p:nvSpPr>
        <p:spPr>
          <a:xfrm>
            <a:off x="1006199" y="2902051"/>
            <a:ext cx="1181250" cy="118125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descr="Chat">
            <a:extLst>
              <a:ext uri="{FF2B5EF4-FFF2-40B4-BE49-F238E27FC236}">
                <a16:creationId xmlns:a16="http://schemas.microsoft.com/office/drawing/2014/main" id="{91D057EE-685F-0327-8D2B-779F5BFF0ED0}"/>
              </a:ext>
            </a:extLst>
          </p:cNvPr>
          <p:cNvSpPr/>
          <p:nvPr/>
        </p:nvSpPr>
        <p:spPr>
          <a:xfrm>
            <a:off x="1057625" y="4495728"/>
            <a:ext cx="1181250" cy="118125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77233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a:xfrm>
            <a:off x="530087" y="2"/>
            <a:ext cx="10515600" cy="1325563"/>
          </a:xfrm>
        </p:spPr>
        <p:txBody>
          <a:bodyPr/>
          <a:lstStyle/>
          <a:p>
            <a:r>
              <a:rPr lang="en-US" sz="4400" b="1" dirty="0">
                <a:latin typeface="Helvetica" panose="020B0604020202020204" pitchFamily="34" charset="0"/>
                <a:cs typeface="Helvetica" panose="020B0604020202020204" pitchFamily="34" charset="0"/>
              </a:rPr>
              <a:t>Intended uses</a:t>
            </a:r>
            <a:endParaRPr lang="en-US" b="1" dirty="0">
              <a:latin typeface="Helvetica" panose="020B0604020202020204" pitchFamily="34" charset="0"/>
              <a:cs typeface="Helvetica" panose="020B0604020202020204" pitchFamily="34" charset="0"/>
            </a:endParaRPr>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F25BD8F6-CC7D-4D86-8769-526AB3EE9B99}"/>
              </a:ext>
            </a:extLst>
          </p:cNvPr>
          <p:cNvSpPr txBox="1"/>
          <p:nvPr/>
        </p:nvSpPr>
        <p:spPr>
          <a:xfrm>
            <a:off x="530087" y="1616765"/>
            <a:ext cx="11317356" cy="427809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Across settings, types of users and projects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Healthcare and community issues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English and Spanish speakers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Each phase of implementation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Iteratively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Helvetica" pitchFamily="2" charset="0"/>
              <a:ea typeface="Calibri" panose="020F050202020403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F5918BEF-3FC7-ED67-7B30-959F256F5499}"/>
              </a:ext>
            </a:extLst>
          </p:cNvPr>
          <p:cNvPicPr>
            <a:picLocks noChangeAspect="1"/>
          </p:cNvPicPr>
          <p:nvPr/>
        </p:nvPicPr>
        <p:blipFill>
          <a:blip r:embed="rId3"/>
          <a:stretch>
            <a:fillRect/>
          </a:stretch>
        </p:blipFill>
        <p:spPr>
          <a:xfrm>
            <a:off x="10187754" y="5931973"/>
            <a:ext cx="2004246" cy="905244"/>
          </a:xfrm>
          <a:prstGeom prst="rect">
            <a:avLst/>
          </a:prstGeom>
        </p:spPr>
      </p:pic>
      <p:graphicFrame>
        <p:nvGraphicFramePr>
          <p:cNvPr id="11" name="Diagram 10">
            <a:extLst>
              <a:ext uri="{FF2B5EF4-FFF2-40B4-BE49-F238E27FC236}">
                <a16:creationId xmlns:a16="http://schemas.microsoft.com/office/drawing/2014/main" id="{DB1F1356-CF04-A28B-E748-21FDB1B56DA6}"/>
              </a:ext>
            </a:extLst>
          </p:cNvPr>
          <p:cNvGraphicFramePr/>
          <p:nvPr/>
        </p:nvGraphicFramePr>
        <p:xfrm>
          <a:off x="6270368" y="2460554"/>
          <a:ext cx="6420022" cy="37164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856348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4E7EA37C-8E06-EA38-71FB-51CC30DA947F}"/>
              </a:ext>
            </a:extLst>
          </p:cNvPr>
          <p:cNvSpPr/>
          <p:nvPr/>
        </p:nvSpPr>
        <p:spPr>
          <a:xfrm>
            <a:off x="444365" y="4710112"/>
            <a:ext cx="2413138" cy="1423458"/>
          </a:xfrm>
          <a:custGeom>
            <a:avLst/>
            <a:gdLst>
              <a:gd name="connsiteX0" fmla="*/ 0 w 2135187"/>
              <a:gd name="connsiteY0" fmla="*/ 142346 h 1423458"/>
              <a:gd name="connsiteX1" fmla="*/ 142346 w 2135187"/>
              <a:gd name="connsiteY1" fmla="*/ 0 h 1423458"/>
              <a:gd name="connsiteX2" fmla="*/ 1992841 w 2135187"/>
              <a:gd name="connsiteY2" fmla="*/ 0 h 1423458"/>
              <a:gd name="connsiteX3" fmla="*/ 2135187 w 2135187"/>
              <a:gd name="connsiteY3" fmla="*/ 142346 h 1423458"/>
              <a:gd name="connsiteX4" fmla="*/ 2135187 w 2135187"/>
              <a:gd name="connsiteY4" fmla="*/ 1281112 h 1423458"/>
              <a:gd name="connsiteX5" fmla="*/ 1992841 w 2135187"/>
              <a:gd name="connsiteY5" fmla="*/ 1423458 h 1423458"/>
              <a:gd name="connsiteX6" fmla="*/ 142346 w 2135187"/>
              <a:gd name="connsiteY6" fmla="*/ 1423458 h 1423458"/>
              <a:gd name="connsiteX7" fmla="*/ 0 w 2135187"/>
              <a:gd name="connsiteY7" fmla="*/ 1281112 h 1423458"/>
              <a:gd name="connsiteX8" fmla="*/ 0 w 2135187"/>
              <a:gd name="connsiteY8" fmla="*/ 142346 h 142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423458">
                <a:moveTo>
                  <a:pt x="0" y="142346"/>
                </a:moveTo>
                <a:cubicBezTo>
                  <a:pt x="0" y="63730"/>
                  <a:pt x="63730" y="0"/>
                  <a:pt x="142346" y="0"/>
                </a:cubicBezTo>
                <a:lnTo>
                  <a:pt x="1992841" y="0"/>
                </a:lnTo>
                <a:cubicBezTo>
                  <a:pt x="2071457" y="0"/>
                  <a:pt x="2135187" y="63730"/>
                  <a:pt x="2135187" y="142346"/>
                </a:cubicBezTo>
                <a:lnTo>
                  <a:pt x="2135187" y="1281112"/>
                </a:lnTo>
                <a:cubicBezTo>
                  <a:pt x="2135187" y="1359728"/>
                  <a:pt x="2071457" y="1423458"/>
                  <a:pt x="1992841" y="1423458"/>
                </a:cubicBezTo>
                <a:lnTo>
                  <a:pt x="142346" y="1423458"/>
                </a:lnTo>
                <a:cubicBezTo>
                  <a:pt x="63730" y="1423458"/>
                  <a:pt x="0" y="1359728"/>
                  <a:pt x="0" y="1281112"/>
                </a:cubicBezTo>
                <a:lnTo>
                  <a:pt x="0" y="142346"/>
                </a:lnTo>
                <a:close/>
              </a:path>
            </a:pathLst>
          </a:custGeom>
          <a:solidFill>
            <a:srgbClr val="BECBDE"/>
          </a:soli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55992" tIns="155992" rIns="155992" bIns="155992" numCol="1" spcCol="1270" anchor="ctr" anchorCtr="0">
            <a:noAutofit/>
          </a:bodyPr>
          <a:lstStyle/>
          <a:p>
            <a:pPr marL="12700" marR="0" lvl="0" indent="0" algn="l" defTabSz="1333500" rtl="0" eaLnBrk="1" fontAlgn="auto" latinLnBrk="0" hangingPunct="1">
              <a:lnSpc>
                <a:spcPct val="90000"/>
              </a:lnSpc>
              <a:spcBef>
                <a:spcPct val="0"/>
              </a:spcBef>
              <a:spcAft>
                <a:spcPts val="6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Examples</a:t>
            </a:r>
          </a:p>
          <a:p>
            <a:pPr marL="12700" marR="0" lvl="0" indent="0" algn="l" defTabSz="1333500" rtl="0" eaLnBrk="1" fontAlgn="auto" latinLnBrk="0" hangingPunct="1">
              <a:lnSpc>
                <a:spcPct val="90000"/>
              </a:lnSpc>
              <a:spcBef>
                <a:spcPct val="0"/>
              </a:spcBef>
              <a:spcAft>
                <a:spcPts val="6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of projects:</a:t>
            </a:r>
          </a:p>
        </p:txBody>
      </p:sp>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a:xfrm>
            <a:off x="530087" y="2"/>
            <a:ext cx="10515600" cy="1325563"/>
          </a:xfrm>
        </p:spPr>
        <p:txBody>
          <a:bodyPr/>
          <a:lstStyle/>
          <a:p>
            <a:r>
              <a:rPr lang="en-US" sz="4400" b="1" dirty="0">
                <a:latin typeface="Helvetica" panose="020B0604020202020204" pitchFamily="34" charset="0"/>
                <a:cs typeface="Helvetica" panose="020B0604020202020204" pitchFamily="34" charset="0"/>
              </a:rPr>
              <a:t>Use to date</a:t>
            </a:r>
            <a:endParaRPr lang="en-US" b="1" dirty="0">
              <a:latin typeface="Helvetica" panose="020B0604020202020204" pitchFamily="34" charset="0"/>
              <a:cs typeface="Helvetica" panose="020B0604020202020204" pitchFamily="34" charset="0"/>
            </a:endParaRPr>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id="{DF30FF1C-B899-591F-39CF-383EF9551587}"/>
              </a:ext>
            </a:extLst>
          </p:cNvPr>
          <p:cNvGrpSpPr/>
          <p:nvPr/>
        </p:nvGrpSpPr>
        <p:grpSpPr>
          <a:xfrm>
            <a:off x="2824169" y="724428"/>
            <a:ext cx="6438639" cy="3416300"/>
            <a:chOff x="2252662" y="724428"/>
            <a:chExt cx="6438639" cy="3416300"/>
          </a:xfrm>
        </p:grpSpPr>
        <p:sp>
          <p:nvSpPr>
            <p:cNvPr id="12" name="Freeform 11">
              <a:extLst>
                <a:ext uri="{FF2B5EF4-FFF2-40B4-BE49-F238E27FC236}">
                  <a16:creationId xmlns:a16="http://schemas.microsoft.com/office/drawing/2014/main" id="{1A0AFC34-DFF6-CB90-A584-5A5EDB18572C}"/>
                </a:ext>
              </a:extLst>
            </p:cNvPr>
            <p:cNvSpPr/>
            <p:nvPr/>
          </p:nvSpPr>
          <p:spPr>
            <a:xfrm>
              <a:off x="4334470" y="724428"/>
              <a:ext cx="2135187" cy="1423458"/>
            </a:xfrm>
            <a:custGeom>
              <a:avLst/>
              <a:gdLst>
                <a:gd name="connsiteX0" fmla="*/ 0 w 2135187"/>
                <a:gd name="connsiteY0" fmla="*/ 142346 h 1423458"/>
                <a:gd name="connsiteX1" fmla="*/ 142346 w 2135187"/>
                <a:gd name="connsiteY1" fmla="*/ 0 h 1423458"/>
                <a:gd name="connsiteX2" fmla="*/ 1992841 w 2135187"/>
                <a:gd name="connsiteY2" fmla="*/ 0 h 1423458"/>
                <a:gd name="connsiteX3" fmla="*/ 2135187 w 2135187"/>
                <a:gd name="connsiteY3" fmla="*/ 142346 h 1423458"/>
                <a:gd name="connsiteX4" fmla="*/ 2135187 w 2135187"/>
                <a:gd name="connsiteY4" fmla="*/ 1281112 h 1423458"/>
                <a:gd name="connsiteX5" fmla="*/ 1992841 w 2135187"/>
                <a:gd name="connsiteY5" fmla="*/ 1423458 h 1423458"/>
                <a:gd name="connsiteX6" fmla="*/ 142346 w 2135187"/>
                <a:gd name="connsiteY6" fmla="*/ 1423458 h 1423458"/>
                <a:gd name="connsiteX7" fmla="*/ 0 w 2135187"/>
                <a:gd name="connsiteY7" fmla="*/ 1281112 h 1423458"/>
                <a:gd name="connsiteX8" fmla="*/ 0 w 2135187"/>
                <a:gd name="connsiteY8" fmla="*/ 142346 h 142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423458">
                  <a:moveTo>
                    <a:pt x="0" y="142346"/>
                  </a:moveTo>
                  <a:cubicBezTo>
                    <a:pt x="0" y="63730"/>
                    <a:pt x="63730" y="0"/>
                    <a:pt x="142346" y="0"/>
                  </a:cubicBezTo>
                  <a:lnTo>
                    <a:pt x="1992841" y="0"/>
                  </a:lnTo>
                  <a:cubicBezTo>
                    <a:pt x="2071457" y="0"/>
                    <a:pt x="2135187" y="63730"/>
                    <a:pt x="2135187" y="142346"/>
                  </a:cubicBezTo>
                  <a:lnTo>
                    <a:pt x="2135187" y="1281112"/>
                  </a:lnTo>
                  <a:cubicBezTo>
                    <a:pt x="2135187" y="1359728"/>
                    <a:pt x="2071457" y="1423458"/>
                    <a:pt x="1992841" y="1423458"/>
                  </a:cubicBezTo>
                  <a:lnTo>
                    <a:pt x="142346" y="1423458"/>
                  </a:lnTo>
                  <a:cubicBezTo>
                    <a:pt x="63730" y="1423458"/>
                    <a:pt x="0" y="1359728"/>
                    <a:pt x="0" y="1281112"/>
                  </a:cubicBezTo>
                  <a:lnTo>
                    <a:pt x="0" y="14234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55992" tIns="155992" rIns="155992" bIns="155992"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Accessed 2,776 times</a:t>
              </a:r>
            </a:p>
          </p:txBody>
        </p:sp>
        <p:sp>
          <p:nvSpPr>
            <p:cNvPr id="13" name="Freeform 12">
              <a:extLst>
                <a:ext uri="{FF2B5EF4-FFF2-40B4-BE49-F238E27FC236}">
                  <a16:creationId xmlns:a16="http://schemas.microsoft.com/office/drawing/2014/main" id="{18A9A551-8E70-1998-6D0B-CDC216A21AAE}"/>
                </a:ext>
              </a:extLst>
            </p:cNvPr>
            <p:cNvSpPr/>
            <p:nvPr/>
          </p:nvSpPr>
          <p:spPr>
            <a:xfrm>
              <a:off x="3320256" y="2147886"/>
              <a:ext cx="2081807" cy="569383"/>
            </a:xfrm>
            <a:custGeom>
              <a:avLst/>
              <a:gdLst/>
              <a:ahLst/>
              <a:cxnLst/>
              <a:rect l="0" t="0" r="0" b="0"/>
              <a:pathLst>
                <a:path>
                  <a:moveTo>
                    <a:pt x="2081807" y="0"/>
                  </a:moveTo>
                  <a:lnTo>
                    <a:pt x="2081807" y="284691"/>
                  </a:lnTo>
                  <a:lnTo>
                    <a:pt x="0" y="284691"/>
                  </a:lnTo>
                  <a:lnTo>
                    <a:pt x="0" y="56938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857E32E6-FC4A-D585-9803-AC112026CDE9}"/>
                </a:ext>
              </a:extLst>
            </p:cNvPr>
            <p:cNvSpPr/>
            <p:nvPr/>
          </p:nvSpPr>
          <p:spPr>
            <a:xfrm>
              <a:off x="2252662" y="2717270"/>
              <a:ext cx="2275023" cy="1423458"/>
            </a:xfrm>
            <a:custGeom>
              <a:avLst/>
              <a:gdLst>
                <a:gd name="connsiteX0" fmla="*/ 0 w 2135187"/>
                <a:gd name="connsiteY0" fmla="*/ 142346 h 1423458"/>
                <a:gd name="connsiteX1" fmla="*/ 142346 w 2135187"/>
                <a:gd name="connsiteY1" fmla="*/ 0 h 1423458"/>
                <a:gd name="connsiteX2" fmla="*/ 1992841 w 2135187"/>
                <a:gd name="connsiteY2" fmla="*/ 0 h 1423458"/>
                <a:gd name="connsiteX3" fmla="*/ 2135187 w 2135187"/>
                <a:gd name="connsiteY3" fmla="*/ 142346 h 1423458"/>
                <a:gd name="connsiteX4" fmla="*/ 2135187 w 2135187"/>
                <a:gd name="connsiteY4" fmla="*/ 1281112 h 1423458"/>
                <a:gd name="connsiteX5" fmla="*/ 1992841 w 2135187"/>
                <a:gd name="connsiteY5" fmla="*/ 1423458 h 1423458"/>
                <a:gd name="connsiteX6" fmla="*/ 142346 w 2135187"/>
                <a:gd name="connsiteY6" fmla="*/ 1423458 h 1423458"/>
                <a:gd name="connsiteX7" fmla="*/ 0 w 2135187"/>
                <a:gd name="connsiteY7" fmla="*/ 1281112 h 1423458"/>
                <a:gd name="connsiteX8" fmla="*/ 0 w 2135187"/>
                <a:gd name="connsiteY8" fmla="*/ 142346 h 142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423458">
                  <a:moveTo>
                    <a:pt x="0" y="142346"/>
                  </a:moveTo>
                  <a:cubicBezTo>
                    <a:pt x="0" y="63730"/>
                    <a:pt x="63730" y="0"/>
                    <a:pt x="142346" y="0"/>
                  </a:cubicBezTo>
                  <a:lnTo>
                    <a:pt x="1992841" y="0"/>
                  </a:lnTo>
                  <a:cubicBezTo>
                    <a:pt x="2071457" y="0"/>
                    <a:pt x="2135187" y="63730"/>
                    <a:pt x="2135187" y="142346"/>
                  </a:cubicBezTo>
                  <a:lnTo>
                    <a:pt x="2135187" y="1281112"/>
                  </a:lnTo>
                  <a:cubicBezTo>
                    <a:pt x="2135187" y="1359728"/>
                    <a:pt x="2071457" y="1423458"/>
                    <a:pt x="1992841" y="1423458"/>
                  </a:cubicBezTo>
                  <a:lnTo>
                    <a:pt x="142346" y="1423458"/>
                  </a:lnTo>
                  <a:cubicBezTo>
                    <a:pt x="63730" y="1423458"/>
                    <a:pt x="0" y="1359728"/>
                    <a:pt x="0" y="1281112"/>
                  </a:cubicBezTo>
                  <a:lnTo>
                    <a:pt x="0" y="14234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55992" tIns="155992" rIns="155992" bIns="155992"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48 states</a:t>
              </a:r>
            </a:p>
          </p:txBody>
        </p:sp>
        <p:sp>
          <p:nvSpPr>
            <p:cNvPr id="17" name="Freeform 16">
              <a:extLst>
                <a:ext uri="{FF2B5EF4-FFF2-40B4-BE49-F238E27FC236}">
                  <a16:creationId xmlns:a16="http://schemas.microsoft.com/office/drawing/2014/main" id="{C3C16FD3-25C7-86D1-58DB-021017AFACD3}"/>
                </a:ext>
              </a:extLst>
            </p:cNvPr>
            <p:cNvSpPr/>
            <p:nvPr/>
          </p:nvSpPr>
          <p:spPr>
            <a:xfrm>
              <a:off x="5402064" y="2147886"/>
              <a:ext cx="2081807" cy="569383"/>
            </a:xfrm>
            <a:custGeom>
              <a:avLst/>
              <a:gdLst/>
              <a:ahLst/>
              <a:cxnLst/>
              <a:rect l="0" t="0" r="0" b="0"/>
              <a:pathLst>
                <a:path>
                  <a:moveTo>
                    <a:pt x="0" y="0"/>
                  </a:moveTo>
                  <a:lnTo>
                    <a:pt x="0" y="284691"/>
                  </a:lnTo>
                  <a:lnTo>
                    <a:pt x="2081807" y="284691"/>
                  </a:lnTo>
                  <a:lnTo>
                    <a:pt x="2081807" y="56938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26A2B907-68CD-3058-C6A1-B74A91D0D393}"/>
                </a:ext>
              </a:extLst>
            </p:cNvPr>
            <p:cNvSpPr/>
            <p:nvPr/>
          </p:nvSpPr>
          <p:spPr>
            <a:xfrm>
              <a:off x="6416278" y="2717270"/>
              <a:ext cx="2275023" cy="1423458"/>
            </a:xfrm>
            <a:custGeom>
              <a:avLst/>
              <a:gdLst>
                <a:gd name="connsiteX0" fmla="*/ 0 w 2135187"/>
                <a:gd name="connsiteY0" fmla="*/ 142346 h 1423458"/>
                <a:gd name="connsiteX1" fmla="*/ 142346 w 2135187"/>
                <a:gd name="connsiteY1" fmla="*/ 0 h 1423458"/>
                <a:gd name="connsiteX2" fmla="*/ 1992841 w 2135187"/>
                <a:gd name="connsiteY2" fmla="*/ 0 h 1423458"/>
                <a:gd name="connsiteX3" fmla="*/ 2135187 w 2135187"/>
                <a:gd name="connsiteY3" fmla="*/ 142346 h 1423458"/>
                <a:gd name="connsiteX4" fmla="*/ 2135187 w 2135187"/>
                <a:gd name="connsiteY4" fmla="*/ 1281112 h 1423458"/>
                <a:gd name="connsiteX5" fmla="*/ 1992841 w 2135187"/>
                <a:gd name="connsiteY5" fmla="*/ 1423458 h 1423458"/>
                <a:gd name="connsiteX6" fmla="*/ 142346 w 2135187"/>
                <a:gd name="connsiteY6" fmla="*/ 1423458 h 1423458"/>
                <a:gd name="connsiteX7" fmla="*/ 0 w 2135187"/>
                <a:gd name="connsiteY7" fmla="*/ 1281112 h 1423458"/>
                <a:gd name="connsiteX8" fmla="*/ 0 w 2135187"/>
                <a:gd name="connsiteY8" fmla="*/ 142346 h 142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423458">
                  <a:moveTo>
                    <a:pt x="0" y="142346"/>
                  </a:moveTo>
                  <a:cubicBezTo>
                    <a:pt x="0" y="63730"/>
                    <a:pt x="63730" y="0"/>
                    <a:pt x="142346" y="0"/>
                  </a:cubicBezTo>
                  <a:lnTo>
                    <a:pt x="1992841" y="0"/>
                  </a:lnTo>
                  <a:cubicBezTo>
                    <a:pt x="2071457" y="0"/>
                    <a:pt x="2135187" y="63730"/>
                    <a:pt x="2135187" y="142346"/>
                  </a:cubicBezTo>
                  <a:lnTo>
                    <a:pt x="2135187" y="1281112"/>
                  </a:lnTo>
                  <a:cubicBezTo>
                    <a:pt x="2135187" y="1359728"/>
                    <a:pt x="2071457" y="1423458"/>
                    <a:pt x="1992841" y="1423458"/>
                  </a:cubicBezTo>
                  <a:lnTo>
                    <a:pt x="142346" y="1423458"/>
                  </a:lnTo>
                  <a:cubicBezTo>
                    <a:pt x="63730" y="1423458"/>
                    <a:pt x="0" y="1359728"/>
                    <a:pt x="0" y="1281112"/>
                  </a:cubicBezTo>
                  <a:lnTo>
                    <a:pt x="0" y="142346"/>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55992" tIns="155992" rIns="155992" bIns="155992"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31 countries</a:t>
              </a:r>
            </a:p>
          </p:txBody>
        </p:sp>
      </p:grpSp>
      <p:sp>
        <p:nvSpPr>
          <p:cNvPr id="23" name="Freeform 22">
            <a:extLst>
              <a:ext uri="{FF2B5EF4-FFF2-40B4-BE49-F238E27FC236}">
                <a16:creationId xmlns:a16="http://schemas.microsoft.com/office/drawing/2014/main" id="{780DE49A-E693-395D-C894-F57E40E607E0}"/>
              </a:ext>
            </a:extLst>
          </p:cNvPr>
          <p:cNvSpPr/>
          <p:nvPr/>
        </p:nvSpPr>
        <p:spPr>
          <a:xfrm>
            <a:off x="2511295" y="4705346"/>
            <a:ext cx="2275023" cy="1423458"/>
          </a:xfrm>
          <a:custGeom>
            <a:avLst/>
            <a:gdLst>
              <a:gd name="connsiteX0" fmla="*/ 0 w 2135187"/>
              <a:gd name="connsiteY0" fmla="*/ 142346 h 1423458"/>
              <a:gd name="connsiteX1" fmla="*/ 142346 w 2135187"/>
              <a:gd name="connsiteY1" fmla="*/ 0 h 1423458"/>
              <a:gd name="connsiteX2" fmla="*/ 1992841 w 2135187"/>
              <a:gd name="connsiteY2" fmla="*/ 0 h 1423458"/>
              <a:gd name="connsiteX3" fmla="*/ 2135187 w 2135187"/>
              <a:gd name="connsiteY3" fmla="*/ 142346 h 1423458"/>
              <a:gd name="connsiteX4" fmla="*/ 2135187 w 2135187"/>
              <a:gd name="connsiteY4" fmla="*/ 1281112 h 1423458"/>
              <a:gd name="connsiteX5" fmla="*/ 1992841 w 2135187"/>
              <a:gd name="connsiteY5" fmla="*/ 1423458 h 1423458"/>
              <a:gd name="connsiteX6" fmla="*/ 142346 w 2135187"/>
              <a:gd name="connsiteY6" fmla="*/ 1423458 h 1423458"/>
              <a:gd name="connsiteX7" fmla="*/ 0 w 2135187"/>
              <a:gd name="connsiteY7" fmla="*/ 1281112 h 1423458"/>
              <a:gd name="connsiteX8" fmla="*/ 0 w 2135187"/>
              <a:gd name="connsiteY8" fmla="*/ 142346 h 142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423458">
                <a:moveTo>
                  <a:pt x="0" y="142346"/>
                </a:moveTo>
                <a:cubicBezTo>
                  <a:pt x="0" y="63730"/>
                  <a:pt x="63730" y="0"/>
                  <a:pt x="142346" y="0"/>
                </a:cubicBezTo>
                <a:lnTo>
                  <a:pt x="1992841" y="0"/>
                </a:lnTo>
                <a:cubicBezTo>
                  <a:pt x="2071457" y="0"/>
                  <a:pt x="2135187" y="63730"/>
                  <a:pt x="2135187" y="142346"/>
                </a:cubicBezTo>
                <a:lnTo>
                  <a:pt x="2135187" y="1281112"/>
                </a:lnTo>
                <a:cubicBezTo>
                  <a:pt x="2135187" y="1359728"/>
                  <a:pt x="2071457" y="1423458"/>
                  <a:pt x="1992841" y="1423458"/>
                </a:cubicBezTo>
                <a:lnTo>
                  <a:pt x="142346" y="1423458"/>
                </a:lnTo>
                <a:cubicBezTo>
                  <a:pt x="63730" y="1423458"/>
                  <a:pt x="0" y="1359728"/>
                  <a:pt x="0" y="1281112"/>
                </a:cubicBezTo>
                <a:lnTo>
                  <a:pt x="0" y="142346"/>
                </a:lnTo>
                <a:close/>
              </a:path>
            </a:pathLst>
          </a:custGeom>
          <a:gradFill>
            <a:gsLst>
              <a:gs pos="0">
                <a:srgbClr val="C7CBD2"/>
              </a:gs>
              <a:gs pos="50000">
                <a:srgbClr val="9AD3D9"/>
              </a:gs>
              <a:gs pos="100000">
                <a:schemeClr val="accent1">
                  <a:hueOff val="0"/>
                  <a:satOff val="0"/>
                  <a:lumOff val="0"/>
                  <a:alphaOff val="0"/>
                  <a:lumMod val="105000"/>
                  <a:satMod val="109000"/>
                  <a:tint val="81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55992" tIns="155992" rIns="155992" bIns="155992"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FQHC partnership for social needs documentation</a:t>
            </a:r>
          </a:p>
        </p:txBody>
      </p:sp>
      <p:sp>
        <p:nvSpPr>
          <p:cNvPr id="24" name="Freeform 23">
            <a:extLst>
              <a:ext uri="{FF2B5EF4-FFF2-40B4-BE49-F238E27FC236}">
                <a16:creationId xmlns:a16="http://schemas.microsoft.com/office/drawing/2014/main" id="{3EA47FF1-672A-91D8-EB4B-42C0EB4EA6B0}"/>
              </a:ext>
            </a:extLst>
          </p:cNvPr>
          <p:cNvSpPr/>
          <p:nvPr/>
        </p:nvSpPr>
        <p:spPr>
          <a:xfrm>
            <a:off x="4792546" y="4700581"/>
            <a:ext cx="2275023" cy="1423458"/>
          </a:xfrm>
          <a:custGeom>
            <a:avLst/>
            <a:gdLst>
              <a:gd name="connsiteX0" fmla="*/ 0 w 2135187"/>
              <a:gd name="connsiteY0" fmla="*/ 142346 h 1423458"/>
              <a:gd name="connsiteX1" fmla="*/ 142346 w 2135187"/>
              <a:gd name="connsiteY1" fmla="*/ 0 h 1423458"/>
              <a:gd name="connsiteX2" fmla="*/ 1992841 w 2135187"/>
              <a:gd name="connsiteY2" fmla="*/ 0 h 1423458"/>
              <a:gd name="connsiteX3" fmla="*/ 2135187 w 2135187"/>
              <a:gd name="connsiteY3" fmla="*/ 142346 h 1423458"/>
              <a:gd name="connsiteX4" fmla="*/ 2135187 w 2135187"/>
              <a:gd name="connsiteY4" fmla="*/ 1281112 h 1423458"/>
              <a:gd name="connsiteX5" fmla="*/ 1992841 w 2135187"/>
              <a:gd name="connsiteY5" fmla="*/ 1423458 h 1423458"/>
              <a:gd name="connsiteX6" fmla="*/ 142346 w 2135187"/>
              <a:gd name="connsiteY6" fmla="*/ 1423458 h 1423458"/>
              <a:gd name="connsiteX7" fmla="*/ 0 w 2135187"/>
              <a:gd name="connsiteY7" fmla="*/ 1281112 h 1423458"/>
              <a:gd name="connsiteX8" fmla="*/ 0 w 2135187"/>
              <a:gd name="connsiteY8" fmla="*/ 142346 h 142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423458">
                <a:moveTo>
                  <a:pt x="0" y="142346"/>
                </a:moveTo>
                <a:cubicBezTo>
                  <a:pt x="0" y="63730"/>
                  <a:pt x="63730" y="0"/>
                  <a:pt x="142346" y="0"/>
                </a:cubicBezTo>
                <a:lnTo>
                  <a:pt x="1992841" y="0"/>
                </a:lnTo>
                <a:cubicBezTo>
                  <a:pt x="2071457" y="0"/>
                  <a:pt x="2135187" y="63730"/>
                  <a:pt x="2135187" y="142346"/>
                </a:cubicBezTo>
                <a:lnTo>
                  <a:pt x="2135187" y="1281112"/>
                </a:lnTo>
                <a:cubicBezTo>
                  <a:pt x="2135187" y="1359728"/>
                  <a:pt x="2071457" y="1423458"/>
                  <a:pt x="1992841" y="1423458"/>
                </a:cubicBezTo>
                <a:lnTo>
                  <a:pt x="142346" y="1423458"/>
                </a:lnTo>
                <a:cubicBezTo>
                  <a:pt x="63730" y="1423458"/>
                  <a:pt x="0" y="1359728"/>
                  <a:pt x="0" y="1281112"/>
                </a:cubicBezTo>
                <a:lnTo>
                  <a:pt x="0" y="142346"/>
                </a:lnTo>
                <a:close/>
              </a:path>
            </a:pathLst>
          </a:custGeom>
          <a:gradFill>
            <a:gsLst>
              <a:gs pos="0">
                <a:srgbClr val="C7CBD2"/>
              </a:gs>
              <a:gs pos="50000">
                <a:srgbClr val="9AD3D9"/>
              </a:gs>
              <a:gs pos="100000">
                <a:schemeClr val="accent1">
                  <a:hueOff val="0"/>
                  <a:satOff val="0"/>
                  <a:lumOff val="0"/>
                  <a:alphaOff val="0"/>
                  <a:lumMod val="105000"/>
                  <a:satMod val="109000"/>
                  <a:tint val="81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55992" tIns="155992" rIns="155992" bIns="155992"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Global pediatric sepsis deterioration</a:t>
            </a:r>
          </a:p>
        </p:txBody>
      </p:sp>
      <p:sp>
        <p:nvSpPr>
          <p:cNvPr id="25" name="Freeform 24">
            <a:extLst>
              <a:ext uri="{FF2B5EF4-FFF2-40B4-BE49-F238E27FC236}">
                <a16:creationId xmlns:a16="http://schemas.microsoft.com/office/drawing/2014/main" id="{8C634A54-2414-E375-50FC-50C5F8BF831B}"/>
              </a:ext>
            </a:extLst>
          </p:cNvPr>
          <p:cNvSpPr/>
          <p:nvPr/>
        </p:nvSpPr>
        <p:spPr>
          <a:xfrm>
            <a:off x="7049957" y="4700580"/>
            <a:ext cx="2275023" cy="1423458"/>
          </a:xfrm>
          <a:custGeom>
            <a:avLst/>
            <a:gdLst>
              <a:gd name="connsiteX0" fmla="*/ 0 w 2135187"/>
              <a:gd name="connsiteY0" fmla="*/ 142346 h 1423458"/>
              <a:gd name="connsiteX1" fmla="*/ 142346 w 2135187"/>
              <a:gd name="connsiteY1" fmla="*/ 0 h 1423458"/>
              <a:gd name="connsiteX2" fmla="*/ 1992841 w 2135187"/>
              <a:gd name="connsiteY2" fmla="*/ 0 h 1423458"/>
              <a:gd name="connsiteX3" fmla="*/ 2135187 w 2135187"/>
              <a:gd name="connsiteY3" fmla="*/ 142346 h 1423458"/>
              <a:gd name="connsiteX4" fmla="*/ 2135187 w 2135187"/>
              <a:gd name="connsiteY4" fmla="*/ 1281112 h 1423458"/>
              <a:gd name="connsiteX5" fmla="*/ 1992841 w 2135187"/>
              <a:gd name="connsiteY5" fmla="*/ 1423458 h 1423458"/>
              <a:gd name="connsiteX6" fmla="*/ 142346 w 2135187"/>
              <a:gd name="connsiteY6" fmla="*/ 1423458 h 1423458"/>
              <a:gd name="connsiteX7" fmla="*/ 0 w 2135187"/>
              <a:gd name="connsiteY7" fmla="*/ 1281112 h 1423458"/>
              <a:gd name="connsiteX8" fmla="*/ 0 w 2135187"/>
              <a:gd name="connsiteY8" fmla="*/ 142346 h 142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423458">
                <a:moveTo>
                  <a:pt x="0" y="142346"/>
                </a:moveTo>
                <a:cubicBezTo>
                  <a:pt x="0" y="63730"/>
                  <a:pt x="63730" y="0"/>
                  <a:pt x="142346" y="0"/>
                </a:cubicBezTo>
                <a:lnTo>
                  <a:pt x="1992841" y="0"/>
                </a:lnTo>
                <a:cubicBezTo>
                  <a:pt x="2071457" y="0"/>
                  <a:pt x="2135187" y="63730"/>
                  <a:pt x="2135187" y="142346"/>
                </a:cubicBezTo>
                <a:lnTo>
                  <a:pt x="2135187" y="1281112"/>
                </a:lnTo>
                <a:cubicBezTo>
                  <a:pt x="2135187" y="1359728"/>
                  <a:pt x="2071457" y="1423458"/>
                  <a:pt x="1992841" y="1423458"/>
                </a:cubicBezTo>
                <a:lnTo>
                  <a:pt x="142346" y="1423458"/>
                </a:lnTo>
                <a:cubicBezTo>
                  <a:pt x="63730" y="1423458"/>
                  <a:pt x="0" y="1359728"/>
                  <a:pt x="0" y="1281112"/>
                </a:cubicBezTo>
                <a:lnTo>
                  <a:pt x="0" y="142346"/>
                </a:lnTo>
                <a:close/>
              </a:path>
            </a:pathLst>
          </a:custGeom>
          <a:gradFill>
            <a:gsLst>
              <a:gs pos="0">
                <a:srgbClr val="C7CBD2"/>
              </a:gs>
              <a:gs pos="50000">
                <a:srgbClr val="9AD3D9"/>
              </a:gs>
              <a:gs pos="100000">
                <a:schemeClr val="accent1">
                  <a:hueOff val="0"/>
                  <a:satOff val="0"/>
                  <a:lumOff val="0"/>
                  <a:alphaOff val="0"/>
                  <a:lumMod val="105000"/>
                  <a:satMod val="109000"/>
                  <a:tint val="81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55992" tIns="155992" rIns="155992" bIns="155992"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Physical therapy EHR alert</a:t>
            </a:r>
          </a:p>
        </p:txBody>
      </p:sp>
      <p:sp>
        <p:nvSpPr>
          <p:cNvPr id="26" name="Freeform 25">
            <a:extLst>
              <a:ext uri="{FF2B5EF4-FFF2-40B4-BE49-F238E27FC236}">
                <a16:creationId xmlns:a16="http://schemas.microsoft.com/office/drawing/2014/main" id="{AD7D3F48-E291-11D5-61A7-DEB432161BFD}"/>
              </a:ext>
            </a:extLst>
          </p:cNvPr>
          <p:cNvSpPr/>
          <p:nvPr/>
        </p:nvSpPr>
        <p:spPr>
          <a:xfrm>
            <a:off x="9331208" y="4695815"/>
            <a:ext cx="2275023" cy="1423458"/>
          </a:xfrm>
          <a:custGeom>
            <a:avLst/>
            <a:gdLst>
              <a:gd name="connsiteX0" fmla="*/ 0 w 2135187"/>
              <a:gd name="connsiteY0" fmla="*/ 142346 h 1423458"/>
              <a:gd name="connsiteX1" fmla="*/ 142346 w 2135187"/>
              <a:gd name="connsiteY1" fmla="*/ 0 h 1423458"/>
              <a:gd name="connsiteX2" fmla="*/ 1992841 w 2135187"/>
              <a:gd name="connsiteY2" fmla="*/ 0 h 1423458"/>
              <a:gd name="connsiteX3" fmla="*/ 2135187 w 2135187"/>
              <a:gd name="connsiteY3" fmla="*/ 142346 h 1423458"/>
              <a:gd name="connsiteX4" fmla="*/ 2135187 w 2135187"/>
              <a:gd name="connsiteY4" fmla="*/ 1281112 h 1423458"/>
              <a:gd name="connsiteX5" fmla="*/ 1992841 w 2135187"/>
              <a:gd name="connsiteY5" fmla="*/ 1423458 h 1423458"/>
              <a:gd name="connsiteX6" fmla="*/ 142346 w 2135187"/>
              <a:gd name="connsiteY6" fmla="*/ 1423458 h 1423458"/>
              <a:gd name="connsiteX7" fmla="*/ 0 w 2135187"/>
              <a:gd name="connsiteY7" fmla="*/ 1281112 h 1423458"/>
              <a:gd name="connsiteX8" fmla="*/ 0 w 2135187"/>
              <a:gd name="connsiteY8" fmla="*/ 142346 h 1423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5187" h="1423458">
                <a:moveTo>
                  <a:pt x="0" y="142346"/>
                </a:moveTo>
                <a:cubicBezTo>
                  <a:pt x="0" y="63730"/>
                  <a:pt x="63730" y="0"/>
                  <a:pt x="142346" y="0"/>
                </a:cubicBezTo>
                <a:lnTo>
                  <a:pt x="1992841" y="0"/>
                </a:lnTo>
                <a:cubicBezTo>
                  <a:pt x="2071457" y="0"/>
                  <a:pt x="2135187" y="63730"/>
                  <a:pt x="2135187" y="142346"/>
                </a:cubicBezTo>
                <a:lnTo>
                  <a:pt x="2135187" y="1281112"/>
                </a:lnTo>
                <a:cubicBezTo>
                  <a:pt x="2135187" y="1359728"/>
                  <a:pt x="2071457" y="1423458"/>
                  <a:pt x="1992841" y="1423458"/>
                </a:cubicBezTo>
                <a:lnTo>
                  <a:pt x="142346" y="1423458"/>
                </a:lnTo>
                <a:cubicBezTo>
                  <a:pt x="63730" y="1423458"/>
                  <a:pt x="0" y="1359728"/>
                  <a:pt x="0" y="1281112"/>
                </a:cubicBezTo>
                <a:lnTo>
                  <a:pt x="0" y="142346"/>
                </a:lnTo>
                <a:close/>
              </a:path>
            </a:pathLst>
          </a:custGeom>
          <a:gradFill>
            <a:gsLst>
              <a:gs pos="0">
                <a:srgbClr val="C7CBD2"/>
              </a:gs>
              <a:gs pos="50000">
                <a:srgbClr val="9AD3D9"/>
              </a:gs>
              <a:gs pos="100000">
                <a:schemeClr val="accent1">
                  <a:hueOff val="0"/>
                  <a:satOff val="0"/>
                  <a:lumOff val="0"/>
                  <a:alphaOff val="0"/>
                  <a:lumMod val="105000"/>
                  <a:satMod val="109000"/>
                  <a:tint val="81000"/>
                </a:schemeClr>
              </a:gs>
            </a:gsLst>
          </a:gradFill>
          <a:scene3d>
            <a:camera prst="orthographicFront"/>
            <a:lightRig rig="flat" dir="t"/>
          </a:scene3d>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155992" tIns="155992" rIns="155992" bIns="155992" numCol="1" spcCol="1270" anchor="ctr" anchorCtr="0">
            <a:noAutofit/>
          </a:bodyPr>
          <a:lstStyle/>
          <a:p>
            <a:pPr marL="0" marR="0" lvl="0" indent="0" algn="ctr" defTabSz="13335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Total worker health occupational safety</a:t>
            </a:r>
          </a:p>
        </p:txBody>
      </p:sp>
      <p:sp>
        <p:nvSpPr>
          <p:cNvPr id="28" name="TextBox 27">
            <a:extLst>
              <a:ext uri="{FF2B5EF4-FFF2-40B4-BE49-F238E27FC236}">
                <a16:creationId xmlns:a16="http://schemas.microsoft.com/office/drawing/2014/main" id="{3F037B3C-9E06-E629-7436-D2CAF5F3CE2E}"/>
              </a:ext>
            </a:extLst>
          </p:cNvPr>
          <p:cNvSpPr txBox="1"/>
          <p:nvPr/>
        </p:nvSpPr>
        <p:spPr>
          <a:xfrm>
            <a:off x="3252707" y="6199929"/>
            <a:ext cx="12715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English </a:t>
            </a:r>
          </a:p>
        </p:txBody>
      </p:sp>
      <p:sp>
        <p:nvSpPr>
          <p:cNvPr id="30" name="TextBox 29">
            <a:extLst>
              <a:ext uri="{FF2B5EF4-FFF2-40B4-BE49-F238E27FC236}">
                <a16:creationId xmlns:a16="http://schemas.microsoft.com/office/drawing/2014/main" id="{32DD2A45-31CA-3254-2790-8067DE8AA58E}"/>
              </a:ext>
            </a:extLst>
          </p:cNvPr>
          <p:cNvSpPr txBox="1"/>
          <p:nvPr/>
        </p:nvSpPr>
        <p:spPr>
          <a:xfrm>
            <a:off x="5448642" y="6199929"/>
            <a:ext cx="12715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Spanish </a:t>
            </a:r>
          </a:p>
        </p:txBody>
      </p:sp>
      <p:sp>
        <p:nvSpPr>
          <p:cNvPr id="31" name="TextBox 30">
            <a:extLst>
              <a:ext uri="{FF2B5EF4-FFF2-40B4-BE49-F238E27FC236}">
                <a16:creationId xmlns:a16="http://schemas.microsoft.com/office/drawing/2014/main" id="{CADC00B8-160F-1758-FDF1-5BC1E94EFA9D}"/>
              </a:ext>
            </a:extLst>
          </p:cNvPr>
          <p:cNvSpPr txBox="1"/>
          <p:nvPr/>
        </p:nvSpPr>
        <p:spPr>
          <a:xfrm>
            <a:off x="7644480" y="6199929"/>
            <a:ext cx="12715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English </a:t>
            </a:r>
          </a:p>
        </p:txBody>
      </p:sp>
      <p:sp>
        <p:nvSpPr>
          <p:cNvPr id="32" name="TextBox 31">
            <a:extLst>
              <a:ext uri="{FF2B5EF4-FFF2-40B4-BE49-F238E27FC236}">
                <a16:creationId xmlns:a16="http://schemas.microsoft.com/office/drawing/2014/main" id="{14991922-236A-18B2-13A0-CB1511509C96}"/>
              </a:ext>
            </a:extLst>
          </p:cNvPr>
          <p:cNvSpPr txBox="1"/>
          <p:nvPr/>
        </p:nvSpPr>
        <p:spPr>
          <a:xfrm>
            <a:off x="9840415" y="6199929"/>
            <a:ext cx="12715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030A0"/>
                </a:solidFill>
                <a:effectLst/>
                <a:uLnTx/>
                <a:uFillTx/>
                <a:latin typeface="Calibri" panose="020F0502020204030204"/>
                <a:ea typeface="+mn-ea"/>
                <a:cs typeface="+mn-cs"/>
              </a:rPr>
              <a:t>Spanish </a:t>
            </a:r>
          </a:p>
        </p:txBody>
      </p:sp>
    </p:spTree>
    <p:extLst>
      <p:ext uri="{BB962C8B-B14F-4D97-AF65-F5344CB8AC3E}">
        <p14:creationId xmlns:p14="http://schemas.microsoft.com/office/powerpoint/2010/main" val="13103606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20F9D3-C04F-9F85-80D7-4190C5D6F11E}"/>
              </a:ext>
            </a:extLst>
          </p:cNvPr>
          <p:cNvSpPr>
            <a:spLocks noGrp="1"/>
          </p:cNvSpPr>
          <p:nvPr>
            <p:ph type="title"/>
          </p:nvPr>
        </p:nvSpPr>
        <p:spPr/>
        <p:txBody>
          <a:bodyPr>
            <a:normAutofit/>
          </a:bodyPr>
          <a:lstStyle/>
          <a:p>
            <a:r>
              <a:rPr lang="en-US"/>
              <a:t>Our partners</a:t>
            </a:r>
          </a:p>
        </p:txBody>
      </p:sp>
      <p:sp>
        <p:nvSpPr>
          <p:cNvPr id="5" name="Title 5">
            <a:extLst>
              <a:ext uri="{FF2B5EF4-FFF2-40B4-BE49-F238E27FC236}">
                <a16:creationId xmlns:a16="http://schemas.microsoft.com/office/drawing/2014/main" id="{47C7E7E7-1643-FF6C-6BF3-17C8C4DBEB1A}"/>
              </a:ext>
            </a:extLst>
          </p:cNvPr>
          <p:cNvSpPr txBox="1">
            <a:spLocks/>
          </p:cNvSpPr>
          <p:nvPr/>
        </p:nvSpPr>
        <p:spPr>
          <a:xfrm>
            <a:off x="763524" y="419100"/>
            <a:ext cx="11033759" cy="73261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b="1" kern="1200" cap="all" baseline="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a:ln>
                  <a:noFill/>
                </a:ln>
                <a:solidFill>
                  <a:prstClr val="white"/>
                </a:solidFill>
                <a:effectLst/>
                <a:uLnTx/>
                <a:uFillTx/>
                <a:latin typeface="Century Gothic"/>
                <a:ea typeface="+mj-ea"/>
                <a:cs typeface="+mj-cs"/>
              </a:rPr>
              <a:t>Our partners</a:t>
            </a:r>
          </a:p>
        </p:txBody>
      </p:sp>
      <p:sp>
        <p:nvSpPr>
          <p:cNvPr id="9" name="Title 5">
            <a:extLst>
              <a:ext uri="{FF2B5EF4-FFF2-40B4-BE49-F238E27FC236}">
                <a16:creationId xmlns:a16="http://schemas.microsoft.com/office/drawing/2014/main" id="{65E8F26C-B842-4FDD-DCBC-3C3E8608BC12}"/>
              </a:ext>
            </a:extLst>
          </p:cNvPr>
          <p:cNvSpPr txBox="1">
            <a:spLocks/>
          </p:cNvSpPr>
          <p:nvPr/>
        </p:nvSpPr>
        <p:spPr>
          <a:xfrm>
            <a:off x="915924" y="571500"/>
            <a:ext cx="11033759" cy="73261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b="1" kern="1200" cap="all" baseline="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a:ln>
                  <a:noFill/>
                </a:ln>
                <a:solidFill>
                  <a:prstClr val="white"/>
                </a:solidFill>
                <a:effectLst/>
                <a:uLnTx/>
                <a:uFillTx/>
                <a:latin typeface="Century Gothic"/>
                <a:ea typeface="+mj-ea"/>
                <a:cs typeface="+mj-cs"/>
              </a:rPr>
              <a:t>Our partners</a:t>
            </a:r>
          </a:p>
        </p:txBody>
      </p:sp>
      <p:sp>
        <p:nvSpPr>
          <p:cNvPr id="10" name="Title 5">
            <a:extLst>
              <a:ext uri="{FF2B5EF4-FFF2-40B4-BE49-F238E27FC236}">
                <a16:creationId xmlns:a16="http://schemas.microsoft.com/office/drawing/2014/main" id="{F0218478-7610-7D6D-ABB5-92FDD757CD25}"/>
              </a:ext>
            </a:extLst>
          </p:cNvPr>
          <p:cNvSpPr txBox="1">
            <a:spLocks/>
          </p:cNvSpPr>
          <p:nvPr/>
        </p:nvSpPr>
        <p:spPr>
          <a:xfrm>
            <a:off x="1068324" y="723900"/>
            <a:ext cx="11033759" cy="73261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b="1" kern="1200" cap="all"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a:ln>
                  <a:noFill/>
                </a:ln>
                <a:solidFill>
                  <a:prstClr val="black"/>
                </a:solidFill>
                <a:effectLst/>
                <a:uLnTx/>
                <a:uFillTx/>
                <a:latin typeface="Century Gothic"/>
                <a:ea typeface="+mj-ea"/>
                <a:cs typeface="+mj-cs"/>
              </a:rPr>
              <a:t>Purpose of this session:</a:t>
            </a:r>
          </a:p>
        </p:txBody>
      </p:sp>
      <p:graphicFrame>
        <p:nvGraphicFramePr>
          <p:cNvPr id="17" name="Content Placeholder 6">
            <a:extLst>
              <a:ext uri="{FF2B5EF4-FFF2-40B4-BE49-F238E27FC236}">
                <a16:creationId xmlns:a16="http://schemas.microsoft.com/office/drawing/2014/main" id="{584C0B6B-30B9-AA9D-D80A-48615C3C44EE}"/>
              </a:ext>
            </a:extLst>
          </p:cNvPr>
          <p:cNvGraphicFramePr/>
          <p:nvPr/>
        </p:nvGraphicFramePr>
        <p:xfrm>
          <a:off x="915924" y="1548214"/>
          <a:ext cx="10657320" cy="4995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900161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AD738436-5359-A245-820B-B1A3DD138367}"/>
              </a:ext>
            </a:extLst>
          </p:cNvPr>
          <p:cNvGraphicFramePr>
            <a:graphicFrameLocks noGrp="1"/>
          </p:cNvGraphicFramePr>
          <p:nvPr>
            <p:extLst>
              <p:ext uri="{D42A27DB-BD31-4B8C-83A1-F6EECF244321}">
                <p14:modId xmlns:p14="http://schemas.microsoft.com/office/powerpoint/2010/main" val="3273579676"/>
              </p:ext>
            </p:extLst>
          </p:nvPr>
        </p:nvGraphicFramePr>
        <p:xfrm>
          <a:off x="83126" y="187037"/>
          <a:ext cx="12015355" cy="6637674"/>
        </p:xfrm>
        <a:graphic>
          <a:graphicData uri="http://schemas.openxmlformats.org/drawingml/2006/table">
            <a:tbl>
              <a:tblPr>
                <a:tableStyleId>{5C22544A-7EE6-4342-B048-85BDC9FD1C3A}</a:tableStyleId>
              </a:tblPr>
              <a:tblGrid>
                <a:gridCol w="2403071">
                  <a:extLst>
                    <a:ext uri="{9D8B030D-6E8A-4147-A177-3AD203B41FA5}">
                      <a16:colId xmlns:a16="http://schemas.microsoft.com/office/drawing/2014/main" val="3423808154"/>
                    </a:ext>
                  </a:extLst>
                </a:gridCol>
                <a:gridCol w="2403071">
                  <a:extLst>
                    <a:ext uri="{9D8B030D-6E8A-4147-A177-3AD203B41FA5}">
                      <a16:colId xmlns:a16="http://schemas.microsoft.com/office/drawing/2014/main" val="2782488963"/>
                    </a:ext>
                  </a:extLst>
                </a:gridCol>
                <a:gridCol w="2758441">
                  <a:extLst>
                    <a:ext uri="{9D8B030D-6E8A-4147-A177-3AD203B41FA5}">
                      <a16:colId xmlns:a16="http://schemas.microsoft.com/office/drawing/2014/main" val="1613258638"/>
                    </a:ext>
                  </a:extLst>
                </a:gridCol>
                <a:gridCol w="2015836">
                  <a:extLst>
                    <a:ext uri="{9D8B030D-6E8A-4147-A177-3AD203B41FA5}">
                      <a16:colId xmlns:a16="http://schemas.microsoft.com/office/drawing/2014/main" val="710529724"/>
                    </a:ext>
                  </a:extLst>
                </a:gridCol>
                <a:gridCol w="2434936">
                  <a:extLst>
                    <a:ext uri="{9D8B030D-6E8A-4147-A177-3AD203B41FA5}">
                      <a16:colId xmlns:a16="http://schemas.microsoft.com/office/drawing/2014/main" val="2305524278"/>
                    </a:ext>
                  </a:extLst>
                </a:gridCol>
              </a:tblGrid>
              <a:tr h="914399">
                <a:tc>
                  <a:txBody>
                    <a:bodyPr/>
                    <a:lstStyle/>
                    <a:p>
                      <a:r>
                        <a:rPr lang="en-US" b="1" dirty="0"/>
                        <a:t>Project name</a:t>
                      </a:r>
                    </a:p>
                    <a:p>
                      <a:r>
                        <a:rPr lang="en-US" b="1" dirty="0"/>
                        <a:t>PI</a:t>
                      </a:r>
                    </a:p>
                    <a:p>
                      <a:r>
                        <a:rPr lang="en-US" b="1" dirty="0"/>
                        <a:t>Funder</a:t>
                      </a:r>
                    </a:p>
                  </a:txBody>
                  <a:tcPr/>
                </a:tc>
                <a:tc>
                  <a:txBody>
                    <a:bodyPr/>
                    <a:lstStyle/>
                    <a:p>
                      <a:r>
                        <a:rPr lang="en-US" b="1" dirty="0"/>
                        <a:t>Intervention/</a:t>
                      </a:r>
                    </a:p>
                    <a:p>
                      <a:r>
                        <a:rPr lang="en-US" b="1" dirty="0"/>
                        <a:t>Strategy/Setting/</a:t>
                      </a:r>
                    </a:p>
                    <a:p>
                      <a:r>
                        <a:rPr lang="en-US" b="1" dirty="0"/>
                        <a:t>Population</a:t>
                      </a:r>
                    </a:p>
                  </a:txBody>
                  <a:tcPr/>
                </a:tc>
                <a:tc>
                  <a:txBody>
                    <a:bodyPr/>
                    <a:lstStyle/>
                    <a:p>
                      <a:r>
                        <a:rPr lang="en-US" b="1" dirty="0" err="1"/>
                        <a:t>iPRISM</a:t>
                      </a:r>
                      <a:r>
                        <a:rPr lang="en-US" b="1" dirty="0"/>
                        <a:t> use</a:t>
                      </a:r>
                    </a:p>
                    <a:p>
                      <a:r>
                        <a:rPr lang="en-US" b="1" dirty="0"/>
                        <a:t># of times</a:t>
                      </a:r>
                    </a:p>
                    <a:p>
                      <a:r>
                        <a:rPr lang="en-US" b="1" dirty="0"/>
                        <a:t>Timing</a:t>
                      </a:r>
                    </a:p>
                  </a:txBody>
                  <a:tcPr/>
                </a:tc>
                <a:tc>
                  <a:txBody>
                    <a:bodyPr/>
                    <a:lstStyle/>
                    <a:p>
                      <a:r>
                        <a:rPr lang="en-US" b="1" dirty="0"/>
                        <a:t>+ PRISM use</a:t>
                      </a:r>
                    </a:p>
                  </a:txBody>
                  <a:tcPr/>
                </a:tc>
                <a:tc>
                  <a:txBody>
                    <a:bodyPr/>
                    <a:lstStyle/>
                    <a:p>
                      <a:r>
                        <a:rPr lang="en-US" b="1" dirty="0"/>
                        <a:t>More information</a:t>
                      </a:r>
                    </a:p>
                  </a:txBody>
                  <a:tcPr/>
                </a:tc>
                <a:extLst>
                  <a:ext uri="{0D108BD9-81ED-4DB2-BD59-A6C34878D82A}">
                    <a16:rowId xmlns:a16="http://schemas.microsoft.com/office/drawing/2014/main" val="624606298"/>
                  </a:ext>
                </a:extLst>
              </a:tr>
              <a:tr h="1303904">
                <a:tc>
                  <a:txBody>
                    <a:bodyPr/>
                    <a:lstStyle/>
                    <a:p>
                      <a:r>
                        <a:rPr lang="en-US" b="1" dirty="0" err="1">
                          <a:solidFill>
                            <a:schemeClr val="tx2"/>
                          </a:solidFill>
                        </a:rPr>
                        <a:t>eScreening</a:t>
                      </a:r>
                      <a:endParaRPr lang="en-US" b="1" dirty="0">
                        <a:solidFill>
                          <a:schemeClr val="tx2"/>
                        </a:solidFill>
                      </a:endParaRPr>
                    </a:p>
                    <a:p>
                      <a:r>
                        <a:rPr lang="en-US" dirty="0"/>
                        <a:t>J. Pittman</a:t>
                      </a:r>
                    </a:p>
                    <a:p>
                      <a:r>
                        <a:rPr lang="en-US" dirty="0"/>
                        <a:t>VA HSR&amp;D</a:t>
                      </a:r>
                    </a:p>
                  </a:txBody>
                  <a:tcPr/>
                </a:tc>
                <a:tc>
                  <a:txBody>
                    <a:bodyPr/>
                    <a:lstStyle/>
                    <a:p>
                      <a:r>
                        <a:rPr lang="en-US" dirty="0" err="1"/>
                        <a:t>eScreening</a:t>
                      </a:r>
                      <a:r>
                        <a:rPr lang="en-US" dirty="0"/>
                        <a:t> technology/Multi-component strategy/Veterans</a:t>
                      </a:r>
                    </a:p>
                  </a:txBody>
                  <a:tcPr/>
                </a:tc>
                <a:tc>
                  <a:txBody>
                    <a:bodyPr/>
                    <a:lstStyle/>
                    <a:p>
                      <a:r>
                        <a:rPr lang="en-US" dirty="0"/>
                        <a:t>Once</a:t>
                      </a:r>
                    </a:p>
                    <a:p>
                      <a:r>
                        <a:rPr lang="en-US" dirty="0"/>
                        <a:t>Mid-implementation </a:t>
                      </a:r>
                    </a:p>
                  </a:txBody>
                  <a:tcPr/>
                </a:tc>
                <a:tc>
                  <a:txBody>
                    <a:bodyPr/>
                    <a:lstStyle/>
                    <a:p>
                      <a:r>
                        <a:rPr lang="en-US" dirty="0"/>
                        <a:t>PRISM survey </a:t>
                      </a:r>
                    </a:p>
                    <a:p>
                      <a:r>
                        <a:rPr lang="en-US" dirty="0"/>
                        <a:t>PRISM interviews</a:t>
                      </a:r>
                    </a:p>
                  </a:txBody>
                  <a:tcPr/>
                </a:tc>
                <a:tc>
                  <a:txBody>
                    <a:bodyPr/>
                    <a:lstStyle/>
                    <a:p>
                      <a:r>
                        <a:rPr lang="en-US" u="none" dirty="0" err="1">
                          <a:solidFill>
                            <a:schemeClr val="tx1"/>
                          </a:solidFill>
                        </a:rPr>
                        <a:t>doi</a:t>
                      </a:r>
                      <a:r>
                        <a:rPr lang="en-US" u="none" dirty="0">
                          <a:solidFill>
                            <a:schemeClr val="tx1"/>
                          </a:solidFill>
                        </a:rPr>
                        <a:t>: 10.1186/s43058-021-00142-9 </a:t>
                      </a:r>
                    </a:p>
                    <a:p>
                      <a:endParaRPr lang="en-US" u="none" dirty="0">
                        <a:solidFill>
                          <a:schemeClr val="tx2"/>
                        </a:solidFill>
                      </a:endParaRPr>
                    </a:p>
                    <a:p>
                      <a:r>
                        <a:rPr lang="en-US" dirty="0"/>
                        <a:t>Pittman, Wed 10:30</a:t>
                      </a:r>
                    </a:p>
                  </a:txBody>
                  <a:tcPr/>
                </a:tc>
                <a:extLst>
                  <a:ext uri="{0D108BD9-81ED-4DB2-BD59-A6C34878D82A}">
                    <a16:rowId xmlns:a16="http://schemas.microsoft.com/office/drawing/2014/main" val="940925860"/>
                  </a:ext>
                </a:extLst>
              </a:tr>
              <a:tr h="1218970">
                <a:tc>
                  <a:txBody>
                    <a:bodyPr/>
                    <a:lstStyle/>
                    <a:p>
                      <a:r>
                        <a:rPr lang="en-US" b="1" dirty="0">
                          <a:solidFill>
                            <a:schemeClr val="tx2"/>
                          </a:solidFill>
                        </a:rPr>
                        <a:t>Young worker</a:t>
                      </a:r>
                    </a:p>
                    <a:p>
                      <a:r>
                        <a:rPr lang="en-US" dirty="0"/>
                        <a:t>R. Guerin</a:t>
                      </a:r>
                    </a:p>
                    <a:p>
                      <a:r>
                        <a:rPr lang="en-US" dirty="0"/>
                        <a:t>NIOSH</a:t>
                      </a:r>
                    </a:p>
                  </a:txBody>
                  <a:tcPr/>
                </a:tc>
                <a:tc>
                  <a:txBody>
                    <a:bodyPr/>
                    <a:lstStyle/>
                    <a:p>
                      <a:r>
                        <a:rPr lang="en-US" dirty="0"/>
                        <a:t>Occupational Safety and Health training/</a:t>
                      </a:r>
                    </a:p>
                  </a:txBody>
                  <a:tcPr/>
                </a:tc>
                <a:tc>
                  <a:txBody>
                    <a:bodyPr/>
                    <a:lstStyle/>
                    <a:p>
                      <a:r>
                        <a:rPr lang="en-US" dirty="0"/>
                        <a:t>Twice </a:t>
                      </a:r>
                    </a:p>
                    <a:p>
                      <a:r>
                        <a:rPr lang="en-US" dirty="0"/>
                        <a:t>Pre-implementation</a:t>
                      </a:r>
                    </a:p>
                  </a:txBody>
                  <a:tcPr/>
                </a:tc>
                <a:tc>
                  <a:txBody>
                    <a:bodyPr/>
                    <a:lstStyle/>
                    <a:p>
                      <a:r>
                        <a:rPr lang="en-US" dirty="0"/>
                        <a:t>PRISM interviews</a:t>
                      </a:r>
                    </a:p>
                  </a:txBody>
                  <a:tcPr/>
                </a:tc>
                <a:tc>
                  <a:txBody>
                    <a:bodyPr/>
                    <a:lstStyle/>
                    <a:p>
                      <a:r>
                        <a:rPr lang="en-US" dirty="0"/>
                        <a:t>Book chapter in Nilsen (in press)</a:t>
                      </a:r>
                    </a:p>
                  </a:txBody>
                  <a:tcPr/>
                </a:tc>
                <a:extLst>
                  <a:ext uri="{0D108BD9-81ED-4DB2-BD59-A6C34878D82A}">
                    <a16:rowId xmlns:a16="http://schemas.microsoft.com/office/drawing/2014/main" val="1808734036"/>
                  </a:ext>
                </a:extLst>
              </a:tr>
              <a:tr h="1303904">
                <a:tc>
                  <a:txBody>
                    <a:bodyPr/>
                    <a:lstStyle/>
                    <a:p>
                      <a:r>
                        <a:rPr lang="en-US" b="1" dirty="0">
                          <a:solidFill>
                            <a:schemeClr val="tx2"/>
                          </a:solidFill>
                        </a:rPr>
                        <a:t>CRC screening</a:t>
                      </a:r>
                    </a:p>
                    <a:p>
                      <a:r>
                        <a:rPr lang="en-US" dirty="0"/>
                        <a:t>Martinez/Gupta/</a:t>
                      </a:r>
                    </a:p>
                    <a:p>
                      <a:r>
                        <a:rPr lang="en-US" dirty="0" err="1"/>
                        <a:t>Roesch</a:t>
                      </a:r>
                      <a:endParaRPr lang="en-US" dirty="0"/>
                    </a:p>
                    <a:p>
                      <a:r>
                        <a:rPr lang="en-US" dirty="0"/>
                        <a:t>NCI</a:t>
                      </a:r>
                    </a:p>
                    <a:p>
                      <a:r>
                        <a:rPr lang="en-US" dirty="0"/>
                        <a:t>UH3CA233314</a:t>
                      </a:r>
                    </a:p>
                  </a:txBody>
                  <a:tcPr/>
                </a:tc>
                <a:tc>
                  <a:txBody>
                    <a:bodyPr/>
                    <a:lstStyle/>
                    <a:p>
                      <a:r>
                        <a:rPr lang="en-US" dirty="0"/>
                        <a:t>CRC screening uptake and abnormal follow-up/underserved communities in San Diego County</a:t>
                      </a:r>
                    </a:p>
                  </a:txBody>
                  <a:tcPr/>
                </a:tc>
                <a:tc>
                  <a:txBody>
                    <a:bodyPr/>
                    <a:lstStyle/>
                    <a:p>
                      <a:r>
                        <a:rPr lang="en-US" dirty="0"/>
                        <a:t>Twice </a:t>
                      </a:r>
                    </a:p>
                    <a:p>
                      <a:r>
                        <a:rPr lang="en-US" dirty="0"/>
                        <a:t>Pre-implementation, mid-implementation</a:t>
                      </a:r>
                    </a:p>
                  </a:txBody>
                  <a:tcPr/>
                </a:tc>
                <a:tc>
                  <a:txBody>
                    <a:bodyPr/>
                    <a:lstStyle/>
                    <a:p>
                      <a:r>
                        <a:rPr lang="en-US" dirty="0"/>
                        <a:t>PRISM interviews</a:t>
                      </a:r>
                    </a:p>
                  </a:txBody>
                  <a:tcPr/>
                </a:tc>
                <a:tc>
                  <a:txBody>
                    <a:bodyPr/>
                    <a:lstStyle/>
                    <a:p>
                      <a:r>
                        <a:rPr lang="en-US" dirty="0" err="1"/>
                        <a:t>doi</a:t>
                      </a:r>
                      <a:r>
                        <a:rPr lang="en-US" dirty="0"/>
                        <a:t>: 10.1016/j.cct.2023.107353</a:t>
                      </a:r>
                    </a:p>
                  </a:txBody>
                  <a:tcPr/>
                </a:tc>
                <a:extLst>
                  <a:ext uri="{0D108BD9-81ED-4DB2-BD59-A6C34878D82A}">
                    <a16:rowId xmlns:a16="http://schemas.microsoft.com/office/drawing/2014/main" val="1342277501"/>
                  </a:ext>
                </a:extLst>
              </a:tr>
              <a:tr h="1218970">
                <a:tc>
                  <a:txBody>
                    <a:bodyPr/>
                    <a:lstStyle/>
                    <a:p>
                      <a:r>
                        <a:rPr lang="en-US" b="1" dirty="0">
                          <a:solidFill>
                            <a:schemeClr val="tx2"/>
                          </a:solidFill>
                        </a:rPr>
                        <a:t>CO-CREATE-Ex</a:t>
                      </a:r>
                    </a:p>
                    <a:p>
                      <a:r>
                        <a:rPr lang="en-US" dirty="0"/>
                        <a:t>Laurent/</a:t>
                      </a:r>
                      <a:r>
                        <a:rPr lang="en-US" dirty="0" err="1"/>
                        <a:t>Stadnick</a:t>
                      </a:r>
                      <a:r>
                        <a:rPr lang="en-US" dirty="0"/>
                        <a:t>/</a:t>
                      </a:r>
                    </a:p>
                    <a:p>
                      <a:r>
                        <a:rPr lang="en-US" dirty="0"/>
                        <a:t>Rabin</a:t>
                      </a:r>
                    </a:p>
                    <a:p>
                      <a:r>
                        <a:rPr lang="en-US" dirty="0"/>
                        <a:t>NIH</a:t>
                      </a:r>
                    </a:p>
                    <a:p>
                      <a:r>
                        <a:rPr lang="en-US" dirty="0"/>
                        <a:t>U01MD018308</a:t>
                      </a:r>
                    </a:p>
                  </a:txBody>
                  <a:tcPr/>
                </a:tc>
                <a:tc>
                  <a:txBody>
                    <a:bodyPr/>
                    <a:lstStyle/>
                    <a:p>
                      <a:r>
                        <a:rPr lang="en-US" dirty="0"/>
                        <a:t>COVID-19 testing uptake/underserved communities in San Diego County</a:t>
                      </a:r>
                    </a:p>
                  </a:txBody>
                  <a:tcPr/>
                </a:tc>
                <a:tc>
                  <a:txBody>
                    <a:bodyPr/>
                    <a:lstStyle/>
                    <a:p>
                      <a:r>
                        <a:rPr lang="en-US" dirty="0"/>
                        <a:t>Once</a:t>
                      </a:r>
                    </a:p>
                    <a:p>
                      <a:r>
                        <a:rPr lang="en-US" dirty="0"/>
                        <a:t>Pre-implementation</a:t>
                      </a:r>
                    </a:p>
                  </a:txBody>
                  <a:tcPr/>
                </a:tc>
                <a:tc>
                  <a:txBody>
                    <a:bodyPr/>
                    <a:lstStyle/>
                    <a:p>
                      <a:r>
                        <a:rPr lang="en-US" dirty="0"/>
                        <a:t>PRISM barriers survey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doi</a:t>
                      </a:r>
                      <a:r>
                        <a:rPr lang="en-US" dirty="0"/>
                        <a:t>: 10.1186/s13012-023-01306-y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Stadnick</a:t>
                      </a:r>
                      <a:r>
                        <a:rPr lang="en-US" dirty="0"/>
                        <a:t>, Tue 8 AM</a:t>
                      </a:r>
                    </a:p>
                  </a:txBody>
                  <a:tcPr/>
                </a:tc>
                <a:extLst>
                  <a:ext uri="{0D108BD9-81ED-4DB2-BD59-A6C34878D82A}">
                    <a16:rowId xmlns:a16="http://schemas.microsoft.com/office/drawing/2014/main" val="2138655304"/>
                  </a:ext>
                </a:extLst>
              </a:tr>
            </a:tbl>
          </a:graphicData>
        </a:graphic>
      </p:graphicFrame>
    </p:spTree>
    <p:extLst>
      <p:ext uri="{BB962C8B-B14F-4D97-AF65-F5344CB8AC3E}">
        <p14:creationId xmlns:p14="http://schemas.microsoft.com/office/powerpoint/2010/main" val="1926654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Body"/>
          <p:cNvSpPr txBox="1">
            <a:spLocks noGrp="1"/>
          </p:cNvSpPr>
          <p:nvPr>
            <p:ph type="body" sz="quarter" idx="11"/>
          </p:nvPr>
        </p:nvSpPr>
        <p:spPr>
          <a:xfrm>
            <a:off x="1952625" y="2286000"/>
            <a:ext cx="4714875" cy="785813"/>
          </a:xfrm>
          <a:prstGeom prst="rect">
            <a:avLst/>
          </a:prstGeom>
        </p:spPr>
        <p:txBody>
          <a:bodyPr>
            <a:noAutofit/>
          </a:bodyPr>
          <a:lstStyle/>
          <a:p>
            <a:r>
              <a:rPr lang="en-US" sz="2250" b="0" dirty="0">
                <a:solidFill>
                  <a:schemeClr val="tx1"/>
                </a:solidFill>
                <a:latin typeface="Century Gothic" panose="020B0502020202020204" pitchFamily="34" charset="0"/>
              </a:rPr>
              <a:t>The scientific study of the strategies and mechanisms by which scientific evidence is disseminated and implemented in community or clinical settings to improve outcomes for a specified population.</a:t>
            </a:r>
          </a:p>
        </p:txBody>
      </p:sp>
      <p:sp>
        <p:nvSpPr>
          <p:cNvPr id="2" name="Text Placeholder 1">
            <a:extLst>
              <a:ext uri="{FF2B5EF4-FFF2-40B4-BE49-F238E27FC236}">
                <a16:creationId xmlns:a16="http://schemas.microsoft.com/office/drawing/2014/main" id="{3880A04B-5664-AC0A-913F-9967DF6F575E}"/>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4EB12A5E-04B6-B19B-6276-42D3D2027A39}"/>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CD0B71DA-8EB8-CCAE-611D-9D3A2E603F27}"/>
              </a:ext>
            </a:extLst>
          </p:cNvPr>
          <p:cNvSpPr>
            <a:spLocks noGrp="1"/>
          </p:cNvSpPr>
          <p:nvPr>
            <p:ph type="body" sz="quarter" idx="16"/>
          </p:nvPr>
        </p:nvSpPr>
        <p:spPr/>
        <p:txBody>
          <a:bodyPr/>
          <a:lstStyle/>
          <a:p>
            <a:endParaRPr lang="en-US"/>
          </a:p>
        </p:txBody>
      </p:sp>
      <p:sp>
        <p:nvSpPr>
          <p:cNvPr id="118" name="Title"/>
          <p:cNvSpPr txBox="1">
            <a:spLocks noGrp="1"/>
          </p:cNvSpPr>
          <p:nvPr>
            <p:ph type="title" idx="4294967295"/>
          </p:nvPr>
        </p:nvSpPr>
        <p:spPr>
          <a:xfrm>
            <a:off x="1823289" y="670872"/>
            <a:ext cx="4844212" cy="556617"/>
          </a:xfrm>
          <a:prstGeom prst="rect">
            <a:avLst/>
          </a:prstGeom>
        </p:spPr>
        <p:txBody>
          <a:bodyPr>
            <a:noAutofit/>
          </a:bodyPr>
          <a:lstStyle/>
          <a:p>
            <a:pPr algn="ctr"/>
            <a:r>
              <a:rPr lang="en-US" sz="2625" dirty="0">
                <a:solidFill>
                  <a:schemeClr val="tx1"/>
                </a:solidFill>
                <a:latin typeface="Century Gothic" panose="020B0502020202020204" pitchFamily="34" charset="0"/>
              </a:rPr>
              <a:t>Dissemination &amp; Implementation Science (DIS)</a:t>
            </a:r>
            <a:endParaRPr sz="2625" dirty="0">
              <a:solidFill>
                <a:schemeClr val="tx1"/>
              </a:solidFill>
              <a:latin typeface="Century Gothic" panose="020B0502020202020204" pitchFamily="34" charset="0"/>
            </a:endParaRPr>
          </a:p>
        </p:txBody>
      </p:sp>
      <p:pic>
        <p:nvPicPr>
          <p:cNvPr id="2050" name="Picture 2" descr="What Is A Skills Mismatch And How Do You Solve It?">
            <a:extLst>
              <a:ext uri="{FF2B5EF4-FFF2-40B4-BE49-F238E27FC236}">
                <a16:creationId xmlns:a16="http://schemas.microsoft.com/office/drawing/2014/main" id="{A62277A1-9754-3E71-804C-F2E3FD50AE83}"/>
              </a:ext>
            </a:extLst>
          </p:cNvPr>
          <p:cNvPicPr>
            <a:picLocks noGrp="1" noChangeAspect="1" noChangeArrowheads="1"/>
          </p:cNvPicPr>
          <p:nvPr>
            <p:ph type="pic" sz="half" idx="4294967295"/>
          </p:nvPr>
        </p:nvPicPr>
        <p:blipFill>
          <a:blip r:embed="rId2">
            <a:extLst>
              <a:ext uri="{28A0092B-C50C-407E-A947-70E740481C1C}">
                <a14:useLocalDpi xmlns:a14="http://schemas.microsoft.com/office/drawing/2010/main" val="0"/>
              </a:ext>
            </a:extLst>
          </a:blip>
          <a:srcRect l="21963" r="21963"/>
          <a:stretch>
            <a:fillRect/>
          </a:stretch>
        </p:blipFill>
        <p:spPr bwMode="auto">
          <a:xfrm>
            <a:off x="7096125" y="349747"/>
            <a:ext cx="3571875" cy="5732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E45687E-23D1-346C-061F-D6CDF9C73E4B}"/>
              </a:ext>
            </a:extLst>
          </p:cNvPr>
          <p:cNvSpPr txBox="1"/>
          <p:nvPr/>
        </p:nvSpPr>
        <p:spPr>
          <a:xfrm>
            <a:off x="1952625" y="5735293"/>
            <a:ext cx="4999231" cy="2437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defTabSz="309563" hangingPunct="0"/>
            <a:r>
              <a:rPr lang="en-US" sz="984" kern="0" dirty="0">
                <a:solidFill>
                  <a:srgbClr val="000000"/>
                </a:solidFill>
                <a:latin typeface="Century Gothic" panose="020B0502020202020204" pitchFamily="34" charset="0"/>
                <a:ea typeface="Helvetica Neue"/>
                <a:cs typeface="Helvetica Neue"/>
                <a:sym typeface="Helvetica Neue"/>
              </a:rPr>
              <a:t>Estabrooks, 2023; Estabrooks, Brownson, Pronk, 2018; Brownson et al., 2015</a:t>
            </a:r>
          </a:p>
        </p:txBody>
      </p:sp>
    </p:spTree>
    <p:extLst>
      <p:ext uri="{BB962C8B-B14F-4D97-AF65-F5344CB8AC3E}">
        <p14:creationId xmlns:p14="http://schemas.microsoft.com/office/powerpoint/2010/main" val="266925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23CC39-582E-85FF-CEDD-D3ED38F52642}"/>
              </a:ext>
            </a:extLst>
          </p:cNvPr>
          <p:cNvPicPr>
            <a:picLocks noChangeAspect="1"/>
          </p:cNvPicPr>
          <p:nvPr/>
        </p:nvPicPr>
        <p:blipFill rotWithShape="1">
          <a:blip r:embed="rId3"/>
          <a:srcRect t="797" r="4" b="1499"/>
          <a:stretch/>
        </p:blipFill>
        <p:spPr>
          <a:xfrm>
            <a:off x="100808" y="1455187"/>
            <a:ext cx="2408349" cy="2503342"/>
          </a:xfrm>
          <a:prstGeom prst="rect">
            <a:avLst/>
          </a:prstGeom>
        </p:spPr>
      </p:pic>
      <p:pic>
        <p:nvPicPr>
          <p:cNvPr id="9" name="Picture 4" descr="ucsd-logo_smaller.png">
            <a:extLst>
              <a:ext uri="{FF2B5EF4-FFF2-40B4-BE49-F238E27FC236}">
                <a16:creationId xmlns:a16="http://schemas.microsoft.com/office/drawing/2014/main" id="{78FB316B-744B-8720-2AED-885E28316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31" y="6117124"/>
            <a:ext cx="1920240" cy="525653"/>
          </a:xfrm>
          <a:prstGeom prst="rect">
            <a:avLst/>
          </a:prstGeom>
          <a:solidFill>
            <a:schemeClr val="bg2"/>
          </a:solidFill>
        </p:spPr>
      </p:pic>
      <p:pic>
        <p:nvPicPr>
          <p:cNvPr id="8" name="Picture 12" descr="The Global Action Research Center">
            <a:extLst>
              <a:ext uri="{FF2B5EF4-FFF2-40B4-BE49-F238E27FC236}">
                <a16:creationId xmlns:a16="http://schemas.microsoft.com/office/drawing/2014/main" id="{5165AD15-FBFB-9021-C758-4A1461AEB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21" y="5105639"/>
            <a:ext cx="1878850" cy="751540"/>
          </a:xfrm>
          <a:prstGeom prst="rect">
            <a:avLst/>
          </a:prstGeom>
          <a:solidFill>
            <a:schemeClr val="bg2"/>
          </a:solidFill>
        </p:spPr>
      </p:pic>
      <p:pic>
        <p:nvPicPr>
          <p:cNvPr id="10" name="Picture 9" descr="A green and blue logo&#10;&#10;Description automatically generated">
            <a:extLst>
              <a:ext uri="{FF2B5EF4-FFF2-40B4-BE49-F238E27FC236}">
                <a16:creationId xmlns:a16="http://schemas.microsoft.com/office/drawing/2014/main" id="{40556018-CC80-17A4-573E-6B493A214A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031" y="4151142"/>
            <a:ext cx="2081184" cy="756795"/>
          </a:xfrm>
          <a:prstGeom prst="rect">
            <a:avLst/>
          </a:prstGeom>
          <a:solidFill>
            <a:schemeClr val="bg2"/>
          </a:solidFill>
        </p:spPr>
      </p:pic>
      <p:pic>
        <p:nvPicPr>
          <p:cNvPr id="11" name="Picture 10" descr="A screenshot of a computer&#10;&#10;Description automatically generated">
            <a:extLst>
              <a:ext uri="{FF2B5EF4-FFF2-40B4-BE49-F238E27FC236}">
                <a16:creationId xmlns:a16="http://schemas.microsoft.com/office/drawing/2014/main" id="{15041826-F2F3-333E-E93B-61D685294726}"/>
              </a:ext>
            </a:extLst>
          </p:cNvPr>
          <p:cNvPicPr>
            <a:picLocks noChangeAspect="1"/>
          </p:cNvPicPr>
          <p:nvPr/>
        </p:nvPicPr>
        <p:blipFill rotWithShape="1">
          <a:blip r:embed="rId7"/>
          <a:srcRect r="289" b="56200"/>
          <a:stretch/>
        </p:blipFill>
        <p:spPr>
          <a:xfrm>
            <a:off x="3073145" y="2381099"/>
            <a:ext cx="7702228" cy="3540085"/>
          </a:xfrm>
          <a:prstGeom prst="rect">
            <a:avLst/>
          </a:prstGeom>
        </p:spPr>
      </p:pic>
      <p:sp>
        <p:nvSpPr>
          <p:cNvPr id="12" name="Text Placeholder 2">
            <a:extLst>
              <a:ext uri="{FF2B5EF4-FFF2-40B4-BE49-F238E27FC236}">
                <a16:creationId xmlns:a16="http://schemas.microsoft.com/office/drawing/2014/main" id="{09488430-C802-9D73-8363-80377BCF05B3}"/>
              </a:ext>
            </a:extLst>
          </p:cNvPr>
          <p:cNvSpPr txBox="1">
            <a:spLocks/>
          </p:cNvSpPr>
          <p:nvPr/>
        </p:nvSpPr>
        <p:spPr>
          <a:xfrm>
            <a:off x="1846930" y="215223"/>
            <a:ext cx="10100427" cy="17760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Century Gothic"/>
                <a:ea typeface="+mn-ea"/>
                <a:cs typeface="+mn-cs"/>
              </a:rPr>
              <a:t>CO-CREATE-Ex: Community-driven optimization of COVID-19 testing to reach and engage underserved areas for testing equity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600" b="1"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6670796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5081" y="335309"/>
            <a:ext cx="12192000" cy="640080"/>
          </a:xfrm>
        </p:spPr>
        <p:txBody>
          <a:bodyPr>
            <a:normAutofit/>
          </a:bodyPr>
          <a:lstStyle/>
          <a:p>
            <a:pPr algn="l"/>
            <a:r>
              <a:rPr lang="en-US" dirty="0">
                <a:solidFill>
                  <a:schemeClr val="tx1"/>
                </a:solidFill>
              </a:rPr>
              <a:t>Our partners</a:t>
            </a:r>
          </a:p>
        </p:txBody>
      </p:sp>
      <p:sp>
        <p:nvSpPr>
          <p:cNvPr id="7" name="Content Placeholder 6"/>
          <p:cNvSpPr>
            <a:spLocks noGrp="1"/>
          </p:cNvSpPr>
          <p:nvPr>
            <p:ph type="body" sz="quarter" idx="4294967295"/>
          </p:nvPr>
        </p:nvSpPr>
        <p:spPr>
          <a:xfrm>
            <a:off x="2555839" y="1125457"/>
            <a:ext cx="9022550" cy="4995863"/>
          </a:xfrm>
        </p:spPr>
        <p:txBody>
          <a:bodyPr vert="horz" lIns="0" tIns="457200" rIns="0" bIns="0" numCol="1" spcCol="274320" rtlCol="0" anchor="t">
            <a:noAutofit/>
          </a:bodyPr>
          <a:lstStyle/>
          <a:p>
            <a:pPr marL="177800" lvl="1" indent="0">
              <a:spcBef>
                <a:spcPts val="0"/>
              </a:spcBef>
              <a:spcAft>
                <a:spcPts val="0"/>
              </a:spcAft>
              <a:buNone/>
            </a:pPr>
            <a:r>
              <a:rPr lang="en-US" sz="2800" kern="100" dirty="0">
                <a:latin typeface="Calibri" panose="020F0502020204030204" pitchFamily="34" charset="0"/>
                <a:ea typeface="Calibri" panose="020F0502020204030204" pitchFamily="34" charset="0"/>
                <a:cs typeface="Times New Roman" panose="02020603050405020304" pitchFamily="18" charset="0"/>
              </a:rPr>
              <a:t>T</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he </a:t>
            </a: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Global Action Research Center</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Non-profit, social change organization committed to environmental, social, and health justice</a:t>
            </a:r>
          </a:p>
          <a:p>
            <a:pPr marL="406400" lvl="1">
              <a:spcBef>
                <a:spcPts val="0"/>
              </a:spcBef>
              <a:spcAft>
                <a:spcPts val="0"/>
              </a:spcAft>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7800" lvl="1" indent="0">
              <a:spcBef>
                <a:spcPts val="0"/>
              </a:spcBef>
              <a:spcAft>
                <a:spcPts val="0"/>
              </a:spcAft>
              <a:buNone/>
            </a:pPr>
            <a:r>
              <a:rPr lang="en-US" sz="2800" u="sng" kern="100" dirty="0">
                <a:effectLst/>
                <a:latin typeface="Calibri" panose="020F0502020204030204" pitchFamily="34" charset="0"/>
                <a:ea typeface="Calibri" panose="020F0502020204030204" pitchFamily="34" charset="0"/>
                <a:cs typeface="Times New Roman" panose="02020603050405020304" pitchFamily="18" charset="0"/>
              </a:rPr>
              <a:t>San Ysidro Health</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 Second largest </a:t>
            </a:r>
            <a:r>
              <a:rPr lang="en-US" sz="2800" kern="100" dirty="0">
                <a:latin typeface="Calibri" panose="020F0502020204030204" pitchFamily="34" charset="0"/>
                <a:ea typeface="Calibri" panose="020F0502020204030204" pitchFamily="34" charset="0"/>
                <a:cs typeface="Times New Roman" panose="02020603050405020304" pitchFamily="18" charset="0"/>
              </a:rPr>
              <a:t>F</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ederally </a:t>
            </a:r>
            <a:r>
              <a:rPr lang="en-US" sz="2800" kern="100" dirty="0">
                <a:latin typeface="Calibri" panose="020F0502020204030204" pitchFamily="34" charset="0"/>
                <a:ea typeface="Calibri" panose="020F0502020204030204" pitchFamily="34" charset="0"/>
                <a:cs typeface="Times New Roman" panose="02020603050405020304" pitchFamily="18" charset="0"/>
              </a:rPr>
              <a:t>Q</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ualified Health </a:t>
            </a:r>
            <a:r>
              <a:rPr lang="en-US" sz="2800" kern="100" dirty="0">
                <a:latin typeface="Calibri" panose="020F0502020204030204" pitchFamily="34" charset="0"/>
                <a:ea typeface="Calibri" panose="020F0502020204030204" pitchFamily="34" charset="0"/>
                <a:cs typeface="Times New Roman" panose="02020603050405020304" pitchFamily="18" charset="0"/>
              </a:rPr>
              <a:t>C</a:t>
            </a: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enter in San Diego County </a:t>
            </a:r>
          </a:p>
          <a:p>
            <a:pPr marL="406400" lvl="1">
              <a:spcBef>
                <a:spcPts val="0"/>
              </a:spcBef>
              <a:spcAft>
                <a:spcPts val="0"/>
              </a:spcAft>
            </a:pP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7800" lvl="1" indent="0">
              <a:spcBef>
                <a:spcPts val="0"/>
              </a:spcBef>
              <a:spcAft>
                <a:spcPts val="0"/>
              </a:spcAft>
              <a:buNone/>
            </a:pPr>
            <a:r>
              <a:rPr lang="en-US" sz="2800" u="sng" kern="100" dirty="0">
                <a:latin typeface="Calibri" panose="020F0502020204030204" pitchFamily="34" charset="0"/>
                <a:ea typeface="Calibri" panose="020F0502020204030204" pitchFamily="34" charset="0"/>
                <a:cs typeface="Times New Roman" panose="02020603050405020304" pitchFamily="18" charset="0"/>
              </a:rPr>
              <a:t>University of California San Diego</a:t>
            </a:r>
            <a:r>
              <a:rPr lang="en-US" sz="2800" kern="100" dirty="0">
                <a:latin typeface="Calibri" panose="020F0502020204030204" pitchFamily="34" charset="0"/>
                <a:ea typeface="Calibri" panose="020F0502020204030204" pitchFamily="34" charset="0"/>
                <a:cs typeface="Times New Roman" panose="02020603050405020304" pitchFamily="18" charset="0"/>
              </a:rPr>
              <a:t>: Researchers spanning across fields of public health, implementation science, health equity, child and maternal health, clinical psychology, data science, infectious disease (Nicole </a:t>
            </a:r>
            <a:r>
              <a:rPr lang="en-US" sz="2800" kern="100" dirty="0" err="1">
                <a:latin typeface="Calibri" panose="020F0502020204030204" pitchFamily="34" charset="0"/>
                <a:ea typeface="Calibri" panose="020F0502020204030204" pitchFamily="34" charset="0"/>
                <a:cs typeface="Times New Roman" panose="02020603050405020304" pitchFamily="18" charset="0"/>
              </a:rPr>
              <a:t>Stadnick</a:t>
            </a:r>
            <a:r>
              <a:rPr lang="en-US" sz="2800" kern="100" dirty="0">
                <a:latin typeface="Calibri" panose="020F0502020204030204" pitchFamily="34" charset="0"/>
                <a:ea typeface="Calibri" panose="020F0502020204030204" pitchFamily="34" charset="0"/>
                <a:cs typeface="Times New Roman" panose="02020603050405020304" pitchFamily="18" charset="0"/>
              </a:rPr>
              <a:t>, Louise Laurent, Marva Seifert, and many others)</a:t>
            </a:r>
            <a:br>
              <a:rPr lang="en-US" sz="2800" kern="100" dirty="0">
                <a:latin typeface="Calibri" panose="020F0502020204030204" pitchFamily="34" charset="0"/>
                <a:ea typeface="Calibri" panose="020F0502020204030204" pitchFamily="34" charset="0"/>
                <a:cs typeface="Times New Roman" panose="02020603050405020304" pitchFamily="18" charset="0"/>
              </a:rPr>
            </a:b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2" descr="The Global Action Research Center">
            <a:extLst>
              <a:ext uri="{FF2B5EF4-FFF2-40B4-BE49-F238E27FC236}">
                <a16:creationId xmlns:a16="http://schemas.microsoft.com/office/drawing/2014/main" id="{2B4B4842-8837-234A-8602-F290F1A01F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15853"/>
            <a:ext cx="1878850" cy="751540"/>
          </a:xfrm>
          <a:prstGeom prst="rect">
            <a:avLst/>
          </a:prstGeom>
          <a:solidFill>
            <a:schemeClr val="bg2"/>
          </a:solidFill>
        </p:spPr>
      </p:pic>
      <p:pic>
        <p:nvPicPr>
          <p:cNvPr id="3" name="Picture 4" descr="ucsd-logo_smaller.png">
            <a:extLst>
              <a:ext uri="{FF2B5EF4-FFF2-40B4-BE49-F238E27FC236}">
                <a16:creationId xmlns:a16="http://schemas.microsoft.com/office/drawing/2014/main" id="{EC2A9CB9-CF7B-0CF8-4CD5-3FCF5BE89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68995"/>
            <a:ext cx="2555839" cy="699644"/>
          </a:xfrm>
          <a:prstGeom prst="rect">
            <a:avLst/>
          </a:prstGeom>
          <a:solidFill>
            <a:schemeClr val="bg2"/>
          </a:solidFill>
        </p:spPr>
      </p:pic>
      <p:pic>
        <p:nvPicPr>
          <p:cNvPr id="4" name="Picture 3" descr="A green and blue logo&#10;&#10;Description automatically generated">
            <a:extLst>
              <a:ext uri="{FF2B5EF4-FFF2-40B4-BE49-F238E27FC236}">
                <a16:creationId xmlns:a16="http://schemas.microsoft.com/office/drawing/2014/main" id="{FB18ABF3-D489-8DBD-88F1-16DDFA3654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59164"/>
            <a:ext cx="2081184" cy="756795"/>
          </a:xfrm>
          <a:prstGeom prst="rect">
            <a:avLst/>
          </a:prstGeom>
          <a:solidFill>
            <a:schemeClr val="bg2"/>
          </a:solidFill>
        </p:spPr>
      </p:pic>
    </p:spTree>
    <p:extLst>
      <p:ext uri="{BB962C8B-B14F-4D97-AF65-F5344CB8AC3E}">
        <p14:creationId xmlns:p14="http://schemas.microsoft.com/office/powerpoint/2010/main" val="12091532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1837F98C-5FD7-51E1-AEA5-F98FCA17E04C}"/>
              </a:ext>
            </a:extLst>
          </p:cNvPr>
          <p:cNvSpPr>
            <a:spLocks noGrp="1"/>
          </p:cNvSpPr>
          <p:nvPr>
            <p:ph type="title"/>
          </p:nvPr>
        </p:nvSpPr>
        <p:spPr>
          <a:xfrm>
            <a:off x="242317" y="302895"/>
            <a:ext cx="12192000" cy="640080"/>
          </a:xfrm>
        </p:spPr>
        <p:txBody>
          <a:bodyPr>
            <a:normAutofit/>
          </a:bodyPr>
          <a:lstStyle/>
          <a:p>
            <a:pPr algn="l"/>
            <a:r>
              <a:rPr lang="en-US" dirty="0">
                <a:solidFill>
                  <a:schemeClr val="tx1"/>
                </a:solidFill>
              </a:rPr>
              <a:t>PRIOR WORK</a:t>
            </a:r>
          </a:p>
        </p:txBody>
      </p:sp>
      <p:sp>
        <p:nvSpPr>
          <p:cNvPr id="7" name="Content Placeholder 6"/>
          <p:cNvSpPr>
            <a:spLocks noGrp="1"/>
          </p:cNvSpPr>
          <p:nvPr>
            <p:ph type="body" sz="quarter" idx="4294967295"/>
          </p:nvPr>
        </p:nvSpPr>
        <p:spPr>
          <a:xfrm>
            <a:off x="242317" y="923424"/>
            <a:ext cx="11401425" cy="4972050"/>
          </a:xfrm>
        </p:spPr>
        <p:txBody>
          <a:bodyPr vert="horz" lIns="0" tIns="457200" rIns="0" bIns="0" numCol="1" spcCol="274320" rtlCol="0" anchor="t">
            <a:noAutofit/>
          </a:bodyPr>
          <a:lstStyle/>
          <a:p>
            <a:pPr indent="-226695"/>
            <a:r>
              <a:rPr lang="en-US" altLang="en-US" sz="2400" u="sng" dirty="0"/>
              <a:t>Overarching goal</a:t>
            </a:r>
            <a:r>
              <a:rPr lang="en-US" altLang="en-US" sz="2400" dirty="0"/>
              <a:t>: To co-create a sustainable, community-engaged COVID-19 testing program that is flexible to address emerging public health guidance/priorities. </a:t>
            </a:r>
          </a:p>
          <a:p>
            <a:pPr indent="-226695"/>
            <a:r>
              <a:rPr lang="en-US" altLang="en-US" sz="2400" dirty="0"/>
              <a:t>Phase 1-2 (CO-CREATE)—</a:t>
            </a:r>
            <a:r>
              <a:rPr lang="en-US" altLang="en-US" sz="2400" i="1" dirty="0"/>
              <a:t>completed</a:t>
            </a:r>
            <a:r>
              <a:rPr lang="en-US" altLang="en-US" sz="2400" dirty="0"/>
              <a:t> </a:t>
            </a:r>
          </a:p>
          <a:p>
            <a:pPr lvl="1" indent="-226695"/>
            <a:r>
              <a:rPr lang="en-US" altLang="en-US" sz="2400" dirty="0"/>
              <a:t>Prospective, non-randomized intervention (co-created testing program) design offered at 1 clinic</a:t>
            </a:r>
          </a:p>
          <a:p>
            <a:pPr lvl="1" indent="-226695"/>
            <a:r>
              <a:rPr lang="en-US" altLang="en-US" sz="2400" dirty="0"/>
              <a:t>Primarily Latino/a/x, Spanish-speaking community near the US-Mexico border </a:t>
            </a:r>
          </a:p>
          <a:p>
            <a:pPr lvl="1" indent="-226695"/>
            <a:r>
              <a:rPr lang="en-US" altLang="en-US" sz="2400" dirty="0"/>
              <a:t>&gt;24,000 tests performed (&gt;</a:t>
            </a:r>
            <a:r>
              <a:rPr lang="en-US" sz="2400" dirty="0"/>
              <a:t>13,000 unique participants)</a:t>
            </a:r>
            <a:endParaRPr lang="en-US" altLang="en-US" sz="2400" dirty="0"/>
          </a:p>
          <a:p>
            <a:pPr lvl="1" indent="-226695"/>
            <a:r>
              <a:rPr lang="en-US" altLang="en-US" sz="2400" dirty="0"/>
              <a:t>Trusted sources of public health information and social determinants of health were significant contributors </a:t>
            </a:r>
          </a:p>
          <a:p>
            <a:pPr lvl="1" indent="-226695"/>
            <a:r>
              <a:rPr lang="en-US" sz="2400" dirty="0"/>
              <a:t>Top reasons for testing: getting early treatment; knowing I will not spread COVID-19 to friends, family and others </a:t>
            </a:r>
            <a:endParaRPr lang="en-US" altLang="en-US" sz="2400" dirty="0"/>
          </a:p>
        </p:txBody>
      </p:sp>
      <p:sp>
        <p:nvSpPr>
          <p:cNvPr id="5" name="TextBox 4">
            <a:extLst>
              <a:ext uri="{FF2B5EF4-FFF2-40B4-BE49-F238E27FC236}">
                <a16:creationId xmlns:a16="http://schemas.microsoft.com/office/drawing/2014/main" id="{C8EDCCD4-3E12-6530-ABE8-25DE468DE299}"/>
              </a:ext>
            </a:extLst>
          </p:cNvPr>
          <p:cNvSpPr txBox="1"/>
          <p:nvPr/>
        </p:nvSpPr>
        <p:spPr>
          <a:xfrm>
            <a:off x="242317" y="6436730"/>
            <a:ext cx="1835833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entury Gothic"/>
                <a:ea typeface="+mn-ea"/>
                <a:cs typeface="+mn-cs"/>
              </a:rPr>
              <a:t>Salgin et al, 2023; Lomeli et al, 2023; Stadnick et al., 2022</a:t>
            </a:r>
          </a:p>
        </p:txBody>
      </p:sp>
    </p:spTree>
    <p:extLst>
      <p:ext uri="{BB962C8B-B14F-4D97-AF65-F5344CB8AC3E}">
        <p14:creationId xmlns:p14="http://schemas.microsoft.com/office/powerpoint/2010/main" val="2195223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33540210-DF81-C65B-B130-097020A6D246}"/>
              </a:ext>
            </a:extLst>
          </p:cNvPr>
          <p:cNvPicPr>
            <a:picLocks noChangeAspect="1"/>
          </p:cNvPicPr>
          <p:nvPr/>
        </p:nvPicPr>
        <p:blipFill rotWithShape="1">
          <a:blip r:embed="rId3">
            <a:alphaModFix amt="35000"/>
          </a:blip>
          <a:srcRect t="28" r="1" b="15733"/>
          <a:stretch/>
        </p:blipFill>
        <p:spPr>
          <a:xfrm>
            <a:off x="-4243" y="10"/>
            <a:ext cx="12196243" cy="6857990"/>
          </a:xfrm>
          <a:prstGeom prst="rect">
            <a:avLst/>
          </a:prstGeom>
        </p:spPr>
      </p:pic>
      <p:sp>
        <p:nvSpPr>
          <p:cNvPr id="2" name="Title 1">
            <a:extLst>
              <a:ext uri="{FF2B5EF4-FFF2-40B4-BE49-F238E27FC236}">
                <a16:creationId xmlns:a16="http://schemas.microsoft.com/office/drawing/2014/main" id="{C1BBAFF1-FA69-4DC0-B1E2-3C969D024F9A}"/>
              </a:ext>
            </a:extLst>
          </p:cNvPr>
          <p:cNvSpPr>
            <a:spLocks noGrp="1"/>
          </p:cNvSpPr>
          <p:nvPr>
            <p:ph type="title"/>
          </p:nvPr>
        </p:nvSpPr>
        <p:spPr>
          <a:xfrm>
            <a:off x="-2610853" y="360997"/>
            <a:ext cx="12192000" cy="640080"/>
          </a:xfrm>
        </p:spPr>
        <p:txBody>
          <a:bodyPr>
            <a:normAutofit fontScale="90000"/>
          </a:bodyPr>
          <a:lstStyle/>
          <a:p>
            <a:r>
              <a:rPr lang="en-US" sz="6000" dirty="0">
                <a:solidFill>
                  <a:schemeClr val="tx1"/>
                </a:solidFill>
              </a:rPr>
              <a:t>Co-CREATE-Ex Study Aims</a:t>
            </a:r>
          </a:p>
        </p:txBody>
      </p:sp>
      <p:graphicFrame>
        <p:nvGraphicFramePr>
          <p:cNvPr id="5" name="Content Placeholder 4">
            <a:extLst>
              <a:ext uri="{FF2B5EF4-FFF2-40B4-BE49-F238E27FC236}">
                <a16:creationId xmlns:a16="http://schemas.microsoft.com/office/drawing/2014/main" id="{55FAB7DA-93FC-49CB-A3F9-171A0FCE9A15}"/>
              </a:ext>
            </a:extLst>
          </p:cNvPr>
          <p:cNvGraphicFramePr>
            <a:graphicFrameLocks noGrp="1"/>
          </p:cNvGraphicFramePr>
          <p:nvPr>
            <p:ph idx="4294967295"/>
          </p:nvPr>
        </p:nvGraphicFramePr>
        <p:xfrm>
          <a:off x="794084" y="1879015"/>
          <a:ext cx="10906125" cy="439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41454636"/>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D354C7-4C5F-6DFF-054B-E2127E2A3C12}"/>
              </a:ext>
            </a:extLst>
          </p:cNvPr>
          <p:cNvSpPr>
            <a:spLocks noGrp="1"/>
          </p:cNvSpPr>
          <p:nvPr>
            <p:ph type="title"/>
          </p:nvPr>
        </p:nvSpPr>
        <p:spPr>
          <a:xfrm>
            <a:off x="75912" y="276018"/>
            <a:ext cx="12192000" cy="640080"/>
          </a:xfrm>
        </p:spPr>
        <p:txBody>
          <a:bodyPr/>
          <a:lstStyle/>
          <a:p>
            <a:pPr algn="l"/>
            <a:r>
              <a:rPr lang="en-US" dirty="0">
                <a:solidFill>
                  <a:schemeClr val="tx1"/>
                </a:solidFill>
              </a:rPr>
              <a:t>CO-CREATE-EX BRIEF OVERVIEW</a:t>
            </a:r>
          </a:p>
        </p:txBody>
      </p:sp>
      <p:sp>
        <p:nvSpPr>
          <p:cNvPr id="7" name="Content Placeholder 6"/>
          <p:cNvSpPr>
            <a:spLocks noGrp="1"/>
          </p:cNvSpPr>
          <p:nvPr>
            <p:ph type="body" sz="quarter" idx="4294967295"/>
          </p:nvPr>
        </p:nvSpPr>
        <p:spPr>
          <a:xfrm>
            <a:off x="112502" y="1087383"/>
            <a:ext cx="8464550" cy="5086350"/>
          </a:xfrm>
        </p:spPr>
        <p:txBody>
          <a:bodyPr vert="horz" lIns="0" tIns="457200" rIns="0" bIns="0" numCol="1" spcCol="274320" rtlCol="0" anchor="t">
            <a:normAutofit/>
          </a:bodyPr>
          <a:lstStyle/>
          <a:p>
            <a:pPr indent="-226695"/>
            <a:r>
              <a:rPr lang="en-US" altLang="en-US" sz="2400" dirty="0"/>
              <a:t>Phase III (CO-CREATE-Ex)—</a:t>
            </a:r>
            <a:r>
              <a:rPr lang="en-US" altLang="en-US" sz="2400" i="1" dirty="0"/>
              <a:t>ongoing</a:t>
            </a:r>
            <a:r>
              <a:rPr lang="en-US" altLang="en-US" sz="2400" dirty="0"/>
              <a:t> </a:t>
            </a:r>
          </a:p>
          <a:p>
            <a:pPr lvl="1" indent="-226695"/>
            <a:r>
              <a:rPr lang="en-US" altLang="en-US" sz="2400" dirty="0"/>
              <a:t>Roll-out optimization implementation (ROIO) of 3 strategies across 4 clinics</a:t>
            </a:r>
          </a:p>
          <a:p>
            <a:pPr marL="1152525" lvl="2" indent="-457200">
              <a:buFont typeface="+mj-lt"/>
              <a:buAutoNum type="arabicPeriod"/>
            </a:pPr>
            <a:r>
              <a:rPr lang="en-US" altLang="en-US" sz="2400" i="0" dirty="0"/>
              <a:t>Phase 1 walk-up testing</a:t>
            </a:r>
          </a:p>
          <a:p>
            <a:pPr marL="1152525" lvl="2" indent="-457200">
              <a:buFont typeface="+mj-lt"/>
              <a:buAutoNum type="arabicPeriod"/>
            </a:pPr>
            <a:r>
              <a:rPr lang="en-US" altLang="en-US" sz="2400" i="0" dirty="0"/>
              <a:t>Vend-a-kit (self-service vending machines)</a:t>
            </a:r>
          </a:p>
          <a:p>
            <a:pPr marL="1152525" lvl="2" indent="-457200">
              <a:buFont typeface="+mj-lt"/>
              <a:buAutoNum type="arabicPeriod"/>
            </a:pPr>
            <a:r>
              <a:rPr lang="en-US" altLang="en-US" sz="2400" i="0" dirty="0"/>
              <a:t>Promotora-guided health counseling</a:t>
            </a:r>
          </a:p>
          <a:p>
            <a:pPr marL="695325" lvl="2" indent="0">
              <a:buNone/>
            </a:pPr>
            <a:endParaRPr lang="en-US" altLang="en-US" sz="2400" dirty="0"/>
          </a:p>
          <a:p>
            <a:pPr marL="695325" lvl="1" indent="-457200"/>
            <a:r>
              <a:rPr lang="en-US" altLang="en-US" sz="2800" i="0" dirty="0"/>
              <a:t>3 strategies prioritized using implementation mapping with the study’s Community and Scientific Advisory Board</a:t>
            </a:r>
          </a:p>
          <a:p>
            <a:endParaRPr lang="en-US" altLang="en-US" sz="2400" i="1" dirty="0"/>
          </a:p>
          <a:p>
            <a:pPr marL="0" indent="0">
              <a:buNone/>
            </a:pPr>
            <a:endParaRPr lang="en-US" altLang="en-US" sz="2400" dirty="0"/>
          </a:p>
        </p:txBody>
      </p:sp>
      <p:sp>
        <p:nvSpPr>
          <p:cNvPr id="5" name="TextBox 4">
            <a:extLst>
              <a:ext uri="{FF2B5EF4-FFF2-40B4-BE49-F238E27FC236}">
                <a16:creationId xmlns:a16="http://schemas.microsoft.com/office/drawing/2014/main" id="{880E6CFF-E2F0-EAC9-1F23-E361AA3077A6}"/>
              </a:ext>
            </a:extLst>
          </p:cNvPr>
          <p:cNvSpPr txBox="1"/>
          <p:nvPr/>
        </p:nvSpPr>
        <p:spPr>
          <a:xfrm>
            <a:off x="300933" y="6345019"/>
            <a:ext cx="11966979"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74D57"/>
                </a:solidFill>
                <a:effectLst/>
                <a:uLnTx/>
                <a:uFillTx/>
                <a:latin typeface="Century Gothic"/>
                <a:ea typeface="+mn-ea"/>
                <a:cs typeface="+mn-cs"/>
              </a:rPr>
              <a:t>Funding: U01MD018308-01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74D57"/>
              </a:solidFill>
              <a:effectLst/>
              <a:uLnTx/>
              <a:uFillTx/>
              <a:latin typeface="Century Gothic"/>
              <a:ea typeface="+mn-lt"/>
              <a:cs typeface="+mn-lt"/>
            </a:endParaRPr>
          </a:p>
        </p:txBody>
      </p:sp>
      <p:pic>
        <p:nvPicPr>
          <p:cNvPr id="2" name="Picture 1">
            <a:extLst>
              <a:ext uri="{FF2B5EF4-FFF2-40B4-BE49-F238E27FC236}">
                <a16:creationId xmlns:a16="http://schemas.microsoft.com/office/drawing/2014/main" id="{A491BAE1-7182-63C6-1DAD-3FB97C8E8CEF}"/>
              </a:ext>
            </a:extLst>
          </p:cNvPr>
          <p:cNvPicPr>
            <a:picLocks noChangeAspect="1"/>
          </p:cNvPicPr>
          <p:nvPr/>
        </p:nvPicPr>
        <p:blipFill>
          <a:blip r:embed="rId3"/>
          <a:stretch>
            <a:fillRect/>
          </a:stretch>
        </p:blipFill>
        <p:spPr>
          <a:xfrm>
            <a:off x="8577052" y="924094"/>
            <a:ext cx="3314015" cy="4400026"/>
          </a:xfrm>
          <a:prstGeom prst="rect">
            <a:avLst/>
          </a:prstGeom>
        </p:spPr>
      </p:pic>
    </p:spTree>
    <p:extLst>
      <p:ext uri="{BB962C8B-B14F-4D97-AF65-F5344CB8AC3E}">
        <p14:creationId xmlns:p14="http://schemas.microsoft.com/office/powerpoint/2010/main" val="30982607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A52E8-B346-430D-8CD3-7D8AC14D20E1}"/>
              </a:ext>
            </a:extLst>
          </p:cNvPr>
          <p:cNvSpPr>
            <a:spLocks noGrp="1"/>
          </p:cNvSpPr>
          <p:nvPr>
            <p:ph type="title"/>
          </p:nvPr>
        </p:nvSpPr>
        <p:spPr>
          <a:xfrm>
            <a:off x="-852" y="453189"/>
            <a:ext cx="12192000" cy="640080"/>
          </a:xfrm>
        </p:spPr>
        <p:txBody>
          <a:bodyPr vert="horz" lIns="91440" tIns="45720" rIns="91440" bIns="45720" rtlCol="0" anchor="ctr">
            <a:normAutofit/>
          </a:bodyPr>
          <a:lstStyle/>
          <a:p>
            <a:r>
              <a:rPr lang="en-US" dirty="0">
                <a:solidFill>
                  <a:schemeClr val="tx1"/>
                </a:solidFill>
              </a:rPr>
              <a:t>Community and Scientific Advisory Board</a:t>
            </a:r>
          </a:p>
        </p:txBody>
      </p:sp>
      <p:sp>
        <p:nvSpPr>
          <p:cNvPr id="3" name="Content Placeholder 2">
            <a:extLst>
              <a:ext uri="{FF2B5EF4-FFF2-40B4-BE49-F238E27FC236}">
                <a16:creationId xmlns:a16="http://schemas.microsoft.com/office/drawing/2014/main" id="{EBC8622C-DC24-422C-A599-9E71A9FF03B5}"/>
              </a:ext>
            </a:extLst>
          </p:cNvPr>
          <p:cNvSpPr>
            <a:spLocks noGrp="1"/>
          </p:cNvSpPr>
          <p:nvPr>
            <p:ph type="body" sz="quarter" idx="4294967295"/>
          </p:nvPr>
        </p:nvSpPr>
        <p:spPr>
          <a:xfrm>
            <a:off x="168442" y="1639135"/>
            <a:ext cx="5418138" cy="4659313"/>
          </a:xfrm>
        </p:spPr>
        <p:txBody>
          <a:bodyPr vert="horz" lIns="91440" tIns="45720" rIns="91440" bIns="45720" rtlCol="0">
            <a:normAutofit/>
          </a:bodyPr>
          <a:lstStyle/>
          <a:p>
            <a:pPr marL="179387" lvl="1">
              <a:spcBef>
                <a:spcPts val="0"/>
              </a:spcBef>
              <a:spcAft>
                <a:spcPts val="600"/>
              </a:spcAft>
            </a:pPr>
            <a:r>
              <a:rPr lang="en-US" dirty="0">
                <a:solidFill>
                  <a:schemeClr val="tx1"/>
                </a:solidFill>
              </a:rPr>
              <a:t>13 members who are:</a:t>
            </a:r>
          </a:p>
          <a:p>
            <a:pPr marL="636587" lvl="2">
              <a:spcBef>
                <a:spcPts val="0"/>
              </a:spcBef>
              <a:spcAft>
                <a:spcPts val="600"/>
              </a:spcAft>
            </a:pPr>
            <a:r>
              <a:rPr lang="en-US" dirty="0">
                <a:solidFill>
                  <a:schemeClr val="tx1"/>
                </a:solidFill>
              </a:rPr>
              <a:t>Patient advocates</a:t>
            </a:r>
          </a:p>
          <a:p>
            <a:pPr marL="636587" lvl="2">
              <a:spcBef>
                <a:spcPts val="0"/>
              </a:spcBef>
              <a:spcAft>
                <a:spcPts val="600"/>
              </a:spcAft>
            </a:pPr>
            <a:r>
              <a:rPr lang="en-US" dirty="0">
                <a:solidFill>
                  <a:schemeClr val="tx1"/>
                </a:solidFill>
              </a:rPr>
              <a:t>Clinical staff and administrators </a:t>
            </a:r>
          </a:p>
          <a:p>
            <a:pPr marL="636587" lvl="2">
              <a:spcBef>
                <a:spcPts val="0"/>
              </a:spcBef>
              <a:spcAft>
                <a:spcPts val="600"/>
              </a:spcAft>
            </a:pPr>
            <a:r>
              <a:rPr lang="en-US" dirty="0">
                <a:solidFill>
                  <a:schemeClr val="tx1"/>
                </a:solidFill>
              </a:rPr>
              <a:t>Public health researchers</a:t>
            </a:r>
          </a:p>
          <a:p>
            <a:pPr marL="636587" lvl="2">
              <a:spcBef>
                <a:spcPts val="0"/>
              </a:spcBef>
              <a:spcAft>
                <a:spcPts val="600"/>
              </a:spcAft>
            </a:pPr>
            <a:r>
              <a:rPr lang="en-US" dirty="0">
                <a:solidFill>
                  <a:schemeClr val="tx1"/>
                </a:solidFill>
              </a:rPr>
              <a:t>Policy partners</a:t>
            </a:r>
          </a:p>
          <a:p>
            <a:pPr marL="636587" lvl="2">
              <a:spcBef>
                <a:spcPts val="0"/>
              </a:spcBef>
              <a:spcAft>
                <a:spcPts val="600"/>
              </a:spcAft>
            </a:pPr>
            <a:r>
              <a:rPr lang="en-US" dirty="0">
                <a:solidFill>
                  <a:schemeClr val="tx1"/>
                </a:solidFill>
              </a:rPr>
              <a:t>County Public Health Department ambassador</a:t>
            </a:r>
          </a:p>
          <a:p>
            <a:pPr marL="179387" lvl="1">
              <a:spcBef>
                <a:spcPts val="0"/>
              </a:spcBef>
              <a:spcAft>
                <a:spcPts val="600"/>
              </a:spcAft>
            </a:pPr>
            <a:r>
              <a:rPr lang="en-US" dirty="0">
                <a:solidFill>
                  <a:schemeClr val="tx1"/>
                </a:solidFill>
              </a:rPr>
              <a:t>Meet every 2-3 months</a:t>
            </a:r>
          </a:p>
          <a:p>
            <a:pPr marL="179387" lvl="1">
              <a:spcBef>
                <a:spcPts val="0"/>
              </a:spcBef>
              <a:spcAft>
                <a:spcPts val="600"/>
              </a:spcAft>
            </a:pPr>
            <a:r>
              <a:rPr lang="en-US" dirty="0">
                <a:solidFill>
                  <a:schemeClr val="tx1"/>
                </a:solidFill>
              </a:rPr>
              <a:t>Guided by Appreciative Inquiry, facilitated by the Global ARC</a:t>
            </a:r>
          </a:p>
          <a:p>
            <a:pPr marL="179387" lvl="1">
              <a:spcBef>
                <a:spcPts val="0"/>
              </a:spcBef>
              <a:spcAft>
                <a:spcPts val="600"/>
              </a:spcAft>
            </a:pPr>
            <a:r>
              <a:rPr lang="en-US" dirty="0">
                <a:solidFill>
                  <a:schemeClr val="tx1"/>
                </a:solidFill>
              </a:rPr>
              <a:t>Members are compensated $100 for each meeting </a:t>
            </a:r>
          </a:p>
        </p:txBody>
      </p:sp>
      <p:pic>
        <p:nvPicPr>
          <p:cNvPr id="7" name="Picture 6" descr="A group of people posing for a photo&#10;&#10;Description automatically generated">
            <a:extLst>
              <a:ext uri="{FF2B5EF4-FFF2-40B4-BE49-F238E27FC236}">
                <a16:creationId xmlns:a16="http://schemas.microsoft.com/office/drawing/2014/main" id="{117DC53E-1FFD-1F47-C4AC-21C645570637}"/>
              </a:ext>
            </a:extLst>
          </p:cNvPr>
          <p:cNvPicPr>
            <a:picLocks noChangeAspect="1"/>
          </p:cNvPicPr>
          <p:nvPr/>
        </p:nvPicPr>
        <p:blipFill rotWithShape="1">
          <a:blip r:embed="rId2"/>
          <a:srcRect r="589" b="2"/>
          <a:stretch/>
        </p:blipFill>
        <p:spPr>
          <a:xfrm>
            <a:off x="5077279" y="1287379"/>
            <a:ext cx="7018455" cy="5438274"/>
          </a:xfrm>
          <a:prstGeom prst="rect">
            <a:avLst/>
          </a:prstGeom>
        </p:spPr>
      </p:pic>
    </p:spTree>
    <p:extLst>
      <p:ext uri="{BB962C8B-B14F-4D97-AF65-F5344CB8AC3E}">
        <p14:creationId xmlns:p14="http://schemas.microsoft.com/office/powerpoint/2010/main" val="2541132243"/>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271F7-5D2D-F981-6788-4B757022041E}"/>
              </a:ext>
            </a:extLst>
          </p:cNvPr>
          <p:cNvSpPr>
            <a:spLocks noGrp="1"/>
          </p:cNvSpPr>
          <p:nvPr>
            <p:ph type="title"/>
          </p:nvPr>
        </p:nvSpPr>
        <p:spPr>
          <a:xfrm>
            <a:off x="300789" y="274637"/>
            <a:ext cx="12192000" cy="640080"/>
          </a:xfrm>
        </p:spPr>
        <p:txBody>
          <a:bodyPr vert="horz" lIns="91440" tIns="45720" rIns="91440" bIns="45720" rtlCol="0" anchor="ctr">
            <a:normAutofit/>
          </a:bodyPr>
          <a:lstStyle/>
          <a:p>
            <a:pPr algn="l"/>
            <a:r>
              <a:rPr lang="en-US" b="1" kern="1200">
                <a:solidFill>
                  <a:schemeClr val="tx1"/>
                </a:solidFill>
                <a:latin typeface="+mj-lt"/>
                <a:ea typeface="+mj-ea"/>
                <a:cs typeface="+mj-cs"/>
              </a:rPr>
              <a:t>Clinic Sites</a:t>
            </a:r>
          </a:p>
        </p:txBody>
      </p:sp>
      <p:pic>
        <p:nvPicPr>
          <p:cNvPr id="4" name="Content Placeholder 3" descr="Table&#10;&#10;Description automatically generated">
            <a:extLst>
              <a:ext uri="{FF2B5EF4-FFF2-40B4-BE49-F238E27FC236}">
                <a16:creationId xmlns:a16="http://schemas.microsoft.com/office/drawing/2014/main" id="{14F5D8A7-D67C-D886-BDA0-FA57BAB2E75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77800" y="1538288"/>
            <a:ext cx="12014200" cy="5045075"/>
          </a:xfrm>
          <a:prstGeom prst="rect">
            <a:avLst/>
          </a:prstGeom>
        </p:spPr>
      </p:pic>
    </p:spTree>
    <p:extLst>
      <p:ext uri="{BB962C8B-B14F-4D97-AF65-F5344CB8AC3E}">
        <p14:creationId xmlns:p14="http://schemas.microsoft.com/office/powerpoint/2010/main" val="2613944360"/>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5" y="368967"/>
            <a:ext cx="12192000" cy="640080"/>
          </a:xfrm>
        </p:spPr>
        <p:txBody>
          <a:bodyPr vert="horz" lIns="91440" tIns="45720" rIns="91440" bIns="45720" rtlCol="0" anchor="b">
            <a:normAutofit fontScale="90000"/>
          </a:bodyPr>
          <a:lstStyle/>
          <a:p>
            <a:pPr algn="l"/>
            <a:r>
              <a:rPr lang="en-US" sz="5400" kern="1200" dirty="0">
                <a:solidFill>
                  <a:schemeClr val="tx1"/>
                </a:solidFill>
                <a:latin typeface="+mj-lt"/>
                <a:ea typeface="+mj-ea"/>
                <a:cs typeface="+mj-cs"/>
              </a:rPr>
              <a:t>Proposed ROIO</a:t>
            </a:r>
          </a:p>
        </p:txBody>
      </p:sp>
      <p:pic>
        <p:nvPicPr>
          <p:cNvPr id="3" name="Picture 2">
            <a:extLst>
              <a:ext uri="{FF2B5EF4-FFF2-40B4-BE49-F238E27FC236}">
                <a16:creationId xmlns:a16="http://schemas.microsoft.com/office/drawing/2014/main" id="{52BA9A66-D18E-1A1D-C941-E7065132BC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6" y="1615033"/>
            <a:ext cx="12219032" cy="4459946"/>
          </a:xfrm>
          <a:prstGeom prst="rect">
            <a:avLst/>
          </a:prstGeom>
        </p:spPr>
      </p:pic>
    </p:spTree>
    <p:extLst>
      <p:ext uri="{BB962C8B-B14F-4D97-AF65-F5344CB8AC3E}">
        <p14:creationId xmlns:p14="http://schemas.microsoft.com/office/powerpoint/2010/main" val="1814863430"/>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7CCB84-0366-453A-B086-4C607FCD59DF}"/>
              </a:ext>
            </a:extLst>
          </p:cNvPr>
          <p:cNvSpPr/>
          <p:nvPr/>
        </p:nvSpPr>
        <p:spPr>
          <a:xfrm>
            <a:off x="10961661" y="0"/>
            <a:ext cx="942975" cy="6858000"/>
          </a:xfrm>
          <a:prstGeom prst="rect">
            <a:avLst/>
          </a:prstGeom>
          <a:solidFill>
            <a:srgbClr val="AFDC7E"/>
          </a:solidFill>
          <a:ln>
            <a:solidFill>
              <a:srgbClr val="AFDC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924EA898-1F1E-8748-A6C3-01B94E7577B2}"/>
              </a:ext>
            </a:extLst>
          </p:cNvPr>
          <p:cNvSpPr>
            <a:spLocks noGrp="1"/>
          </p:cNvSpPr>
          <p:nvPr>
            <p:ph type="title"/>
          </p:nvPr>
        </p:nvSpPr>
        <p:spPr>
          <a:xfrm>
            <a:off x="0" y="50048"/>
            <a:ext cx="12192000" cy="640080"/>
          </a:xfrm>
        </p:spPr>
        <p:txBody>
          <a:bodyPr>
            <a:normAutofit/>
          </a:bodyPr>
          <a:lstStyle/>
          <a:p>
            <a:pPr algn="l"/>
            <a:r>
              <a:rPr lang="en-US" sz="3400" b="1" dirty="0">
                <a:solidFill>
                  <a:schemeClr val="tx1"/>
                </a:solidFill>
                <a:latin typeface="Calibri Light" panose="020F0302020204030204" pitchFamily="34" charset="0"/>
                <a:cs typeface="Calibri Light" panose="020F0302020204030204" pitchFamily="34" charset="0"/>
              </a:rPr>
              <a:t>Key steps in assessing fit for the CO-CREATE-Ex program</a:t>
            </a:r>
          </a:p>
        </p:txBody>
      </p:sp>
      <p:sp>
        <p:nvSpPr>
          <p:cNvPr id="3" name="Text Placeholder 2">
            <a:extLst>
              <a:ext uri="{FF2B5EF4-FFF2-40B4-BE49-F238E27FC236}">
                <a16:creationId xmlns:a16="http://schemas.microsoft.com/office/drawing/2014/main" id="{77877E27-C537-014E-A7BD-0F236C3501E1}"/>
              </a:ext>
            </a:extLst>
          </p:cNvPr>
          <p:cNvSpPr>
            <a:spLocks noGrp="1"/>
          </p:cNvSpPr>
          <p:nvPr>
            <p:ph type="body" idx="4294967295"/>
          </p:nvPr>
        </p:nvSpPr>
        <p:spPr>
          <a:xfrm>
            <a:off x="0" y="913534"/>
            <a:ext cx="10704513" cy="6462713"/>
          </a:xfrm>
          <a:noFill/>
        </p:spPr>
        <p:txBody>
          <a:bodyPr>
            <a:normAutofit/>
          </a:bodyPr>
          <a:lstStyle/>
          <a:p>
            <a:pPr marL="342900" indent="-342900">
              <a:lnSpc>
                <a:spcPct val="110000"/>
              </a:lnSpc>
              <a:buFont typeface="Arial" panose="020B0604020202020204" pitchFamily="34" charset="0"/>
              <a:buChar char="•"/>
            </a:pPr>
            <a:r>
              <a:rPr lang="en-US" sz="2800" dirty="0"/>
              <a:t>One round of PRISM assessment with clinical and administrative partners:</a:t>
            </a:r>
          </a:p>
          <a:p>
            <a:pPr marL="800100" lvl="1" indent="-342900">
              <a:lnSpc>
                <a:spcPct val="110000"/>
              </a:lnSpc>
            </a:pPr>
            <a:r>
              <a:rPr lang="en-US" sz="2600" dirty="0"/>
              <a:t>Introduction to explain process and answer questions</a:t>
            </a:r>
          </a:p>
          <a:p>
            <a:pPr marL="800100" lvl="1" indent="-342900">
              <a:lnSpc>
                <a:spcPct val="110000"/>
              </a:lnSpc>
            </a:pPr>
            <a:r>
              <a:rPr lang="en-US" sz="2600" dirty="0"/>
              <a:t>Complete survey questions using survey link sent via email </a:t>
            </a:r>
            <a:endParaRPr lang="en-US" sz="2600" i="1" dirty="0">
              <a:highlight>
                <a:srgbClr val="FFFF00"/>
              </a:highlight>
            </a:endParaRPr>
          </a:p>
          <a:p>
            <a:pPr marL="800100" lvl="1" indent="-342900">
              <a:lnSpc>
                <a:spcPct val="110000"/>
              </a:lnSpc>
            </a:pPr>
            <a:r>
              <a:rPr lang="en-US" sz="2600" dirty="0"/>
              <a:t>Meet to review survey results and make action plans</a:t>
            </a:r>
          </a:p>
          <a:p>
            <a:pPr marL="342900" indent="-342900">
              <a:lnSpc>
                <a:spcPct val="200000"/>
              </a:lnSpc>
              <a:buFont typeface="Arial" panose="020B0604020202020204" pitchFamily="34" charset="0"/>
              <a:buChar char="•"/>
            </a:pPr>
            <a:r>
              <a:rPr lang="en-US" sz="2800" dirty="0"/>
              <a:t>Develop PRISM barrier survey and administer before each roll out with clinical and community partners</a:t>
            </a:r>
          </a:p>
          <a:p>
            <a:pPr marL="342900" indent="-342900">
              <a:lnSpc>
                <a:spcPct val="200000"/>
              </a:lnSpc>
              <a:buFont typeface="Arial" panose="020B0604020202020204" pitchFamily="34" charset="0"/>
              <a:buChar char="•"/>
            </a:pPr>
            <a:r>
              <a:rPr lang="en-US" sz="2800" dirty="0"/>
              <a:t>Address concerns before roll out</a:t>
            </a:r>
          </a:p>
          <a:p>
            <a:endParaRPr lang="en-US" sz="2800" dirty="0"/>
          </a:p>
          <a:p>
            <a:pPr marL="0" indent="0">
              <a:buNone/>
            </a:pPr>
            <a:endParaRPr lang="en-US" sz="2800" dirty="0"/>
          </a:p>
          <a:p>
            <a:endParaRPr lang="en-US" sz="2800" dirty="0"/>
          </a:p>
          <a:p>
            <a:endParaRPr lang="en-US" sz="2800" dirty="0"/>
          </a:p>
          <a:p>
            <a:endParaRPr lang="en-US" sz="28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34842" b="39845"/>
          <a:stretch/>
        </p:blipFill>
        <p:spPr>
          <a:xfrm>
            <a:off x="8765233" y="5792144"/>
            <a:ext cx="2834782" cy="688678"/>
          </a:xfrm>
          <a:prstGeom prst="rect">
            <a:avLst/>
          </a:prstGeom>
        </p:spPr>
      </p:pic>
    </p:spTree>
    <p:extLst>
      <p:ext uri="{BB962C8B-B14F-4D97-AF65-F5344CB8AC3E}">
        <p14:creationId xmlns:p14="http://schemas.microsoft.com/office/powerpoint/2010/main" val="803261815"/>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F9F6D-735A-2748-AB7B-F26FAF192C42}"/>
              </a:ext>
            </a:extLst>
          </p:cNvPr>
          <p:cNvSpPr>
            <a:spLocks noGrp="1"/>
          </p:cNvSpPr>
          <p:nvPr>
            <p:ph type="title"/>
          </p:nvPr>
        </p:nvSpPr>
        <p:spPr>
          <a:xfrm>
            <a:off x="132347" y="149397"/>
            <a:ext cx="12192000" cy="640080"/>
          </a:xfrm>
        </p:spPr>
        <p:txBody>
          <a:bodyPr>
            <a:normAutofit/>
          </a:bodyPr>
          <a:lstStyle/>
          <a:p>
            <a:pPr algn="l"/>
            <a:r>
              <a:rPr lang="en-US" sz="3600" dirty="0">
                <a:solidFill>
                  <a:schemeClr val="tx1"/>
                </a:solidFill>
                <a:latin typeface="Arial Narrow" panose="020B0606020202030204" pitchFamily="34" charset="0"/>
              </a:rPr>
              <a:t>CO-CREATE-Ex Program Flow</a:t>
            </a:r>
          </a:p>
        </p:txBody>
      </p:sp>
      <p:pic>
        <p:nvPicPr>
          <p:cNvPr id="5" name="Picture 4"/>
          <p:cNvPicPr/>
          <p:nvPr/>
        </p:nvPicPr>
        <p:blipFill rotWithShape="1">
          <a:blip r:embed="rId3"/>
          <a:srcRect l="9121" t="12383" r="12604" b="3888"/>
          <a:stretch/>
        </p:blipFill>
        <p:spPr bwMode="auto">
          <a:xfrm>
            <a:off x="-1" y="789477"/>
            <a:ext cx="9725891" cy="5808750"/>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t="34842" b="39845"/>
          <a:stretch/>
        </p:blipFill>
        <p:spPr>
          <a:xfrm>
            <a:off x="9835838" y="6285597"/>
            <a:ext cx="2356162" cy="572403"/>
          </a:xfrm>
          <a:prstGeom prst="rect">
            <a:avLst/>
          </a:prstGeom>
          <a:solidFill>
            <a:schemeClr val="bg1"/>
          </a:solidFill>
        </p:spPr>
      </p:pic>
    </p:spTree>
    <p:extLst>
      <p:ext uri="{BB962C8B-B14F-4D97-AF65-F5344CB8AC3E}">
        <p14:creationId xmlns:p14="http://schemas.microsoft.com/office/powerpoint/2010/main" val="229548372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7D9E92-62AD-04E0-9018-7C5079C28D2C}"/>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680599A1-BAC4-6F07-0ACE-E50985838BAD}"/>
              </a:ext>
            </a:extLst>
          </p:cNvPr>
          <p:cNvSpPr>
            <a:spLocks noGrp="1"/>
          </p:cNvSpPr>
          <p:nvPr>
            <p:ph type="body" sz="quarter" idx="12"/>
          </p:nvPr>
        </p:nvSpPr>
        <p:spPr/>
        <p:txBody>
          <a:bodyPr/>
          <a:lstStyle/>
          <a:p>
            <a:endParaRPr lang="en-US"/>
          </a:p>
        </p:txBody>
      </p:sp>
      <p:sp>
        <p:nvSpPr>
          <p:cNvPr id="4" name="Text Placeholder 3">
            <a:extLst>
              <a:ext uri="{FF2B5EF4-FFF2-40B4-BE49-F238E27FC236}">
                <a16:creationId xmlns:a16="http://schemas.microsoft.com/office/drawing/2014/main" id="{395B589E-9C4F-05BA-191A-4BEA38817EDB}"/>
              </a:ext>
            </a:extLst>
          </p:cNvPr>
          <p:cNvSpPr>
            <a:spLocks noGrp="1"/>
          </p:cNvSpPr>
          <p:nvPr>
            <p:ph type="body" sz="quarter" idx="13"/>
          </p:nvPr>
        </p:nvSpPr>
        <p:spPr/>
        <p:txBody>
          <a:bodyPr/>
          <a:lstStyle/>
          <a:p>
            <a:endParaRPr lang="en-US"/>
          </a:p>
        </p:txBody>
      </p:sp>
      <p:sp>
        <p:nvSpPr>
          <p:cNvPr id="5" name="Text Placeholder 4">
            <a:extLst>
              <a:ext uri="{FF2B5EF4-FFF2-40B4-BE49-F238E27FC236}">
                <a16:creationId xmlns:a16="http://schemas.microsoft.com/office/drawing/2014/main" id="{410EC1B3-736C-D511-3C5A-1E416FCE81FB}"/>
              </a:ext>
            </a:extLst>
          </p:cNvPr>
          <p:cNvSpPr>
            <a:spLocks noGrp="1"/>
          </p:cNvSpPr>
          <p:nvPr>
            <p:ph type="body" sz="quarter" idx="16"/>
          </p:nvPr>
        </p:nvSpPr>
        <p:spPr/>
        <p:txBody>
          <a:bodyPr/>
          <a:lstStyle/>
          <a:p>
            <a:endParaRPr lang="en-US"/>
          </a:p>
        </p:txBody>
      </p:sp>
      <p:sp>
        <p:nvSpPr>
          <p:cNvPr id="9" name="Title 4">
            <a:extLst>
              <a:ext uri="{FF2B5EF4-FFF2-40B4-BE49-F238E27FC236}">
                <a16:creationId xmlns:a16="http://schemas.microsoft.com/office/drawing/2014/main" id="{46DF9197-E681-D14E-8684-45A5B57E91D8}"/>
              </a:ext>
            </a:extLst>
          </p:cNvPr>
          <p:cNvSpPr txBox="1">
            <a:spLocks/>
          </p:cNvSpPr>
          <p:nvPr/>
        </p:nvSpPr>
        <p:spPr>
          <a:xfrm>
            <a:off x="2390775" y="177800"/>
            <a:ext cx="7877175" cy="1143000"/>
          </a:xfrm>
          <a:prstGeom prst="rect">
            <a:avLst/>
          </a:prstGeom>
          <a:ln w="12700">
            <a:miter lim="400000"/>
          </a:ln>
          <a:extLst>
            <a:ext uri="{C572A759-6A51-4108-AA02-DFA0A04FC94B}">
              <ma14:wrappingTextBoxFlag xmlns="" xmlns:ma14="http://schemas.microsoft.com/office/mac/drawingml/2011/main" val="1"/>
            </a:ext>
          </a:extLst>
        </p:spPr>
        <p:txBody>
          <a:bodyPr lIns="47625" tIns="47625" rIns="47625" bIns="47625" anchor="ctr">
            <a:noAutofit/>
          </a:bodyPr>
          <a:lstStyle>
            <a:lvl1pPr marL="0" marR="0" indent="0" algn="ctr" defTabSz="330200" rtl="0" latinLnBrk="0">
              <a:lnSpc>
                <a:spcPct val="100000"/>
              </a:lnSpc>
              <a:spcBef>
                <a:spcPts val="0"/>
              </a:spcBef>
              <a:spcAft>
                <a:spcPts val="0"/>
              </a:spcAft>
              <a:buClrTx/>
              <a:buSzTx/>
              <a:buFontTx/>
              <a:buNone/>
              <a:tabLst/>
              <a:defRPr sz="4480" b="0" i="0" u="none" strike="noStrike" cap="none" spc="0" baseline="0">
                <a:ln>
                  <a:noFill/>
                </a:ln>
                <a:solidFill>
                  <a:srgbClr val="000000"/>
                </a:solidFill>
                <a:uFillTx/>
                <a:latin typeface="+mn-lt"/>
                <a:ea typeface="+mn-ea"/>
                <a:cs typeface="+mn-cs"/>
                <a:sym typeface="Helvetica Neue Medium"/>
              </a:defRPr>
            </a:lvl1pPr>
            <a:lvl2pPr marL="0" marR="0" indent="0" algn="ctr" defTabSz="330200" rtl="0" latinLnBrk="0">
              <a:lnSpc>
                <a:spcPct val="100000"/>
              </a:lnSpc>
              <a:spcBef>
                <a:spcPts val="0"/>
              </a:spcBef>
              <a:spcAft>
                <a:spcPts val="0"/>
              </a:spcAft>
              <a:buClrTx/>
              <a:buSzTx/>
              <a:buFontTx/>
              <a:buNone/>
              <a:tabLst/>
              <a:defRPr sz="4480" b="0" i="0" u="none" strike="noStrike" cap="none" spc="0" baseline="0">
                <a:ln>
                  <a:noFill/>
                </a:ln>
                <a:solidFill>
                  <a:srgbClr val="000000"/>
                </a:solidFill>
                <a:uFillTx/>
                <a:latin typeface="+mn-lt"/>
                <a:ea typeface="+mn-ea"/>
                <a:cs typeface="+mn-cs"/>
                <a:sym typeface="Helvetica Neue Medium"/>
              </a:defRPr>
            </a:lvl2pPr>
            <a:lvl3pPr marL="0" marR="0" indent="0" algn="ctr" defTabSz="330200" rtl="0" latinLnBrk="0">
              <a:lnSpc>
                <a:spcPct val="100000"/>
              </a:lnSpc>
              <a:spcBef>
                <a:spcPts val="0"/>
              </a:spcBef>
              <a:spcAft>
                <a:spcPts val="0"/>
              </a:spcAft>
              <a:buClrTx/>
              <a:buSzTx/>
              <a:buFontTx/>
              <a:buNone/>
              <a:tabLst/>
              <a:defRPr sz="4480" b="0" i="0" u="none" strike="noStrike" cap="none" spc="0" baseline="0">
                <a:ln>
                  <a:noFill/>
                </a:ln>
                <a:solidFill>
                  <a:srgbClr val="000000"/>
                </a:solidFill>
                <a:uFillTx/>
                <a:latin typeface="+mn-lt"/>
                <a:ea typeface="+mn-ea"/>
                <a:cs typeface="+mn-cs"/>
                <a:sym typeface="Helvetica Neue Medium"/>
              </a:defRPr>
            </a:lvl3pPr>
            <a:lvl4pPr marL="0" marR="0" indent="0" algn="ctr" defTabSz="330200" rtl="0" latinLnBrk="0">
              <a:lnSpc>
                <a:spcPct val="100000"/>
              </a:lnSpc>
              <a:spcBef>
                <a:spcPts val="0"/>
              </a:spcBef>
              <a:spcAft>
                <a:spcPts val="0"/>
              </a:spcAft>
              <a:buClrTx/>
              <a:buSzTx/>
              <a:buFontTx/>
              <a:buNone/>
              <a:tabLst/>
              <a:defRPr sz="4480" b="0" i="0" u="none" strike="noStrike" cap="none" spc="0" baseline="0">
                <a:ln>
                  <a:noFill/>
                </a:ln>
                <a:solidFill>
                  <a:srgbClr val="000000"/>
                </a:solidFill>
                <a:uFillTx/>
                <a:latin typeface="+mn-lt"/>
                <a:ea typeface="+mn-ea"/>
                <a:cs typeface="+mn-cs"/>
                <a:sym typeface="Helvetica Neue Medium"/>
              </a:defRPr>
            </a:lvl4pPr>
            <a:lvl5pPr marL="0" marR="0" indent="0" algn="ctr" defTabSz="330200" rtl="0" latinLnBrk="0">
              <a:lnSpc>
                <a:spcPct val="100000"/>
              </a:lnSpc>
              <a:spcBef>
                <a:spcPts val="0"/>
              </a:spcBef>
              <a:spcAft>
                <a:spcPts val="0"/>
              </a:spcAft>
              <a:buClrTx/>
              <a:buSzTx/>
              <a:buFontTx/>
              <a:buNone/>
              <a:tabLst/>
              <a:defRPr sz="4480" b="0" i="0" u="none" strike="noStrike" cap="none" spc="0" baseline="0">
                <a:ln>
                  <a:noFill/>
                </a:ln>
                <a:solidFill>
                  <a:srgbClr val="000000"/>
                </a:solidFill>
                <a:uFillTx/>
                <a:latin typeface="+mn-lt"/>
                <a:ea typeface="+mn-ea"/>
                <a:cs typeface="+mn-cs"/>
                <a:sym typeface="Helvetica Neue Medium"/>
              </a:defRPr>
            </a:lvl5pPr>
            <a:lvl6pPr marL="0" marR="0" indent="0" algn="ctr" defTabSz="330200" rtl="0" latinLnBrk="0">
              <a:lnSpc>
                <a:spcPct val="100000"/>
              </a:lnSpc>
              <a:spcBef>
                <a:spcPts val="0"/>
              </a:spcBef>
              <a:spcAft>
                <a:spcPts val="0"/>
              </a:spcAft>
              <a:buClrTx/>
              <a:buSzTx/>
              <a:buFontTx/>
              <a:buNone/>
              <a:tabLst/>
              <a:defRPr sz="4480" b="0" i="0" u="none" strike="noStrike" cap="none" spc="0" baseline="0">
                <a:ln>
                  <a:noFill/>
                </a:ln>
                <a:solidFill>
                  <a:srgbClr val="000000"/>
                </a:solidFill>
                <a:uFillTx/>
                <a:latin typeface="+mn-lt"/>
                <a:ea typeface="+mn-ea"/>
                <a:cs typeface="+mn-cs"/>
                <a:sym typeface="Helvetica Neue Medium"/>
              </a:defRPr>
            </a:lvl6pPr>
            <a:lvl7pPr marL="0" marR="0" indent="0" algn="ctr" defTabSz="330200" rtl="0" latinLnBrk="0">
              <a:lnSpc>
                <a:spcPct val="100000"/>
              </a:lnSpc>
              <a:spcBef>
                <a:spcPts val="0"/>
              </a:spcBef>
              <a:spcAft>
                <a:spcPts val="0"/>
              </a:spcAft>
              <a:buClrTx/>
              <a:buSzTx/>
              <a:buFontTx/>
              <a:buNone/>
              <a:tabLst/>
              <a:defRPr sz="4480" b="0" i="0" u="none" strike="noStrike" cap="none" spc="0" baseline="0">
                <a:ln>
                  <a:noFill/>
                </a:ln>
                <a:solidFill>
                  <a:srgbClr val="000000"/>
                </a:solidFill>
                <a:uFillTx/>
                <a:latin typeface="+mn-lt"/>
                <a:ea typeface="+mn-ea"/>
                <a:cs typeface="+mn-cs"/>
                <a:sym typeface="Helvetica Neue Medium"/>
              </a:defRPr>
            </a:lvl7pPr>
            <a:lvl8pPr marL="0" marR="0" indent="0" algn="ctr" defTabSz="330200" rtl="0" latinLnBrk="0">
              <a:lnSpc>
                <a:spcPct val="100000"/>
              </a:lnSpc>
              <a:spcBef>
                <a:spcPts val="0"/>
              </a:spcBef>
              <a:spcAft>
                <a:spcPts val="0"/>
              </a:spcAft>
              <a:buClrTx/>
              <a:buSzTx/>
              <a:buFontTx/>
              <a:buNone/>
              <a:tabLst/>
              <a:defRPr sz="4480" b="0" i="0" u="none" strike="noStrike" cap="none" spc="0" baseline="0">
                <a:ln>
                  <a:noFill/>
                </a:ln>
                <a:solidFill>
                  <a:srgbClr val="000000"/>
                </a:solidFill>
                <a:uFillTx/>
                <a:latin typeface="+mn-lt"/>
                <a:ea typeface="+mn-ea"/>
                <a:cs typeface="+mn-cs"/>
                <a:sym typeface="Helvetica Neue Medium"/>
              </a:defRPr>
            </a:lvl8pPr>
            <a:lvl9pPr marL="0" marR="0" indent="0" algn="ctr" defTabSz="330200" rtl="0" latinLnBrk="0">
              <a:lnSpc>
                <a:spcPct val="100000"/>
              </a:lnSpc>
              <a:spcBef>
                <a:spcPts val="0"/>
              </a:spcBef>
              <a:spcAft>
                <a:spcPts val="0"/>
              </a:spcAft>
              <a:buClrTx/>
              <a:buSzTx/>
              <a:buFontTx/>
              <a:buNone/>
              <a:tabLst/>
              <a:defRPr sz="4480" b="0" i="0" u="none" strike="noStrike" cap="none" spc="0" baseline="0">
                <a:ln>
                  <a:noFill/>
                </a:ln>
                <a:solidFill>
                  <a:srgbClr val="000000"/>
                </a:solidFill>
                <a:uFillTx/>
                <a:latin typeface="+mn-lt"/>
                <a:ea typeface="+mn-ea"/>
                <a:cs typeface="+mn-cs"/>
                <a:sym typeface="Helvetica Neue Medium"/>
              </a:defRPr>
            </a:lvl9pPr>
          </a:lstStyle>
          <a:p>
            <a:pPr defTabSz="309563"/>
            <a:r>
              <a:rPr lang="en-US" sz="3000" kern="0">
                <a:latin typeface="Century Gothic" panose="020B0502020202020204" pitchFamily="34" charset="0"/>
              </a:rPr>
              <a:t>What is DIS all about?</a:t>
            </a:r>
            <a:endParaRPr lang="en-US" sz="3000" kern="0" dirty="0">
              <a:latin typeface="Century Gothic" panose="020B0502020202020204" pitchFamily="34" charset="0"/>
            </a:endParaRPr>
          </a:p>
        </p:txBody>
      </p:sp>
      <p:sp>
        <p:nvSpPr>
          <p:cNvPr id="10" name="Text Placeholder 5">
            <a:extLst>
              <a:ext uri="{FF2B5EF4-FFF2-40B4-BE49-F238E27FC236}">
                <a16:creationId xmlns:a16="http://schemas.microsoft.com/office/drawing/2014/main" id="{FCF2AC92-D734-1AAF-FC83-631FF7483730}"/>
              </a:ext>
            </a:extLst>
          </p:cNvPr>
          <p:cNvSpPr txBox="1">
            <a:spLocks/>
          </p:cNvSpPr>
          <p:nvPr/>
        </p:nvSpPr>
        <p:spPr>
          <a:xfrm>
            <a:off x="2620583" y="1214438"/>
            <a:ext cx="7162800" cy="3486150"/>
          </a:xfrm>
          <a:prstGeom prst="rect">
            <a:avLst/>
          </a:prstGeom>
          <a:ln w="12700">
            <a:miter lim="400000"/>
          </a:ln>
          <a:extLst>
            <a:ext uri="{C572A759-6A51-4108-AA02-DFA0A04FC94B}">
              <ma14:wrappingTextBoxFlag xmlns="" xmlns:ma14="http://schemas.microsoft.com/office/mac/drawingml/2011/main" val="1"/>
            </a:ext>
          </a:extLst>
        </p:spPr>
        <p:txBody>
          <a:bodyPr lIns="47625" tIns="47625" rIns="47625" bIns="47625" anchor="t">
            <a:noAutofit/>
          </a:bodyPr>
          <a:lstStyle>
            <a:lvl1pPr marL="254000" marR="0" indent="-254000" algn="l" defTabSz="330200" rtl="0" latinLnBrk="0">
              <a:lnSpc>
                <a:spcPct val="100000"/>
              </a:lnSpc>
              <a:spcBef>
                <a:spcPts val="2360"/>
              </a:spcBef>
              <a:spcAft>
                <a:spcPts val="0"/>
              </a:spcAft>
              <a:buClrTx/>
              <a:buSzPct val="125000"/>
              <a:buFontTx/>
              <a:buChar char="•"/>
              <a:tabLst/>
              <a:defRPr sz="1920" b="0" i="0" u="none" strike="noStrike" cap="none" spc="0" baseline="0">
                <a:ln>
                  <a:noFill/>
                </a:ln>
                <a:solidFill>
                  <a:srgbClr val="000000"/>
                </a:solidFill>
                <a:uFillTx/>
                <a:latin typeface="Helvetica Neue"/>
                <a:ea typeface="Helvetica Neue"/>
                <a:cs typeface="Helvetica Neue"/>
                <a:sym typeface="Helvetica Neue"/>
              </a:defRPr>
            </a:lvl1pPr>
            <a:lvl2pPr marL="508000" marR="0" indent="-254000" algn="l" defTabSz="330200" rtl="0" latinLnBrk="0">
              <a:lnSpc>
                <a:spcPct val="100000"/>
              </a:lnSpc>
              <a:spcBef>
                <a:spcPts val="2360"/>
              </a:spcBef>
              <a:spcAft>
                <a:spcPts val="0"/>
              </a:spcAft>
              <a:buClrTx/>
              <a:buSzPct val="125000"/>
              <a:buFontTx/>
              <a:buChar char="•"/>
              <a:tabLst/>
              <a:defRPr sz="1920" b="0" i="0" u="none" strike="noStrike" cap="none" spc="0" baseline="0">
                <a:ln>
                  <a:noFill/>
                </a:ln>
                <a:solidFill>
                  <a:srgbClr val="000000"/>
                </a:solidFill>
                <a:uFillTx/>
                <a:latin typeface="Helvetica Neue"/>
                <a:ea typeface="Helvetica Neue"/>
                <a:cs typeface="Helvetica Neue"/>
                <a:sym typeface="Helvetica Neue"/>
              </a:defRPr>
            </a:lvl2pPr>
            <a:lvl3pPr marL="762000" marR="0" indent="-254000" algn="l" defTabSz="330200" rtl="0" latinLnBrk="0">
              <a:lnSpc>
                <a:spcPct val="100000"/>
              </a:lnSpc>
              <a:spcBef>
                <a:spcPts val="2360"/>
              </a:spcBef>
              <a:spcAft>
                <a:spcPts val="0"/>
              </a:spcAft>
              <a:buClrTx/>
              <a:buSzPct val="125000"/>
              <a:buFontTx/>
              <a:buChar char="•"/>
              <a:tabLst/>
              <a:defRPr sz="1920" b="0" i="0" u="none" strike="noStrike" cap="none" spc="0" baseline="0">
                <a:ln>
                  <a:noFill/>
                </a:ln>
                <a:solidFill>
                  <a:srgbClr val="000000"/>
                </a:solidFill>
                <a:uFillTx/>
                <a:latin typeface="Helvetica Neue"/>
                <a:ea typeface="Helvetica Neue"/>
                <a:cs typeface="Helvetica Neue"/>
                <a:sym typeface="Helvetica Neue"/>
              </a:defRPr>
            </a:lvl3pPr>
            <a:lvl4pPr marL="1016000" marR="0" indent="-254000" algn="l" defTabSz="330200" rtl="0" latinLnBrk="0">
              <a:lnSpc>
                <a:spcPct val="100000"/>
              </a:lnSpc>
              <a:spcBef>
                <a:spcPts val="2360"/>
              </a:spcBef>
              <a:spcAft>
                <a:spcPts val="0"/>
              </a:spcAft>
              <a:buClrTx/>
              <a:buSzPct val="125000"/>
              <a:buFontTx/>
              <a:buChar char="•"/>
              <a:tabLst/>
              <a:defRPr sz="1920" b="0" i="0" u="none" strike="noStrike" cap="none" spc="0" baseline="0">
                <a:ln>
                  <a:noFill/>
                </a:ln>
                <a:solidFill>
                  <a:srgbClr val="000000"/>
                </a:solidFill>
                <a:uFillTx/>
                <a:latin typeface="Helvetica Neue"/>
                <a:ea typeface="Helvetica Neue"/>
                <a:cs typeface="Helvetica Neue"/>
                <a:sym typeface="Helvetica Neue"/>
              </a:defRPr>
            </a:lvl4pPr>
            <a:lvl5pPr marL="1270000" marR="0" indent="-254000" algn="l" defTabSz="330200" rtl="0" latinLnBrk="0">
              <a:lnSpc>
                <a:spcPct val="100000"/>
              </a:lnSpc>
              <a:spcBef>
                <a:spcPts val="2360"/>
              </a:spcBef>
              <a:spcAft>
                <a:spcPts val="0"/>
              </a:spcAft>
              <a:buClrTx/>
              <a:buSzPct val="125000"/>
              <a:buFontTx/>
              <a:buChar char="•"/>
              <a:tabLst/>
              <a:defRPr sz="1920" b="0" i="0" u="none" strike="noStrike" cap="none" spc="0" baseline="0">
                <a:ln>
                  <a:noFill/>
                </a:ln>
                <a:solidFill>
                  <a:srgbClr val="000000"/>
                </a:solidFill>
                <a:uFillTx/>
                <a:latin typeface="Helvetica Neue"/>
                <a:ea typeface="Helvetica Neue"/>
                <a:cs typeface="Helvetica Neue"/>
                <a:sym typeface="Helvetica Neue"/>
              </a:defRPr>
            </a:lvl5pPr>
            <a:lvl6pPr marL="1524000" marR="0" indent="-254000" algn="l" defTabSz="330200" rtl="0" latinLnBrk="0">
              <a:lnSpc>
                <a:spcPct val="100000"/>
              </a:lnSpc>
              <a:spcBef>
                <a:spcPts val="2360"/>
              </a:spcBef>
              <a:spcAft>
                <a:spcPts val="0"/>
              </a:spcAft>
              <a:buClrTx/>
              <a:buSzPct val="125000"/>
              <a:buFontTx/>
              <a:buChar char="•"/>
              <a:tabLst/>
              <a:defRPr sz="1920" b="0" i="0" u="none" strike="noStrike" cap="none" spc="0" baseline="0">
                <a:ln>
                  <a:noFill/>
                </a:ln>
                <a:solidFill>
                  <a:srgbClr val="000000"/>
                </a:solidFill>
                <a:uFillTx/>
                <a:latin typeface="Helvetica Neue"/>
                <a:ea typeface="Helvetica Neue"/>
                <a:cs typeface="Helvetica Neue"/>
                <a:sym typeface="Helvetica Neue"/>
              </a:defRPr>
            </a:lvl6pPr>
            <a:lvl7pPr marL="1778000" marR="0" indent="-254000" algn="l" defTabSz="330200" rtl="0" latinLnBrk="0">
              <a:lnSpc>
                <a:spcPct val="100000"/>
              </a:lnSpc>
              <a:spcBef>
                <a:spcPts val="2360"/>
              </a:spcBef>
              <a:spcAft>
                <a:spcPts val="0"/>
              </a:spcAft>
              <a:buClrTx/>
              <a:buSzPct val="125000"/>
              <a:buFontTx/>
              <a:buChar char="•"/>
              <a:tabLst/>
              <a:defRPr sz="1920" b="0" i="0" u="none" strike="noStrike" cap="none" spc="0" baseline="0">
                <a:ln>
                  <a:noFill/>
                </a:ln>
                <a:solidFill>
                  <a:srgbClr val="000000"/>
                </a:solidFill>
                <a:uFillTx/>
                <a:latin typeface="Helvetica Neue"/>
                <a:ea typeface="Helvetica Neue"/>
                <a:cs typeface="Helvetica Neue"/>
                <a:sym typeface="Helvetica Neue"/>
              </a:defRPr>
            </a:lvl7pPr>
            <a:lvl8pPr marL="2032000" marR="0" indent="-254000" algn="l" defTabSz="330200" rtl="0" latinLnBrk="0">
              <a:lnSpc>
                <a:spcPct val="100000"/>
              </a:lnSpc>
              <a:spcBef>
                <a:spcPts val="2360"/>
              </a:spcBef>
              <a:spcAft>
                <a:spcPts val="0"/>
              </a:spcAft>
              <a:buClrTx/>
              <a:buSzPct val="125000"/>
              <a:buFontTx/>
              <a:buChar char="•"/>
              <a:tabLst/>
              <a:defRPr sz="1920" b="0" i="0" u="none" strike="noStrike" cap="none" spc="0" baseline="0">
                <a:ln>
                  <a:noFill/>
                </a:ln>
                <a:solidFill>
                  <a:srgbClr val="000000"/>
                </a:solidFill>
                <a:uFillTx/>
                <a:latin typeface="Helvetica Neue"/>
                <a:ea typeface="Helvetica Neue"/>
                <a:cs typeface="Helvetica Neue"/>
                <a:sym typeface="Helvetica Neue"/>
              </a:defRPr>
            </a:lvl8pPr>
            <a:lvl9pPr marL="2286000" marR="0" indent="-254000" algn="l" defTabSz="330200" rtl="0" latinLnBrk="0">
              <a:lnSpc>
                <a:spcPct val="100000"/>
              </a:lnSpc>
              <a:spcBef>
                <a:spcPts val="2360"/>
              </a:spcBef>
              <a:spcAft>
                <a:spcPts val="0"/>
              </a:spcAft>
              <a:buClrTx/>
              <a:buSzPct val="125000"/>
              <a:buFontTx/>
              <a:buChar char="•"/>
              <a:tabLst/>
              <a:defRPr sz="1920" b="0" i="0" u="none" strike="noStrike" cap="none" spc="0" baseline="0">
                <a:ln>
                  <a:noFill/>
                </a:ln>
                <a:solidFill>
                  <a:srgbClr val="000000"/>
                </a:solidFill>
                <a:uFillTx/>
                <a:latin typeface="Helvetica Neue"/>
                <a:ea typeface="Helvetica Neue"/>
                <a:cs typeface="Helvetica Neue"/>
                <a:sym typeface="Helvetica Neue"/>
              </a:defRPr>
            </a:lvl9pPr>
          </a:lstStyle>
          <a:p>
            <a:pPr marL="238125" indent="-238125" defTabSz="309563">
              <a:spcBef>
                <a:spcPts val="1050"/>
              </a:spcBef>
            </a:pPr>
            <a:r>
              <a:rPr lang="en-US" sz="2250" kern="0" dirty="0">
                <a:solidFill>
                  <a:srgbClr val="333333"/>
                </a:solidFill>
                <a:latin typeface="Century Gothic" panose="020B0502020202020204" pitchFamily="34" charset="0"/>
              </a:rPr>
              <a:t>Understanding the </a:t>
            </a:r>
            <a:r>
              <a:rPr lang="en-US" sz="2250" b="1" kern="0" dirty="0">
                <a:solidFill>
                  <a:srgbClr val="333333"/>
                </a:solidFill>
                <a:latin typeface="Century Gothic" panose="020B0502020202020204" pitchFamily="34" charset="0"/>
              </a:rPr>
              <a:t>context</a:t>
            </a:r>
            <a:r>
              <a:rPr lang="en-US" sz="2250" kern="0" dirty="0">
                <a:solidFill>
                  <a:srgbClr val="333333"/>
                </a:solidFill>
                <a:latin typeface="Century Gothic" panose="020B0502020202020204" pitchFamily="34" charset="0"/>
              </a:rPr>
              <a:t> related to evidence-based intervention (EBI) dissemination, implementation, and sustainment.</a:t>
            </a:r>
          </a:p>
          <a:p>
            <a:pPr marL="238125" indent="-238125" defTabSz="309563">
              <a:spcBef>
                <a:spcPts val="1050"/>
              </a:spcBef>
            </a:pPr>
            <a:r>
              <a:rPr lang="en-US" sz="2250" kern="0" dirty="0">
                <a:solidFill>
                  <a:srgbClr val="333333"/>
                </a:solidFill>
                <a:latin typeface="Century Gothic" panose="020B0502020202020204" pitchFamily="34" charset="0"/>
              </a:rPr>
              <a:t>Designing </a:t>
            </a:r>
            <a:r>
              <a:rPr lang="en-US" sz="2250" b="1" kern="0" dirty="0">
                <a:solidFill>
                  <a:srgbClr val="333333"/>
                </a:solidFill>
                <a:latin typeface="Century Gothic" panose="020B0502020202020204" pitchFamily="34" charset="0"/>
              </a:rPr>
              <a:t>strategies</a:t>
            </a:r>
            <a:r>
              <a:rPr lang="en-US" sz="2250" kern="0" dirty="0">
                <a:solidFill>
                  <a:srgbClr val="333333"/>
                </a:solidFill>
                <a:latin typeface="Century Gothic" panose="020B0502020202020204" pitchFamily="34" charset="0"/>
              </a:rPr>
              <a:t> to improve EBI dissemination, implementation, and sustainment that fit within a given context.</a:t>
            </a:r>
          </a:p>
          <a:p>
            <a:pPr marL="238125" indent="-238125" defTabSz="309563">
              <a:spcBef>
                <a:spcPts val="1050"/>
              </a:spcBef>
            </a:pPr>
            <a:r>
              <a:rPr lang="en-US" sz="2250" kern="0" dirty="0">
                <a:solidFill>
                  <a:srgbClr val="333333"/>
                </a:solidFill>
                <a:latin typeface="Century Gothic" panose="020B0502020202020204" pitchFamily="34" charset="0"/>
              </a:rPr>
              <a:t>Using conceptual models or theories to map strategies to underlying </a:t>
            </a:r>
            <a:r>
              <a:rPr lang="en-US" sz="2250" b="1" kern="0" dirty="0">
                <a:solidFill>
                  <a:srgbClr val="333333"/>
                </a:solidFill>
                <a:latin typeface="Century Gothic" panose="020B0502020202020204" pitchFamily="34" charset="0"/>
              </a:rPr>
              <a:t>mechanisms</a:t>
            </a:r>
            <a:r>
              <a:rPr lang="en-US" sz="2250" kern="0" dirty="0">
                <a:solidFill>
                  <a:srgbClr val="333333"/>
                </a:solidFill>
                <a:latin typeface="Century Gothic" panose="020B0502020202020204" pitchFamily="34" charset="0"/>
              </a:rPr>
              <a:t> of organizational and individual change.</a:t>
            </a:r>
          </a:p>
          <a:p>
            <a:pPr marL="238125" indent="-238125" defTabSz="309563">
              <a:spcBef>
                <a:spcPts val="1050"/>
              </a:spcBef>
            </a:pPr>
            <a:r>
              <a:rPr lang="en-US" sz="2250" kern="0" dirty="0">
                <a:solidFill>
                  <a:srgbClr val="333333"/>
                </a:solidFill>
                <a:latin typeface="Century Gothic" panose="020B0502020202020204" pitchFamily="34" charset="0"/>
              </a:rPr>
              <a:t>Documenting the relationship between strategies, mechanisms, and </a:t>
            </a:r>
            <a:r>
              <a:rPr lang="en-US" sz="2250" b="1" kern="0" dirty="0">
                <a:solidFill>
                  <a:srgbClr val="333333"/>
                </a:solidFill>
                <a:latin typeface="Century Gothic" panose="020B0502020202020204" pitchFamily="34" charset="0"/>
              </a:rPr>
              <a:t>outcomes </a:t>
            </a:r>
            <a:r>
              <a:rPr lang="en-US" sz="2250" kern="0" dirty="0">
                <a:solidFill>
                  <a:srgbClr val="333333"/>
                </a:solidFill>
                <a:latin typeface="Century Gothic" panose="020B0502020202020204" pitchFamily="34" charset="0"/>
              </a:rPr>
              <a:t>to produce generalizable knowledge. </a:t>
            </a:r>
          </a:p>
        </p:txBody>
      </p:sp>
    </p:spTree>
    <p:extLst>
      <p:ext uri="{BB962C8B-B14F-4D97-AF65-F5344CB8AC3E}">
        <p14:creationId xmlns:p14="http://schemas.microsoft.com/office/powerpoint/2010/main" val="1649654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sosceles Triangle 8">
            <a:extLst>
              <a:ext uri="{FF2B5EF4-FFF2-40B4-BE49-F238E27FC236}">
                <a16:creationId xmlns:a16="http://schemas.microsoft.com/office/drawing/2014/main" id="{40F3C78E-6FC5-416A-B050-55EF8A29A5F2}"/>
              </a:ext>
            </a:extLst>
          </p:cNvPr>
          <p:cNvSpPr/>
          <p:nvPr/>
        </p:nvSpPr>
        <p:spPr>
          <a:xfrm rot="5400000">
            <a:off x="884665" y="3897746"/>
            <a:ext cx="2593076" cy="2466995"/>
          </a:xfrm>
          <a:prstGeom prst="triangle">
            <a:avLst>
              <a:gd name="adj" fmla="val 53136"/>
            </a:avLst>
          </a:prstGeom>
          <a:solidFill>
            <a:srgbClr val="FFC125"/>
          </a:solidFill>
          <a:ln>
            <a:solidFill>
              <a:srgbClr val="FFC1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Isosceles Triangle 5">
            <a:extLst>
              <a:ext uri="{FF2B5EF4-FFF2-40B4-BE49-F238E27FC236}">
                <a16:creationId xmlns:a16="http://schemas.microsoft.com/office/drawing/2014/main" id="{577FE2F3-6FFF-46ED-A989-EFC6AAE8CF7C}"/>
              </a:ext>
            </a:extLst>
          </p:cNvPr>
          <p:cNvSpPr/>
          <p:nvPr/>
        </p:nvSpPr>
        <p:spPr>
          <a:xfrm rot="5400000">
            <a:off x="884665" y="858038"/>
            <a:ext cx="2593076" cy="2466995"/>
          </a:xfrm>
          <a:prstGeom prst="triangle">
            <a:avLst>
              <a:gd name="adj" fmla="val 53136"/>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5" name="Picture 1">
            <a:extLst>
              <a:ext uri="{FF2B5EF4-FFF2-40B4-BE49-F238E27FC236}">
                <a16:creationId xmlns:a16="http://schemas.microsoft.com/office/drawing/2014/main" id="{236EE2B0-B5E3-EA40-ADB4-1E95F959FA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81734"/>
            <a:ext cx="6477000" cy="5890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230C469-2BF7-438C-8FDD-2E6402ABD936}"/>
              </a:ext>
            </a:extLst>
          </p:cNvPr>
          <p:cNvSpPr txBox="1"/>
          <p:nvPr/>
        </p:nvSpPr>
        <p:spPr>
          <a:xfrm>
            <a:off x="900752" y="1377255"/>
            <a:ext cx="27432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PRISM CONTEXTUAL DOMAINS</a:t>
            </a:r>
          </a:p>
        </p:txBody>
      </p:sp>
      <p:sp>
        <p:nvSpPr>
          <p:cNvPr id="3" name="TextBox 2">
            <a:extLst>
              <a:ext uri="{FF2B5EF4-FFF2-40B4-BE49-F238E27FC236}">
                <a16:creationId xmlns:a16="http://schemas.microsoft.com/office/drawing/2014/main" id="{F469ECCA-E843-7540-A69C-C4A1EB734A93}"/>
              </a:ext>
            </a:extLst>
          </p:cNvPr>
          <p:cNvSpPr txBox="1"/>
          <p:nvPr/>
        </p:nvSpPr>
        <p:spPr>
          <a:xfrm>
            <a:off x="900752" y="4588329"/>
            <a:ext cx="256090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RE-AIM OUTCOMES</a:t>
            </a:r>
          </a:p>
        </p:txBody>
      </p:sp>
      <p:sp>
        <p:nvSpPr>
          <p:cNvPr id="2" name="Title 1">
            <a:extLst>
              <a:ext uri="{FF2B5EF4-FFF2-40B4-BE49-F238E27FC236}">
                <a16:creationId xmlns:a16="http://schemas.microsoft.com/office/drawing/2014/main" id="{50A4A655-51E4-5D85-C5DF-B0D74F89C9F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9762050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sosceles Triangle 4">
            <a:extLst>
              <a:ext uri="{FF2B5EF4-FFF2-40B4-BE49-F238E27FC236}">
                <a16:creationId xmlns:a16="http://schemas.microsoft.com/office/drawing/2014/main" id="{10E286AA-D50A-417E-BBC5-0DFE841557B6}"/>
              </a:ext>
            </a:extLst>
          </p:cNvPr>
          <p:cNvSpPr/>
          <p:nvPr/>
        </p:nvSpPr>
        <p:spPr>
          <a:xfrm>
            <a:off x="8239126" y="4086225"/>
            <a:ext cx="3638550" cy="2620614"/>
          </a:xfrm>
          <a:prstGeom prst="triangle">
            <a:avLst>
              <a:gd name="adj" fmla="val 100000"/>
            </a:avLst>
          </a:prstGeom>
          <a:solidFill>
            <a:srgbClr val="8439BD"/>
          </a:solidFill>
          <a:ln>
            <a:solidFill>
              <a:srgbClr val="843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Title 1">
            <a:extLst>
              <a:ext uri="{FF2B5EF4-FFF2-40B4-BE49-F238E27FC236}">
                <a16:creationId xmlns:a16="http://schemas.microsoft.com/office/drawing/2014/main" id="{61BEC856-F8E6-4E4A-B5BA-6CD58AE8D093}"/>
              </a:ext>
            </a:extLst>
          </p:cNvPr>
          <p:cNvSpPr>
            <a:spLocks noGrp="1"/>
          </p:cNvSpPr>
          <p:nvPr>
            <p:ph type="title"/>
          </p:nvPr>
        </p:nvSpPr>
        <p:spPr>
          <a:xfrm>
            <a:off x="144379" y="322294"/>
            <a:ext cx="12192000" cy="640080"/>
          </a:xfrm>
        </p:spPr>
        <p:txBody>
          <a:bodyPr>
            <a:normAutofit/>
          </a:bodyPr>
          <a:lstStyle/>
          <a:p>
            <a:pPr algn="l"/>
            <a:r>
              <a:rPr lang="en-US" sz="3600" dirty="0">
                <a:solidFill>
                  <a:schemeClr val="tx1"/>
                </a:solidFill>
                <a:latin typeface="Calibri Light" panose="020F0302020204030204" pitchFamily="34" charset="0"/>
                <a:cs typeface="Calibri Light" panose="020F0302020204030204" pitchFamily="34" charset="0"/>
              </a:rPr>
              <a:t>What is the PRISM assessment? Why is it helpful?</a:t>
            </a:r>
          </a:p>
        </p:txBody>
      </p:sp>
      <p:sp>
        <p:nvSpPr>
          <p:cNvPr id="3" name="Text Placeholder 2">
            <a:extLst>
              <a:ext uri="{FF2B5EF4-FFF2-40B4-BE49-F238E27FC236}">
                <a16:creationId xmlns:a16="http://schemas.microsoft.com/office/drawing/2014/main" id="{54926064-7FCA-7A4C-9FC5-7BDD8339009F}"/>
              </a:ext>
            </a:extLst>
          </p:cNvPr>
          <p:cNvSpPr>
            <a:spLocks noGrp="1"/>
          </p:cNvSpPr>
          <p:nvPr>
            <p:ph type="body" idx="4294967295"/>
          </p:nvPr>
        </p:nvSpPr>
        <p:spPr>
          <a:xfrm>
            <a:off x="0" y="1457325"/>
            <a:ext cx="10648950" cy="4754563"/>
          </a:xfrm>
        </p:spPr>
        <p:txBody>
          <a:bodyPr>
            <a:normAutofit lnSpcReduction="10000"/>
          </a:bodyPr>
          <a:lstStyle/>
          <a:p>
            <a:r>
              <a:rPr lang="en-US" sz="2400" dirty="0">
                <a:latin typeface="Calibri Light" panose="020F0302020204030204" pitchFamily="34" charset="0"/>
                <a:cs typeface="Calibri Light" panose="020F0302020204030204" pitchFamily="34" charset="0"/>
              </a:rPr>
              <a:t>How well does this program </a:t>
            </a:r>
            <a:r>
              <a:rPr lang="en-US" sz="2400" b="1" i="1" dirty="0">
                <a:latin typeface="Calibri Light" panose="020F0302020204030204" pitchFamily="34" charset="0"/>
                <a:cs typeface="Calibri Light" panose="020F0302020204030204" pitchFamily="34" charset="0"/>
              </a:rPr>
              <a:t>fit your site</a:t>
            </a:r>
            <a:r>
              <a:rPr lang="en-US" sz="2400" dirty="0">
                <a:latin typeface="Calibri Light" panose="020F0302020204030204" pitchFamily="34" charset="0"/>
                <a:cs typeface="Calibri Light" panose="020F0302020204030204" pitchFamily="34" charset="0"/>
              </a:rPr>
              <a:t>?</a:t>
            </a:r>
          </a:p>
          <a:p>
            <a:pPr marL="342900" indent="-34290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The same program that is effective in one site may not be in another - different contexts</a:t>
            </a:r>
          </a:p>
          <a:p>
            <a:endParaRPr lang="en-US" sz="2400" dirty="0">
              <a:latin typeface="Calibri Light" panose="020F0302020204030204" pitchFamily="34" charset="0"/>
              <a:cs typeface="Calibri Light" panose="020F0302020204030204" pitchFamily="34" charset="0"/>
            </a:endParaRPr>
          </a:p>
          <a:p>
            <a:r>
              <a:rPr lang="en-US" sz="2400" dirty="0">
                <a:latin typeface="Calibri Light" panose="020F0302020204030204" pitchFamily="34" charset="0"/>
                <a:cs typeface="Calibri Light" panose="020F0302020204030204" pitchFamily="34" charset="0"/>
              </a:rPr>
              <a:t>The </a:t>
            </a:r>
            <a:r>
              <a:rPr lang="en-US" sz="2400" b="1" dirty="0">
                <a:highlight>
                  <a:srgbClr val="FFFF00"/>
                </a:highlight>
                <a:latin typeface="Calibri Light" panose="020F0302020204030204" pitchFamily="34" charset="0"/>
                <a:cs typeface="Calibri Light" panose="020F0302020204030204" pitchFamily="34" charset="0"/>
              </a:rPr>
              <a:t>Practical, Robust Implementation and Sustainability Framework (PRISM) </a:t>
            </a:r>
            <a:r>
              <a:rPr lang="en-US" sz="2400" dirty="0">
                <a:latin typeface="Calibri Light" panose="020F0302020204030204" pitchFamily="34" charset="0"/>
                <a:cs typeface="Calibri Light" panose="020F0302020204030204" pitchFamily="34" charset="0"/>
              </a:rPr>
              <a:t>can be used to i</a:t>
            </a:r>
            <a:r>
              <a:rPr lang="en-US" sz="2400" dirty="0">
                <a:latin typeface="Calibri Light" panose="020F0302020204030204" pitchFamily="34" charset="0"/>
                <a:ea typeface="Calibri" panose="020F0502020204030204" pitchFamily="34" charset="0"/>
                <a:cs typeface="Calibri Light" panose="020F0302020204030204" pitchFamily="34" charset="0"/>
              </a:rPr>
              <a:t>dentify areas where there are opportunities for better alignment with context and develop strategies to achieve this.</a:t>
            </a:r>
          </a:p>
          <a:p>
            <a:endParaRPr lang="en-US" sz="2400" dirty="0">
              <a:latin typeface="Calibri Light" panose="020F0302020204030204" pitchFamily="34" charset="0"/>
              <a:cs typeface="Calibri Light" panose="020F0302020204030204" pitchFamily="34" charset="0"/>
            </a:endParaRPr>
          </a:p>
          <a:p>
            <a:endParaRPr lang="en-US" sz="2400" dirty="0">
              <a:latin typeface="Calibri Light" panose="020F0302020204030204" pitchFamily="34" charset="0"/>
              <a:cs typeface="Calibri Light" panose="020F0302020204030204" pitchFamily="34" charset="0"/>
            </a:endParaRPr>
          </a:p>
          <a:p>
            <a:r>
              <a:rPr lang="en-US" sz="2400" dirty="0">
                <a:latin typeface="Calibri Light" panose="020F0302020204030204" pitchFamily="34" charset="0"/>
                <a:cs typeface="Calibri Light" panose="020F0302020204030204" pitchFamily="34" charset="0"/>
              </a:rPr>
              <a:t>PRISM</a:t>
            </a:r>
          </a:p>
          <a:p>
            <a:pPr marL="342900" indent="-34290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includes RE-AIM outcomes</a:t>
            </a:r>
          </a:p>
          <a:p>
            <a:pPr marL="342900" indent="-342900">
              <a:buFont typeface="Arial" panose="020B0604020202020204" pitchFamily="34" charset="0"/>
              <a:buChar char="•"/>
            </a:pPr>
            <a:r>
              <a:rPr lang="en-US" sz="2400" dirty="0">
                <a:latin typeface="Calibri Light" panose="020F0302020204030204" pitchFamily="34" charset="0"/>
                <a:cs typeface="Calibri Light" panose="020F0302020204030204" pitchFamily="34" charset="0"/>
              </a:rPr>
              <a:t>specifies </a:t>
            </a:r>
            <a:r>
              <a:rPr lang="en-US" sz="2400" b="1" i="1" dirty="0">
                <a:latin typeface="Calibri Light" panose="020F0302020204030204" pitchFamily="34" charset="0"/>
                <a:cs typeface="Calibri Light" panose="020F0302020204030204" pitchFamily="34" charset="0"/>
              </a:rPr>
              <a:t>key contextual factors </a:t>
            </a:r>
            <a:r>
              <a:rPr lang="en-US" sz="2400" dirty="0">
                <a:latin typeface="Calibri Light" panose="020F0302020204030204" pitchFamily="34" charset="0"/>
                <a:cs typeface="Calibri Light" panose="020F0302020204030204" pitchFamily="34" charset="0"/>
              </a:rPr>
              <a:t>that influence these outcomes</a:t>
            </a:r>
          </a:p>
          <a:p>
            <a:endParaRPr lang="en-US" dirty="0"/>
          </a:p>
        </p:txBody>
      </p:sp>
    </p:spTree>
    <p:extLst>
      <p:ext uri="{BB962C8B-B14F-4D97-AF65-F5344CB8AC3E}">
        <p14:creationId xmlns:p14="http://schemas.microsoft.com/office/powerpoint/2010/main" val="523445590"/>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C9C42-DAA6-3347-8572-14F162413492}"/>
              </a:ext>
            </a:extLst>
          </p:cNvPr>
          <p:cNvSpPr>
            <a:spLocks noGrp="1"/>
          </p:cNvSpPr>
          <p:nvPr>
            <p:ph type="title"/>
          </p:nvPr>
        </p:nvSpPr>
        <p:spPr>
          <a:xfrm>
            <a:off x="108284" y="127489"/>
            <a:ext cx="12192000" cy="640080"/>
          </a:xfrm>
        </p:spPr>
        <p:txBody>
          <a:bodyPr>
            <a:normAutofit/>
          </a:bodyPr>
          <a:lstStyle/>
          <a:p>
            <a:pPr algn="l"/>
            <a:r>
              <a:rPr lang="en-US" dirty="0">
                <a:solidFill>
                  <a:schemeClr val="tx1"/>
                </a:solidFill>
              </a:rPr>
              <a:t>Two sets of questions:</a:t>
            </a:r>
          </a:p>
        </p:txBody>
      </p:sp>
      <p:sp>
        <p:nvSpPr>
          <p:cNvPr id="3" name="Text Placeholder 2">
            <a:extLst>
              <a:ext uri="{FF2B5EF4-FFF2-40B4-BE49-F238E27FC236}">
                <a16:creationId xmlns:a16="http://schemas.microsoft.com/office/drawing/2014/main" id="{685270CD-5AD5-F646-B1A6-FCB7D1E118CF}"/>
              </a:ext>
            </a:extLst>
          </p:cNvPr>
          <p:cNvSpPr>
            <a:spLocks noGrp="1"/>
          </p:cNvSpPr>
          <p:nvPr>
            <p:ph type="body" idx="4294967295"/>
          </p:nvPr>
        </p:nvSpPr>
        <p:spPr>
          <a:xfrm>
            <a:off x="746125" y="881063"/>
            <a:ext cx="11445875" cy="5932487"/>
          </a:xfrm>
        </p:spPr>
        <p:txBody>
          <a:bodyPr>
            <a:normAutofit fontScale="92500" lnSpcReduction="10000"/>
          </a:bodyPr>
          <a:lstStyle/>
          <a:p>
            <a:pPr marL="0" indent="0">
              <a:buNone/>
            </a:pPr>
            <a:r>
              <a:rPr lang="en-US" sz="2400" b="1" dirty="0">
                <a:solidFill>
                  <a:srgbClr val="000000"/>
                </a:solidFill>
                <a:highlight>
                  <a:srgbClr val="FFFF00"/>
                </a:highlight>
              </a:rPr>
              <a:t>How likely is it that… - FOCUS ON MAXIMIZING IMPACT</a:t>
            </a:r>
          </a:p>
          <a:p>
            <a:pPr marL="0" indent="0">
              <a:buNone/>
            </a:pPr>
            <a:r>
              <a:rPr lang="en-US" sz="2400" dirty="0">
                <a:solidFill>
                  <a:srgbClr val="000000"/>
                </a:solidFill>
              </a:rPr>
              <a:t>14 items with comment box</a:t>
            </a:r>
          </a:p>
          <a:p>
            <a:endParaRPr lang="en-US" sz="2400" dirty="0">
              <a:solidFill>
                <a:srgbClr val="000000"/>
              </a:solidFill>
            </a:endParaRPr>
          </a:p>
          <a:p>
            <a:r>
              <a:rPr lang="en-US" sz="2400" b="1" dirty="0">
                <a:solidFill>
                  <a:srgbClr val="000000"/>
                </a:solidFill>
              </a:rPr>
              <a:t>Example items:</a:t>
            </a:r>
          </a:p>
          <a:p>
            <a:pPr marL="0" indent="0">
              <a:buNone/>
            </a:pPr>
            <a:r>
              <a:rPr lang="en-US" sz="1800" dirty="0">
                <a:solidFill>
                  <a:srgbClr val="2C2738"/>
                </a:solidFill>
                <a:effectLst/>
                <a:latin typeface="IBM Plex Sans" panose="020B0503050203000203" pitchFamily="34" charset="0"/>
                <a:ea typeface="Times New Roman" panose="02020603050405020304" pitchFamily="18" charset="0"/>
                <a:cs typeface="Times New Roman" panose="02020603050405020304" pitchFamily="18" charset="0"/>
              </a:rPr>
              <a:t>How likely is it that the CO-CREATE-Ex program will REACH a high percentage of patients and community members?</a:t>
            </a:r>
            <a:r>
              <a:rPr lang="en-US" sz="2000" dirty="0">
                <a:effectLst/>
              </a:rPr>
              <a:t> </a:t>
            </a:r>
          </a:p>
          <a:p>
            <a:pPr marL="0" indent="0">
              <a:buNone/>
            </a:pPr>
            <a:r>
              <a:rPr lang="en-US" sz="2000" b="1" dirty="0">
                <a:solidFill>
                  <a:srgbClr val="000000"/>
                </a:solidFill>
              </a:rPr>
              <a:t>1 Not at all likely - 2 - 3 - 4 - 5 - 6 Very likely</a:t>
            </a:r>
          </a:p>
          <a:p>
            <a:endParaRPr lang="en-US" sz="2400" b="1" dirty="0">
              <a:solidFill>
                <a:srgbClr val="000000"/>
              </a:solidFill>
            </a:endParaRPr>
          </a:p>
          <a:p>
            <a:endParaRPr lang="en-US" sz="2400" b="1" dirty="0">
              <a:solidFill>
                <a:srgbClr val="000000"/>
              </a:solidFill>
            </a:endParaRPr>
          </a:p>
          <a:p>
            <a:pPr marL="0" indent="0">
              <a:buNone/>
            </a:pPr>
            <a:r>
              <a:rPr lang="en-US" sz="2400" b="1" dirty="0">
                <a:solidFill>
                  <a:srgbClr val="000000"/>
                </a:solidFill>
                <a:highlight>
                  <a:srgbClr val="FFFF00"/>
                </a:highlight>
              </a:rPr>
              <a:t>How well does it align… - FOCUS ON MAXIMIZING ALIGNMENT</a:t>
            </a:r>
          </a:p>
          <a:p>
            <a:r>
              <a:rPr lang="en-US" sz="2400" dirty="0">
                <a:solidFill>
                  <a:srgbClr val="000000"/>
                </a:solidFill>
              </a:rPr>
              <a:t>6 items with comment box</a:t>
            </a:r>
          </a:p>
          <a:p>
            <a:endParaRPr lang="en-US" sz="2400" dirty="0">
              <a:solidFill>
                <a:srgbClr val="000000"/>
              </a:solidFill>
            </a:endParaRPr>
          </a:p>
          <a:p>
            <a:pPr marL="0" indent="0">
              <a:buNone/>
            </a:pPr>
            <a:r>
              <a:rPr lang="en-US" sz="2400" b="1" dirty="0">
                <a:solidFill>
                  <a:srgbClr val="000000"/>
                </a:solidFill>
              </a:rPr>
              <a:t>Example items:</a:t>
            </a:r>
          </a:p>
          <a:p>
            <a:pPr marL="0" marR="0" fontAlgn="base">
              <a:spcBef>
                <a:spcPts val="0"/>
              </a:spcBef>
              <a:spcAft>
                <a:spcPts val="1500"/>
              </a:spcAft>
            </a:pPr>
            <a:r>
              <a:rPr lang="en-US" sz="1800" dirty="0">
                <a:solidFill>
                  <a:srgbClr val="2C2738"/>
                </a:solidFill>
                <a:effectLst/>
                <a:latin typeface="IBM Plex Sans" panose="020B0503050203000203" pitchFamily="34" charset="0"/>
                <a:ea typeface="Times New Roman" panose="02020603050405020304" pitchFamily="18" charset="0"/>
                <a:cs typeface="Times New Roman" panose="02020603050405020304" pitchFamily="18" charset="0"/>
              </a:rPr>
              <a:t>How well does CO-CREATE-EX, as currently planned, align with the expectations and perspectives of the SYH patients and community members?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1800" b="1" dirty="0">
                <a:solidFill>
                  <a:srgbClr val="000000"/>
                </a:solidFill>
              </a:rPr>
              <a:t>1 Not aligned - 2 - 3 - 4 - 5 - 6 Very aligned</a:t>
            </a:r>
            <a:endParaRPr lang="en-US" dirty="0"/>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4842" b="39845"/>
          <a:stretch/>
        </p:blipFill>
        <p:spPr>
          <a:xfrm>
            <a:off x="9357218" y="6041833"/>
            <a:ext cx="2834782" cy="688678"/>
          </a:xfrm>
          <a:prstGeom prst="rect">
            <a:avLst/>
          </a:prstGeom>
        </p:spPr>
      </p:pic>
    </p:spTree>
    <p:extLst>
      <p:ext uri="{BB962C8B-B14F-4D97-AF65-F5344CB8AC3E}">
        <p14:creationId xmlns:p14="http://schemas.microsoft.com/office/powerpoint/2010/main" val="3751704680"/>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9"/>
          <p:cNvSpPr txBox="1">
            <a:spLocks/>
          </p:cNvSpPr>
          <p:nvPr/>
        </p:nvSpPr>
        <p:spPr>
          <a:xfrm>
            <a:off x="163990" y="326728"/>
            <a:ext cx="12192000" cy="64008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5400" b="1" i="0" u="none" strike="noStrike" kern="1200" cap="none" spc="-50" normalizeH="0" baseline="0" noProof="0" dirty="0">
                <a:ln>
                  <a:noFill/>
                </a:ln>
                <a:solidFill>
                  <a:prstClr val="black"/>
                </a:solidFill>
                <a:effectLst/>
                <a:uLnTx/>
                <a:uFillTx/>
                <a:latin typeface="Arial Narrow" panose="020B0606020202030204" pitchFamily="34" charset="0"/>
                <a:ea typeface="+mj-ea"/>
                <a:cs typeface="+mj-cs"/>
              </a:rPr>
              <a:t>PRISM FIT </a:t>
            </a:r>
          </a:p>
        </p:txBody>
      </p:sp>
      <p:graphicFrame>
        <p:nvGraphicFramePr>
          <p:cNvPr id="5" name="Chart 4"/>
          <p:cNvGraphicFramePr/>
          <p:nvPr/>
        </p:nvGraphicFramePr>
        <p:xfrm>
          <a:off x="0" y="1557760"/>
          <a:ext cx="10379676" cy="490019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7F3CD4E-511A-49E1-B297-4100ECF6F039}"/>
              </a:ext>
            </a:extLst>
          </p:cNvPr>
          <p:cNvSpPr txBox="1"/>
          <p:nvPr/>
        </p:nvSpPr>
        <p:spPr>
          <a:xfrm>
            <a:off x="4462139" y="418501"/>
            <a:ext cx="289746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score: 4.65</a:t>
            </a:r>
          </a:p>
        </p:txBody>
      </p:sp>
      <p:sp>
        <p:nvSpPr>
          <p:cNvPr id="7" name="TextBox 6"/>
          <p:cNvSpPr txBox="1"/>
          <p:nvPr/>
        </p:nvSpPr>
        <p:spPr>
          <a:xfrm>
            <a:off x="-115043" y="1131675"/>
            <a:ext cx="7574280" cy="3462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How well does the CO-CREATE-Ex program, as currently planned, align with….</a:t>
            </a:r>
          </a:p>
        </p:txBody>
      </p:sp>
      <p:sp>
        <p:nvSpPr>
          <p:cNvPr id="2" name="TextBox 1"/>
          <p:cNvSpPr txBox="1"/>
          <p:nvPr/>
        </p:nvSpPr>
        <p:spPr>
          <a:xfrm>
            <a:off x="4582795" y="6457950"/>
            <a:ext cx="53751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a:ea typeface="+mn-ea"/>
                <a:cs typeface="+mn-cs"/>
              </a:rPr>
              <a:t>Scale 1-6 with 1=not aligned and 6=very aligned</a:t>
            </a:r>
          </a:p>
        </p:txBody>
      </p:sp>
      <p:graphicFrame>
        <p:nvGraphicFramePr>
          <p:cNvPr id="9" name="Chart 8"/>
          <p:cNvGraphicFramePr>
            <a:graphicFrameLocks/>
          </p:cNvGraphicFramePr>
          <p:nvPr/>
        </p:nvGraphicFramePr>
        <p:xfrm>
          <a:off x="9022178" y="1919538"/>
          <a:ext cx="3324225" cy="622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nvGraphicFramePr>
        <p:xfrm>
          <a:off x="9031766" y="2661946"/>
          <a:ext cx="3324225" cy="63445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p:cNvGraphicFramePr>
            <a:graphicFrameLocks/>
          </p:cNvGraphicFramePr>
          <p:nvPr/>
        </p:nvGraphicFramePr>
        <p:xfrm>
          <a:off x="9022179" y="3374024"/>
          <a:ext cx="3324225" cy="61061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7" name="Chart 16"/>
          <p:cNvGraphicFramePr>
            <a:graphicFrameLocks/>
          </p:cNvGraphicFramePr>
          <p:nvPr/>
        </p:nvGraphicFramePr>
        <p:xfrm>
          <a:off x="9031765" y="4128077"/>
          <a:ext cx="3324225" cy="68615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8" name="Chart 17"/>
          <p:cNvGraphicFramePr>
            <a:graphicFrameLocks/>
          </p:cNvGraphicFramePr>
          <p:nvPr/>
        </p:nvGraphicFramePr>
        <p:xfrm>
          <a:off x="9022180" y="4816318"/>
          <a:ext cx="3324225" cy="67870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Chart 18"/>
          <p:cNvGraphicFramePr>
            <a:graphicFrameLocks/>
          </p:cNvGraphicFramePr>
          <p:nvPr/>
        </p:nvGraphicFramePr>
        <p:xfrm>
          <a:off x="9022181" y="5568285"/>
          <a:ext cx="3324225" cy="651360"/>
        </p:xfrm>
        <a:graphic>
          <a:graphicData uri="http://schemas.openxmlformats.org/drawingml/2006/chart">
            <c:chart xmlns:c="http://schemas.openxmlformats.org/drawingml/2006/chart" xmlns:r="http://schemas.openxmlformats.org/officeDocument/2006/relationships" r:id="rId9"/>
          </a:graphicData>
        </a:graphic>
      </p:graphicFrame>
      <p:pic>
        <p:nvPicPr>
          <p:cNvPr id="20" name="Picture 19"/>
          <p:cNvPicPr>
            <a:picLocks noChangeAspect="1"/>
          </p:cNvPicPr>
          <p:nvPr/>
        </p:nvPicPr>
        <p:blipFill rotWithShape="1">
          <a:blip r:embed="rId10">
            <a:extLst>
              <a:ext uri="{28A0092B-C50C-407E-A947-70E740481C1C}">
                <a14:useLocalDpi xmlns:a14="http://schemas.microsoft.com/office/drawing/2010/main" val="0"/>
              </a:ext>
            </a:extLst>
          </a:blip>
          <a:srcRect t="34842" b="39845"/>
          <a:stretch/>
        </p:blipFill>
        <p:spPr>
          <a:xfrm>
            <a:off x="10196500" y="6413061"/>
            <a:ext cx="1869828" cy="454253"/>
          </a:xfrm>
          <a:prstGeom prst="rect">
            <a:avLst/>
          </a:prstGeom>
        </p:spPr>
      </p:pic>
      <p:sp>
        <p:nvSpPr>
          <p:cNvPr id="3" name="TextBox 2">
            <a:extLst>
              <a:ext uri="{FF2B5EF4-FFF2-40B4-BE49-F238E27FC236}">
                <a16:creationId xmlns:a16="http://schemas.microsoft.com/office/drawing/2014/main" id="{FFEBC965-CC2B-B5B9-8443-6C9DC9723D31}"/>
              </a:ext>
            </a:extLst>
          </p:cNvPr>
          <p:cNvSpPr txBox="1"/>
          <p:nvPr/>
        </p:nvSpPr>
        <p:spPr>
          <a:xfrm>
            <a:off x="8836840" y="2060067"/>
            <a:ext cx="3898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entury Gothic"/>
                <a:ea typeface="+mn-ea"/>
                <a:cs typeface="+mn-cs"/>
              </a:rPr>
              <a:t>❈</a:t>
            </a:r>
          </a:p>
        </p:txBody>
      </p:sp>
      <p:sp>
        <p:nvSpPr>
          <p:cNvPr id="10" name="TextBox 9">
            <a:extLst>
              <a:ext uri="{FF2B5EF4-FFF2-40B4-BE49-F238E27FC236}">
                <a16:creationId xmlns:a16="http://schemas.microsoft.com/office/drawing/2014/main" id="{4E34339F-1EC5-DF5E-2384-133D4734CDBC}"/>
              </a:ext>
            </a:extLst>
          </p:cNvPr>
          <p:cNvSpPr txBox="1"/>
          <p:nvPr/>
        </p:nvSpPr>
        <p:spPr>
          <a:xfrm>
            <a:off x="8836840" y="4946701"/>
            <a:ext cx="3898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entury Gothic"/>
                <a:ea typeface="+mn-ea"/>
                <a:cs typeface="+mn-cs"/>
              </a:rPr>
              <a:t>❈</a:t>
            </a:r>
          </a:p>
        </p:txBody>
      </p:sp>
    </p:spTree>
    <p:extLst>
      <p:ext uri="{BB962C8B-B14F-4D97-AF65-F5344CB8AC3E}">
        <p14:creationId xmlns:p14="http://schemas.microsoft.com/office/powerpoint/2010/main" val="1218671455"/>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73047" y="458239"/>
            <a:ext cx="12192000" cy="640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Arial Narrow" panose="020B0606020202030204" pitchFamily="34" charset="0"/>
                <a:ea typeface="+mj-ea"/>
                <a:cs typeface="+mj-cs"/>
              </a:rPr>
              <a:t>COMMENTS</a:t>
            </a:r>
          </a:p>
        </p:txBody>
      </p:sp>
      <p:sp>
        <p:nvSpPr>
          <p:cNvPr id="4" name="Rectangle 3"/>
          <p:cNvSpPr/>
          <p:nvPr/>
        </p:nvSpPr>
        <p:spPr>
          <a:xfrm>
            <a:off x="589720" y="2168959"/>
            <a:ext cx="10495223" cy="397031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I believe it is aligned.  SY Health patients expect to have all their medical needs met.  That includes having a way to receive COVID testing and results.  Other community members are thankful the service is available.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entury Gothic"/>
                <a:ea typeface="+mn-ea"/>
                <a:cs typeface="+mn-cs"/>
              </a:rPr>
              <a:t>Current Co-Create testing has been well received by patients and community members.  They would like to see continued access to COVID testing at our clinic sites.  Change will be increased use of technology which may be challenging for patients.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highlight>
                  <a:srgbClr val="FFFF00"/>
                </a:highlight>
                <a:uLnTx/>
                <a:uFillTx/>
                <a:latin typeface="Century Gothic"/>
                <a:ea typeface="+mn-ea"/>
                <a:cs typeface="+mn-cs"/>
              </a:rPr>
              <a:t>I think this transition phase is important as patients understand we are shifting from </a:t>
            </a:r>
            <a:r>
              <a:rPr kumimoji="0" lang="en-US" sz="1800" b="0" i="0" u="none" strike="noStrike" kern="1200" cap="none" spc="0" normalizeH="0" baseline="0" noProof="0" dirty="0" err="1">
                <a:ln>
                  <a:noFill/>
                </a:ln>
                <a:solidFill>
                  <a:prstClr val="black"/>
                </a:solidFill>
                <a:effectLst/>
                <a:highlight>
                  <a:srgbClr val="FFFF00"/>
                </a:highlight>
                <a:uLnTx/>
                <a:uFillTx/>
                <a:latin typeface="Century Gothic"/>
                <a:ea typeface="+mn-ea"/>
                <a:cs typeface="+mn-cs"/>
              </a:rPr>
              <a:t>pcr</a:t>
            </a:r>
            <a:r>
              <a:rPr kumimoji="0" lang="en-US" sz="1800" b="0" i="0" u="none" strike="noStrike" kern="1200" cap="none" spc="0" normalizeH="0" baseline="0" noProof="0" dirty="0">
                <a:ln>
                  <a:noFill/>
                </a:ln>
                <a:solidFill>
                  <a:prstClr val="black"/>
                </a:solidFill>
                <a:effectLst/>
                <a:highlight>
                  <a:srgbClr val="FFFF00"/>
                </a:highlight>
                <a:uLnTx/>
                <a:uFillTx/>
                <a:latin typeface="Century Gothic"/>
                <a:ea typeface="+mn-ea"/>
                <a:cs typeface="+mn-cs"/>
              </a:rPr>
              <a:t> to antigen, but I don't know how much they know or are expecting self-service vending machines. Our population historically does not use our patient kiosks, as they are low tech, so it will be interested to see their reactions and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highlight>
                <a:srgbClr val="FFFF00"/>
              </a:highlight>
              <a:uLnTx/>
              <a:uFillTx/>
              <a:latin typeface="Century Gothic"/>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entury Gothic"/>
                <a:ea typeface="+mn-ea"/>
                <a:cs typeface="+mn-cs"/>
              </a:rPr>
              <a:t>The program is well designed and aligned with needs of our population. </a:t>
            </a:r>
          </a:p>
        </p:txBody>
      </p:sp>
      <p:sp>
        <p:nvSpPr>
          <p:cNvPr id="2" name="Rectangle 1"/>
          <p:cNvSpPr/>
          <p:nvPr/>
        </p:nvSpPr>
        <p:spPr>
          <a:xfrm>
            <a:off x="473047" y="1491851"/>
            <a:ext cx="10415561"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PRISM FIT Q1: How well does the CO-CREATE-Ex program, as currently planned, align with the </a:t>
            </a:r>
            <a:r>
              <a:rPr kumimoji="0" lang="en-US" sz="1900" b="1" i="0" u="none" strike="noStrike" kern="1200" cap="none" spc="0" normalizeH="0" baseline="0" noProof="0" dirty="0">
                <a:ln>
                  <a:noFill/>
                </a:ln>
                <a:solidFill>
                  <a:prstClr val="black">
                    <a:lumMod val="75000"/>
                    <a:lumOff val="25000"/>
                  </a:prstClr>
                </a:solidFill>
                <a:effectLst/>
                <a:highlight>
                  <a:srgbClr val="FFFF00"/>
                </a:highlight>
                <a:uLnTx/>
                <a:uFillTx/>
                <a:latin typeface="Century Gothic"/>
                <a:ea typeface="+mn-ea"/>
                <a:cs typeface="+mn-cs"/>
              </a:rPr>
              <a:t>expectations and perspectives of San Ysidro Health patients and nearby community members</a:t>
            </a:r>
            <a:r>
              <a:rPr kumimoji="0" lang="en-US" sz="19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a:t>
            </a:r>
            <a:endParaRPr kumimoji="0" lang="en-US" sz="19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p:txBody>
      </p:sp>
      <p:pic>
        <p:nvPicPr>
          <p:cNvPr id="8" name="Picture 2" descr="We rate the Turnbull Government’s progress on human rights in emoj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577" y="368370"/>
            <a:ext cx="827544" cy="8275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34842" b="39845"/>
          <a:stretch/>
        </p:blipFill>
        <p:spPr>
          <a:xfrm>
            <a:off x="9747848" y="6092381"/>
            <a:ext cx="2287151" cy="555637"/>
          </a:xfrm>
          <a:prstGeom prst="rect">
            <a:avLst/>
          </a:prstGeom>
          <a:solidFill>
            <a:schemeClr val="bg1"/>
          </a:solidFill>
        </p:spPr>
      </p:pic>
    </p:spTree>
    <p:extLst>
      <p:ext uri="{BB962C8B-B14F-4D97-AF65-F5344CB8AC3E}">
        <p14:creationId xmlns:p14="http://schemas.microsoft.com/office/powerpoint/2010/main" val="346202258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18D58-2804-371A-D3E0-0144ACD4A554}"/>
              </a:ext>
            </a:extLst>
          </p:cNvPr>
          <p:cNvSpPr>
            <a:spLocks noGrp="1"/>
          </p:cNvSpPr>
          <p:nvPr>
            <p:ph type="title"/>
          </p:nvPr>
        </p:nvSpPr>
        <p:spPr/>
        <p:txBody>
          <a:bodyPr/>
          <a:lstStyle/>
          <a:p>
            <a:endParaRPr lang="en-US"/>
          </a:p>
        </p:txBody>
      </p:sp>
      <p:sp>
        <p:nvSpPr>
          <p:cNvPr id="4" name="TextBox 3">
            <a:extLst>
              <a:ext uri="{FF2B5EF4-FFF2-40B4-BE49-F238E27FC236}">
                <a16:creationId xmlns:a16="http://schemas.microsoft.com/office/drawing/2014/main" id="{B11FFC2D-9EF1-BD9C-A11B-E9CE35247C09}"/>
              </a:ext>
            </a:extLst>
          </p:cNvPr>
          <p:cNvSpPr txBox="1"/>
          <p:nvPr/>
        </p:nvSpPr>
        <p:spPr>
          <a:xfrm>
            <a:off x="426026" y="563879"/>
            <a:ext cx="11648209" cy="452431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a:ea typeface="+mn-ea"/>
                <a:cs typeface="+mn-cs"/>
              </a:rPr>
              <a:t>PRISM Barrier Inventory: Pre-Launch</a:t>
            </a:r>
            <a:r>
              <a:rPr kumimoji="0" lang="en-US" sz="1800" b="0" i="0" u="none" strike="noStrike" kern="1200" cap="none" spc="0" normalizeH="0" baseline="0" noProof="0" dirty="0">
                <a:ln>
                  <a:noFill/>
                </a:ln>
                <a:solidFill>
                  <a:prstClr val="black"/>
                </a:solidFill>
                <a:effectLst/>
                <a:uLnTx/>
                <a:uFillTx/>
                <a:latin typeface="Times"/>
                <a:ea typeface="+mn-ea"/>
                <a:cs typeface="+mn-cs"/>
              </a:rPr>
              <a:t> </a:t>
            </a: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 </a:t>
            </a: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a:ea typeface="+mn-ea"/>
                <a:cs typeface="+mn-cs"/>
              </a:rPr>
              <a:t>Instructions: </a:t>
            </a:r>
            <a:r>
              <a:rPr kumimoji="0" lang="en-US" sz="1800" b="0" i="0" u="none" strike="noStrike" kern="1200" cap="none" spc="0" normalizeH="0" baseline="0" noProof="0" dirty="0">
                <a:ln>
                  <a:noFill/>
                </a:ln>
                <a:solidFill>
                  <a:prstClr val="black"/>
                </a:solidFill>
                <a:effectLst/>
                <a:uLnTx/>
                <a:uFillTx/>
                <a:latin typeface="Times"/>
                <a:ea typeface="+mn-ea"/>
                <a:cs typeface="+mn-cs"/>
              </a:rPr>
              <a:t>Please rate each barrier's likelihood of impacting the implementation success of the CO-CREATE-Ex program at [INSERT CLINIC NAME]. </a:t>
            </a:r>
            <a:r>
              <a:rPr kumimoji="0" lang="en-US" sz="1800" b="0" i="0" u="none" strike="noStrike" kern="1200" cap="none" spc="0" normalizeH="0" baseline="0" noProof="0" dirty="0">
                <a:ln>
                  <a:noFill/>
                </a:ln>
                <a:solidFill>
                  <a:prstClr val="black"/>
                </a:solidFill>
                <a:effectLst/>
                <a:highlight>
                  <a:srgbClr val="FFFF00"/>
                </a:highlight>
                <a:uLnTx/>
                <a:uFillTx/>
                <a:latin typeface="Times"/>
                <a:ea typeface="+mn-ea"/>
                <a:cs typeface="+mn-cs"/>
              </a:rPr>
              <a:t>Use the scale of (0) Not a barrier to (4) Very significant barrier.  </a:t>
            </a:r>
            <a:endParaRPr kumimoji="0" lang="en-US" sz="1800" b="0" i="0" u="none" strike="noStrike" kern="1200" cap="none" spc="0" normalizeH="0" baseline="0" noProof="0" dirty="0">
              <a:ln>
                <a:noFill/>
              </a:ln>
              <a:solidFill>
                <a:prstClr val="black"/>
              </a:solidFill>
              <a:effectLst/>
              <a:highlight>
                <a:srgbClr val="FFFF00"/>
              </a:highlight>
              <a:uLnTx/>
              <a:uFillTx/>
              <a:latin typeface="Century Gothic"/>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 </a:t>
            </a: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 The CO-CREATE-Ex program is not tailored to my clinic site.  </a:t>
            </a:r>
          </a:p>
          <a:p>
            <a:pPr marL="0" marR="0" lvl="0" indent="0" algn="l" defTabSz="914400" rtl="0" eaLnBrk="1" fontAlgn="base" latinLnBrk="0" hangingPunct="1">
              <a:lnSpc>
                <a:spcPct val="100000"/>
              </a:lnSpc>
              <a:spcBef>
                <a:spcPts val="0"/>
              </a:spcBef>
              <a:spcAft>
                <a:spcPts val="0"/>
              </a:spcAft>
              <a:buClrTx/>
              <a:buSzTx/>
              <a:buFont typeface="+mj-lt"/>
              <a:buAutoNum type="arabicPeriod" startAt="2"/>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 Older community members have low technology comfort and will have difficulty using the vending machines.  </a:t>
            </a:r>
          </a:p>
          <a:p>
            <a:pPr marL="0" marR="0" lvl="0" indent="0" algn="l" defTabSz="914400" rtl="0" eaLnBrk="1" fontAlgn="base" latinLnBrk="0" hangingPunct="1">
              <a:lnSpc>
                <a:spcPct val="100000"/>
              </a:lnSpc>
              <a:spcBef>
                <a:spcPts val="0"/>
              </a:spcBef>
              <a:spcAft>
                <a:spcPts val="0"/>
              </a:spcAft>
              <a:buClrTx/>
              <a:buSzTx/>
              <a:buFont typeface="+mj-lt"/>
              <a:buAutoNum type="arabicPeriod" startAt="3"/>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 Older community members do not currently use the SY Health clinic kiosks, so they are unlikely to use vending machines. </a:t>
            </a:r>
          </a:p>
          <a:p>
            <a:pPr marL="0" marR="0" lvl="0" indent="0" algn="l" defTabSz="914400" rtl="0" eaLnBrk="1" fontAlgn="base" latinLnBrk="0" hangingPunct="1">
              <a:lnSpc>
                <a:spcPct val="100000"/>
              </a:lnSpc>
              <a:spcBef>
                <a:spcPts val="0"/>
              </a:spcBef>
              <a:spcAft>
                <a:spcPts val="0"/>
              </a:spcAft>
              <a:buClrTx/>
              <a:buSzTx/>
              <a:buFont typeface="+mj-lt"/>
              <a:buAutoNum type="arabicPeriod" startAt="4"/>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 Community members prefer face-to-face interaction. </a:t>
            </a:r>
          </a:p>
          <a:p>
            <a:pPr marL="0" marR="0" lvl="0" indent="0" algn="l" defTabSz="914400" rtl="0" eaLnBrk="1" fontAlgn="base" latinLnBrk="0" hangingPunct="1">
              <a:lnSpc>
                <a:spcPct val="100000"/>
              </a:lnSpc>
              <a:spcBef>
                <a:spcPts val="0"/>
              </a:spcBef>
              <a:spcAft>
                <a:spcPts val="0"/>
              </a:spcAft>
              <a:buClrTx/>
              <a:buSzTx/>
              <a:buFont typeface="+mj-lt"/>
              <a:buAutoNum type="arabicPeriod" startAt="5"/>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 Few community members will want to access COVID-19 tests after clinic hours. </a:t>
            </a:r>
          </a:p>
          <a:p>
            <a:pPr marL="0" marR="0" lvl="0" indent="0" algn="l" defTabSz="914400" rtl="0" eaLnBrk="1" fontAlgn="base" latinLnBrk="0" hangingPunct="1">
              <a:lnSpc>
                <a:spcPct val="100000"/>
              </a:lnSpc>
              <a:spcBef>
                <a:spcPts val="0"/>
              </a:spcBef>
              <a:spcAft>
                <a:spcPts val="0"/>
              </a:spcAft>
              <a:buClrTx/>
              <a:buSzTx/>
              <a:buFont typeface="+mj-lt"/>
              <a:buAutoNum type="arabicPeriod" startAt="6"/>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 Community members are hesitant to join research studies or provide consent when they don't fully understand. </a:t>
            </a:r>
          </a:p>
          <a:p>
            <a:pPr marL="0" marR="0" lvl="0" indent="0" algn="l" defTabSz="914400" rtl="0" eaLnBrk="1" fontAlgn="base" latinLnBrk="0" hangingPunct="1">
              <a:lnSpc>
                <a:spcPct val="100000"/>
              </a:lnSpc>
              <a:spcBef>
                <a:spcPts val="0"/>
              </a:spcBef>
              <a:spcAft>
                <a:spcPts val="0"/>
              </a:spcAft>
              <a:buClrTx/>
              <a:buSzTx/>
              <a:buFont typeface="+mj-lt"/>
              <a:buAutoNum type="arabicPeriod" startAt="7"/>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 Community members will not want to use the vending machine to get a COVID-19 test if they have other, free sources to receive them.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a:ea typeface="+mn-ea"/>
                <a:cs typeface="+mn-cs"/>
              </a:rPr>
              <a:t>31. Other barrier:</a:t>
            </a:r>
          </a:p>
        </p:txBody>
      </p:sp>
    </p:spTree>
    <p:extLst>
      <p:ext uri="{BB962C8B-B14F-4D97-AF65-F5344CB8AC3E}">
        <p14:creationId xmlns:p14="http://schemas.microsoft.com/office/powerpoint/2010/main" val="345473322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20F9D3-C04F-9F85-80D7-4190C5D6F11E}"/>
              </a:ext>
            </a:extLst>
          </p:cNvPr>
          <p:cNvSpPr>
            <a:spLocks noGrp="1"/>
          </p:cNvSpPr>
          <p:nvPr>
            <p:ph type="title"/>
          </p:nvPr>
        </p:nvSpPr>
        <p:spPr/>
        <p:txBody>
          <a:bodyPr>
            <a:normAutofit/>
          </a:bodyPr>
          <a:lstStyle/>
          <a:p>
            <a:r>
              <a:rPr lang="en-US"/>
              <a:t>Our partners</a:t>
            </a:r>
          </a:p>
        </p:txBody>
      </p:sp>
      <p:sp>
        <p:nvSpPr>
          <p:cNvPr id="5" name="Title 5">
            <a:extLst>
              <a:ext uri="{FF2B5EF4-FFF2-40B4-BE49-F238E27FC236}">
                <a16:creationId xmlns:a16="http://schemas.microsoft.com/office/drawing/2014/main" id="{47C7E7E7-1643-FF6C-6BF3-17C8C4DBEB1A}"/>
              </a:ext>
            </a:extLst>
          </p:cNvPr>
          <p:cNvSpPr txBox="1">
            <a:spLocks/>
          </p:cNvSpPr>
          <p:nvPr/>
        </p:nvSpPr>
        <p:spPr>
          <a:xfrm>
            <a:off x="763524" y="419100"/>
            <a:ext cx="11033759" cy="73261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b="1" kern="1200" cap="all" baseline="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a:ln>
                  <a:noFill/>
                </a:ln>
                <a:solidFill>
                  <a:prstClr val="white"/>
                </a:solidFill>
                <a:effectLst/>
                <a:uLnTx/>
                <a:uFillTx/>
                <a:latin typeface="Century Gothic"/>
                <a:ea typeface="+mj-ea"/>
                <a:cs typeface="+mj-cs"/>
              </a:rPr>
              <a:t>Our partners</a:t>
            </a:r>
          </a:p>
        </p:txBody>
      </p:sp>
      <p:sp>
        <p:nvSpPr>
          <p:cNvPr id="9" name="Title 5">
            <a:extLst>
              <a:ext uri="{FF2B5EF4-FFF2-40B4-BE49-F238E27FC236}">
                <a16:creationId xmlns:a16="http://schemas.microsoft.com/office/drawing/2014/main" id="{65E8F26C-B842-4FDD-DCBC-3C3E8608BC12}"/>
              </a:ext>
            </a:extLst>
          </p:cNvPr>
          <p:cNvSpPr txBox="1">
            <a:spLocks/>
          </p:cNvSpPr>
          <p:nvPr/>
        </p:nvSpPr>
        <p:spPr>
          <a:xfrm>
            <a:off x="915924" y="571500"/>
            <a:ext cx="11033759" cy="73261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b="1" kern="1200" cap="all" baseline="0">
                <a:solidFill>
                  <a:schemeClr val="bg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a:ln>
                  <a:noFill/>
                </a:ln>
                <a:solidFill>
                  <a:prstClr val="white"/>
                </a:solidFill>
                <a:effectLst/>
                <a:uLnTx/>
                <a:uFillTx/>
                <a:latin typeface="Century Gothic"/>
                <a:ea typeface="+mj-ea"/>
                <a:cs typeface="+mj-cs"/>
              </a:rPr>
              <a:t>Our partners</a:t>
            </a:r>
          </a:p>
        </p:txBody>
      </p:sp>
      <p:sp>
        <p:nvSpPr>
          <p:cNvPr id="10" name="Title 5">
            <a:extLst>
              <a:ext uri="{FF2B5EF4-FFF2-40B4-BE49-F238E27FC236}">
                <a16:creationId xmlns:a16="http://schemas.microsoft.com/office/drawing/2014/main" id="{F0218478-7610-7D6D-ABB5-92FDD757CD25}"/>
              </a:ext>
            </a:extLst>
          </p:cNvPr>
          <p:cNvSpPr txBox="1">
            <a:spLocks/>
          </p:cNvSpPr>
          <p:nvPr/>
        </p:nvSpPr>
        <p:spPr>
          <a:xfrm>
            <a:off x="1068324" y="723900"/>
            <a:ext cx="11033759" cy="732619"/>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b="1" kern="1200" cap="all" baseline="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all" spc="0" normalizeH="0" baseline="0" noProof="0" dirty="0">
                <a:ln>
                  <a:noFill/>
                </a:ln>
                <a:solidFill>
                  <a:prstClr val="black"/>
                </a:solidFill>
                <a:effectLst/>
                <a:uLnTx/>
                <a:uFillTx/>
                <a:latin typeface="Century Gothic"/>
                <a:ea typeface="+mj-ea"/>
                <a:cs typeface="+mj-cs"/>
              </a:rPr>
              <a:t>Key take aways</a:t>
            </a:r>
          </a:p>
        </p:txBody>
      </p:sp>
      <p:sp>
        <p:nvSpPr>
          <p:cNvPr id="2" name="Content Placeholder 6">
            <a:extLst>
              <a:ext uri="{FF2B5EF4-FFF2-40B4-BE49-F238E27FC236}">
                <a16:creationId xmlns:a16="http://schemas.microsoft.com/office/drawing/2014/main" id="{98ADB091-595E-1092-9817-DDBB9E1048D6}"/>
              </a:ext>
            </a:extLst>
          </p:cNvPr>
          <p:cNvSpPr txBox="1">
            <a:spLocks/>
          </p:cNvSpPr>
          <p:nvPr/>
        </p:nvSpPr>
        <p:spPr>
          <a:xfrm>
            <a:off x="230286" y="1466850"/>
            <a:ext cx="11401425" cy="4972050"/>
          </a:xfrm>
          <a:prstGeom prst="rect">
            <a:avLst/>
          </a:prstGeom>
        </p:spPr>
        <p:txBody>
          <a:bodyPr vert="horz" lIns="0" tIns="457200" rIns="0" bIns="0" numCol="1" spcCol="2743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28600" marR="0" lvl="0" indent="-22669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err="1">
                <a:ln>
                  <a:noFill/>
                </a:ln>
                <a:solidFill>
                  <a:prstClr val="black"/>
                </a:solidFill>
                <a:effectLst/>
                <a:uLnTx/>
                <a:uFillTx/>
                <a:latin typeface="Century Gothic"/>
                <a:ea typeface="+mn-ea"/>
                <a:cs typeface="+mn-cs"/>
              </a:rPr>
              <a:t>iPRISM</a:t>
            </a:r>
            <a:r>
              <a:rPr kumimoji="0" lang="en-US" altLang="en-US" sz="2400" b="0" i="0" u="none" strike="noStrike" kern="1200" cap="none" spc="0" normalizeH="0" baseline="0" noProof="0" dirty="0">
                <a:ln>
                  <a:noFill/>
                </a:ln>
                <a:solidFill>
                  <a:prstClr val="black"/>
                </a:solidFill>
                <a:effectLst/>
                <a:uLnTx/>
                <a:uFillTx/>
                <a:latin typeface="Century Gothic"/>
                <a:ea typeface="+mn-ea"/>
                <a:cs typeface="+mn-cs"/>
              </a:rPr>
              <a:t> can be successfully used across diverse settings, topic areas, populations, study designs</a:t>
            </a:r>
          </a:p>
          <a:p>
            <a:pPr marL="228600" marR="0" lvl="0" indent="-22669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err="1">
                <a:ln>
                  <a:noFill/>
                </a:ln>
                <a:solidFill>
                  <a:prstClr val="black"/>
                </a:solidFill>
                <a:effectLst/>
                <a:uLnTx/>
                <a:uFillTx/>
                <a:latin typeface="Century Gothic"/>
                <a:ea typeface="+mn-ea"/>
                <a:cs typeface="+mn-cs"/>
              </a:rPr>
              <a:t>iPRISM</a:t>
            </a:r>
            <a:r>
              <a:rPr kumimoji="0" lang="en-US" altLang="en-US" sz="2400" b="0" i="0" u="none" strike="noStrike" kern="1200" cap="none" spc="0" normalizeH="0" baseline="0" noProof="0" dirty="0">
                <a:ln>
                  <a:noFill/>
                </a:ln>
                <a:solidFill>
                  <a:prstClr val="black"/>
                </a:solidFill>
                <a:effectLst/>
                <a:uLnTx/>
                <a:uFillTx/>
                <a:latin typeface="Century Gothic"/>
                <a:ea typeface="+mn-ea"/>
                <a:cs typeface="+mn-cs"/>
              </a:rPr>
              <a:t> can be used to emphasize health equity</a:t>
            </a:r>
          </a:p>
          <a:p>
            <a:pPr marL="228600" marR="0" lvl="0" indent="-22669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err="1">
                <a:ln>
                  <a:noFill/>
                </a:ln>
                <a:solidFill>
                  <a:prstClr val="black"/>
                </a:solidFill>
                <a:effectLst/>
                <a:uLnTx/>
                <a:uFillTx/>
                <a:latin typeface="Century Gothic"/>
                <a:ea typeface="+mn-ea"/>
                <a:cs typeface="+mn-cs"/>
              </a:rPr>
              <a:t>iPRISM</a:t>
            </a:r>
            <a:r>
              <a:rPr kumimoji="0" lang="en-US" altLang="en-US" sz="2400" b="0" i="0" u="none" strike="noStrike" kern="1200" cap="none" spc="0" normalizeH="0" baseline="0" noProof="0" dirty="0">
                <a:ln>
                  <a:noFill/>
                </a:ln>
                <a:solidFill>
                  <a:prstClr val="black"/>
                </a:solidFill>
                <a:effectLst/>
                <a:uLnTx/>
                <a:uFillTx/>
                <a:latin typeface="Century Gothic"/>
                <a:ea typeface="+mn-ea"/>
                <a:cs typeface="+mn-cs"/>
              </a:rPr>
              <a:t> can be used alone or in combination of other techniques/strategies to increase alignment between context and program</a:t>
            </a:r>
          </a:p>
          <a:p>
            <a:pPr marL="228600" marR="0" lvl="0" indent="-22669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err="1">
                <a:ln>
                  <a:noFill/>
                </a:ln>
                <a:solidFill>
                  <a:prstClr val="black"/>
                </a:solidFill>
                <a:effectLst/>
                <a:uLnTx/>
                <a:uFillTx/>
                <a:latin typeface="Century Gothic"/>
                <a:ea typeface="+mn-ea"/>
                <a:cs typeface="+mn-cs"/>
              </a:rPr>
              <a:t>iPRISM</a:t>
            </a:r>
            <a:r>
              <a:rPr kumimoji="0" lang="en-US" altLang="en-US" sz="2400" b="0" i="0" u="none" strike="noStrike" kern="1200" cap="none" spc="0" normalizeH="0" baseline="0" noProof="0" dirty="0">
                <a:ln>
                  <a:noFill/>
                </a:ln>
                <a:solidFill>
                  <a:prstClr val="black"/>
                </a:solidFill>
                <a:effectLst/>
                <a:uLnTx/>
                <a:uFillTx/>
                <a:latin typeface="Century Gothic"/>
                <a:ea typeface="+mn-ea"/>
                <a:cs typeface="+mn-cs"/>
              </a:rPr>
              <a:t> can be used once or multiple times</a:t>
            </a:r>
          </a:p>
          <a:p>
            <a:pPr marL="228600" marR="0" lvl="0" indent="-22669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entury Gothic"/>
                <a:ea typeface="+mn-ea"/>
                <a:cs typeface="+mn-cs"/>
              </a:rPr>
              <a:t>Timing for use for </a:t>
            </a:r>
            <a:r>
              <a:rPr kumimoji="0" lang="en-US" altLang="en-US" sz="2400" b="0" i="0" u="none" strike="noStrike" kern="1200" cap="none" spc="0" normalizeH="0" baseline="0" noProof="0" dirty="0" err="1">
                <a:ln>
                  <a:noFill/>
                </a:ln>
                <a:solidFill>
                  <a:prstClr val="black"/>
                </a:solidFill>
                <a:effectLst/>
                <a:uLnTx/>
                <a:uFillTx/>
                <a:latin typeface="Century Gothic"/>
                <a:ea typeface="+mn-ea"/>
                <a:cs typeface="+mn-cs"/>
              </a:rPr>
              <a:t>iPRISM</a:t>
            </a:r>
            <a:r>
              <a:rPr kumimoji="0" lang="en-US" altLang="en-US" sz="2400" b="0" i="0" u="none" strike="noStrike" kern="1200" cap="none" spc="0" normalizeH="0" baseline="0" noProof="0" dirty="0">
                <a:ln>
                  <a:noFill/>
                </a:ln>
                <a:solidFill>
                  <a:prstClr val="black"/>
                </a:solidFill>
                <a:effectLst/>
                <a:uLnTx/>
                <a:uFillTx/>
                <a:latin typeface="Century Gothic"/>
                <a:ea typeface="+mn-ea"/>
                <a:cs typeface="+mn-cs"/>
              </a:rPr>
              <a:t> can depend on the needs and priorities of a project – not always longitudinal but longitudinal use can have added benefits</a:t>
            </a:r>
          </a:p>
          <a:p>
            <a:pPr marL="228600" marR="0" lvl="0" indent="-22669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entury Gothic"/>
                <a:ea typeface="+mn-ea"/>
                <a:cs typeface="+mn-cs"/>
              </a:rPr>
              <a:t>How </a:t>
            </a:r>
            <a:r>
              <a:rPr kumimoji="0" lang="en-US" altLang="en-US" sz="2400" b="0" i="0" u="none" strike="noStrike" kern="1200" cap="none" spc="0" normalizeH="0" baseline="0" noProof="0" dirty="0" err="1">
                <a:ln>
                  <a:noFill/>
                </a:ln>
                <a:solidFill>
                  <a:prstClr val="black"/>
                </a:solidFill>
                <a:effectLst/>
                <a:uLnTx/>
                <a:uFillTx/>
                <a:latin typeface="Century Gothic"/>
                <a:ea typeface="+mn-ea"/>
                <a:cs typeface="+mn-cs"/>
              </a:rPr>
              <a:t>iPRISM</a:t>
            </a:r>
            <a:r>
              <a:rPr kumimoji="0" lang="en-US" altLang="en-US" sz="2400" b="0" i="0" u="none" strike="noStrike" kern="1200" cap="none" spc="0" normalizeH="0" baseline="0" noProof="0" dirty="0">
                <a:ln>
                  <a:noFill/>
                </a:ln>
                <a:solidFill>
                  <a:prstClr val="black"/>
                </a:solidFill>
                <a:effectLst/>
                <a:uLnTx/>
                <a:uFillTx/>
                <a:latin typeface="Century Gothic"/>
                <a:ea typeface="+mn-ea"/>
                <a:cs typeface="+mn-cs"/>
              </a:rPr>
              <a:t> is operationalized within each project needs to align with the priorities and resources available in the project</a:t>
            </a:r>
          </a:p>
          <a:p>
            <a:pPr marL="1905"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prstClr val="black"/>
                </a:solidFill>
                <a:effectLst/>
                <a:uLnTx/>
                <a:uFillTx/>
                <a:latin typeface="Century Gothic"/>
                <a:ea typeface="+mn-ea"/>
                <a:cs typeface="+mn-cs"/>
              </a:rPr>
              <a:t> </a:t>
            </a:r>
          </a:p>
        </p:txBody>
      </p:sp>
    </p:spTree>
    <p:extLst>
      <p:ext uri="{BB962C8B-B14F-4D97-AF65-F5344CB8AC3E}">
        <p14:creationId xmlns:p14="http://schemas.microsoft.com/office/powerpoint/2010/main" val="1706457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Questions and Comments</a:t>
            </a:r>
          </a:p>
        </p:txBody>
      </p:sp>
      <p:pic>
        <p:nvPicPr>
          <p:cNvPr id="4" name="Content Placeholder 3" descr="Chandrakasem Researchers Community: Chandrakasem Rajabhat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77316" y="1001616"/>
            <a:ext cx="6780700" cy="4852438"/>
          </a:xfrm>
          <a:prstGeom prst="rect">
            <a:avLst/>
          </a:prstGeom>
        </p:spPr>
      </p:pic>
      <p:sp>
        <p:nvSpPr>
          <p:cNvPr id="2" name="TextBox 1">
            <a:extLst>
              <a:ext uri="{FF2B5EF4-FFF2-40B4-BE49-F238E27FC236}">
                <a16:creationId xmlns:a16="http://schemas.microsoft.com/office/drawing/2014/main" id="{89CE8B6A-C1C9-2666-3535-E43A5D3121B2}"/>
              </a:ext>
            </a:extLst>
          </p:cNvPr>
          <p:cNvSpPr txBox="1"/>
          <p:nvPr/>
        </p:nvSpPr>
        <p:spPr>
          <a:xfrm>
            <a:off x="9878096" y="5791131"/>
            <a:ext cx="184731" cy="369332"/>
          </a:xfrm>
          <a:prstGeom prst="rect">
            <a:avLst/>
          </a:prstGeom>
          <a:noFill/>
          <a:ln>
            <a:solidFill>
              <a:schemeClr val="accent4"/>
            </a:solidFill>
          </a:ln>
        </p:spPr>
        <p:txBody>
          <a:bodyPr wrap="none" rtlCol="0" anchor="ctr" anchorCtr="1">
            <a:spAutoFit/>
          </a:bodyPr>
          <a:lstStyle/>
          <a:p>
            <a:endParaRPr lang="en-US" dirty="0"/>
          </a:p>
        </p:txBody>
      </p:sp>
    </p:spTree>
    <p:extLst>
      <p:ext uri="{BB962C8B-B14F-4D97-AF65-F5344CB8AC3E}">
        <p14:creationId xmlns:p14="http://schemas.microsoft.com/office/powerpoint/2010/main" val="420807528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p:cNvSpPr txBox="1">
            <a:spLocks noGrp="1"/>
          </p:cNvSpPr>
          <p:nvPr>
            <p:ph type="title"/>
          </p:nvPr>
        </p:nvSpPr>
        <p:spPr>
          <a:xfrm>
            <a:off x="2253011" y="3150394"/>
            <a:ext cx="8024464" cy="557213"/>
          </a:xfrm>
          <a:prstGeom prst="rect">
            <a:avLst/>
          </a:prstGeom>
        </p:spPr>
        <p:txBody>
          <a:bodyPr>
            <a:noAutofit/>
          </a:bodyPr>
          <a:lstStyle/>
          <a:p>
            <a:pPr marL="155972" lvl="1"/>
            <a:r>
              <a:rPr lang="en-US" sz="7500" b="1" dirty="0">
                <a:solidFill>
                  <a:srgbClr val="414042"/>
                </a:solidFill>
                <a:latin typeface="Century Gothic" panose="020B0502020202020204" pitchFamily="34" charset="0"/>
              </a:rPr>
              <a:t>Context</a:t>
            </a:r>
          </a:p>
        </p:txBody>
      </p:sp>
    </p:spTree>
    <p:extLst>
      <p:ext uri="{BB962C8B-B14F-4D97-AF65-F5344CB8AC3E}">
        <p14:creationId xmlns:p14="http://schemas.microsoft.com/office/powerpoint/2010/main" val="390517847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A32FA5-67A2-6698-F803-9BD8888CDFB9}"/>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6B995BD-88C2-3D31-018F-A0064337CAC2}"/>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AB3F3BDD-6BDF-D2B3-F482-F7CD7E70650B}"/>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72E6451A-5E57-7E6C-AF9E-675F94C131EA}"/>
              </a:ext>
            </a:extLst>
          </p:cNvPr>
          <p:cNvSpPr>
            <a:spLocks noGrp="1"/>
          </p:cNvSpPr>
          <p:nvPr>
            <p:ph type="body" sz="quarter" idx="16"/>
          </p:nvPr>
        </p:nvSpPr>
        <p:spPr/>
        <p:txBody>
          <a:bodyPr/>
          <a:lstStyle/>
          <a:p>
            <a:endParaRPr lang="en-US"/>
          </a:p>
        </p:txBody>
      </p:sp>
      <p:pic>
        <p:nvPicPr>
          <p:cNvPr id="7" name="Picture 1">
            <a:extLst>
              <a:ext uri="{FF2B5EF4-FFF2-40B4-BE49-F238E27FC236}">
                <a16:creationId xmlns:a16="http://schemas.microsoft.com/office/drawing/2014/main" id="{2C3BB644-B474-F767-40D6-06C2CE2D473A}"/>
              </a:ext>
            </a:extLst>
          </p:cNvPr>
          <p:cNvPicPr>
            <a:picLocks noChangeAspect="1"/>
          </p:cNvPicPr>
          <p:nvPr/>
        </p:nvPicPr>
        <p:blipFill rotWithShape="1">
          <a:blip r:embed="rId2">
            <a:extLst>
              <a:ext uri="{28A0092B-C50C-407E-A947-70E740481C1C}">
                <a14:useLocalDpi xmlns:a14="http://schemas.microsoft.com/office/drawing/2010/main" val="0"/>
              </a:ext>
            </a:extLst>
          </a:blip>
          <a:srcRect b="30865"/>
          <a:stretch/>
        </p:blipFill>
        <p:spPr bwMode="auto">
          <a:xfrm>
            <a:off x="1749303" y="618305"/>
            <a:ext cx="5735823" cy="356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7E8AA09-9945-66FE-F6AC-AE97D701B673}"/>
              </a:ext>
            </a:extLst>
          </p:cNvPr>
          <p:cNvSpPr/>
          <p:nvPr/>
        </p:nvSpPr>
        <p:spPr>
          <a:xfrm>
            <a:off x="1715408" y="464850"/>
            <a:ext cx="5769718" cy="3875442"/>
          </a:xfrm>
          <a:prstGeom prst="rect">
            <a:avLst/>
          </a:prstGeom>
          <a:noFill/>
          <a:ln w="76200">
            <a:solidFill>
              <a:srgbClr val="154C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endParaRPr lang="en-US" sz="1688">
              <a:solidFill>
                <a:prstClr val="white"/>
              </a:solidFill>
              <a:latin typeface="Calibri"/>
            </a:endParaRPr>
          </a:p>
        </p:txBody>
      </p:sp>
      <p:pic>
        <p:nvPicPr>
          <p:cNvPr id="9" name="Picture 8">
            <a:extLst>
              <a:ext uri="{FF2B5EF4-FFF2-40B4-BE49-F238E27FC236}">
                <a16:creationId xmlns:a16="http://schemas.microsoft.com/office/drawing/2014/main" id="{7F4A12C0-D0FA-69AC-BEFD-8CA07B25CB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2494" y="3389303"/>
            <a:ext cx="3224516" cy="3003027"/>
          </a:xfrm>
          <a:prstGeom prst="rect">
            <a:avLst/>
          </a:prstGeom>
        </p:spPr>
      </p:pic>
    </p:spTree>
    <p:extLst>
      <p:ext uri="{BB962C8B-B14F-4D97-AF65-F5344CB8AC3E}">
        <p14:creationId xmlns:p14="http://schemas.microsoft.com/office/powerpoint/2010/main" val="161780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p:cNvSpPr txBox="1">
            <a:spLocks noGrp="1"/>
          </p:cNvSpPr>
          <p:nvPr>
            <p:ph type="title"/>
          </p:nvPr>
        </p:nvSpPr>
        <p:spPr>
          <a:xfrm>
            <a:off x="2253011" y="3150394"/>
            <a:ext cx="8024464" cy="557213"/>
          </a:xfrm>
          <a:prstGeom prst="rect">
            <a:avLst/>
          </a:prstGeom>
        </p:spPr>
        <p:txBody>
          <a:bodyPr>
            <a:noAutofit/>
          </a:bodyPr>
          <a:lstStyle/>
          <a:p>
            <a:pPr marL="155972" lvl="1"/>
            <a:r>
              <a:rPr lang="en-US" sz="7500" b="1" dirty="0">
                <a:solidFill>
                  <a:srgbClr val="414042"/>
                </a:solidFill>
                <a:latin typeface="Century Gothic" panose="020B0502020202020204" pitchFamily="34" charset="0"/>
              </a:rPr>
              <a:t>Strategies</a:t>
            </a:r>
          </a:p>
        </p:txBody>
      </p:sp>
    </p:spTree>
    <p:extLst>
      <p:ext uri="{BB962C8B-B14F-4D97-AF65-F5344CB8AC3E}">
        <p14:creationId xmlns:p14="http://schemas.microsoft.com/office/powerpoint/2010/main" val="270347319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FA62-4323-9AFF-6D03-B62955BAA4CC}"/>
              </a:ext>
            </a:extLst>
          </p:cNvPr>
          <p:cNvSpPr>
            <a:spLocks noGrp="1"/>
          </p:cNvSpPr>
          <p:nvPr>
            <p:ph type="title"/>
          </p:nvPr>
        </p:nvSpPr>
        <p:spPr>
          <a:xfrm>
            <a:off x="2238375" y="712142"/>
            <a:ext cx="8215313" cy="412152"/>
          </a:xfrm>
        </p:spPr>
        <p:txBody>
          <a:bodyPr/>
          <a:lstStyle/>
          <a:p>
            <a:r>
              <a:rPr lang="en-US" sz="2625" dirty="0"/>
              <a:t>Dissemination &amp; implementation Strategies</a:t>
            </a:r>
          </a:p>
        </p:txBody>
      </p:sp>
      <p:sp>
        <p:nvSpPr>
          <p:cNvPr id="3" name="Text Placeholder 2">
            <a:extLst>
              <a:ext uri="{FF2B5EF4-FFF2-40B4-BE49-F238E27FC236}">
                <a16:creationId xmlns:a16="http://schemas.microsoft.com/office/drawing/2014/main" id="{8049076F-B558-8F72-B6A2-E14F555F728A}"/>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C79186E4-E486-C0A9-4297-1BFFFF6509F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78132342-9437-9C17-3ECB-C67F569E2F92}"/>
              </a:ext>
            </a:extLst>
          </p:cNvPr>
          <p:cNvSpPr>
            <a:spLocks noGrp="1"/>
          </p:cNvSpPr>
          <p:nvPr>
            <p:ph type="body" sz="quarter" idx="13"/>
          </p:nvPr>
        </p:nvSpPr>
        <p:spPr/>
        <p:txBody>
          <a:bodyPr/>
          <a:lstStyle/>
          <a:p>
            <a:endParaRPr lang="en-US"/>
          </a:p>
        </p:txBody>
      </p:sp>
      <p:sp>
        <p:nvSpPr>
          <p:cNvPr id="7" name="Content Placeholder 2">
            <a:extLst>
              <a:ext uri="{FF2B5EF4-FFF2-40B4-BE49-F238E27FC236}">
                <a16:creationId xmlns:a16="http://schemas.microsoft.com/office/drawing/2014/main" id="{FDD4987F-73D4-03A0-DF6B-6289F809580B}"/>
              </a:ext>
            </a:extLst>
          </p:cNvPr>
          <p:cNvSpPr txBox="1">
            <a:spLocks/>
          </p:cNvSpPr>
          <p:nvPr/>
        </p:nvSpPr>
        <p:spPr>
          <a:xfrm>
            <a:off x="1914198" y="1744953"/>
            <a:ext cx="8363605" cy="4168180"/>
          </a:xfrm>
          <a:prstGeom prst="rect">
            <a:avLst/>
          </a:prstGeom>
        </p:spPr>
        <p:txBody>
          <a:bodyPr>
            <a:noAutofit/>
          </a:bodyPr>
          <a:lstStyle>
            <a:lvl1pPr marL="548626" indent="-548626" algn="l" defTabSz="731502" rtl="0" eaLnBrk="1" latinLnBrk="0" hangingPunct="1">
              <a:spcBef>
                <a:spcPct val="20000"/>
              </a:spcBef>
              <a:buFont typeface="Arial"/>
              <a:buChar char="•"/>
              <a:defRPr sz="4480" b="0" i="0" kern="1200" baseline="0">
                <a:solidFill>
                  <a:schemeClr val="tx1">
                    <a:lumMod val="65000"/>
                    <a:lumOff val="35000"/>
                  </a:schemeClr>
                </a:solidFill>
                <a:latin typeface="Century Gothic" charset="0"/>
                <a:ea typeface="+mn-ea"/>
                <a:cs typeface="Avenir"/>
              </a:defRPr>
            </a:lvl1pPr>
            <a:lvl2pPr marL="1188690" indent="-457189" algn="l" defTabSz="731502"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754" indent="-365751" algn="l" defTabSz="731502"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256" indent="-365751" algn="l" defTabSz="731502"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a:defRPr>
            </a:lvl4pPr>
            <a:lvl5pPr marL="3291758" indent="-365751" algn="l" defTabSz="731502"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a:defRPr>
            </a:lvl5pPr>
            <a:lvl6pPr marL="4023259" indent="-365751" algn="l" defTabSz="731502" rtl="0" eaLnBrk="1" latinLnBrk="0" hangingPunct="1">
              <a:spcBef>
                <a:spcPct val="20000"/>
              </a:spcBef>
              <a:buFont typeface="Arial"/>
              <a:buChar char="•"/>
              <a:defRPr sz="3200" kern="1200">
                <a:solidFill>
                  <a:schemeClr val="tx1"/>
                </a:solidFill>
                <a:latin typeface="+mn-lt"/>
                <a:ea typeface="+mn-ea"/>
                <a:cs typeface="+mn-cs"/>
              </a:defRPr>
            </a:lvl6pPr>
            <a:lvl7pPr marL="4754761" indent="-365751" algn="l" defTabSz="731502" rtl="0" eaLnBrk="1" latinLnBrk="0" hangingPunct="1">
              <a:spcBef>
                <a:spcPct val="20000"/>
              </a:spcBef>
              <a:buFont typeface="Arial"/>
              <a:buChar char="•"/>
              <a:defRPr sz="3200" kern="1200">
                <a:solidFill>
                  <a:schemeClr val="tx1"/>
                </a:solidFill>
                <a:latin typeface="+mn-lt"/>
                <a:ea typeface="+mn-ea"/>
                <a:cs typeface="+mn-cs"/>
              </a:defRPr>
            </a:lvl7pPr>
            <a:lvl8pPr marL="5486263" indent="-365751" algn="l" defTabSz="731502" rtl="0" eaLnBrk="1" latinLnBrk="0" hangingPunct="1">
              <a:spcBef>
                <a:spcPct val="20000"/>
              </a:spcBef>
              <a:buFont typeface="Arial"/>
              <a:buChar char="•"/>
              <a:defRPr sz="3200" kern="1200">
                <a:solidFill>
                  <a:schemeClr val="tx1"/>
                </a:solidFill>
                <a:latin typeface="+mn-lt"/>
                <a:ea typeface="+mn-ea"/>
                <a:cs typeface="+mn-cs"/>
              </a:defRPr>
            </a:lvl8pPr>
            <a:lvl9pPr marL="6217765" indent="-365751" algn="l" defTabSz="731502" rtl="0" eaLnBrk="1" latinLnBrk="0" hangingPunct="1">
              <a:spcBef>
                <a:spcPct val="20000"/>
              </a:spcBef>
              <a:buFont typeface="Arial"/>
              <a:buChar char="•"/>
              <a:defRPr sz="3200" kern="1200">
                <a:solidFill>
                  <a:schemeClr val="tx1"/>
                </a:solidFill>
                <a:latin typeface="+mn-lt"/>
                <a:ea typeface="+mn-ea"/>
                <a:cs typeface="+mn-cs"/>
              </a:defRPr>
            </a:lvl9pPr>
          </a:lstStyle>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Train and educate</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Interactive facilitation</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sym typeface="Helvetica Neue"/>
              </a:rPr>
              <a:t>Evaluate and iterate </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Adapt and tailor EBI to context </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Infrastructure changes</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Financial incentives</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Develop stakeholder interrelationships </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Engage consumers</a:t>
            </a:r>
          </a:p>
          <a:p>
            <a:pPr marL="539757" lvl="1" indent="-285756" defTabSz="457198">
              <a:buFont typeface="Arial" panose="020B0604020202020204" pitchFamily="34" charset="0"/>
              <a:buChar char="•"/>
              <a:defRPr/>
            </a:pPr>
            <a:endParaRPr lang="en-US" sz="2625" dirty="0">
              <a:solidFill>
                <a:prstClr val="black">
                  <a:lumMod val="65000"/>
                  <a:lumOff val="35000"/>
                </a:prstClr>
              </a:solidFill>
              <a:latin typeface="Century Gothic" panose="020B0502020202020204" pitchFamily="34" charset="0"/>
              <a:ea typeface="Calibri" charset="0"/>
              <a:cs typeface="Calibri" charset="0"/>
              <a:sym typeface="Helvetica Neue"/>
            </a:endParaRPr>
          </a:p>
        </p:txBody>
      </p:sp>
      <p:sp>
        <p:nvSpPr>
          <p:cNvPr id="6" name="Text Placeholder 5">
            <a:extLst>
              <a:ext uri="{FF2B5EF4-FFF2-40B4-BE49-F238E27FC236}">
                <a16:creationId xmlns:a16="http://schemas.microsoft.com/office/drawing/2014/main" id="{335AC2C0-1062-214B-8AE0-6142A730ACBA}"/>
              </a:ext>
            </a:extLst>
          </p:cNvPr>
          <p:cNvSpPr>
            <a:spLocks noGrp="1"/>
          </p:cNvSpPr>
          <p:nvPr>
            <p:ph type="body" sz="quarter" idx="16"/>
          </p:nvPr>
        </p:nvSpPr>
        <p:spPr>
          <a:xfrm>
            <a:off x="5975106" y="6129790"/>
            <a:ext cx="3531073" cy="207380"/>
          </a:xfrm>
        </p:spPr>
        <p:txBody>
          <a:bodyPr/>
          <a:lstStyle/>
          <a:p>
            <a:r>
              <a:rPr lang="en-US" sz="938" dirty="0"/>
              <a:t>Powell et al 2015; </a:t>
            </a:r>
            <a:r>
              <a:rPr lang="en-US" sz="938" dirty="0" err="1"/>
              <a:t>Balis</a:t>
            </a:r>
            <a:r>
              <a:rPr lang="en-US" sz="938" dirty="0"/>
              <a:t>, Houghtaling, Harden, 2022</a:t>
            </a:r>
          </a:p>
        </p:txBody>
      </p:sp>
      <p:sp>
        <p:nvSpPr>
          <p:cNvPr id="8" name="Title 1">
            <a:extLst>
              <a:ext uri="{FF2B5EF4-FFF2-40B4-BE49-F238E27FC236}">
                <a16:creationId xmlns:a16="http://schemas.microsoft.com/office/drawing/2014/main" id="{ECF20234-73BD-1159-782E-3E4142D909E7}"/>
              </a:ext>
            </a:extLst>
          </p:cNvPr>
          <p:cNvSpPr txBox="1">
            <a:spLocks/>
          </p:cNvSpPr>
          <p:nvPr/>
        </p:nvSpPr>
        <p:spPr>
          <a:xfrm>
            <a:off x="6738938" y="2143126"/>
            <a:ext cx="3214688" cy="412152"/>
          </a:xfrm>
          <a:prstGeom prst="rect">
            <a:avLst/>
          </a:prstGeom>
        </p:spPr>
        <p:txBody>
          <a:bodyPr/>
          <a:lstStyle>
            <a:lvl1pPr algn="l" defTabSz="487678" rtl="0" eaLnBrk="1" latinLnBrk="0" hangingPunct="1">
              <a:spcBef>
                <a:spcPct val="0"/>
              </a:spcBef>
              <a:buNone/>
              <a:defRPr sz="2987" b="0" i="0" kern="1200" cap="all" baseline="0">
                <a:solidFill>
                  <a:srgbClr val="B01C32"/>
                </a:solidFill>
                <a:latin typeface="Century Gothic" charset="0"/>
                <a:ea typeface="+mj-ea"/>
                <a:cs typeface="Avenir"/>
              </a:defRPr>
            </a:lvl1pPr>
          </a:lstStyle>
          <a:p>
            <a:pPr algn="ctr" defTabSz="457198"/>
            <a:r>
              <a:rPr lang="en-US" sz="2250" dirty="0"/>
              <a:t>Advance Health Equity?</a:t>
            </a:r>
          </a:p>
        </p:txBody>
      </p:sp>
    </p:spTree>
    <p:extLst>
      <p:ext uri="{BB962C8B-B14F-4D97-AF65-F5344CB8AC3E}">
        <p14:creationId xmlns:p14="http://schemas.microsoft.com/office/powerpoint/2010/main" val="169521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p:cNvSpPr txBox="1">
            <a:spLocks noGrp="1"/>
          </p:cNvSpPr>
          <p:nvPr>
            <p:ph type="title"/>
          </p:nvPr>
        </p:nvSpPr>
        <p:spPr>
          <a:xfrm>
            <a:off x="2253011" y="3150394"/>
            <a:ext cx="8024464" cy="557213"/>
          </a:xfrm>
          <a:prstGeom prst="rect">
            <a:avLst/>
          </a:prstGeom>
        </p:spPr>
        <p:txBody>
          <a:bodyPr>
            <a:noAutofit/>
          </a:bodyPr>
          <a:lstStyle/>
          <a:p>
            <a:pPr marL="155972" lvl="1"/>
            <a:r>
              <a:rPr lang="en-US" sz="7500" b="1" dirty="0">
                <a:solidFill>
                  <a:srgbClr val="414042"/>
                </a:solidFill>
                <a:latin typeface="Century Gothic" panose="020B0502020202020204" pitchFamily="34" charset="0"/>
              </a:rPr>
              <a:t>Mechanisms</a:t>
            </a:r>
          </a:p>
        </p:txBody>
      </p:sp>
    </p:spTree>
    <p:extLst>
      <p:ext uri="{BB962C8B-B14F-4D97-AF65-F5344CB8AC3E}">
        <p14:creationId xmlns:p14="http://schemas.microsoft.com/office/powerpoint/2010/main" val="225010484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1A32FA5-67A2-6698-F803-9BD8888CDFB9}"/>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F6B995BD-88C2-3D31-018F-A0064337CAC2}"/>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AB3F3BDD-6BDF-D2B3-F482-F7CD7E70650B}"/>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72E6451A-5E57-7E6C-AF9E-675F94C131EA}"/>
              </a:ext>
            </a:extLst>
          </p:cNvPr>
          <p:cNvSpPr>
            <a:spLocks noGrp="1"/>
          </p:cNvSpPr>
          <p:nvPr>
            <p:ph type="body" sz="quarter" idx="16"/>
          </p:nvPr>
        </p:nvSpPr>
        <p:spPr/>
        <p:txBody>
          <a:bodyPr/>
          <a:lstStyle/>
          <a:p>
            <a:endParaRPr lang="en-US"/>
          </a:p>
        </p:txBody>
      </p:sp>
      <p:pic>
        <p:nvPicPr>
          <p:cNvPr id="7" name="Picture 1">
            <a:extLst>
              <a:ext uri="{FF2B5EF4-FFF2-40B4-BE49-F238E27FC236}">
                <a16:creationId xmlns:a16="http://schemas.microsoft.com/office/drawing/2014/main" id="{2C3BB644-B474-F767-40D6-06C2CE2D473A}"/>
              </a:ext>
            </a:extLst>
          </p:cNvPr>
          <p:cNvPicPr>
            <a:picLocks noChangeAspect="1"/>
          </p:cNvPicPr>
          <p:nvPr/>
        </p:nvPicPr>
        <p:blipFill rotWithShape="1">
          <a:blip r:embed="rId2">
            <a:extLst>
              <a:ext uri="{28A0092B-C50C-407E-A947-70E740481C1C}">
                <a14:useLocalDpi xmlns:a14="http://schemas.microsoft.com/office/drawing/2010/main" val="0"/>
              </a:ext>
            </a:extLst>
          </a:blip>
          <a:srcRect b="30865"/>
          <a:stretch/>
        </p:blipFill>
        <p:spPr bwMode="auto">
          <a:xfrm>
            <a:off x="1749303" y="618305"/>
            <a:ext cx="5735823" cy="356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7E8AA09-9945-66FE-F6AC-AE97D701B673}"/>
              </a:ext>
            </a:extLst>
          </p:cNvPr>
          <p:cNvSpPr/>
          <p:nvPr/>
        </p:nvSpPr>
        <p:spPr>
          <a:xfrm>
            <a:off x="1715408" y="464850"/>
            <a:ext cx="5769718" cy="3875442"/>
          </a:xfrm>
          <a:prstGeom prst="rect">
            <a:avLst/>
          </a:prstGeom>
          <a:noFill/>
          <a:ln w="76200">
            <a:solidFill>
              <a:srgbClr val="154C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endParaRPr lang="en-US" sz="1688">
              <a:solidFill>
                <a:prstClr val="white"/>
              </a:solidFill>
              <a:latin typeface="Calibri"/>
            </a:endParaRPr>
          </a:p>
        </p:txBody>
      </p:sp>
      <p:pic>
        <p:nvPicPr>
          <p:cNvPr id="9" name="Picture 8">
            <a:extLst>
              <a:ext uri="{FF2B5EF4-FFF2-40B4-BE49-F238E27FC236}">
                <a16:creationId xmlns:a16="http://schemas.microsoft.com/office/drawing/2014/main" id="{7F4A12C0-D0FA-69AC-BEFD-8CA07B25CB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2494" y="3389303"/>
            <a:ext cx="3224516" cy="3003027"/>
          </a:xfrm>
          <a:prstGeom prst="rect">
            <a:avLst/>
          </a:prstGeom>
        </p:spPr>
      </p:pic>
    </p:spTree>
    <p:extLst>
      <p:ext uri="{BB962C8B-B14F-4D97-AF65-F5344CB8AC3E}">
        <p14:creationId xmlns:p14="http://schemas.microsoft.com/office/powerpoint/2010/main" val="225999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
        <p:nvSpPr>
          <p:cNvPr id="2" name="Freeform 2"/>
          <p:cNvSpPr/>
          <p:nvPr/>
        </p:nvSpPr>
        <p:spPr>
          <a:xfrm>
            <a:off x="2038350" y="857250"/>
            <a:ext cx="8115300" cy="3143250"/>
          </a:xfrm>
          <a:custGeom>
            <a:avLst/>
            <a:gdLst/>
            <a:ahLst/>
            <a:cxnLst/>
            <a:rect l="l" t="t" r="r" b="b"/>
            <a:pathLst>
              <a:path w="8656320" h="3352800">
                <a:moveTo>
                  <a:pt x="0" y="0"/>
                </a:moveTo>
                <a:lnTo>
                  <a:pt x="8656320" y="0"/>
                </a:lnTo>
                <a:lnTo>
                  <a:pt x="8656320" y="3352800"/>
                </a:lnTo>
                <a:lnTo>
                  <a:pt x="0" y="3352800"/>
                </a:lnTo>
                <a:lnTo>
                  <a:pt x="0" y="0"/>
                </a:lnTo>
                <a:close/>
              </a:path>
            </a:pathLst>
          </a:custGeom>
          <a:blipFill>
            <a:blip r:embed="rId2"/>
            <a:stretch>
              <a:fillRect t="-15224" b="-15224"/>
            </a:stretch>
          </a:blipFill>
        </p:spPr>
        <p:txBody>
          <a:bodyPr/>
          <a:lstStyle/>
          <a:p>
            <a:pPr defTabSz="857250"/>
            <a:endParaRPr lang="en-US" sz="1688">
              <a:solidFill>
                <a:prstClr val="black"/>
              </a:solidFill>
              <a:latin typeface="Calibri"/>
            </a:endParaRPr>
          </a:p>
        </p:txBody>
      </p:sp>
      <p:sp>
        <p:nvSpPr>
          <p:cNvPr id="3" name="TextBox 3"/>
          <p:cNvSpPr txBox="1"/>
          <p:nvPr/>
        </p:nvSpPr>
        <p:spPr>
          <a:xfrm>
            <a:off x="2038351" y="5747028"/>
            <a:ext cx="5045427" cy="288477"/>
          </a:xfrm>
          <a:prstGeom prst="rect">
            <a:avLst/>
          </a:prstGeom>
        </p:spPr>
        <p:txBody>
          <a:bodyPr lIns="0" tIns="0" rIns="0" bIns="0" rtlCol="0" anchor="t">
            <a:spAutoFit/>
          </a:bodyPr>
          <a:lstStyle/>
          <a:p>
            <a:pPr defTabSz="857250">
              <a:lnSpc>
                <a:spcPts val="2531"/>
              </a:lnSpc>
            </a:pPr>
            <a:r>
              <a:rPr lang="en-US" sz="1688" spc="34" dirty="0">
                <a:solidFill>
                  <a:srgbClr val="35382F"/>
                </a:solidFill>
                <a:latin typeface="Century Gothic" panose="020B0502020202020204" pitchFamily="34" charset="0"/>
              </a:rPr>
              <a:t>Welcome to the workshop!</a:t>
            </a:r>
          </a:p>
        </p:txBody>
      </p:sp>
      <p:sp>
        <p:nvSpPr>
          <p:cNvPr id="4" name="AutoShape 4"/>
          <p:cNvSpPr/>
          <p:nvPr/>
        </p:nvSpPr>
        <p:spPr>
          <a:xfrm>
            <a:off x="2038350" y="685800"/>
            <a:ext cx="8115300" cy="19050"/>
          </a:xfrm>
          <a:prstGeom prst="rect">
            <a:avLst/>
          </a:prstGeom>
          <a:solidFill>
            <a:srgbClr val="35382F"/>
          </a:solidFill>
        </p:spPr>
        <p:txBody>
          <a:bodyPr/>
          <a:lstStyle/>
          <a:p>
            <a:pPr defTabSz="857250"/>
            <a:endParaRPr lang="en-US" sz="1688">
              <a:solidFill>
                <a:prstClr val="black"/>
              </a:solidFill>
              <a:latin typeface="Calibri"/>
            </a:endParaRPr>
          </a:p>
        </p:txBody>
      </p:sp>
      <p:sp>
        <p:nvSpPr>
          <p:cNvPr id="5" name="AutoShape 5"/>
          <p:cNvSpPr/>
          <p:nvPr/>
        </p:nvSpPr>
        <p:spPr>
          <a:xfrm>
            <a:off x="9770821" y="6086514"/>
            <a:ext cx="382829" cy="85686"/>
          </a:xfrm>
          <a:prstGeom prst="rect">
            <a:avLst/>
          </a:prstGeom>
          <a:solidFill>
            <a:srgbClr val="35382F"/>
          </a:solidFill>
        </p:spPr>
        <p:txBody>
          <a:bodyPr/>
          <a:lstStyle/>
          <a:p>
            <a:pPr defTabSz="857250"/>
            <a:endParaRPr lang="en-US" sz="1688">
              <a:solidFill>
                <a:prstClr val="black"/>
              </a:solidFill>
              <a:latin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ADC973F-EBE6-F556-2771-C61C57F76F6E}"/>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50C2AF8B-8FD0-5144-B5B2-D52C5B3BAF50}"/>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82CC2F7E-75FC-F599-8AFE-DC09A9415922}"/>
              </a:ext>
            </a:extLst>
          </p:cNvPr>
          <p:cNvSpPr>
            <a:spLocks noGrp="1"/>
          </p:cNvSpPr>
          <p:nvPr>
            <p:ph type="body" sz="quarter" idx="13"/>
          </p:nvPr>
        </p:nvSpPr>
        <p:spPr/>
        <p:txBody>
          <a:bodyPr/>
          <a:lstStyle/>
          <a:p>
            <a:endParaRPr lang="en-US"/>
          </a:p>
        </p:txBody>
      </p:sp>
      <p:sp>
        <p:nvSpPr>
          <p:cNvPr id="70" name="Text Placeholder 69">
            <a:extLst>
              <a:ext uri="{FF2B5EF4-FFF2-40B4-BE49-F238E27FC236}">
                <a16:creationId xmlns:a16="http://schemas.microsoft.com/office/drawing/2014/main" id="{C76CC394-12D4-442B-0D85-605A019CF1E2}"/>
              </a:ext>
            </a:extLst>
          </p:cNvPr>
          <p:cNvSpPr>
            <a:spLocks noGrp="1"/>
          </p:cNvSpPr>
          <p:nvPr>
            <p:ph type="body" sz="quarter" idx="16"/>
          </p:nvPr>
        </p:nvSpPr>
        <p:spPr/>
        <p:txBody>
          <a:bodyPr/>
          <a:lstStyle/>
          <a:p>
            <a:endParaRPr lang="en-US" dirty="0"/>
          </a:p>
        </p:txBody>
      </p:sp>
      <p:sp>
        <p:nvSpPr>
          <p:cNvPr id="92" name="Text Box 15">
            <a:extLst>
              <a:ext uri="{FF2B5EF4-FFF2-40B4-BE49-F238E27FC236}">
                <a16:creationId xmlns:a16="http://schemas.microsoft.com/office/drawing/2014/main" id="{0FEE4F7A-A6A0-7EAE-3C67-107014D9AF02}"/>
              </a:ext>
            </a:extLst>
          </p:cNvPr>
          <p:cNvSpPr txBox="1">
            <a:spLocks noChangeArrowheads="1"/>
          </p:cNvSpPr>
          <p:nvPr/>
        </p:nvSpPr>
        <p:spPr bwMode="auto">
          <a:xfrm>
            <a:off x="2185642" y="2464252"/>
            <a:ext cx="172842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050" b="1" dirty="0">
                <a:solidFill>
                  <a:prstClr val="black"/>
                </a:solidFill>
                <a:latin typeface="Century Gothic" panose="020B0502020202020204" pitchFamily="34" charset="0"/>
                <a:cs typeface="Helvetica Neue"/>
                <a:sym typeface="Helvetica Neue"/>
              </a:rPr>
              <a:t>Infrastructure </a:t>
            </a:r>
          </a:p>
        </p:txBody>
      </p:sp>
      <p:sp>
        <p:nvSpPr>
          <p:cNvPr id="94" name="Oval 9">
            <a:extLst>
              <a:ext uri="{FF2B5EF4-FFF2-40B4-BE49-F238E27FC236}">
                <a16:creationId xmlns:a16="http://schemas.microsoft.com/office/drawing/2014/main" id="{56C58152-4835-BA6F-A608-E7A9214AFD19}"/>
              </a:ext>
            </a:extLst>
          </p:cNvPr>
          <p:cNvSpPr>
            <a:spLocks noChangeArrowheads="1"/>
          </p:cNvSpPr>
          <p:nvPr/>
        </p:nvSpPr>
        <p:spPr bwMode="auto">
          <a:xfrm>
            <a:off x="2190887" y="2719426"/>
            <a:ext cx="1717929" cy="139356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b="1" dirty="0">
              <a:solidFill>
                <a:prstClr val="black"/>
              </a:solidFill>
              <a:latin typeface="Century Gothic" panose="020B0502020202020204" pitchFamily="34" charset="0"/>
              <a:cs typeface="Helvetica Neue"/>
              <a:sym typeface="Helvetica Neue"/>
            </a:endParaRPr>
          </a:p>
        </p:txBody>
      </p:sp>
      <p:sp>
        <p:nvSpPr>
          <p:cNvPr id="95" name="Oval 9">
            <a:extLst>
              <a:ext uri="{FF2B5EF4-FFF2-40B4-BE49-F238E27FC236}">
                <a16:creationId xmlns:a16="http://schemas.microsoft.com/office/drawing/2014/main" id="{0A180263-E051-C377-D1F6-63DE4FAE8785}"/>
              </a:ext>
            </a:extLst>
          </p:cNvPr>
          <p:cNvSpPr>
            <a:spLocks noChangeArrowheads="1"/>
          </p:cNvSpPr>
          <p:nvPr/>
        </p:nvSpPr>
        <p:spPr bwMode="auto">
          <a:xfrm>
            <a:off x="2349414" y="3126117"/>
            <a:ext cx="1375029" cy="100195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a:solidFill>
                <a:prstClr val="black"/>
              </a:solidFill>
              <a:latin typeface="Century Gothic" panose="020B0502020202020204" pitchFamily="34" charset="0"/>
              <a:cs typeface="Helvetica Neue"/>
              <a:sym typeface="Helvetica Neue"/>
            </a:endParaRPr>
          </a:p>
        </p:txBody>
      </p:sp>
      <p:sp>
        <p:nvSpPr>
          <p:cNvPr id="96" name="Oval 9">
            <a:extLst>
              <a:ext uri="{FF2B5EF4-FFF2-40B4-BE49-F238E27FC236}">
                <a16:creationId xmlns:a16="http://schemas.microsoft.com/office/drawing/2014/main" id="{F3AD1BB4-B69B-A0ED-CD29-DFA246151D4D}"/>
              </a:ext>
            </a:extLst>
          </p:cNvPr>
          <p:cNvSpPr>
            <a:spLocks noChangeArrowheads="1"/>
          </p:cNvSpPr>
          <p:nvPr/>
        </p:nvSpPr>
        <p:spPr bwMode="auto">
          <a:xfrm>
            <a:off x="2572299" y="3498115"/>
            <a:ext cx="929259" cy="60350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a:solidFill>
                <a:prstClr val="black"/>
              </a:solidFill>
              <a:latin typeface="Century Gothic" panose="020B0502020202020204" pitchFamily="34" charset="0"/>
              <a:cs typeface="Helvetica Neue"/>
              <a:sym typeface="Helvetica Neue"/>
            </a:endParaRPr>
          </a:p>
        </p:txBody>
      </p:sp>
      <p:sp>
        <p:nvSpPr>
          <p:cNvPr id="97" name="Text Box 15">
            <a:extLst>
              <a:ext uri="{FF2B5EF4-FFF2-40B4-BE49-F238E27FC236}">
                <a16:creationId xmlns:a16="http://schemas.microsoft.com/office/drawing/2014/main" id="{CA4661CE-10D7-E3DF-8B43-70FB0E095702}"/>
              </a:ext>
            </a:extLst>
          </p:cNvPr>
          <p:cNvSpPr txBox="1">
            <a:spLocks noChangeArrowheads="1"/>
          </p:cNvSpPr>
          <p:nvPr/>
        </p:nvSpPr>
        <p:spPr bwMode="auto">
          <a:xfrm>
            <a:off x="2404060" y="2899201"/>
            <a:ext cx="12586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050" b="1" dirty="0">
                <a:solidFill>
                  <a:prstClr val="black"/>
                </a:solidFill>
                <a:latin typeface="Century Gothic" panose="020B0502020202020204" pitchFamily="34" charset="0"/>
                <a:cs typeface="Helvetica Neue"/>
                <a:sym typeface="Helvetica Neue"/>
              </a:rPr>
              <a:t>Decision Makers</a:t>
            </a:r>
          </a:p>
        </p:txBody>
      </p:sp>
      <p:sp>
        <p:nvSpPr>
          <p:cNvPr id="98" name="Text Box 15">
            <a:extLst>
              <a:ext uri="{FF2B5EF4-FFF2-40B4-BE49-F238E27FC236}">
                <a16:creationId xmlns:a16="http://schemas.microsoft.com/office/drawing/2014/main" id="{433E54A7-D3C6-7901-C524-9E5878AF685F}"/>
              </a:ext>
            </a:extLst>
          </p:cNvPr>
          <p:cNvSpPr txBox="1">
            <a:spLocks noChangeArrowheads="1"/>
          </p:cNvSpPr>
          <p:nvPr/>
        </p:nvSpPr>
        <p:spPr bwMode="auto">
          <a:xfrm>
            <a:off x="2497356" y="3278592"/>
            <a:ext cx="107914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050" b="1" dirty="0">
                <a:solidFill>
                  <a:prstClr val="black"/>
                </a:solidFill>
                <a:latin typeface="Century Gothic" panose="020B0502020202020204" pitchFamily="34" charset="0"/>
                <a:cs typeface="Helvetica Neue"/>
                <a:sym typeface="Helvetica Neue"/>
              </a:rPr>
              <a:t>Implementors</a:t>
            </a:r>
          </a:p>
        </p:txBody>
      </p:sp>
      <p:sp>
        <p:nvSpPr>
          <p:cNvPr id="99" name="Text Box 15">
            <a:extLst>
              <a:ext uri="{FF2B5EF4-FFF2-40B4-BE49-F238E27FC236}">
                <a16:creationId xmlns:a16="http://schemas.microsoft.com/office/drawing/2014/main" id="{12BAFAFB-545B-6D5D-CE68-33C01518F946}"/>
              </a:ext>
            </a:extLst>
          </p:cNvPr>
          <p:cNvSpPr txBox="1">
            <a:spLocks noChangeArrowheads="1"/>
          </p:cNvSpPr>
          <p:nvPr/>
        </p:nvSpPr>
        <p:spPr bwMode="auto">
          <a:xfrm>
            <a:off x="2541664" y="3704773"/>
            <a:ext cx="1015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050" b="1" dirty="0">
                <a:solidFill>
                  <a:prstClr val="black"/>
                </a:solidFill>
                <a:latin typeface="Century Gothic" panose="020B0502020202020204" pitchFamily="34" charset="0"/>
                <a:cs typeface="Helvetica Neue"/>
                <a:sym typeface="Helvetica Neue"/>
              </a:rPr>
              <a:t>Beneficiaries</a:t>
            </a:r>
          </a:p>
        </p:txBody>
      </p:sp>
      <p:sp>
        <p:nvSpPr>
          <p:cNvPr id="104" name="Oval 9">
            <a:extLst>
              <a:ext uri="{FF2B5EF4-FFF2-40B4-BE49-F238E27FC236}">
                <a16:creationId xmlns:a16="http://schemas.microsoft.com/office/drawing/2014/main" id="{39B85F4D-0624-53B2-C423-F15F784D50DF}"/>
              </a:ext>
            </a:extLst>
          </p:cNvPr>
          <p:cNvSpPr>
            <a:spLocks noChangeArrowheads="1"/>
          </p:cNvSpPr>
          <p:nvPr/>
        </p:nvSpPr>
        <p:spPr bwMode="auto">
          <a:xfrm rot="10800000">
            <a:off x="2190887" y="4139136"/>
            <a:ext cx="1717929" cy="139356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b="1" dirty="0">
              <a:solidFill>
                <a:prstClr val="black"/>
              </a:solidFill>
              <a:latin typeface="Century Gothic" panose="020B0502020202020204" pitchFamily="34" charset="0"/>
              <a:cs typeface="Helvetica Neue"/>
              <a:sym typeface="Helvetica Neue"/>
            </a:endParaRPr>
          </a:p>
        </p:txBody>
      </p:sp>
      <p:sp>
        <p:nvSpPr>
          <p:cNvPr id="105" name="Oval 9">
            <a:extLst>
              <a:ext uri="{FF2B5EF4-FFF2-40B4-BE49-F238E27FC236}">
                <a16:creationId xmlns:a16="http://schemas.microsoft.com/office/drawing/2014/main" id="{2C0AFEB7-A747-C7DE-9E02-4C655CEF5086}"/>
              </a:ext>
            </a:extLst>
          </p:cNvPr>
          <p:cNvSpPr>
            <a:spLocks noChangeArrowheads="1"/>
          </p:cNvSpPr>
          <p:nvPr/>
        </p:nvSpPr>
        <p:spPr bwMode="auto">
          <a:xfrm rot="10800000">
            <a:off x="2375261" y="4124060"/>
            <a:ext cx="1375029" cy="100195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a:solidFill>
                <a:prstClr val="black"/>
              </a:solidFill>
              <a:latin typeface="Century Gothic" panose="020B0502020202020204" pitchFamily="34" charset="0"/>
              <a:cs typeface="Helvetica Neue"/>
              <a:sym typeface="Helvetica Neue"/>
            </a:endParaRPr>
          </a:p>
        </p:txBody>
      </p:sp>
      <p:sp>
        <p:nvSpPr>
          <p:cNvPr id="106" name="Oval 9">
            <a:extLst>
              <a:ext uri="{FF2B5EF4-FFF2-40B4-BE49-F238E27FC236}">
                <a16:creationId xmlns:a16="http://schemas.microsoft.com/office/drawing/2014/main" id="{5F397A82-6878-AF93-9F1D-B6EAFACB89C4}"/>
              </a:ext>
            </a:extLst>
          </p:cNvPr>
          <p:cNvSpPr>
            <a:spLocks noChangeArrowheads="1"/>
          </p:cNvSpPr>
          <p:nvPr/>
        </p:nvSpPr>
        <p:spPr bwMode="auto">
          <a:xfrm rot="10800000">
            <a:off x="2598146" y="4150507"/>
            <a:ext cx="929259" cy="60350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a:solidFill>
                <a:prstClr val="black"/>
              </a:solidFill>
              <a:latin typeface="Century Gothic" panose="020B0502020202020204" pitchFamily="34" charset="0"/>
              <a:cs typeface="Helvetica Neue"/>
              <a:sym typeface="Helvetica Neue"/>
            </a:endParaRPr>
          </a:p>
        </p:txBody>
      </p:sp>
      <p:sp>
        <p:nvSpPr>
          <p:cNvPr id="107" name="Text Box 15">
            <a:extLst>
              <a:ext uri="{FF2B5EF4-FFF2-40B4-BE49-F238E27FC236}">
                <a16:creationId xmlns:a16="http://schemas.microsoft.com/office/drawing/2014/main" id="{76DEB31B-686F-CFCA-CA1E-A3A0506F4225}"/>
              </a:ext>
            </a:extLst>
          </p:cNvPr>
          <p:cNvSpPr txBox="1">
            <a:spLocks noChangeArrowheads="1"/>
          </p:cNvSpPr>
          <p:nvPr/>
        </p:nvSpPr>
        <p:spPr bwMode="auto">
          <a:xfrm>
            <a:off x="2503490" y="5156718"/>
            <a:ext cx="112562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Institutionalization</a:t>
            </a:r>
          </a:p>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Policy Development</a:t>
            </a:r>
          </a:p>
        </p:txBody>
      </p:sp>
      <p:sp>
        <p:nvSpPr>
          <p:cNvPr id="108" name="Text Box 15">
            <a:extLst>
              <a:ext uri="{FF2B5EF4-FFF2-40B4-BE49-F238E27FC236}">
                <a16:creationId xmlns:a16="http://schemas.microsoft.com/office/drawing/2014/main" id="{618C853A-8E61-B5A2-C124-ECCF48E14799}"/>
              </a:ext>
            </a:extLst>
          </p:cNvPr>
          <p:cNvSpPr txBox="1">
            <a:spLocks noChangeArrowheads="1"/>
          </p:cNvSpPr>
          <p:nvPr/>
        </p:nvSpPr>
        <p:spPr bwMode="auto">
          <a:xfrm>
            <a:off x="2611593" y="4740588"/>
            <a:ext cx="926857"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Adoption</a:t>
            </a:r>
          </a:p>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Implementation</a:t>
            </a:r>
          </a:p>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Sustainment</a:t>
            </a:r>
          </a:p>
        </p:txBody>
      </p:sp>
      <p:sp>
        <p:nvSpPr>
          <p:cNvPr id="109" name="Text Box 15">
            <a:extLst>
              <a:ext uri="{FF2B5EF4-FFF2-40B4-BE49-F238E27FC236}">
                <a16:creationId xmlns:a16="http://schemas.microsoft.com/office/drawing/2014/main" id="{50EACCC8-1466-03A4-05CD-CD0F3EA5BBAA}"/>
              </a:ext>
            </a:extLst>
          </p:cNvPr>
          <p:cNvSpPr txBox="1">
            <a:spLocks noChangeArrowheads="1"/>
          </p:cNvSpPr>
          <p:nvPr/>
        </p:nvSpPr>
        <p:spPr bwMode="auto">
          <a:xfrm>
            <a:off x="2639998" y="4240928"/>
            <a:ext cx="82105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Reach</a:t>
            </a:r>
          </a:p>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Effectiveness</a:t>
            </a:r>
          </a:p>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Maintenance</a:t>
            </a:r>
          </a:p>
        </p:txBody>
      </p:sp>
      <p:sp>
        <p:nvSpPr>
          <p:cNvPr id="110" name="Oval 4">
            <a:extLst>
              <a:ext uri="{FF2B5EF4-FFF2-40B4-BE49-F238E27FC236}">
                <a16:creationId xmlns:a16="http://schemas.microsoft.com/office/drawing/2014/main" id="{FCD41C3D-81AD-90D0-4592-20FAB85330A1}"/>
              </a:ext>
            </a:extLst>
          </p:cNvPr>
          <p:cNvSpPr>
            <a:spLocks noChangeArrowheads="1"/>
          </p:cNvSpPr>
          <p:nvPr/>
        </p:nvSpPr>
        <p:spPr bwMode="auto">
          <a:xfrm>
            <a:off x="1860145" y="2340552"/>
            <a:ext cx="2379413" cy="3204399"/>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a:solidFill>
                <a:prstClr val="black"/>
              </a:solidFill>
              <a:latin typeface="Century Gothic" panose="020B0502020202020204" pitchFamily="34" charset="0"/>
              <a:cs typeface="Helvetica Neue"/>
              <a:sym typeface="Helvetica Neue"/>
            </a:endParaRPr>
          </a:p>
        </p:txBody>
      </p:sp>
      <p:sp>
        <p:nvSpPr>
          <p:cNvPr id="126" name="Text Box 15">
            <a:extLst>
              <a:ext uri="{FF2B5EF4-FFF2-40B4-BE49-F238E27FC236}">
                <a16:creationId xmlns:a16="http://schemas.microsoft.com/office/drawing/2014/main" id="{B89D426C-2A4C-91C2-450B-90A477327018}"/>
              </a:ext>
            </a:extLst>
          </p:cNvPr>
          <p:cNvSpPr txBox="1">
            <a:spLocks noChangeArrowheads="1"/>
          </p:cNvSpPr>
          <p:nvPr/>
        </p:nvSpPr>
        <p:spPr bwMode="auto">
          <a:xfrm>
            <a:off x="2069343" y="982802"/>
            <a:ext cx="192811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350" b="1" dirty="0">
                <a:solidFill>
                  <a:prstClr val="black"/>
                </a:solidFill>
                <a:latin typeface="Century Gothic" panose="020B0502020202020204" pitchFamily="34" charset="0"/>
                <a:cs typeface="Helvetica Neue"/>
                <a:sym typeface="Helvetica Neue"/>
              </a:rPr>
              <a:t>Multi-leveled System</a:t>
            </a:r>
          </a:p>
        </p:txBody>
      </p:sp>
      <p:sp>
        <p:nvSpPr>
          <p:cNvPr id="2" name="Oval 4">
            <a:extLst>
              <a:ext uri="{FF2B5EF4-FFF2-40B4-BE49-F238E27FC236}">
                <a16:creationId xmlns:a16="http://schemas.microsoft.com/office/drawing/2014/main" id="{6AEFC278-DAAB-F7F4-59E9-A7FC36F55CCE}"/>
              </a:ext>
            </a:extLst>
          </p:cNvPr>
          <p:cNvSpPr>
            <a:spLocks noChangeArrowheads="1"/>
          </p:cNvSpPr>
          <p:nvPr/>
        </p:nvSpPr>
        <p:spPr bwMode="auto">
          <a:xfrm>
            <a:off x="1685925" y="1933575"/>
            <a:ext cx="2714625" cy="3611378"/>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a:solidFill>
                <a:prstClr val="black"/>
              </a:solidFill>
              <a:latin typeface="Century Gothic" panose="020B0502020202020204" pitchFamily="34" charset="0"/>
              <a:cs typeface="Helvetica Neue"/>
              <a:sym typeface="Helvetica Neue"/>
            </a:endParaRPr>
          </a:p>
        </p:txBody>
      </p:sp>
      <p:sp>
        <p:nvSpPr>
          <p:cNvPr id="7" name="Text Box 15">
            <a:extLst>
              <a:ext uri="{FF2B5EF4-FFF2-40B4-BE49-F238E27FC236}">
                <a16:creationId xmlns:a16="http://schemas.microsoft.com/office/drawing/2014/main" id="{A67BA343-B9AD-B19B-9359-11D54D134BEA}"/>
              </a:ext>
            </a:extLst>
          </p:cNvPr>
          <p:cNvSpPr txBox="1">
            <a:spLocks noChangeArrowheads="1"/>
          </p:cNvSpPr>
          <p:nvPr/>
        </p:nvSpPr>
        <p:spPr bwMode="auto">
          <a:xfrm>
            <a:off x="2185642" y="2073727"/>
            <a:ext cx="172842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050" b="1" dirty="0">
                <a:solidFill>
                  <a:prstClr val="black"/>
                </a:solidFill>
                <a:latin typeface="Century Gothic" panose="020B0502020202020204" pitchFamily="34" charset="0"/>
                <a:cs typeface="Helvetica Neue"/>
                <a:sym typeface="Helvetica Neue"/>
              </a:rPr>
              <a:t>Community</a:t>
            </a:r>
          </a:p>
        </p:txBody>
      </p:sp>
      <p:sp>
        <p:nvSpPr>
          <p:cNvPr id="9" name="Oval 4">
            <a:extLst>
              <a:ext uri="{FF2B5EF4-FFF2-40B4-BE49-F238E27FC236}">
                <a16:creationId xmlns:a16="http://schemas.microsoft.com/office/drawing/2014/main" id="{C80DE359-E9FD-4550-9FB3-41443A630303}"/>
              </a:ext>
            </a:extLst>
          </p:cNvPr>
          <p:cNvSpPr>
            <a:spLocks noChangeArrowheads="1"/>
          </p:cNvSpPr>
          <p:nvPr/>
        </p:nvSpPr>
        <p:spPr bwMode="auto">
          <a:xfrm>
            <a:off x="1605919" y="1566125"/>
            <a:ext cx="2887867" cy="3988352"/>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a:solidFill>
                <a:prstClr val="black"/>
              </a:solidFill>
              <a:latin typeface="Century Gothic" panose="020B0502020202020204" pitchFamily="34" charset="0"/>
              <a:cs typeface="Helvetica Neue"/>
              <a:sym typeface="Helvetica Neue"/>
            </a:endParaRPr>
          </a:p>
        </p:txBody>
      </p:sp>
      <p:sp>
        <p:nvSpPr>
          <p:cNvPr id="10" name="Text Box 15">
            <a:extLst>
              <a:ext uri="{FF2B5EF4-FFF2-40B4-BE49-F238E27FC236}">
                <a16:creationId xmlns:a16="http://schemas.microsoft.com/office/drawing/2014/main" id="{1A7C00B8-CFA8-F5D9-08E4-0F2161345AA2}"/>
              </a:ext>
            </a:extLst>
          </p:cNvPr>
          <p:cNvSpPr txBox="1">
            <a:spLocks noChangeArrowheads="1"/>
          </p:cNvSpPr>
          <p:nvPr/>
        </p:nvSpPr>
        <p:spPr bwMode="auto">
          <a:xfrm>
            <a:off x="2185642" y="1749877"/>
            <a:ext cx="172842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050" b="1" dirty="0">
                <a:solidFill>
                  <a:prstClr val="black"/>
                </a:solidFill>
                <a:latin typeface="Century Gothic" panose="020B0502020202020204" pitchFamily="34" charset="0"/>
                <a:cs typeface="Helvetica Neue"/>
                <a:sym typeface="Helvetica Neue"/>
              </a:rPr>
              <a:t>External Environment</a:t>
            </a:r>
          </a:p>
        </p:txBody>
      </p:sp>
      <p:grpSp>
        <p:nvGrpSpPr>
          <p:cNvPr id="15" name="Group 14">
            <a:extLst>
              <a:ext uri="{FF2B5EF4-FFF2-40B4-BE49-F238E27FC236}">
                <a16:creationId xmlns:a16="http://schemas.microsoft.com/office/drawing/2014/main" id="{5FA9148F-290E-909B-288F-209B87128B2B}"/>
              </a:ext>
            </a:extLst>
          </p:cNvPr>
          <p:cNvGrpSpPr/>
          <p:nvPr/>
        </p:nvGrpSpPr>
        <p:grpSpPr>
          <a:xfrm>
            <a:off x="1605919" y="2353207"/>
            <a:ext cx="9062081" cy="469309"/>
            <a:chOff x="2015851" y="4214485"/>
            <a:chExt cx="21208704" cy="1695235"/>
          </a:xfrm>
        </p:grpSpPr>
        <p:sp>
          <p:nvSpPr>
            <p:cNvPr id="22" name="Rectangle 21">
              <a:extLst>
                <a:ext uri="{FF2B5EF4-FFF2-40B4-BE49-F238E27FC236}">
                  <a16:creationId xmlns:a16="http://schemas.microsoft.com/office/drawing/2014/main" id="{0086AD72-EBEF-67AA-ED41-BD4C6FD361FF}"/>
                </a:ext>
              </a:extLst>
            </p:cNvPr>
            <p:cNvSpPr/>
            <p:nvPr/>
          </p:nvSpPr>
          <p:spPr>
            <a:xfrm>
              <a:off x="2015851" y="4214485"/>
              <a:ext cx="21208704" cy="1509554"/>
            </a:xfrm>
            <a:prstGeom prst="rect">
              <a:avLst/>
            </a:prstGeom>
            <a:solidFill>
              <a:srgbClr val="7030A0">
                <a:alpha val="20000"/>
              </a:srgbClr>
            </a:solid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09563" hangingPunct="0">
                <a:defRPr/>
              </a:pPr>
              <a:endParaRPr lang="en-US" sz="1125" b="1" kern="0" dirty="0">
                <a:solidFill>
                  <a:prstClr val="white"/>
                </a:solidFill>
                <a:latin typeface="Calibri"/>
                <a:sym typeface="Helvetica Neue"/>
              </a:endParaRPr>
            </a:p>
          </p:txBody>
        </p:sp>
        <p:sp>
          <p:nvSpPr>
            <p:cNvPr id="16" name="Text Box 15">
              <a:extLst>
                <a:ext uri="{FF2B5EF4-FFF2-40B4-BE49-F238E27FC236}">
                  <a16:creationId xmlns:a16="http://schemas.microsoft.com/office/drawing/2014/main" id="{5CAC9292-A810-D4C0-B52F-DE4976FF11FC}"/>
                </a:ext>
              </a:extLst>
            </p:cNvPr>
            <p:cNvSpPr txBox="1">
              <a:spLocks noChangeArrowheads="1"/>
            </p:cNvSpPr>
            <p:nvPr/>
          </p:nvSpPr>
          <p:spPr bwMode="auto">
            <a:xfrm>
              <a:off x="17897658" y="4245441"/>
              <a:ext cx="4187280" cy="100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200" dirty="0">
                  <a:solidFill>
                    <a:srgbClr val="7030A0"/>
                  </a:solidFill>
                  <a:latin typeface="Century Gothic" panose="020B0502020202020204" pitchFamily="34" charset="0"/>
                  <a:cs typeface="Helvetica Neue"/>
                  <a:sym typeface="Helvetica Neue"/>
                </a:rPr>
                <a:t>Performance Data</a:t>
              </a:r>
            </a:p>
          </p:txBody>
        </p:sp>
        <p:sp>
          <p:nvSpPr>
            <p:cNvPr id="17" name="Text Box 15">
              <a:extLst>
                <a:ext uri="{FF2B5EF4-FFF2-40B4-BE49-F238E27FC236}">
                  <a16:creationId xmlns:a16="http://schemas.microsoft.com/office/drawing/2014/main" id="{7FAEB670-145B-73C3-6299-F08512DF0949}"/>
                </a:ext>
              </a:extLst>
            </p:cNvPr>
            <p:cNvSpPr txBox="1">
              <a:spLocks noChangeArrowheads="1"/>
            </p:cNvSpPr>
            <p:nvPr/>
          </p:nvSpPr>
          <p:spPr bwMode="auto">
            <a:xfrm>
              <a:off x="18119542" y="4908947"/>
              <a:ext cx="2759890" cy="100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200" dirty="0">
                  <a:solidFill>
                    <a:srgbClr val="7030A0"/>
                  </a:solidFill>
                  <a:latin typeface="Century Gothic" panose="020B0502020202020204" pitchFamily="34" charset="0"/>
                  <a:cs typeface="Helvetica Neue"/>
                  <a:sym typeface="Helvetica Neue"/>
                </a:rPr>
                <a:t>Adaptability</a:t>
              </a:r>
            </a:p>
          </p:txBody>
        </p:sp>
        <p:sp>
          <p:nvSpPr>
            <p:cNvPr id="18" name="Text Box 15">
              <a:extLst>
                <a:ext uri="{FF2B5EF4-FFF2-40B4-BE49-F238E27FC236}">
                  <a16:creationId xmlns:a16="http://schemas.microsoft.com/office/drawing/2014/main" id="{BF133889-B945-E0CE-D45D-EC49893AA4C0}"/>
                </a:ext>
              </a:extLst>
            </p:cNvPr>
            <p:cNvSpPr txBox="1">
              <a:spLocks noChangeArrowheads="1"/>
            </p:cNvSpPr>
            <p:nvPr/>
          </p:nvSpPr>
          <p:spPr bwMode="auto">
            <a:xfrm>
              <a:off x="8623743" y="4289286"/>
              <a:ext cx="4885380" cy="100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r>
                <a:rPr lang="en-US" altLang="en-US" sz="1200" dirty="0">
                  <a:solidFill>
                    <a:srgbClr val="7030A0"/>
                  </a:solidFill>
                  <a:latin typeface="Century Gothic" panose="020B0502020202020204" pitchFamily="34" charset="0"/>
                  <a:cs typeface="Helvetica Neue"/>
                  <a:sym typeface="Helvetica Neue"/>
                </a:rPr>
                <a:t>Communication structure</a:t>
              </a:r>
            </a:p>
          </p:txBody>
        </p:sp>
        <p:sp>
          <p:nvSpPr>
            <p:cNvPr id="19" name="Text Box 15">
              <a:extLst>
                <a:ext uri="{FF2B5EF4-FFF2-40B4-BE49-F238E27FC236}">
                  <a16:creationId xmlns:a16="http://schemas.microsoft.com/office/drawing/2014/main" id="{7D7D0147-2DC3-FD54-4C89-E62B515E2E9B}"/>
                </a:ext>
              </a:extLst>
            </p:cNvPr>
            <p:cNvSpPr txBox="1">
              <a:spLocks noChangeArrowheads="1"/>
            </p:cNvSpPr>
            <p:nvPr/>
          </p:nvSpPr>
          <p:spPr bwMode="auto">
            <a:xfrm>
              <a:off x="13991781" y="4908951"/>
              <a:ext cx="4127766" cy="100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r>
                <a:rPr lang="en-US" altLang="en-US" sz="1200" dirty="0">
                  <a:solidFill>
                    <a:srgbClr val="7030A0"/>
                  </a:solidFill>
                  <a:latin typeface="Century Gothic" panose="020B0502020202020204" pitchFamily="34" charset="0"/>
                  <a:cs typeface="Helvetica Neue"/>
                  <a:sym typeface="Helvetica Neue"/>
                </a:rPr>
                <a:t>Facilitation Processes</a:t>
              </a:r>
            </a:p>
          </p:txBody>
        </p:sp>
        <p:sp>
          <p:nvSpPr>
            <p:cNvPr id="20" name="Text Box 15">
              <a:extLst>
                <a:ext uri="{FF2B5EF4-FFF2-40B4-BE49-F238E27FC236}">
                  <a16:creationId xmlns:a16="http://schemas.microsoft.com/office/drawing/2014/main" id="{90187B29-2628-6F25-975B-F4120FFA80C9}"/>
                </a:ext>
              </a:extLst>
            </p:cNvPr>
            <p:cNvSpPr txBox="1">
              <a:spLocks noChangeArrowheads="1"/>
            </p:cNvSpPr>
            <p:nvPr/>
          </p:nvSpPr>
          <p:spPr bwMode="auto">
            <a:xfrm>
              <a:off x="9014827" y="4909146"/>
              <a:ext cx="4863301" cy="100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200" dirty="0">
                  <a:solidFill>
                    <a:srgbClr val="7030A0"/>
                  </a:solidFill>
                  <a:latin typeface="Century Gothic" panose="020B0502020202020204" pitchFamily="34" charset="0"/>
                  <a:cs typeface="Helvetica Neue"/>
                  <a:sym typeface="Helvetica Neue"/>
                </a:rPr>
                <a:t>Sustainability Planning</a:t>
              </a:r>
            </a:p>
          </p:txBody>
        </p:sp>
        <p:sp>
          <p:nvSpPr>
            <p:cNvPr id="21" name="Text Box 15">
              <a:extLst>
                <a:ext uri="{FF2B5EF4-FFF2-40B4-BE49-F238E27FC236}">
                  <a16:creationId xmlns:a16="http://schemas.microsoft.com/office/drawing/2014/main" id="{5AF05E9B-4552-4216-A4D5-C3FD6B4BEF40}"/>
                </a:ext>
              </a:extLst>
            </p:cNvPr>
            <p:cNvSpPr txBox="1">
              <a:spLocks noChangeArrowheads="1"/>
            </p:cNvSpPr>
            <p:nvPr/>
          </p:nvSpPr>
          <p:spPr bwMode="auto">
            <a:xfrm>
              <a:off x="14153625" y="4289283"/>
              <a:ext cx="3425938" cy="100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r>
                <a:rPr lang="en-US" altLang="en-US" sz="1200" dirty="0">
                  <a:solidFill>
                    <a:srgbClr val="7030A0"/>
                  </a:solidFill>
                  <a:latin typeface="Century Gothic" panose="020B0502020202020204" pitchFamily="34" charset="0"/>
                  <a:cs typeface="Helvetica Neue"/>
                  <a:sym typeface="Helvetica Neue"/>
                </a:rPr>
                <a:t>Job Descriptions</a:t>
              </a:r>
            </a:p>
          </p:txBody>
        </p:sp>
      </p:grpSp>
      <p:sp>
        <p:nvSpPr>
          <p:cNvPr id="23" name="Rectangle 22">
            <a:extLst>
              <a:ext uri="{FF2B5EF4-FFF2-40B4-BE49-F238E27FC236}">
                <a16:creationId xmlns:a16="http://schemas.microsoft.com/office/drawing/2014/main" id="{30FB170B-B483-D8CB-4EC6-48ADA9169966}"/>
              </a:ext>
            </a:extLst>
          </p:cNvPr>
          <p:cNvSpPr/>
          <p:nvPr/>
        </p:nvSpPr>
        <p:spPr>
          <a:xfrm>
            <a:off x="1605919" y="4746247"/>
            <a:ext cx="9062081" cy="723396"/>
          </a:xfrm>
          <a:prstGeom prst="rect">
            <a:avLst/>
          </a:prstGeom>
          <a:solidFill>
            <a:srgbClr val="7030A0">
              <a:alpha val="20000"/>
            </a:srgbClr>
          </a:solidFill>
          <a:ln w="381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09563" hangingPunct="0">
              <a:defRPr/>
            </a:pPr>
            <a:endParaRPr lang="en-US" sz="1125" b="1" kern="0" dirty="0">
              <a:solidFill>
                <a:prstClr val="white"/>
              </a:solidFill>
              <a:latin typeface="Calibri"/>
              <a:sym typeface="Helvetica Neue"/>
            </a:endParaRPr>
          </a:p>
        </p:txBody>
      </p:sp>
      <p:grpSp>
        <p:nvGrpSpPr>
          <p:cNvPr id="24" name="Group 23">
            <a:extLst>
              <a:ext uri="{FF2B5EF4-FFF2-40B4-BE49-F238E27FC236}">
                <a16:creationId xmlns:a16="http://schemas.microsoft.com/office/drawing/2014/main" id="{A754BF21-AF11-CDD9-B69A-A18B94BA0236}"/>
              </a:ext>
            </a:extLst>
          </p:cNvPr>
          <p:cNvGrpSpPr/>
          <p:nvPr/>
        </p:nvGrpSpPr>
        <p:grpSpPr>
          <a:xfrm>
            <a:off x="1605919" y="2037631"/>
            <a:ext cx="9062081" cy="1076233"/>
            <a:chOff x="1986059" y="5687374"/>
            <a:chExt cx="21208704" cy="1854747"/>
          </a:xfrm>
        </p:grpSpPr>
        <p:sp>
          <p:nvSpPr>
            <p:cNvPr id="35" name="Rectangle 34">
              <a:extLst>
                <a:ext uri="{FF2B5EF4-FFF2-40B4-BE49-F238E27FC236}">
                  <a16:creationId xmlns:a16="http://schemas.microsoft.com/office/drawing/2014/main" id="{2DE45DA6-F49A-70E0-B0E6-454AC346FEBB}"/>
                </a:ext>
              </a:extLst>
            </p:cNvPr>
            <p:cNvSpPr/>
            <p:nvPr/>
          </p:nvSpPr>
          <p:spPr>
            <a:xfrm>
              <a:off x="1986059" y="5687374"/>
              <a:ext cx="21208704" cy="1854747"/>
            </a:xfrm>
            <a:prstGeom prst="rect">
              <a:avLst/>
            </a:prstGeom>
            <a:solidFill>
              <a:srgbClr val="005FA6">
                <a:alpha val="20000"/>
              </a:srgbClr>
            </a:solidFill>
            <a:ln w="38100">
              <a:solidFill>
                <a:srgbClr val="005FA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09563" hangingPunct="0">
                <a:defRPr/>
              </a:pPr>
              <a:endParaRPr lang="en-US" sz="1125" b="1" kern="0">
                <a:solidFill>
                  <a:prstClr val="white"/>
                </a:solidFill>
                <a:latin typeface="Calibri"/>
                <a:sym typeface="Helvetica Neue"/>
              </a:endParaRPr>
            </a:p>
          </p:txBody>
        </p:sp>
        <p:sp>
          <p:nvSpPr>
            <p:cNvPr id="26" name="Text Box 15">
              <a:extLst>
                <a:ext uri="{FF2B5EF4-FFF2-40B4-BE49-F238E27FC236}">
                  <a16:creationId xmlns:a16="http://schemas.microsoft.com/office/drawing/2014/main" id="{FCC47A07-4FEF-9784-7DF4-0720CD5845AB}"/>
                </a:ext>
              </a:extLst>
            </p:cNvPr>
            <p:cNvSpPr txBox="1">
              <a:spLocks noChangeArrowheads="1"/>
            </p:cNvSpPr>
            <p:nvPr/>
          </p:nvSpPr>
          <p:spPr bwMode="auto">
            <a:xfrm>
              <a:off x="15943602" y="5768057"/>
              <a:ext cx="2368653" cy="47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200" dirty="0">
                  <a:solidFill>
                    <a:srgbClr val="005FA6"/>
                  </a:solidFill>
                  <a:latin typeface="Century Gothic" panose="020B0502020202020204" pitchFamily="34" charset="0"/>
                  <a:cs typeface="Helvetica Neue"/>
                  <a:sym typeface="Helvetica Neue"/>
                </a:rPr>
                <a:t>Leadership</a:t>
              </a:r>
            </a:p>
          </p:txBody>
        </p:sp>
        <p:sp>
          <p:nvSpPr>
            <p:cNvPr id="27" name="Text Box 15">
              <a:extLst>
                <a:ext uri="{FF2B5EF4-FFF2-40B4-BE49-F238E27FC236}">
                  <a16:creationId xmlns:a16="http://schemas.microsoft.com/office/drawing/2014/main" id="{EB61FF26-6D91-DB43-0555-3380B285C153}"/>
                </a:ext>
              </a:extLst>
            </p:cNvPr>
            <p:cNvSpPr txBox="1">
              <a:spLocks noChangeArrowheads="1"/>
            </p:cNvSpPr>
            <p:nvPr/>
          </p:nvSpPr>
          <p:spPr bwMode="auto">
            <a:xfrm>
              <a:off x="9470956" y="6343705"/>
              <a:ext cx="3647710" cy="47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r>
                <a:rPr lang="en-US" altLang="en-US" sz="1200" dirty="0">
                  <a:solidFill>
                    <a:srgbClr val="005FA6"/>
                  </a:solidFill>
                  <a:latin typeface="Century Gothic" panose="020B0502020202020204" pitchFamily="34" charset="0"/>
                  <a:cs typeface="Helvetica Neue"/>
                  <a:sym typeface="Helvetica Neue"/>
                </a:rPr>
                <a:t>Decision Support</a:t>
              </a:r>
            </a:p>
          </p:txBody>
        </p:sp>
        <p:sp>
          <p:nvSpPr>
            <p:cNvPr id="28" name="Text Box 15">
              <a:extLst>
                <a:ext uri="{FF2B5EF4-FFF2-40B4-BE49-F238E27FC236}">
                  <a16:creationId xmlns:a16="http://schemas.microsoft.com/office/drawing/2014/main" id="{7537CC0D-2226-FE65-0DC9-E9AC7591E3F4}"/>
                </a:ext>
              </a:extLst>
            </p:cNvPr>
            <p:cNvSpPr txBox="1">
              <a:spLocks noChangeArrowheads="1"/>
            </p:cNvSpPr>
            <p:nvPr/>
          </p:nvSpPr>
          <p:spPr bwMode="auto">
            <a:xfrm>
              <a:off x="8855317" y="5768057"/>
              <a:ext cx="1696489" cy="47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r>
                <a:rPr lang="en-US" altLang="en-US" sz="1200" dirty="0">
                  <a:solidFill>
                    <a:srgbClr val="005FA6"/>
                  </a:solidFill>
                  <a:latin typeface="Century Gothic" panose="020B0502020202020204" pitchFamily="34" charset="0"/>
                  <a:cs typeface="Helvetica Neue"/>
                  <a:sym typeface="Helvetica Neue"/>
                </a:rPr>
                <a:t>Culture</a:t>
              </a:r>
            </a:p>
          </p:txBody>
        </p:sp>
        <p:sp>
          <p:nvSpPr>
            <p:cNvPr id="29" name="Text Box 15">
              <a:extLst>
                <a:ext uri="{FF2B5EF4-FFF2-40B4-BE49-F238E27FC236}">
                  <a16:creationId xmlns:a16="http://schemas.microsoft.com/office/drawing/2014/main" id="{6ED65C01-6145-4B93-BBD5-5480AF8CD64C}"/>
                </a:ext>
              </a:extLst>
            </p:cNvPr>
            <p:cNvSpPr txBox="1">
              <a:spLocks noChangeArrowheads="1"/>
            </p:cNvSpPr>
            <p:nvPr/>
          </p:nvSpPr>
          <p:spPr bwMode="auto">
            <a:xfrm>
              <a:off x="14039193" y="6343705"/>
              <a:ext cx="5919399" cy="47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200" dirty="0">
                  <a:solidFill>
                    <a:srgbClr val="005FA6"/>
                  </a:solidFill>
                  <a:latin typeface="Century Gothic" panose="020B0502020202020204" pitchFamily="34" charset="0"/>
                  <a:cs typeface="Helvetica Neue"/>
                  <a:sym typeface="Helvetica Neue"/>
                </a:rPr>
                <a:t>Shared Goals &amp; Cooperation</a:t>
              </a:r>
            </a:p>
          </p:txBody>
        </p:sp>
        <p:sp>
          <p:nvSpPr>
            <p:cNvPr id="32" name="Text Box 15">
              <a:extLst>
                <a:ext uri="{FF2B5EF4-FFF2-40B4-BE49-F238E27FC236}">
                  <a16:creationId xmlns:a16="http://schemas.microsoft.com/office/drawing/2014/main" id="{CC15151F-C674-EAEE-DD5A-30277AE4079E}"/>
                </a:ext>
              </a:extLst>
            </p:cNvPr>
            <p:cNvSpPr txBox="1">
              <a:spLocks noChangeArrowheads="1"/>
            </p:cNvSpPr>
            <p:nvPr/>
          </p:nvSpPr>
          <p:spPr bwMode="auto">
            <a:xfrm>
              <a:off x="10851101" y="5768057"/>
              <a:ext cx="4725698" cy="47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r>
                <a:rPr lang="en-US" altLang="en-US" sz="1200" dirty="0">
                  <a:solidFill>
                    <a:srgbClr val="005FA6"/>
                  </a:solidFill>
                  <a:latin typeface="Century Gothic" panose="020B0502020202020204" pitchFamily="34" charset="0"/>
                  <a:cs typeface="Helvetica Neue"/>
                  <a:sym typeface="Helvetica Neue"/>
                </a:rPr>
                <a:t>Management Support</a:t>
              </a:r>
            </a:p>
          </p:txBody>
        </p:sp>
        <p:sp>
          <p:nvSpPr>
            <p:cNvPr id="33" name="Text Box 15">
              <a:extLst>
                <a:ext uri="{FF2B5EF4-FFF2-40B4-BE49-F238E27FC236}">
                  <a16:creationId xmlns:a16="http://schemas.microsoft.com/office/drawing/2014/main" id="{29233595-792B-DDF2-CA7E-2C22F6FD7AD5}"/>
                </a:ext>
              </a:extLst>
            </p:cNvPr>
            <p:cNvSpPr txBox="1">
              <a:spLocks noChangeArrowheads="1"/>
            </p:cNvSpPr>
            <p:nvPr/>
          </p:nvSpPr>
          <p:spPr bwMode="auto">
            <a:xfrm>
              <a:off x="18679060" y="5768057"/>
              <a:ext cx="2187952" cy="47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r>
                <a:rPr lang="en-US" altLang="en-US" sz="1200" dirty="0">
                  <a:solidFill>
                    <a:srgbClr val="005FA6"/>
                  </a:solidFill>
                  <a:latin typeface="Century Gothic" panose="020B0502020202020204" pitchFamily="34" charset="0"/>
                  <a:cs typeface="Helvetica Neue"/>
                  <a:sym typeface="Helvetica Neue"/>
                </a:rPr>
                <a:t>Incentives</a:t>
              </a:r>
            </a:p>
          </p:txBody>
        </p:sp>
        <p:sp>
          <p:nvSpPr>
            <p:cNvPr id="34" name="Text Box 15">
              <a:extLst>
                <a:ext uri="{FF2B5EF4-FFF2-40B4-BE49-F238E27FC236}">
                  <a16:creationId xmlns:a16="http://schemas.microsoft.com/office/drawing/2014/main" id="{1A107278-9E64-6FC8-1CF7-87037604F8DE}"/>
                </a:ext>
              </a:extLst>
            </p:cNvPr>
            <p:cNvSpPr txBox="1">
              <a:spLocks noChangeArrowheads="1"/>
            </p:cNvSpPr>
            <p:nvPr/>
          </p:nvSpPr>
          <p:spPr bwMode="auto">
            <a:xfrm>
              <a:off x="13968385" y="6919352"/>
              <a:ext cx="6319091" cy="47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200" dirty="0">
                  <a:solidFill>
                    <a:srgbClr val="005FA6"/>
                  </a:solidFill>
                  <a:latin typeface="Century Gothic" panose="020B0502020202020204" pitchFamily="34" charset="0"/>
                  <a:cs typeface="Helvetica Neue"/>
                  <a:sym typeface="Helvetica Neue"/>
                </a:rPr>
                <a:t>Expectation for Sustainability</a:t>
              </a:r>
            </a:p>
          </p:txBody>
        </p:sp>
      </p:grpSp>
      <p:sp>
        <p:nvSpPr>
          <p:cNvPr id="38" name="Rectangle 37">
            <a:extLst>
              <a:ext uri="{FF2B5EF4-FFF2-40B4-BE49-F238E27FC236}">
                <a16:creationId xmlns:a16="http://schemas.microsoft.com/office/drawing/2014/main" id="{C1ACA80D-D288-1D63-A943-EDFBF9FB25CC}"/>
              </a:ext>
            </a:extLst>
          </p:cNvPr>
          <p:cNvSpPr/>
          <p:nvPr/>
        </p:nvSpPr>
        <p:spPr>
          <a:xfrm>
            <a:off x="1605918" y="4714674"/>
            <a:ext cx="9062081" cy="754970"/>
          </a:xfrm>
          <a:prstGeom prst="rect">
            <a:avLst/>
          </a:prstGeom>
          <a:solidFill>
            <a:srgbClr val="005FA6">
              <a:alpha val="20000"/>
            </a:srgbClr>
          </a:solidFill>
          <a:ln w="38100">
            <a:solidFill>
              <a:srgbClr val="005FA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09563" hangingPunct="0">
              <a:defRPr/>
            </a:pPr>
            <a:endParaRPr lang="en-US" sz="1125" b="1" kern="0">
              <a:solidFill>
                <a:prstClr val="white"/>
              </a:solidFill>
              <a:latin typeface="Calibri"/>
              <a:sym typeface="Helvetica Neue"/>
            </a:endParaRPr>
          </a:p>
        </p:txBody>
      </p:sp>
      <p:sp>
        <p:nvSpPr>
          <p:cNvPr id="56" name="Rectangle 55">
            <a:extLst>
              <a:ext uri="{FF2B5EF4-FFF2-40B4-BE49-F238E27FC236}">
                <a16:creationId xmlns:a16="http://schemas.microsoft.com/office/drawing/2014/main" id="{F15B54E1-5899-6BBB-D1C2-C70FAC560C42}"/>
              </a:ext>
            </a:extLst>
          </p:cNvPr>
          <p:cNvSpPr/>
          <p:nvPr/>
        </p:nvSpPr>
        <p:spPr>
          <a:xfrm>
            <a:off x="1605918" y="4114236"/>
            <a:ext cx="9062081" cy="532123"/>
          </a:xfrm>
          <a:prstGeom prst="rect">
            <a:avLst/>
          </a:prstGeom>
          <a:solidFill>
            <a:srgbClr val="007836">
              <a:alpha val="20000"/>
            </a:srgbClr>
          </a:solidFill>
          <a:ln w="38100">
            <a:solidFill>
              <a:srgbClr val="00783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09563" hangingPunct="0">
              <a:defRPr/>
            </a:pPr>
            <a:r>
              <a:rPr lang="en-US" sz="1200" b="1" kern="0" dirty="0">
                <a:solidFill>
                  <a:prstClr val="black"/>
                </a:solidFill>
                <a:latin typeface="Century Gothic" panose="020B0502020202020204" pitchFamily="34" charset="0"/>
                <a:sym typeface="Helvetica Neue"/>
              </a:rPr>
              <a:t>Beneficiaries</a:t>
            </a:r>
          </a:p>
        </p:txBody>
      </p:sp>
      <p:sp>
        <p:nvSpPr>
          <p:cNvPr id="57" name="Rectangle 56">
            <a:extLst>
              <a:ext uri="{FF2B5EF4-FFF2-40B4-BE49-F238E27FC236}">
                <a16:creationId xmlns:a16="http://schemas.microsoft.com/office/drawing/2014/main" id="{8FD69068-78D6-0024-998F-39B412D2887D}"/>
              </a:ext>
            </a:extLst>
          </p:cNvPr>
          <p:cNvSpPr/>
          <p:nvPr/>
        </p:nvSpPr>
        <p:spPr>
          <a:xfrm>
            <a:off x="1605918" y="4612098"/>
            <a:ext cx="9062081" cy="532123"/>
          </a:xfrm>
          <a:prstGeom prst="rect">
            <a:avLst/>
          </a:prstGeom>
          <a:solidFill>
            <a:srgbClr val="007836">
              <a:alpha val="20000"/>
            </a:srgbClr>
          </a:solidFill>
          <a:ln w="38100">
            <a:solidFill>
              <a:srgbClr val="00783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09563" hangingPunct="0">
              <a:defRPr/>
            </a:pPr>
            <a:r>
              <a:rPr lang="en-US" sz="1200" b="1" kern="0" dirty="0">
                <a:solidFill>
                  <a:prstClr val="black"/>
                </a:solidFill>
                <a:latin typeface="Century Gothic" panose="020B0502020202020204" pitchFamily="34" charset="0"/>
                <a:sym typeface="Helvetica Neue"/>
              </a:rPr>
              <a:t>Implementers</a:t>
            </a:r>
          </a:p>
        </p:txBody>
      </p:sp>
      <p:sp>
        <p:nvSpPr>
          <p:cNvPr id="58" name="Rectangle 57">
            <a:extLst>
              <a:ext uri="{FF2B5EF4-FFF2-40B4-BE49-F238E27FC236}">
                <a16:creationId xmlns:a16="http://schemas.microsoft.com/office/drawing/2014/main" id="{8EEF7C5C-548D-DB0F-1AED-4087A56D9329}"/>
              </a:ext>
            </a:extLst>
          </p:cNvPr>
          <p:cNvSpPr/>
          <p:nvPr/>
        </p:nvSpPr>
        <p:spPr>
          <a:xfrm>
            <a:off x="1605918" y="5011645"/>
            <a:ext cx="9062082" cy="532123"/>
          </a:xfrm>
          <a:prstGeom prst="rect">
            <a:avLst/>
          </a:prstGeom>
          <a:solidFill>
            <a:srgbClr val="007836">
              <a:alpha val="20000"/>
            </a:srgbClr>
          </a:solidFill>
          <a:ln w="38100">
            <a:solidFill>
              <a:srgbClr val="00783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09563" hangingPunct="0">
              <a:defRPr/>
            </a:pPr>
            <a:r>
              <a:rPr lang="en-US" sz="1200" b="1" kern="0" dirty="0">
                <a:solidFill>
                  <a:prstClr val="black"/>
                </a:solidFill>
                <a:latin typeface="Century Gothic" panose="020B0502020202020204" pitchFamily="34" charset="0"/>
                <a:sym typeface="Helvetica Neue"/>
              </a:rPr>
              <a:t>Decision Makers</a:t>
            </a:r>
          </a:p>
        </p:txBody>
      </p:sp>
      <p:grpSp>
        <p:nvGrpSpPr>
          <p:cNvPr id="60" name="Group 59">
            <a:extLst>
              <a:ext uri="{FF2B5EF4-FFF2-40B4-BE49-F238E27FC236}">
                <a16:creationId xmlns:a16="http://schemas.microsoft.com/office/drawing/2014/main" id="{840F2C2D-B167-EF5F-7655-E6A8068667D0}"/>
              </a:ext>
            </a:extLst>
          </p:cNvPr>
          <p:cNvGrpSpPr/>
          <p:nvPr/>
        </p:nvGrpSpPr>
        <p:grpSpPr>
          <a:xfrm>
            <a:off x="1629537" y="2754980"/>
            <a:ext cx="9062081" cy="1378701"/>
            <a:chOff x="1764376" y="4427300"/>
            <a:chExt cx="24165550" cy="3676535"/>
          </a:xfrm>
        </p:grpSpPr>
        <p:grpSp>
          <p:nvGrpSpPr>
            <p:cNvPr id="46" name="Group 45">
              <a:extLst>
                <a:ext uri="{FF2B5EF4-FFF2-40B4-BE49-F238E27FC236}">
                  <a16:creationId xmlns:a16="http://schemas.microsoft.com/office/drawing/2014/main" id="{203D5809-F3BF-F829-B57D-A2A40E8E9BC4}"/>
                </a:ext>
              </a:extLst>
            </p:cNvPr>
            <p:cNvGrpSpPr/>
            <p:nvPr/>
          </p:nvGrpSpPr>
          <p:grpSpPr>
            <a:xfrm>
              <a:off x="1764376" y="4427300"/>
              <a:ext cx="24165550" cy="3676535"/>
              <a:chOff x="2015851" y="6735120"/>
              <a:chExt cx="21237715" cy="3676535"/>
            </a:xfrm>
          </p:grpSpPr>
          <p:sp>
            <p:nvSpPr>
              <p:cNvPr id="48" name="Rectangle 47">
                <a:extLst>
                  <a:ext uri="{FF2B5EF4-FFF2-40B4-BE49-F238E27FC236}">
                    <a16:creationId xmlns:a16="http://schemas.microsoft.com/office/drawing/2014/main" id="{49369F06-63F2-9E84-0483-BA76888B346D}"/>
                  </a:ext>
                </a:extLst>
              </p:cNvPr>
              <p:cNvSpPr/>
              <p:nvPr/>
            </p:nvSpPr>
            <p:spPr>
              <a:xfrm>
                <a:off x="2015851" y="6735120"/>
                <a:ext cx="21237715" cy="3676535"/>
              </a:xfrm>
              <a:prstGeom prst="rect">
                <a:avLst/>
              </a:prstGeom>
              <a:solidFill>
                <a:srgbClr val="007836">
                  <a:alpha val="20000"/>
                </a:srgbClr>
              </a:solidFill>
              <a:ln w="38100">
                <a:solidFill>
                  <a:srgbClr val="00783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09563" hangingPunct="0">
                  <a:defRPr/>
                </a:pPr>
                <a:endParaRPr lang="en-US" sz="1125" b="1" kern="0">
                  <a:solidFill>
                    <a:prstClr val="white"/>
                  </a:solidFill>
                  <a:latin typeface="Calibri"/>
                  <a:sym typeface="Helvetica Neue"/>
                </a:endParaRPr>
              </a:p>
            </p:txBody>
          </p:sp>
          <p:grpSp>
            <p:nvGrpSpPr>
              <p:cNvPr id="47" name="Group 46">
                <a:extLst>
                  <a:ext uri="{FF2B5EF4-FFF2-40B4-BE49-F238E27FC236}">
                    <a16:creationId xmlns:a16="http://schemas.microsoft.com/office/drawing/2014/main" id="{FA73AC43-5BF1-49CE-278A-8BDCE47D9194}"/>
                  </a:ext>
                </a:extLst>
              </p:cNvPr>
              <p:cNvGrpSpPr/>
              <p:nvPr/>
            </p:nvGrpSpPr>
            <p:grpSpPr>
              <a:xfrm>
                <a:off x="8861890" y="7823566"/>
                <a:ext cx="7039155" cy="1970034"/>
                <a:chOff x="8861890" y="7823566"/>
                <a:chExt cx="7039155" cy="1970034"/>
              </a:xfrm>
            </p:grpSpPr>
            <p:sp>
              <p:nvSpPr>
                <p:cNvPr id="49" name="Text Box 15">
                  <a:extLst>
                    <a:ext uri="{FF2B5EF4-FFF2-40B4-BE49-F238E27FC236}">
                      <a16:creationId xmlns:a16="http://schemas.microsoft.com/office/drawing/2014/main" id="{2E9143F8-3CFD-80EB-5761-150E7133DAE0}"/>
                    </a:ext>
                  </a:extLst>
                </p:cNvPr>
                <p:cNvSpPr txBox="1">
                  <a:spLocks noChangeArrowheads="1"/>
                </p:cNvSpPr>
                <p:nvPr/>
              </p:nvSpPr>
              <p:spPr bwMode="auto">
                <a:xfrm>
                  <a:off x="12872340" y="7823566"/>
                  <a:ext cx="30287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200" dirty="0">
                      <a:solidFill>
                        <a:srgbClr val="007836"/>
                      </a:solidFill>
                      <a:latin typeface="Century Gothic" panose="020B0502020202020204" pitchFamily="34" charset="0"/>
                      <a:cs typeface="Helvetica Neue"/>
                      <a:sym typeface="Helvetica Neue"/>
                    </a:rPr>
                    <a:t>Characteristics</a:t>
                  </a:r>
                </a:p>
              </p:txBody>
            </p:sp>
            <p:sp>
              <p:nvSpPr>
                <p:cNvPr id="50" name="Text Box 15">
                  <a:extLst>
                    <a:ext uri="{FF2B5EF4-FFF2-40B4-BE49-F238E27FC236}">
                      <a16:creationId xmlns:a16="http://schemas.microsoft.com/office/drawing/2014/main" id="{4AD76667-5917-D546-F73F-98E5003F9B8E}"/>
                    </a:ext>
                  </a:extLst>
                </p:cNvPr>
                <p:cNvSpPr txBox="1">
                  <a:spLocks noChangeArrowheads="1"/>
                </p:cNvSpPr>
                <p:nvPr/>
              </p:nvSpPr>
              <p:spPr bwMode="auto">
                <a:xfrm>
                  <a:off x="8861890" y="7992921"/>
                  <a:ext cx="457624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r>
                    <a:rPr lang="en-US" altLang="en-US" sz="1200" dirty="0">
                      <a:solidFill>
                        <a:srgbClr val="007836"/>
                      </a:solidFill>
                      <a:latin typeface="Century Gothic" panose="020B0502020202020204" pitchFamily="34" charset="0"/>
                      <a:cs typeface="Helvetica Neue"/>
                      <a:sym typeface="Helvetica Neue"/>
                    </a:rPr>
                    <a:t>Competing Demands</a:t>
                  </a:r>
                </a:p>
              </p:txBody>
            </p:sp>
            <p:sp>
              <p:nvSpPr>
                <p:cNvPr id="54" name="Text Box 15">
                  <a:extLst>
                    <a:ext uri="{FF2B5EF4-FFF2-40B4-BE49-F238E27FC236}">
                      <a16:creationId xmlns:a16="http://schemas.microsoft.com/office/drawing/2014/main" id="{2176EBD3-34F5-27F9-25D3-FC869BA924BF}"/>
                    </a:ext>
                  </a:extLst>
                </p:cNvPr>
                <p:cNvSpPr txBox="1">
                  <a:spLocks noChangeArrowheads="1"/>
                </p:cNvSpPr>
                <p:nvPr/>
              </p:nvSpPr>
              <p:spPr bwMode="auto">
                <a:xfrm>
                  <a:off x="12663581" y="9054936"/>
                  <a:ext cx="24351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200" dirty="0">
                      <a:solidFill>
                        <a:srgbClr val="007836"/>
                      </a:solidFill>
                      <a:latin typeface="Century Gothic" panose="020B0502020202020204" pitchFamily="34" charset="0"/>
                      <a:cs typeface="Helvetica Neue"/>
                      <a:sym typeface="Helvetica Neue"/>
                    </a:rPr>
                    <a:t>Knowledge</a:t>
                  </a:r>
                </a:p>
              </p:txBody>
            </p:sp>
            <p:sp>
              <p:nvSpPr>
                <p:cNvPr id="55" name="Text Box 15">
                  <a:extLst>
                    <a:ext uri="{FF2B5EF4-FFF2-40B4-BE49-F238E27FC236}">
                      <a16:creationId xmlns:a16="http://schemas.microsoft.com/office/drawing/2014/main" id="{54183C1F-6CBD-4B6E-1D34-E992A3C889E7}"/>
                    </a:ext>
                  </a:extLst>
                </p:cNvPr>
                <p:cNvSpPr txBox="1">
                  <a:spLocks noChangeArrowheads="1"/>
                </p:cNvSpPr>
                <p:nvPr/>
              </p:nvSpPr>
              <p:spPr bwMode="auto">
                <a:xfrm>
                  <a:off x="9117075" y="8986123"/>
                  <a:ext cx="163162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r>
                    <a:rPr lang="en-US" altLang="en-US" sz="1200" dirty="0">
                      <a:solidFill>
                        <a:srgbClr val="007836"/>
                      </a:solidFill>
                      <a:latin typeface="Century Gothic" panose="020B0502020202020204" pitchFamily="34" charset="0"/>
                      <a:cs typeface="Helvetica Neue"/>
                      <a:sym typeface="Helvetica Neue"/>
                    </a:rPr>
                    <a:t>Beliefs</a:t>
                  </a:r>
                </a:p>
              </p:txBody>
            </p:sp>
          </p:grpSp>
        </p:grpSp>
        <p:sp>
          <p:nvSpPr>
            <p:cNvPr id="59" name="Text Box 15">
              <a:extLst>
                <a:ext uri="{FF2B5EF4-FFF2-40B4-BE49-F238E27FC236}">
                  <a16:creationId xmlns:a16="http://schemas.microsoft.com/office/drawing/2014/main" id="{C6AA48B8-326F-83A5-71F0-98EC3D3270C0}"/>
                </a:ext>
              </a:extLst>
            </p:cNvPr>
            <p:cNvSpPr txBox="1">
              <a:spLocks noChangeArrowheads="1"/>
            </p:cNvSpPr>
            <p:nvPr/>
          </p:nvSpPr>
          <p:spPr bwMode="auto">
            <a:xfrm>
              <a:off x="18323243" y="6257310"/>
              <a:ext cx="237330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200" dirty="0">
                  <a:solidFill>
                    <a:srgbClr val="007836"/>
                  </a:solidFill>
                  <a:latin typeface="Century Gothic" panose="020B0502020202020204" pitchFamily="34" charset="0"/>
                  <a:cs typeface="Helvetica Neue"/>
                  <a:sym typeface="Helvetica Neue"/>
                </a:rPr>
                <a:t>Capacity</a:t>
              </a:r>
            </a:p>
          </p:txBody>
        </p:sp>
      </p:grpSp>
      <p:sp>
        <p:nvSpPr>
          <p:cNvPr id="62" name="Text Placeholder 69">
            <a:extLst>
              <a:ext uri="{FF2B5EF4-FFF2-40B4-BE49-F238E27FC236}">
                <a16:creationId xmlns:a16="http://schemas.microsoft.com/office/drawing/2014/main" id="{F646DBDE-73F7-E1DC-1093-E21A2D800344}"/>
              </a:ext>
            </a:extLst>
          </p:cNvPr>
          <p:cNvSpPr txBox="1">
            <a:spLocks/>
          </p:cNvSpPr>
          <p:nvPr/>
        </p:nvSpPr>
        <p:spPr>
          <a:xfrm>
            <a:off x="4959729" y="5744698"/>
            <a:ext cx="4840500" cy="231180"/>
          </a:xfrm>
          <a:prstGeom prst="rect">
            <a:avLst/>
          </a:prstGeom>
        </p:spPr>
        <p:txBody>
          <a:bodyPr/>
          <a:lstStyle>
            <a:lvl1pPr marL="0" indent="0" algn="l" defTabSz="1219194" rtl="0" eaLnBrk="1" latinLnBrk="0" hangingPunct="1">
              <a:spcBef>
                <a:spcPct val="20000"/>
              </a:spcBef>
              <a:buFont typeface="Arial"/>
              <a:buNone/>
              <a:defRPr sz="1500" b="0" i="0" kern="1200" baseline="0">
                <a:solidFill>
                  <a:srgbClr val="A31527"/>
                </a:solidFill>
                <a:latin typeface="Century Gothic" charset="0"/>
                <a:ea typeface="+mn-ea"/>
                <a:cs typeface="Avenir"/>
              </a:defRPr>
            </a:lvl1pPr>
            <a:lvl2pPr marL="1981190" indent="-761997" algn="l" defTabSz="1219194" rtl="0" eaLnBrk="1" latinLnBrk="0" hangingPunct="1">
              <a:spcBef>
                <a:spcPct val="20000"/>
              </a:spcBef>
              <a:buFont typeface="Arial"/>
              <a:buChar char="–"/>
              <a:defRPr sz="6400" b="0" i="0" kern="1200" baseline="0">
                <a:solidFill>
                  <a:schemeClr val="tx1">
                    <a:lumMod val="65000"/>
                    <a:lumOff val="35000"/>
                  </a:schemeClr>
                </a:solidFill>
                <a:latin typeface="Century Gothic" charset="0"/>
                <a:ea typeface="+mn-ea"/>
                <a:cs typeface="Avenir"/>
              </a:defRPr>
            </a:lvl2pPr>
            <a:lvl3pPr marL="3047984" indent="-609597" algn="l" defTabSz="1219194" rtl="0" eaLnBrk="1" latinLnBrk="0" hangingPunct="1">
              <a:spcBef>
                <a:spcPct val="20000"/>
              </a:spcBef>
              <a:buFont typeface="Arial"/>
              <a:buChar char="•"/>
              <a:defRPr sz="5333" b="0" i="0" kern="1200" baseline="0">
                <a:solidFill>
                  <a:schemeClr val="tx1">
                    <a:lumMod val="65000"/>
                    <a:lumOff val="35000"/>
                  </a:schemeClr>
                </a:solidFill>
                <a:latin typeface="Century Gothic" charset="0"/>
                <a:ea typeface="Century Gothic" charset="0"/>
                <a:cs typeface="Century Gothic" charset="0"/>
              </a:defRPr>
            </a:lvl3pPr>
            <a:lvl4pPr marL="4267179" indent="-609597" algn="l" defTabSz="1219194" rtl="0" eaLnBrk="1" latinLnBrk="0" hangingPunct="1">
              <a:spcBef>
                <a:spcPct val="20000"/>
              </a:spcBef>
              <a:buFont typeface="Arial"/>
              <a:buChar char="–"/>
              <a:defRPr sz="4267" b="0" i="0" kern="1200" baseline="0">
                <a:solidFill>
                  <a:schemeClr val="tx1">
                    <a:lumMod val="65000"/>
                    <a:lumOff val="35000"/>
                  </a:schemeClr>
                </a:solidFill>
                <a:latin typeface="Century Gothic" charset="0"/>
                <a:ea typeface="+mn-ea"/>
                <a:cs typeface="Avenir"/>
              </a:defRPr>
            </a:lvl4pPr>
            <a:lvl5pPr marL="5486373" indent="-609597" algn="l" defTabSz="1219194"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mn-ea"/>
                <a:cs typeface="Avenir"/>
              </a:defRPr>
            </a:lvl5pPr>
            <a:lvl6pPr marL="6705566" indent="-609597" algn="l" defTabSz="1219194" rtl="0" eaLnBrk="1" latinLnBrk="0" hangingPunct="1">
              <a:spcBef>
                <a:spcPct val="20000"/>
              </a:spcBef>
              <a:buFont typeface="Arial"/>
              <a:buChar char="•"/>
              <a:defRPr sz="5333" kern="1200">
                <a:solidFill>
                  <a:schemeClr val="tx1"/>
                </a:solidFill>
                <a:latin typeface="+mn-lt"/>
                <a:ea typeface="+mn-ea"/>
                <a:cs typeface="+mn-cs"/>
              </a:defRPr>
            </a:lvl6pPr>
            <a:lvl7pPr marL="7924760" indent="-609597" algn="l" defTabSz="1219194" rtl="0" eaLnBrk="1" latinLnBrk="0" hangingPunct="1">
              <a:spcBef>
                <a:spcPct val="20000"/>
              </a:spcBef>
              <a:buFont typeface="Arial"/>
              <a:buChar char="•"/>
              <a:defRPr sz="5333" kern="1200">
                <a:solidFill>
                  <a:schemeClr val="tx1"/>
                </a:solidFill>
                <a:latin typeface="+mn-lt"/>
                <a:ea typeface="+mn-ea"/>
                <a:cs typeface="+mn-cs"/>
              </a:defRPr>
            </a:lvl7pPr>
            <a:lvl8pPr marL="9143955" indent="-609597" algn="l" defTabSz="1219194" rtl="0" eaLnBrk="1" latinLnBrk="0" hangingPunct="1">
              <a:spcBef>
                <a:spcPct val="20000"/>
              </a:spcBef>
              <a:buFont typeface="Arial"/>
              <a:buChar char="•"/>
              <a:defRPr sz="5333" kern="1200">
                <a:solidFill>
                  <a:schemeClr val="tx1"/>
                </a:solidFill>
                <a:latin typeface="+mn-lt"/>
                <a:ea typeface="+mn-ea"/>
                <a:cs typeface="+mn-cs"/>
              </a:defRPr>
            </a:lvl8pPr>
            <a:lvl9pPr marL="10363149" indent="-609597" algn="l" defTabSz="1219194" rtl="0" eaLnBrk="1" latinLnBrk="0" hangingPunct="1">
              <a:spcBef>
                <a:spcPct val="20000"/>
              </a:spcBef>
              <a:buFont typeface="Arial"/>
              <a:buChar char="•"/>
              <a:defRPr sz="5333" kern="1200">
                <a:solidFill>
                  <a:schemeClr val="tx1"/>
                </a:solidFill>
                <a:latin typeface="+mn-lt"/>
                <a:ea typeface="+mn-ea"/>
                <a:cs typeface="+mn-cs"/>
              </a:defRPr>
            </a:lvl9pPr>
          </a:lstStyle>
          <a:p>
            <a:pPr defTabSz="457198">
              <a:defRPr/>
            </a:pPr>
            <a:r>
              <a:rPr lang="en-US" sz="1200" dirty="0">
                <a:sym typeface="Helvetica Neue"/>
              </a:rPr>
              <a:t>Estabrooks, 2023; Feldstein &amp; Glasgow, 2008</a:t>
            </a:r>
          </a:p>
        </p:txBody>
      </p:sp>
      <p:pic>
        <p:nvPicPr>
          <p:cNvPr id="7172" name="Picture 4" descr="RE-AIM – Home – Reach Effectiveness Adoption Implementation Maintenance">
            <a:extLst>
              <a:ext uri="{FF2B5EF4-FFF2-40B4-BE49-F238E27FC236}">
                <a16:creationId xmlns:a16="http://schemas.microsoft.com/office/drawing/2014/main" id="{6A5FF4EB-681D-AA00-FC9A-A5AA6E271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6890" y="848924"/>
            <a:ext cx="1135635" cy="1135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98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7"/>
                                        </p:tgtEl>
                                        <p:attrNameLst>
                                          <p:attrName>style.visibility</p:attrName>
                                        </p:attrNameLst>
                                      </p:cBhvr>
                                      <p:to>
                                        <p:strVal val="visible"/>
                                      </p:to>
                                    </p:set>
                                  </p:childTnLst>
                                  <p:subTnLst>
                                    <p:set>
                                      <p:cBhvr override="childStyle">
                                        <p:cTn dur="1" fill="hold" display="0" masterRel="nextClick" afterEffect="1"/>
                                        <p:tgtEl>
                                          <p:spTgt spid="57"/>
                                        </p:tgtEl>
                                        <p:attrNameLst>
                                          <p:attrName>style.visibility</p:attrName>
                                        </p:attrNameLst>
                                      </p:cBhvr>
                                      <p:to>
                                        <p:strVal val="hidden"/>
                                      </p:to>
                                    </p:set>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4" grpId="0" animBg="1"/>
      <p:bldP spid="95" grpId="0" animBg="1"/>
      <p:bldP spid="96" grpId="0" animBg="1"/>
      <p:bldP spid="97" grpId="0"/>
      <p:bldP spid="98" grpId="0"/>
      <p:bldP spid="99" grpId="0"/>
      <p:bldP spid="104" grpId="0" animBg="1"/>
      <p:bldP spid="105" grpId="0" animBg="1"/>
      <p:bldP spid="106" grpId="0" animBg="1"/>
      <p:bldP spid="107" grpId="0"/>
      <p:bldP spid="108" grpId="0"/>
      <p:bldP spid="109" grpId="0"/>
      <p:bldP spid="110" grpId="0" animBg="1"/>
      <p:bldP spid="2" grpId="0" animBg="1"/>
      <p:bldP spid="7" grpId="0"/>
      <p:bldP spid="9" grpId="0" animBg="1"/>
      <p:bldP spid="10" grpId="0"/>
      <p:bldP spid="23" grpId="0" animBg="1"/>
      <p:bldP spid="38" grpId="0" animBg="1"/>
      <p:bldP spid="56" grpId="0" animBg="1"/>
      <p:bldP spid="57" grpId="0" animBg="1"/>
      <p:bldP spid="5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ADC973F-EBE6-F556-2771-C61C57F76F6E}"/>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50C2AF8B-8FD0-5144-B5B2-D52C5B3BAF50}"/>
              </a:ext>
            </a:extLst>
          </p:cNvPr>
          <p:cNvSpPr>
            <a:spLocks noGrp="1"/>
          </p:cNvSpPr>
          <p:nvPr>
            <p:ph type="body" sz="quarter" idx="12"/>
          </p:nvPr>
        </p:nvSpPr>
        <p:spPr/>
        <p:txBody>
          <a:bodyPr/>
          <a:lstStyle/>
          <a:p>
            <a:endParaRPr lang="en-US"/>
          </a:p>
        </p:txBody>
      </p:sp>
      <p:sp>
        <p:nvSpPr>
          <p:cNvPr id="6" name="Text Placeholder 5">
            <a:extLst>
              <a:ext uri="{FF2B5EF4-FFF2-40B4-BE49-F238E27FC236}">
                <a16:creationId xmlns:a16="http://schemas.microsoft.com/office/drawing/2014/main" id="{82CC2F7E-75FC-F599-8AFE-DC09A9415922}"/>
              </a:ext>
            </a:extLst>
          </p:cNvPr>
          <p:cNvSpPr>
            <a:spLocks noGrp="1"/>
          </p:cNvSpPr>
          <p:nvPr>
            <p:ph type="body" sz="quarter" idx="13"/>
          </p:nvPr>
        </p:nvSpPr>
        <p:spPr/>
        <p:txBody>
          <a:bodyPr/>
          <a:lstStyle/>
          <a:p>
            <a:endParaRPr lang="en-US"/>
          </a:p>
        </p:txBody>
      </p:sp>
      <p:sp>
        <p:nvSpPr>
          <p:cNvPr id="70" name="Text Placeholder 69">
            <a:extLst>
              <a:ext uri="{FF2B5EF4-FFF2-40B4-BE49-F238E27FC236}">
                <a16:creationId xmlns:a16="http://schemas.microsoft.com/office/drawing/2014/main" id="{C76CC394-12D4-442B-0D85-605A019CF1E2}"/>
              </a:ext>
            </a:extLst>
          </p:cNvPr>
          <p:cNvSpPr>
            <a:spLocks noGrp="1"/>
          </p:cNvSpPr>
          <p:nvPr>
            <p:ph type="body" sz="quarter" idx="16"/>
          </p:nvPr>
        </p:nvSpPr>
        <p:spPr/>
        <p:txBody>
          <a:bodyPr/>
          <a:lstStyle/>
          <a:p>
            <a:endParaRPr lang="en-US" dirty="0"/>
          </a:p>
        </p:txBody>
      </p:sp>
      <p:sp>
        <p:nvSpPr>
          <p:cNvPr id="92" name="Text Box 15">
            <a:extLst>
              <a:ext uri="{FF2B5EF4-FFF2-40B4-BE49-F238E27FC236}">
                <a16:creationId xmlns:a16="http://schemas.microsoft.com/office/drawing/2014/main" id="{0FEE4F7A-A6A0-7EAE-3C67-107014D9AF02}"/>
              </a:ext>
            </a:extLst>
          </p:cNvPr>
          <p:cNvSpPr txBox="1">
            <a:spLocks noChangeArrowheads="1"/>
          </p:cNvSpPr>
          <p:nvPr/>
        </p:nvSpPr>
        <p:spPr bwMode="auto">
          <a:xfrm>
            <a:off x="2185642" y="2264227"/>
            <a:ext cx="172842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050" b="1" dirty="0">
                <a:solidFill>
                  <a:prstClr val="black"/>
                </a:solidFill>
                <a:latin typeface="Century Gothic" panose="020B0502020202020204" pitchFamily="34" charset="0"/>
                <a:cs typeface="Helvetica Neue"/>
                <a:sym typeface="Helvetica Neue"/>
              </a:rPr>
              <a:t>Infrastructure </a:t>
            </a:r>
          </a:p>
        </p:txBody>
      </p:sp>
      <p:sp>
        <p:nvSpPr>
          <p:cNvPr id="94" name="Oval 9">
            <a:extLst>
              <a:ext uri="{FF2B5EF4-FFF2-40B4-BE49-F238E27FC236}">
                <a16:creationId xmlns:a16="http://schemas.microsoft.com/office/drawing/2014/main" id="{56C58152-4835-BA6F-A608-E7A9214AFD19}"/>
              </a:ext>
            </a:extLst>
          </p:cNvPr>
          <p:cNvSpPr>
            <a:spLocks noChangeArrowheads="1"/>
          </p:cNvSpPr>
          <p:nvPr/>
        </p:nvSpPr>
        <p:spPr bwMode="auto">
          <a:xfrm>
            <a:off x="2190887" y="2519401"/>
            <a:ext cx="1717929" cy="139356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b="1" dirty="0">
              <a:solidFill>
                <a:prstClr val="black"/>
              </a:solidFill>
              <a:latin typeface="Century Gothic" panose="020B0502020202020204" pitchFamily="34" charset="0"/>
              <a:cs typeface="Helvetica Neue"/>
              <a:sym typeface="Helvetica Neue"/>
            </a:endParaRPr>
          </a:p>
        </p:txBody>
      </p:sp>
      <p:sp>
        <p:nvSpPr>
          <p:cNvPr id="95" name="Oval 9">
            <a:extLst>
              <a:ext uri="{FF2B5EF4-FFF2-40B4-BE49-F238E27FC236}">
                <a16:creationId xmlns:a16="http://schemas.microsoft.com/office/drawing/2014/main" id="{0A180263-E051-C377-D1F6-63DE4FAE8785}"/>
              </a:ext>
            </a:extLst>
          </p:cNvPr>
          <p:cNvSpPr>
            <a:spLocks noChangeArrowheads="1"/>
          </p:cNvSpPr>
          <p:nvPr/>
        </p:nvSpPr>
        <p:spPr bwMode="auto">
          <a:xfrm>
            <a:off x="2349414" y="2926092"/>
            <a:ext cx="1375029" cy="100195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a:solidFill>
                <a:prstClr val="black"/>
              </a:solidFill>
              <a:latin typeface="Century Gothic" panose="020B0502020202020204" pitchFamily="34" charset="0"/>
              <a:cs typeface="Helvetica Neue"/>
              <a:sym typeface="Helvetica Neue"/>
            </a:endParaRPr>
          </a:p>
        </p:txBody>
      </p:sp>
      <p:sp>
        <p:nvSpPr>
          <p:cNvPr id="96" name="Oval 9">
            <a:extLst>
              <a:ext uri="{FF2B5EF4-FFF2-40B4-BE49-F238E27FC236}">
                <a16:creationId xmlns:a16="http://schemas.microsoft.com/office/drawing/2014/main" id="{F3AD1BB4-B69B-A0ED-CD29-DFA246151D4D}"/>
              </a:ext>
            </a:extLst>
          </p:cNvPr>
          <p:cNvSpPr>
            <a:spLocks noChangeArrowheads="1"/>
          </p:cNvSpPr>
          <p:nvPr/>
        </p:nvSpPr>
        <p:spPr bwMode="auto">
          <a:xfrm>
            <a:off x="2572299" y="3298090"/>
            <a:ext cx="929259" cy="60350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a:solidFill>
                <a:prstClr val="black"/>
              </a:solidFill>
              <a:latin typeface="Century Gothic" panose="020B0502020202020204" pitchFamily="34" charset="0"/>
              <a:cs typeface="Helvetica Neue"/>
              <a:sym typeface="Helvetica Neue"/>
            </a:endParaRPr>
          </a:p>
        </p:txBody>
      </p:sp>
      <p:sp>
        <p:nvSpPr>
          <p:cNvPr id="97" name="Text Box 15">
            <a:extLst>
              <a:ext uri="{FF2B5EF4-FFF2-40B4-BE49-F238E27FC236}">
                <a16:creationId xmlns:a16="http://schemas.microsoft.com/office/drawing/2014/main" id="{CA4661CE-10D7-E3DF-8B43-70FB0E095702}"/>
              </a:ext>
            </a:extLst>
          </p:cNvPr>
          <p:cNvSpPr txBox="1">
            <a:spLocks noChangeArrowheads="1"/>
          </p:cNvSpPr>
          <p:nvPr/>
        </p:nvSpPr>
        <p:spPr bwMode="auto">
          <a:xfrm>
            <a:off x="2404060" y="2699176"/>
            <a:ext cx="125867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050" b="1" dirty="0">
                <a:solidFill>
                  <a:prstClr val="black"/>
                </a:solidFill>
                <a:latin typeface="Century Gothic" panose="020B0502020202020204" pitchFamily="34" charset="0"/>
                <a:cs typeface="Helvetica Neue"/>
                <a:sym typeface="Helvetica Neue"/>
              </a:rPr>
              <a:t>Decision Makers</a:t>
            </a:r>
          </a:p>
        </p:txBody>
      </p:sp>
      <p:sp>
        <p:nvSpPr>
          <p:cNvPr id="98" name="Text Box 15">
            <a:extLst>
              <a:ext uri="{FF2B5EF4-FFF2-40B4-BE49-F238E27FC236}">
                <a16:creationId xmlns:a16="http://schemas.microsoft.com/office/drawing/2014/main" id="{433E54A7-D3C6-7901-C524-9E5878AF685F}"/>
              </a:ext>
            </a:extLst>
          </p:cNvPr>
          <p:cNvSpPr txBox="1">
            <a:spLocks noChangeArrowheads="1"/>
          </p:cNvSpPr>
          <p:nvPr/>
        </p:nvSpPr>
        <p:spPr bwMode="auto">
          <a:xfrm>
            <a:off x="2497356" y="3078567"/>
            <a:ext cx="107914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050" b="1" dirty="0">
                <a:solidFill>
                  <a:prstClr val="black"/>
                </a:solidFill>
                <a:latin typeface="Century Gothic" panose="020B0502020202020204" pitchFamily="34" charset="0"/>
                <a:cs typeface="Helvetica Neue"/>
                <a:sym typeface="Helvetica Neue"/>
              </a:rPr>
              <a:t>Implementors</a:t>
            </a:r>
          </a:p>
        </p:txBody>
      </p:sp>
      <p:sp>
        <p:nvSpPr>
          <p:cNvPr id="99" name="Text Box 15">
            <a:extLst>
              <a:ext uri="{FF2B5EF4-FFF2-40B4-BE49-F238E27FC236}">
                <a16:creationId xmlns:a16="http://schemas.microsoft.com/office/drawing/2014/main" id="{12BAFAFB-545B-6D5D-CE68-33C01518F946}"/>
              </a:ext>
            </a:extLst>
          </p:cNvPr>
          <p:cNvSpPr txBox="1">
            <a:spLocks noChangeArrowheads="1"/>
          </p:cNvSpPr>
          <p:nvPr/>
        </p:nvSpPr>
        <p:spPr bwMode="auto">
          <a:xfrm>
            <a:off x="2541664" y="3504748"/>
            <a:ext cx="101502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050" b="1" dirty="0">
                <a:solidFill>
                  <a:prstClr val="black"/>
                </a:solidFill>
                <a:latin typeface="Century Gothic" panose="020B0502020202020204" pitchFamily="34" charset="0"/>
                <a:cs typeface="Helvetica Neue"/>
                <a:sym typeface="Helvetica Neue"/>
              </a:rPr>
              <a:t>Beneficiaries</a:t>
            </a:r>
          </a:p>
        </p:txBody>
      </p:sp>
      <p:sp>
        <p:nvSpPr>
          <p:cNvPr id="104" name="Oval 9">
            <a:extLst>
              <a:ext uri="{FF2B5EF4-FFF2-40B4-BE49-F238E27FC236}">
                <a16:creationId xmlns:a16="http://schemas.microsoft.com/office/drawing/2014/main" id="{39B85F4D-0624-53B2-C423-F15F784D50DF}"/>
              </a:ext>
            </a:extLst>
          </p:cNvPr>
          <p:cNvSpPr>
            <a:spLocks noChangeArrowheads="1"/>
          </p:cNvSpPr>
          <p:nvPr/>
        </p:nvSpPr>
        <p:spPr bwMode="auto">
          <a:xfrm rot="10800000">
            <a:off x="2190887" y="3939111"/>
            <a:ext cx="1717929" cy="1393565"/>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b="1" dirty="0">
              <a:solidFill>
                <a:prstClr val="black"/>
              </a:solidFill>
              <a:latin typeface="Century Gothic" panose="020B0502020202020204" pitchFamily="34" charset="0"/>
              <a:cs typeface="Helvetica Neue"/>
              <a:sym typeface="Helvetica Neue"/>
            </a:endParaRPr>
          </a:p>
        </p:txBody>
      </p:sp>
      <p:sp>
        <p:nvSpPr>
          <p:cNvPr id="105" name="Oval 9">
            <a:extLst>
              <a:ext uri="{FF2B5EF4-FFF2-40B4-BE49-F238E27FC236}">
                <a16:creationId xmlns:a16="http://schemas.microsoft.com/office/drawing/2014/main" id="{2C0AFEB7-A747-C7DE-9E02-4C655CEF5086}"/>
              </a:ext>
            </a:extLst>
          </p:cNvPr>
          <p:cNvSpPr>
            <a:spLocks noChangeArrowheads="1"/>
          </p:cNvSpPr>
          <p:nvPr/>
        </p:nvSpPr>
        <p:spPr bwMode="auto">
          <a:xfrm rot="10800000">
            <a:off x="2375261" y="3924035"/>
            <a:ext cx="1375029" cy="100195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a:solidFill>
                <a:prstClr val="black"/>
              </a:solidFill>
              <a:latin typeface="Century Gothic" panose="020B0502020202020204" pitchFamily="34" charset="0"/>
              <a:cs typeface="Helvetica Neue"/>
              <a:sym typeface="Helvetica Neue"/>
            </a:endParaRPr>
          </a:p>
        </p:txBody>
      </p:sp>
      <p:sp>
        <p:nvSpPr>
          <p:cNvPr id="106" name="Oval 9">
            <a:extLst>
              <a:ext uri="{FF2B5EF4-FFF2-40B4-BE49-F238E27FC236}">
                <a16:creationId xmlns:a16="http://schemas.microsoft.com/office/drawing/2014/main" id="{5F397A82-6878-AF93-9F1D-B6EAFACB89C4}"/>
              </a:ext>
            </a:extLst>
          </p:cNvPr>
          <p:cNvSpPr>
            <a:spLocks noChangeArrowheads="1"/>
          </p:cNvSpPr>
          <p:nvPr/>
        </p:nvSpPr>
        <p:spPr bwMode="auto">
          <a:xfrm rot="10800000">
            <a:off x="2598146" y="3950482"/>
            <a:ext cx="929259" cy="603504"/>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a:solidFill>
                <a:prstClr val="black"/>
              </a:solidFill>
              <a:latin typeface="Century Gothic" panose="020B0502020202020204" pitchFamily="34" charset="0"/>
              <a:cs typeface="Helvetica Neue"/>
              <a:sym typeface="Helvetica Neue"/>
            </a:endParaRPr>
          </a:p>
        </p:txBody>
      </p:sp>
      <p:sp>
        <p:nvSpPr>
          <p:cNvPr id="107" name="Text Box 15">
            <a:extLst>
              <a:ext uri="{FF2B5EF4-FFF2-40B4-BE49-F238E27FC236}">
                <a16:creationId xmlns:a16="http://schemas.microsoft.com/office/drawing/2014/main" id="{76DEB31B-686F-CFCA-CA1E-A3A0506F4225}"/>
              </a:ext>
            </a:extLst>
          </p:cNvPr>
          <p:cNvSpPr txBox="1">
            <a:spLocks noChangeArrowheads="1"/>
          </p:cNvSpPr>
          <p:nvPr/>
        </p:nvSpPr>
        <p:spPr bwMode="auto">
          <a:xfrm>
            <a:off x="2503490" y="4956693"/>
            <a:ext cx="112562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Institutionalization</a:t>
            </a:r>
          </a:p>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Policy Development</a:t>
            </a:r>
          </a:p>
        </p:txBody>
      </p:sp>
      <p:sp>
        <p:nvSpPr>
          <p:cNvPr id="108" name="Text Box 15">
            <a:extLst>
              <a:ext uri="{FF2B5EF4-FFF2-40B4-BE49-F238E27FC236}">
                <a16:creationId xmlns:a16="http://schemas.microsoft.com/office/drawing/2014/main" id="{618C853A-8E61-B5A2-C124-ECCF48E14799}"/>
              </a:ext>
            </a:extLst>
          </p:cNvPr>
          <p:cNvSpPr txBox="1">
            <a:spLocks noChangeArrowheads="1"/>
          </p:cNvSpPr>
          <p:nvPr/>
        </p:nvSpPr>
        <p:spPr bwMode="auto">
          <a:xfrm>
            <a:off x="2611593" y="4540563"/>
            <a:ext cx="926857"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Adoption</a:t>
            </a:r>
          </a:p>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Implementation</a:t>
            </a:r>
          </a:p>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Sustainment</a:t>
            </a:r>
          </a:p>
        </p:txBody>
      </p:sp>
      <p:sp>
        <p:nvSpPr>
          <p:cNvPr id="109" name="Text Box 15">
            <a:extLst>
              <a:ext uri="{FF2B5EF4-FFF2-40B4-BE49-F238E27FC236}">
                <a16:creationId xmlns:a16="http://schemas.microsoft.com/office/drawing/2014/main" id="{50EACCC8-1466-03A4-05CD-CD0F3EA5BBAA}"/>
              </a:ext>
            </a:extLst>
          </p:cNvPr>
          <p:cNvSpPr txBox="1">
            <a:spLocks noChangeArrowheads="1"/>
          </p:cNvSpPr>
          <p:nvPr/>
        </p:nvSpPr>
        <p:spPr bwMode="auto">
          <a:xfrm>
            <a:off x="2639998" y="4040903"/>
            <a:ext cx="821059"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Reach</a:t>
            </a:r>
          </a:p>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Effectiveness</a:t>
            </a:r>
          </a:p>
          <a:p>
            <a:pPr algn="ctr" defTabSz="457209" eaLnBrk="1" hangingPunct="1">
              <a:defRPr/>
            </a:pPr>
            <a:r>
              <a:rPr lang="en-US" altLang="en-US" sz="750" dirty="0">
                <a:solidFill>
                  <a:prstClr val="black"/>
                </a:solidFill>
                <a:latin typeface="Century Gothic" panose="020B0502020202020204" pitchFamily="34" charset="0"/>
                <a:cs typeface="Helvetica Neue"/>
                <a:sym typeface="Helvetica Neue"/>
              </a:rPr>
              <a:t>Maintenance</a:t>
            </a:r>
          </a:p>
        </p:txBody>
      </p:sp>
      <p:sp>
        <p:nvSpPr>
          <p:cNvPr id="110" name="Oval 4">
            <a:extLst>
              <a:ext uri="{FF2B5EF4-FFF2-40B4-BE49-F238E27FC236}">
                <a16:creationId xmlns:a16="http://schemas.microsoft.com/office/drawing/2014/main" id="{FCD41C3D-81AD-90D0-4592-20FAB85330A1}"/>
              </a:ext>
            </a:extLst>
          </p:cNvPr>
          <p:cNvSpPr>
            <a:spLocks noChangeArrowheads="1"/>
          </p:cNvSpPr>
          <p:nvPr/>
        </p:nvSpPr>
        <p:spPr bwMode="auto">
          <a:xfrm>
            <a:off x="1860145" y="2140527"/>
            <a:ext cx="2379413" cy="3204399"/>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a:solidFill>
                <a:prstClr val="black"/>
              </a:solidFill>
              <a:latin typeface="Century Gothic" panose="020B0502020202020204" pitchFamily="34" charset="0"/>
              <a:cs typeface="Helvetica Neue"/>
              <a:sym typeface="Helvetica Neue"/>
            </a:endParaRPr>
          </a:p>
        </p:txBody>
      </p:sp>
      <p:sp>
        <p:nvSpPr>
          <p:cNvPr id="126" name="Text Box 15">
            <a:extLst>
              <a:ext uri="{FF2B5EF4-FFF2-40B4-BE49-F238E27FC236}">
                <a16:creationId xmlns:a16="http://schemas.microsoft.com/office/drawing/2014/main" id="{B89D426C-2A4C-91C2-450B-90A477327018}"/>
              </a:ext>
            </a:extLst>
          </p:cNvPr>
          <p:cNvSpPr txBox="1">
            <a:spLocks noChangeArrowheads="1"/>
          </p:cNvSpPr>
          <p:nvPr/>
        </p:nvSpPr>
        <p:spPr bwMode="auto">
          <a:xfrm>
            <a:off x="1980703" y="870458"/>
            <a:ext cx="192811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350" b="1" dirty="0">
                <a:solidFill>
                  <a:prstClr val="black"/>
                </a:solidFill>
                <a:latin typeface="Century Gothic" panose="020B0502020202020204" pitchFamily="34" charset="0"/>
                <a:cs typeface="Helvetica Neue"/>
                <a:sym typeface="Helvetica Neue"/>
              </a:rPr>
              <a:t>Multi-leveled Systems</a:t>
            </a:r>
          </a:p>
        </p:txBody>
      </p:sp>
      <p:sp>
        <p:nvSpPr>
          <p:cNvPr id="2" name="Oval 4">
            <a:extLst>
              <a:ext uri="{FF2B5EF4-FFF2-40B4-BE49-F238E27FC236}">
                <a16:creationId xmlns:a16="http://schemas.microsoft.com/office/drawing/2014/main" id="{6AEFC278-DAAB-F7F4-59E9-A7FC36F55CCE}"/>
              </a:ext>
            </a:extLst>
          </p:cNvPr>
          <p:cNvSpPr>
            <a:spLocks noChangeArrowheads="1"/>
          </p:cNvSpPr>
          <p:nvPr/>
        </p:nvSpPr>
        <p:spPr bwMode="auto">
          <a:xfrm>
            <a:off x="1685925" y="1733550"/>
            <a:ext cx="2714625" cy="3611378"/>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a:solidFill>
                <a:prstClr val="black"/>
              </a:solidFill>
              <a:latin typeface="Century Gothic" panose="020B0502020202020204" pitchFamily="34" charset="0"/>
              <a:cs typeface="Helvetica Neue"/>
              <a:sym typeface="Helvetica Neue"/>
            </a:endParaRPr>
          </a:p>
        </p:txBody>
      </p:sp>
      <p:sp>
        <p:nvSpPr>
          <p:cNvPr id="7" name="Text Box 15">
            <a:extLst>
              <a:ext uri="{FF2B5EF4-FFF2-40B4-BE49-F238E27FC236}">
                <a16:creationId xmlns:a16="http://schemas.microsoft.com/office/drawing/2014/main" id="{A67BA343-B9AD-B19B-9359-11D54D134BEA}"/>
              </a:ext>
            </a:extLst>
          </p:cNvPr>
          <p:cNvSpPr txBox="1">
            <a:spLocks noChangeArrowheads="1"/>
          </p:cNvSpPr>
          <p:nvPr/>
        </p:nvSpPr>
        <p:spPr bwMode="auto">
          <a:xfrm>
            <a:off x="2185642" y="1873702"/>
            <a:ext cx="172842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050" b="1" dirty="0">
                <a:solidFill>
                  <a:prstClr val="black"/>
                </a:solidFill>
                <a:latin typeface="Century Gothic" panose="020B0502020202020204" pitchFamily="34" charset="0"/>
                <a:cs typeface="Helvetica Neue"/>
                <a:sym typeface="Helvetica Neue"/>
              </a:rPr>
              <a:t>Community</a:t>
            </a:r>
          </a:p>
        </p:txBody>
      </p:sp>
      <p:sp>
        <p:nvSpPr>
          <p:cNvPr id="9" name="Oval 4">
            <a:extLst>
              <a:ext uri="{FF2B5EF4-FFF2-40B4-BE49-F238E27FC236}">
                <a16:creationId xmlns:a16="http://schemas.microsoft.com/office/drawing/2014/main" id="{C80DE359-E9FD-4550-9FB3-41443A630303}"/>
              </a:ext>
            </a:extLst>
          </p:cNvPr>
          <p:cNvSpPr>
            <a:spLocks noChangeArrowheads="1"/>
          </p:cNvSpPr>
          <p:nvPr/>
        </p:nvSpPr>
        <p:spPr bwMode="auto">
          <a:xfrm>
            <a:off x="1605919" y="1366100"/>
            <a:ext cx="2887867" cy="3988352"/>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endParaRPr lang="en-US" altLang="en-US" sz="1750">
              <a:solidFill>
                <a:prstClr val="black"/>
              </a:solidFill>
              <a:latin typeface="Century Gothic" panose="020B0502020202020204" pitchFamily="34" charset="0"/>
              <a:cs typeface="Helvetica Neue"/>
              <a:sym typeface="Helvetica Neue"/>
            </a:endParaRPr>
          </a:p>
        </p:txBody>
      </p:sp>
      <p:sp>
        <p:nvSpPr>
          <p:cNvPr id="10" name="Text Box 15">
            <a:extLst>
              <a:ext uri="{FF2B5EF4-FFF2-40B4-BE49-F238E27FC236}">
                <a16:creationId xmlns:a16="http://schemas.microsoft.com/office/drawing/2014/main" id="{1A7C00B8-CFA8-F5D9-08E4-0F2161345AA2}"/>
              </a:ext>
            </a:extLst>
          </p:cNvPr>
          <p:cNvSpPr txBox="1">
            <a:spLocks noChangeArrowheads="1"/>
          </p:cNvSpPr>
          <p:nvPr/>
        </p:nvSpPr>
        <p:spPr bwMode="auto">
          <a:xfrm>
            <a:off x="2185642" y="1549852"/>
            <a:ext cx="172842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050" b="1" dirty="0">
                <a:solidFill>
                  <a:prstClr val="black"/>
                </a:solidFill>
                <a:latin typeface="Century Gothic" panose="020B0502020202020204" pitchFamily="34" charset="0"/>
                <a:cs typeface="Helvetica Neue"/>
                <a:sym typeface="Helvetica Neue"/>
              </a:rPr>
              <a:t>External Environment</a:t>
            </a:r>
          </a:p>
        </p:txBody>
      </p:sp>
      <p:sp>
        <p:nvSpPr>
          <p:cNvPr id="62" name="Text Placeholder 69">
            <a:extLst>
              <a:ext uri="{FF2B5EF4-FFF2-40B4-BE49-F238E27FC236}">
                <a16:creationId xmlns:a16="http://schemas.microsoft.com/office/drawing/2014/main" id="{F646DBDE-73F7-E1DC-1093-E21A2D800344}"/>
              </a:ext>
            </a:extLst>
          </p:cNvPr>
          <p:cNvSpPr txBox="1">
            <a:spLocks/>
          </p:cNvSpPr>
          <p:nvPr/>
        </p:nvSpPr>
        <p:spPr>
          <a:xfrm>
            <a:off x="5731254" y="5506573"/>
            <a:ext cx="4840500" cy="231180"/>
          </a:xfrm>
          <a:prstGeom prst="rect">
            <a:avLst/>
          </a:prstGeom>
        </p:spPr>
        <p:txBody>
          <a:bodyPr/>
          <a:lstStyle>
            <a:lvl1pPr marL="0" indent="0" algn="l" defTabSz="1219194" rtl="0" eaLnBrk="1" latinLnBrk="0" hangingPunct="1">
              <a:spcBef>
                <a:spcPct val="20000"/>
              </a:spcBef>
              <a:buFont typeface="Arial"/>
              <a:buNone/>
              <a:defRPr sz="1500" b="0" i="0" kern="1200" baseline="0">
                <a:solidFill>
                  <a:srgbClr val="A31527"/>
                </a:solidFill>
                <a:latin typeface="Century Gothic" charset="0"/>
                <a:ea typeface="+mn-ea"/>
                <a:cs typeface="Avenir"/>
              </a:defRPr>
            </a:lvl1pPr>
            <a:lvl2pPr marL="1981190" indent="-761997" algn="l" defTabSz="1219194" rtl="0" eaLnBrk="1" latinLnBrk="0" hangingPunct="1">
              <a:spcBef>
                <a:spcPct val="20000"/>
              </a:spcBef>
              <a:buFont typeface="Arial"/>
              <a:buChar char="–"/>
              <a:defRPr sz="6400" b="0" i="0" kern="1200" baseline="0">
                <a:solidFill>
                  <a:schemeClr val="tx1">
                    <a:lumMod val="65000"/>
                    <a:lumOff val="35000"/>
                  </a:schemeClr>
                </a:solidFill>
                <a:latin typeface="Century Gothic" charset="0"/>
                <a:ea typeface="+mn-ea"/>
                <a:cs typeface="Avenir"/>
              </a:defRPr>
            </a:lvl2pPr>
            <a:lvl3pPr marL="3047984" indent="-609597" algn="l" defTabSz="1219194" rtl="0" eaLnBrk="1" latinLnBrk="0" hangingPunct="1">
              <a:spcBef>
                <a:spcPct val="20000"/>
              </a:spcBef>
              <a:buFont typeface="Arial"/>
              <a:buChar char="•"/>
              <a:defRPr sz="5333" b="0" i="0" kern="1200" baseline="0">
                <a:solidFill>
                  <a:schemeClr val="tx1">
                    <a:lumMod val="65000"/>
                    <a:lumOff val="35000"/>
                  </a:schemeClr>
                </a:solidFill>
                <a:latin typeface="Century Gothic" charset="0"/>
                <a:ea typeface="Century Gothic" charset="0"/>
                <a:cs typeface="Century Gothic" charset="0"/>
              </a:defRPr>
            </a:lvl3pPr>
            <a:lvl4pPr marL="4267179" indent="-609597" algn="l" defTabSz="1219194" rtl="0" eaLnBrk="1" latinLnBrk="0" hangingPunct="1">
              <a:spcBef>
                <a:spcPct val="20000"/>
              </a:spcBef>
              <a:buFont typeface="Arial"/>
              <a:buChar char="–"/>
              <a:defRPr sz="4267" b="0" i="0" kern="1200" baseline="0">
                <a:solidFill>
                  <a:schemeClr val="tx1">
                    <a:lumMod val="65000"/>
                    <a:lumOff val="35000"/>
                  </a:schemeClr>
                </a:solidFill>
                <a:latin typeface="Century Gothic" charset="0"/>
                <a:ea typeface="+mn-ea"/>
                <a:cs typeface="Avenir"/>
              </a:defRPr>
            </a:lvl4pPr>
            <a:lvl5pPr marL="5486373" indent="-609597" algn="l" defTabSz="1219194"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mn-ea"/>
                <a:cs typeface="Avenir"/>
              </a:defRPr>
            </a:lvl5pPr>
            <a:lvl6pPr marL="6705566" indent="-609597" algn="l" defTabSz="1219194" rtl="0" eaLnBrk="1" latinLnBrk="0" hangingPunct="1">
              <a:spcBef>
                <a:spcPct val="20000"/>
              </a:spcBef>
              <a:buFont typeface="Arial"/>
              <a:buChar char="•"/>
              <a:defRPr sz="5333" kern="1200">
                <a:solidFill>
                  <a:schemeClr val="tx1"/>
                </a:solidFill>
                <a:latin typeface="+mn-lt"/>
                <a:ea typeface="+mn-ea"/>
                <a:cs typeface="+mn-cs"/>
              </a:defRPr>
            </a:lvl6pPr>
            <a:lvl7pPr marL="7924760" indent="-609597" algn="l" defTabSz="1219194" rtl="0" eaLnBrk="1" latinLnBrk="0" hangingPunct="1">
              <a:spcBef>
                <a:spcPct val="20000"/>
              </a:spcBef>
              <a:buFont typeface="Arial"/>
              <a:buChar char="•"/>
              <a:defRPr sz="5333" kern="1200">
                <a:solidFill>
                  <a:schemeClr val="tx1"/>
                </a:solidFill>
                <a:latin typeface="+mn-lt"/>
                <a:ea typeface="+mn-ea"/>
                <a:cs typeface="+mn-cs"/>
              </a:defRPr>
            </a:lvl7pPr>
            <a:lvl8pPr marL="9143955" indent="-609597" algn="l" defTabSz="1219194" rtl="0" eaLnBrk="1" latinLnBrk="0" hangingPunct="1">
              <a:spcBef>
                <a:spcPct val="20000"/>
              </a:spcBef>
              <a:buFont typeface="Arial"/>
              <a:buChar char="•"/>
              <a:defRPr sz="5333" kern="1200">
                <a:solidFill>
                  <a:schemeClr val="tx1"/>
                </a:solidFill>
                <a:latin typeface="+mn-lt"/>
                <a:ea typeface="+mn-ea"/>
                <a:cs typeface="+mn-cs"/>
              </a:defRPr>
            </a:lvl8pPr>
            <a:lvl9pPr marL="10363149" indent="-609597" algn="l" defTabSz="1219194" rtl="0" eaLnBrk="1" latinLnBrk="0" hangingPunct="1">
              <a:spcBef>
                <a:spcPct val="20000"/>
              </a:spcBef>
              <a:buFont typeface="Arial"/>
              <a:buChar char="•"/>
              <a:defRPr sz="5333" kern="1200">
                <a:solidFill>
                  <a:schemeClr val="tx1"/>
                </a:solidFill>
                <a:latin typeface="+mn-lt"/>
                <a:ea typeface="+mn-ea"/>
                <a:cs typeface="+mn-cs"/>
              </a:defRPr>
            </a:lvl9pPr>
          </a:lstStyle>
          <a:p>
            <a:pPr defTabSz="457198">
              <a:defRPr/>
            </a:pPr>
            <a:r>
              <a:rPr lang="en-US" sz="1200">
                <a:sym typeface="Helvetica Neue"/>
              </a:rPr>
              <a:t>Estabrooks, 2023; Feldstein &amp; Glasgow, 2008</a:t>
            </a:r>
            <a:endParaRPr lang="en-US" sz="1200" dirty="0">
              <a:sym typeface="Helvetica Neue"/>
            </a:endParaRPr>
          </a:p>
        </p:txBody>
      </p:sp>
      <p:grpSp>
        <p:nvGrpSpPr>
          <p:cNvPr id="69" name="Group 68">
            <a:extLst>
              <a:ext uri="{FF2B5EF4-FFF2-40B4-BE49-F238E27FC236}">
                <a16:creationId xmlns:a16="http://schemas.microsoft.com/office/drawing/2014/main" id="{CCE25C88-2254-D119-8DD0-1A95411ADDA5}"/>
              </a:ext>
            </a:extLst>
          </p:cNvPr>
          <p:cNvGrpSpPr/>
          <p:nvPr/>
        </p:nvGrpSpPr>
        <p:grpSpPr>
          <a:xfrm>
            <a:off x="4202757" y="1604225"/>
            <a:ext cx="6383326" cy="3574558"/>
            <a:chOff x="6632909" y="2579915"/>
            <a:chExt cx="11295128" cy="6606076"/>
          </a:xfrm>
        </p:grpSpPr>
        <p:grpSp>
          <p:nvGrpSpPr>
            <p:cNvPr id="73" name="Group 72">
              <a:extLst>
                <a:ext uri="{FF2B5EF4-FFF2-40B4-BE49-F238E27FC236}">
                  <a16:creationId xmlns:a16="http://schemas.microsoft.com/office/drawing/2014/main" id="{23857BFE-71A4-1EE2-0768-06D1ED8DC368}"/>
                </a:ext>
              </a:extLst>
            </p:cNvPr>
            <p:cNvGrpSpPr/>
            <p:nvPr/>
          </p:nvGrpSpPr>
          <p:grpSpPr>
            <a:xfrm>
              <a:off x="6632909" y="2579915"/>
              <a:ext cx="11219987" cy="6606076"/>
              <a:chOff x="6632909" y="4432129"/>
              <a:chExt cx="11219987" cy="4753861"/>
            </a:xfrm>
          </p:grpSpPr>
          <p:grpSp>
            <p:nvGrpSpPr>
              <p:cNvPr id="75" name="Group 74">
                <a:extLst>
                  <a:ext uri="{FF2B5EF4-FFF2-40B4-BE49-F238E27FC236}">
                    <a16:creationId xmlns:a16="http://schemas.microsoft.com/office/drawing/2014/main" id="{49829201-0880-905B-9002-F5ABAB34B366}"/>
                  </a:ext>
                </a:extLst>
              </p:cNvPr>
              <p:cNvGrpSpPr/>
              <p:nvPr/>
            </p:nvGrpSpPr>
            <p:grpSpPr>
              <a:xfrm>
                <a:off x="6632909" y="4432129"/>
                <a:ext cx="11219987" cy="4753861"/>
                <a:chOff x="1872663" y="5220447"/>
                <a:chExt cx="21380903" cy="3913562"/>
              </a:xfrm>
            </p:grpSpPr>
            <p:sp>
              <p:nvSpPr>
                <p:cNvPr id="78" name="Rectangle 77">
                  <a:extLst>
                    <a:ext uri="{FF2B5EF4-FFF2-40B4-BE49-F238E27FC236}">
                      <a16:creationId xmlns:a16="http://schemas.microsoft.com/office/drawing/2014/main" id="{A466B03E-62D6-CED1-32F2-4BBCEB9588F4}"/>
                    </a:ext>
                  </a:extLst>
                </p:cNvPr>
                <p:cNvSpPr/>
                <p:nvPr/>
              </p:nvSpPr>
              <p:spPr>
                <a:xfrm>
                  <a:off x="2015850" y="5220447"/>
                  <a:ext cx="21237716" cy="3913562"/>
                </a:xfrm>
                <a:prstGeom prst="rect">
                  <a:avLst/>
                </a:prstGeom>
                <a:solidFill>
                  <a:srgbClr val="FCA009">
                    <a:alpha val="20000"/>
                  </a:srgbClr>
                </a:solid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09563" hangingPunct="0">
                    <a:defRPr/>
                  </a:pPr>
                  <a:endParaRPr lang="en-US" sz="1125" b="1" kern="0">
                    <a:solidFill>
                      <a:prstClr val="white"/>
                    </a:solidFill>
                    <a:latin typeface="Calibri"/>
                    <a:sym typeface="Helvetica Neue"/>
                  </a:endParaRPr>
                </a:p>
              </p:txBody>
            </p:sp>
            <p:grpSp>
              <p:nvGrpSpPr>
                <p:cNvPr id="79" name="Group 78">
                  <a:extLst>
                    <a:ext uri="{FF2B5EF4-FFF2-40B4-BE49-F238E27FC236}">
                      <a16:creationId xmlns:a16="http://schemas.microsoft.com/office/drawing/2014/main" id="{08C7DF81-1083-32FC-EA88-ED4DC9E17396}"/>
                    </a:ext>
                  </a:extLst>
                </p:cNvPr>
                <p:cNvGrpSpPr/>
                <p:nvPr/>
              </p:nvGrpSpPr>
              <p:grpSpPr>
                <a:xfrm>
                  <a:off x="1872663" y="6042880"/>
                  <a:ext cx="15631981" cy="1870014"/>
                  <a:chOff x="1872663" y="6042880"/>
                  <a:chExt cx="15631981" cy="1870014"/>
                </a:xfrm>
              </p:grpSpPr>
              <p:sp>
                <p:nvSpPr>
                  <p:cNvPr id="80" name="Text Box 15">
                    <a:extLst>
                      <a:ext uri="{FF2B5EF4-FFF2-40B4-BE49-F238E27FC236}">
                        <a16:creationId xmlns:a16="http://schemas.microsoft.com/office/drawing/2014/main" id="{9AFF3EC5-1B64-26B3-2DBC-F91D1E7DA4B9}"/>
                      </a:ext>
                    </a:extLst>
                  </p:cNvPr>
                  <p:cNvSpPr txBox="1">
                    <a:spLocks noChangeArrowheads="1"/>
                  </p:cNvSpPr>
                  <p:nvPr/>
                </p:nvSpPr>
                <p:spPr bwMode="auto">
                  <a:xfrm>
                    <a:off x="12186641" y="7533807"/>
                    <a:ext cx="5103596" cy="3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650" dirty="0">
                        <a:solidFill>
                          <a:srgbClr val="FCA009"/>
                        </a:solidFill>
                        <a:latin typeface="Century Gothic" panose="020B0502020202020204" pitchFamily="34" charset="0"/>
                        <a:cs typeface="Helvetica Neue"/>
                        <a:sym typeface="Helvetica Neue"/>
                      </a:rPr>
                      <a:t>Observability</a:t>
                    </a:r>
                  </a:p>
                </p:txBody>
              </p:sp>
              <p:sp>
                <p:nvSpPr>
                  <p:cNvPr id="81" name="Text Box 15">
                    <a:extLst>
                      <a:ext uri="{FF2B5EF4-FFF2-40B4-BE49-F238E27FC236}">
                        <a16:creationId xmlns:a16="http://schemas.microsoft.com/office/drawing/2014/main" id="{48ED913F-048C-852C-A864-3766B63037CD}"/>
                      </a:ext>
                    </a:extLst>
                  </p:cNvPr>
                  <p:cNvSpPr txBox="1">
                    <a:spLocks noChangeArrowheads="1"/>
                  </p:cNvSpPr>
                  <p:nvPr/>
                </p:nvSpPr>
                <p:spPr bwMode="auto">
                  <a:xfrm>
                    <a:off x="8990414" y="7023030"/>
                    <a:ext cx="8514230" cy="3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r>
                      <a:rPr lang="en-US" altLang="en-US" sz="1650" dirty="0">
                        <a:solidFill>
                          <a:srgbClr val="FCA009"/>
                        </a:solidFill>
                        <a:latin typeface="Century Gothic" panose="020B0502020202020204" pitchFamily="34" charset="0"/>
                        <a:cs typeface="Helvetica Neue"/>
                        <a:sym typeface="Helvetica Neue"/>
                      </a:rPr>
                      <a:t>Complexity</a:t>
                    </a:r>
                  </a:p>
                </p:txBody>
              </p:sp>
              <p:sp>
                <p:nvSpPr>
                  <p:cNvPr id="82" name="Text Box 15">
                    <a:extLst>
                      <a:ext uri="{FF2B5EF4-FFF2-40B4-BE49-F238E27FC236}">
                        <a16:creationId xmlns:a16="http://schemas.microsoft.com/office/drawing/2014/main" id="{A2C2C41E-1BF3-1A17-6A4A-5EA7E818E304}"/>
                      </a:ext>
                    </a:extLst>
                  </p:cNvPr>
                  <p:cNvSpPr txBox="1">
                    <a:spLocks noChangeArrowheads="1"/>
                  </p:cNvSpPr>
                  <p:nvPr/>
                </p:nvSpPr>
                <p:spPr bwMode="auto">
                  <a:xfrm>
                    <a:off x="1872663" y="6042880"/>
                    <a:ext cx="6336989" cy="3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650" dirty="0">
                        <a:solidFill>
                          <a:srgbClr val="FCA009"/>
                        </a:solidFill>
                        <a:latin typeface="Century Gothic" panose="020B0502020202020204" pitchFamily="34" charset="0"/>
                        <a:cs typeface="Helvetica Neue"/>
                        <a:sym typeface="Helvetica Neue"/>
                      </a:rPr>
                      <a:t>Compatibility</a:t>
                    </a:r>
                  </a:p>
                </p:txBody>
              </p:sp>
              <p:sp>
                <p:nvSpPr>
                  <p:cNvPr id="83" name="Text Box 15">
                    <a:extLst>
                      <a:ext uri="{FF2B5EF4-FFF2-40B4-BE49-F238E27FC236}">
                        <a16:creationId xmlns:a16="http://schemas.microsoft.com/office/drawing/2014/main" id="{C0D315BA-7725-B5F9-889B-1A3D27C6BE74}"/>
                      </a:ext>
                    </a:extLst>
                  </p:cNvPr>
                  <p:cNvSpPr txBox="1">
                    <a:spLocks noChangeArrowheads="1"/>
                  </p:cNvSpPr>
                  <p:nvPr/>
                </p:nvSpPr>
                <p:spPr bwMode="auto">
                  <a:xfrm>
                    <a:off x="4423952" y="6512239"/>
                    <a:ext cx="7944722" cy="37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defTabSz="457209" eaLnBrk="1" hangingPunct="1">
                      <a:defRPr/>
                    </a:pPr>
                    <a:r>
                      <a:rPr lang="en-US" altLang="en-US" sz="1650" dirty="0">
                        <a:solidFill>
                          <a:srgbClr val="FCA009"/>
                        </a:solidFill>
                        <a:latin typeface="Century Gothic" panose="020B0502020202020204" pitchFamily="34" charset="0"/>
                        <a:cs typeface="Helvetica Neue"/>
                        <a:sym typeface="Helvetica Neue"/>
                      </a:rPr>
                      <a:t>Relative Advantage</a:t>
                    </a:r>
                  </a:p>
                </p:txBody>
              </p:sp>
            </p:grpSp>
          </p:grpSp>
          <p:sp>
            <p:nvSpPr>
              <p:cNvPr id="76" name="Text Box 15">
                <a:extLst>
                  <a:ext uri="{FF2B5EF4-FFF2-40B4-BE49-F238E27FC236}">
                    <a16:creationId xmlns:a16="http://schemas.microsoft.com/office/drawing/2014/main" id="{A89FB2E6-387E-FB6B-BF14-F1FCFB33AA27}"/>
                  </a:ext>
                </a:extLst>
              </p:cNvPr>
              <p:cNvSpPr txBox="1">
                <a:spLocks noChangeArrowheads="1"/>
              </p:cNvSpPr>
              <p:nvPr/>
            </p:nvSpPr>
            <p:spPr bwMode="auto">
              <a:xfrm>
                <a:off x="13732292" y="7862683"/>
                <a:ext cx="2062684" cy="46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650" dirty="0">
                    <a:solidFill>
                      <a:srgbClr val="FCA009"/>
                    </a:solidFill>
                    <a:latin typeface="Century Gothic" panose="020B0502020202020204" pitchFamily="34" charset="0"/>
                    <a:cs typeface="Helvetica Neue"/>
                    <a:sym typeface="Helvetica Neue"/>
                  </a:rPr>
                  <a:t>Trialability</a:t>
                </a:r>
              </a:p>
            </p:txBody>
          </p:sp>
          <p:sp>
            <p:nvSpPr>
              <p:cNvPr id="77" name="Text Box 15">
                <a:extLst>
                  <a:ext uri="{FF2B5EF4-FFF2-40B4-BE49-F238E27FC236}">
                    <a16:creationId xmlns:a16="http://schemas.microsoft.com/office/drawing/2014/main" id="{1C2F4907-4AA1-2DB6-4B70-936C1529E885}"/>
                  </a:ext>
                </a:extLst>
              </p:cNvPr>
              <p:cNvSpPr txBox="1">
                <a:spLocks noChangeArrowheads="1"/>
              </p:cNvSpPr>
              <p:nvPr/>
            </p:nvSpPr>
            <p:spPr bwMode="auto">
              <a:xfrm>
                <a:off x="15076447" y="8622539"/>
                <a:ext cx="2315128" cy="46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650" dirty="0">
                    <a:solidFill>
                      <a:srgbClr val="FCA009"/>
                    </a:solidFill>
                    <a:latin typeface="Century Gothic" panose="020B0502020202020204" pitchFamily="34" charset="0"/>
                    <a:cs typeface="Helvetica Neue"/>
                    <a:sym typeface="Helvetica Neue"/>
                  </a:rPr>
                  <a:t>Robustness</a:t>
                </a:r>
              </a:p>
            </p:txBody>
          </p:sp>
        </p:grpSp>
        <p:sp>
          <p:nvSpPr>
            <p:cNvPr id="74" name="Text Box 15">
              <a:extLst>
                <a:ext uri="{FF2B5EF4-FFF2-40B4-BE49-F238E27FC236}">
                  <a16:creationId xmlns:a16="http://schemas.microsoft.com/office/drawing/2014/main" id="{01E088DB-BFAD-6612-6FE5-A9CE153DFD24}"/>
                </a:ext>
              </a:extLst>
            </p:cNvPr>
            <p:cNvSpPr txBox="1">
              <a:spLocks noChangeArrowheads="1"/>
            </p:cNvSpPr>
            <p:nvPr/>
          </p:nvSpPr>
          <p:spPr bwMode="auto">
            <a:xfrm>
              <a:off x="6694244" y="2782261"/>
              <a:ext cx="11233793" cy="511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Book Antiqua" charset="0"/>
                  <a:ea typeface="ＭＳ Ｐゴシック" charset="-128"/>
                </a:defRPr>
              </a:lvl1pPr>
              <a:lvl2pPr marL="742950" indent="-285750" eaLnBrk="0" hangingPunct="0">
                <a:defRPr sz="2800">
                  <a:solidFill>
                    <a:schemeClr val="tx1"/>
                  </a:solidFill>
                  <a:latin typeface="Book Antiqua" charset="0"/>
                  <a:ea typeface="ＭＳ Ｐゴシック" charset="-128"/>
                </a:defRPr>
              </a:lvl2pPr>
              <a:lvl3pPr marL="1143000" indent="-228600" eaLnBrk="0" hangingPunct="0">
                <a:defRPr sz="2800">
                  <a:solidFill>
                    <a:schemeClr val="tx1"/>
                  </a:solidFill>
                  <a:latin typeface="Book Antiqua" charset="0"/>
                  <a:ea typeface="ＭＳ Ｐゴシック" charset="-128"/>
                </a:defRPr>
              </a:lvl3pPr>
              <a:lvl4pPr marL="1600200" indent="-228600" eaLnBrk="0" hangingPunct="0">
                <a:defRPr sz="2800">
                  <a:solidFill>
                    <a:schemeClr val="tx1"/>
                  </a:solidFill>
                  <a:latin typeface="Book Antiqua" charset="0"/>
                  <a:ea typeface="ＭＳ Ｐゴシック" charset="-128"/>
                </a:defRPr>
              </a:lvl4pPr>
              <a:lvl5pPr marL="2057400" indent="-228600" eaLnBrk="0" hangingPunct="0">
                <a:defRPr sz="2800">
                  <a:solidFill>
                    <a:schemeClr val="tx1"/>
                  </a:solidFill>
                  <a:latin typeface="Book Antiqua" charset="0"/>
                  <a:ea typeface="ＭＳ Ｐゴシック" charset="-128"/>
                </a:defRPr>
              </a:lvl5pPr>
              <a:lvl6pPr marL="2514600" indent="-228600" eaLnBrk="0" fontAlgn="base" hangingPunct="0">
                <a:spcBef>
                  <a:spcPct val="0"/>
                </a:spcBef>
                <a:spcAft>
                  <a:spcPct val="0"/>
                </a:spcAft>
                <a:defRPr sz="2800">
                  <a:solidFill>
                    <a:schemeClr val="tx1"/>
                  </a:solidFill>
                  <a:latin typeface="Book Antiqua" charset="0"/>
                  <a:ea typeface="ＭＳ Ｐゴシック" charset="-128"/>
                </a:defRPr>
              </a:lvl6pPr>
              <a:lvl7pPr marL="2971800" indent="-228600" eaLnBrk="0" fontAlgn="base" hangingPunct="0">
                <a:spcBef>
                  <a:spcPct val="0"/>
                </a:spcBef>
                <a:spcAft>
                  <a:spcPct val="0"/>
                </a:spcAft>
                <a:defRPr sz="2800">
                  <a:solidFill>
                    <a:schemeClr val="tx1"/>
                  </a:solidFill>
                  <a:latin typeface="Book Antiqua" charset="0"/>
                  <a:ea typeface="ＭＳ Ｐゴシック" charset="-128"/>
                </a:defRPr>
              </a:lvl7pPr>
              <a:lvl8pPr marL="3429000" indent="-228600" eaLnBrk="0" fontAlgn="base" hangingPunct="0">
                <a:spcBef>
                  <a:spcPct val="0"/>
                </a:spcBef>
                <a:spcAft>
                  <a:spcPct val="0"/>
                </a:spcAft>
                <a:defRPr sz="2800">
                  <a:solidFill>
                    <a:schemeClr val="tx1"/>
                  </a:solidFill>
                  <a:latin typeface="Book Antiqua" charset="0"/>
                  <a:ea typeface="ＭＳ Ｐゴシック" charset="-128"/>
                </a:defRPr>
              </a:lvl8pPr>
              <a:lvl9pPr marL="3886200" indent="-228600" eaLnBrk="0" fontAlgn="base" hangingPunct="0">
                <a:spcBef>
                  <a:spcPct val="0"/>
                </a:spcBef>
                <a:spcAft>
                  <a:spcPct val="0"/>
                </a:spcAft>
                <a:defRPr sz="2800">
                  <a:solidFill>
                    <a:schemeClr val="tx1"/>
                  </a:solidFill>
                  <a:latin typeface="Book Antiqua" charset="0"/>
                  <a:ea typeface="ＭＳ Ｐゴシック" charset="-128"/>
                </a:defRPr>
              </a:lvl9pPr>
            </a:lstStyle>
            <a:p>
              <a:pPr algn="ctr" defTabSz="457209" eaLnBrk="1" hangingPunct="1">
                <a:defRPr/>
              </a:pPr>
              <a:r>
                <a:rPr lang="en-US" altLang="en-US" sz="1200" dirty="0">
                  <a:solidFill>
                    <a:srgbClr val="FCA009"/>
                  </a:solidFill>
                  <a:latin typeface="Century Gothic" panose="020B0502020202020204" pitchFamily="34" charset="0"/>
                  <a:cs typeface="Helvetica Neue"/>
                  <a:sym typeface="Helvetica Neue"/>
                </a:rPr>
                <a:t>ACROSS LEVELS PERCEPTIONS OF THE EBI CONTRIBUTE TO CEDI OUTCOMES </a:t>
              </a:r>
            </a:p>
          </p:txBody>
        </p:sp>
      </p:grpSp>
    </p:spTree>
    <p:extLst>
      <p:ext uri="{BB962C8B-B14F-4D97-AF65-F5344CB8AC3E}">
        <p14:creationId xmlns:p14="http://schemas.microsoft.com/office/powerpoint/2010/main" val="14848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p:cNvSpPr txBox="1">
            <a:spLocks noGrp="1"/>
          </p:cNvSpPr>
          <p:nvPr>
            <p:ph type="title"/>
          </p:nvPr>
        </p:nvSpPr>
        <p:spPr>
          <a:xfrm>
            <a:off x="2253011" y="3150394"/>
            <a:ext cx="8024464" cy="557213"/>
          </a:xfrm>
          <a:prstGeom prst="rect">
            <a:avLst/>
          </a:prstGeom>
        </p:spPr>
        <p:txBody>
          <a:bodyPr>
            <a:noAutofit/>
          </a:bodyPr>
          <a:lstStyle/>
          <a:p>
            <a:pPr marL="155972" lvl="1"/>
            <a:r>
              <a:rPr lang="en-US" sz="7500" b="1" dirty="0">
                <a:solidFill>
                  <a:srgbClr val="414042"/>
                </a:solidFill>
                <a:latin typeface="Century Gothic" panose="020B0502020202020204" pitchFamily="34" charset="0"/>
              </a:rPr>
              <a:t>Outcomes</a:t>
            </a:r>
          </a:p>
        </p:txBody>
      </p:sp>
    </p:spTree>
    <p:extLst>
      <p:ext uri="{BB962C8B-B14F-4D97-AF65-F5344CB8AC3E}">
        <p14:creationId xmlns:p14="http://schemas.microsoft.com/office/powerpoint/2010/main" val="342753551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FA62-4323-9AFF-6D03-B62955BAA4CC}"/>
              </a:ext>
            </a:extLst>
          </p:cNvPr>
          <p:cNvSpPr>
            <a:spLocks noGrp="1"/>
          </p:cNvSpPr>
          <p:nvPr>
            <p:ph type="title"/>
          </p:nvPr>
        </p:nvSpPr>
        <p:spPr>
          <a:xfrm>
            <a:off x="2238375" y="712142"/>
            <a:ext cx="8215313" cy="412152"/>
          </a:xfrm>
        </p:spPr>
        <p:txBody>
          <a:bodyPr/>
          <a:lstStyle/>
          <a:p>
            <a:r>
              <a:rPr lang="en-US" sz="2625" dirty="0"/>
              <a:t>Dissemination &amp; implementation Outcomes</a:t>
            </a:r>
          </a:p>
        </p:txBody>
      </p:sp>
      <p:sp>
        <p:nvSpPr>
          <p:cNvPr id="3" name="Text Placeholder 2">
            <a:extLst>
              <a:ext uri="{FF2B5EF4-FFF2-40B4-BE49-F238E27FC236}">
                <a16:creationId xmlns:a16="http://schemas.microsoft.com/office/drawing/2014/main" id="{8049076F-B558-8F72-B6A2-E14F555F728A}"/>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C79186E4-E486-C0A9-4297-1BFFFF6509F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78132342-9437-9C17-3ECB-C67F569E2F92}"/>
              </a:ext>
            </a:extLst>
          </p:cNvPr>
          <p:cNvSpPr>
            <a:spLocks noGrp="1"/>
          </p:cNvSpPr>
          <p:nvPr>
            <p:ph type="body" sz="quarter" idx="13"/>
          </p:nvPr>
        </p:nvSpPr>
        <p:spPr/>
        <p:txBody>
          <a:bodyPr/>
          <a:lstStyle/>
          <a:p>
            <a:endParaRPr lang="en-US"/>
          </a:p>
        </p:txBody>
      </p:sp>
      <p:sp>
        <p:nvSpPr>
          <p:cNvPr id="7" name="Content Placeholder 2">
            <a:extLst>
              <a:ext uri="{FF2B5EF4-FFF2-40B4-BE49-F238E27FC236}">
                <a16:creationId xmlns:a16="http://schemas.microsoft.com/office/drawing/2014/main" id="{FDD4987F-73D4-03A0-DF6B-6289F809580B}"/>
              </a:ext>
            </a:extLst>
          </p:cNvPr>
          <p:cNvSpPr txBox="1">
            <a:spLocks/>
          </p:cNvSpPr>
          <p:nvPr/>
        </p:nvSpPr>
        <p:spPr>
          <a:xfrm>
            <a:off x="2090083" y="1447246"/>
            <a:ext cx="5985895" cy="4168180"/>
          </a:xfrm>
          <a:prstGeom prst="rect">
            <a:avLst/>
          </a:prstGeom>
        </p:spPr>
        <p:txBody>
          <a:bodyPr>
            <a:noAutofit/>
          </a:bodyPr>
          <a:lstStyle>
            <a:lvl1pPr marL="548626" indent="-548626" algn="l" defTabSz="731502" rtl="0" eaLnBrk="1" latinLnBrk="0" hangingPunct="1">
              <a:spcBef>
                <a:spcPct val="20000"/>
              </a:spcBef>
              <a:buFont typeface="Arial"/>
              <a:buChar char="•"/>
              <a:defRPr sz="4480" b="0" i="0" kern="1200" baseline="0">
                <a:solidFill>
                  <a:schemeClr val="tx1">
                    <a:lumMod val="65000"/>
                    <a:lumOff val="35000"/>
                  </a:schemeClr>
                </a:solidFill>
                <a:latin typeface="Century Gothic" charset="0"/>
                <a:ea typeface="+mn-ea"/>
                <a:cs typeface="Avenir"/>
              </a:defRPr>
            </a:lvl1pPr>
            <a:lvl2pPr marL="1188690" indent="-457189" algn="l" defTabSz="731502"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754" indent="-365751" algn="l" defTabSz="731502"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256" indent="-365751" algn="l" defTabSz="731502"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a:defRPr>
            </a:lvl4pPr>
            <a:lvl5pPr marL="3291758" indent="-365751" algn="l" defTabSz="731502"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a:defRPr>
            </a:lvl5pPr>
            <a:lvl6pPr marL="4023259" indent="-365751" algn="l" defTabSz="731502" rtl="0" eaLnBrk="1" latinLnBrk="0" hangingPunct="1">
              <a:spcBef>
                <a:spcPct val="20000"/>
              </a:spcBef>
              <a:buFont typeface="Arial"/>
              <a:buChar char="•"/>
              <a:defRPr sz="3200" kern="1200">
                <a:solidFill>
                  <a:schemeClr val="tx1"/>
                </a:solidFill>
                <a:latin typeface="+mn-lt"/>
                <a:ea typeface="+mn-ea"/>
                <a:cs typeface="+mn-cs"/>
              </a:defRPr>
            </a:lvl6pPr>
            <a:lvl7pPr marL="4754761" indent="-365751" algn="l" defTabSz="731502" rtl="0" eaLnBrk="1" latinLnBrk="0" hangingPunct="1">
              <a:spcBef>
                <a:spcPct val="20000"/>
              </a:spcBef>
              <a:buFont typeface="Arial"/>
              <a:buChar char="•"/>
              <a:defRPr sz="3200" kern="1200">
                <a:solidFill>
                  <a:schemeClr val="tx1"/>
                </a:solidFill>
                <a:latin typeface="+mn-lt"/>
                <a:ea typeface="+mn-ea"/>
                <a:cs typeface="+mn-cs"/>
              </a:defRPr>
            </a:lvl7pPr>
            <a:lvl8pPr marL="5486263" indent="-365751" algn="l" defTabSz="731502" rtl="0" eaLnBrk="1" latinLnBrk="0" hangingPunct="1">
              <a:spcBef>
                <a:spcPct val="20000"/>
              </a:spcBef>
              <a:buFont typeface="Arial"/>
              <a:buChar char="•"/>
              <a:defRPr sz="3200" kern="1200">
                <a:solidFill>
                  <a:schemeClr val="tx1"/>
                </a:solidFill>
                <a:latin typeface="+mn-lt"/>
                <a:ea typeface="+mn-ea"/>
                <a:cs typeface="+mn-cs"/>
              </a:defRPr>
            </a:lvl8pPr>
            <a:lvl9pPr marL="6217765" indent="-365751" algn="l" defTabSz="731502" rtl="0" eaLnBrk="1" latinLnBrk="0" hangingPunct="1">
              <a:spcBef>
                <a:spcPct val="20000"/>
              </a:spcBef>
              <a:buFont typeface="Arial"/>
              <a:buChar char="•"/>
              <a:defRPr sz="3200" kern="1200">
                <a:solidFill>
                  <a:schemeClr val="tx1"/>
                </a:solidFill>
                <a:latin typeface="+mn-lt"/>
                <a:ea typeface="+mn-ea"/>
                <a:cs typeface="+mn-cs"/>
              </a:defRPr>
            </a:lvl9pPr>
          </a:lstStyle>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sym typeface="Helvetica Neue"/>
              </a:rPr>
              <a:t>Acceptability</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Adaptation</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Adoption</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Appropriateness</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Costs</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Feasibility</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Fidelity</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Penetration</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Sustainability</a:t>
            </a:r>
          </a:p>
        </p:txBody>
      </p:sp>
      <p:pic>
        <p:nvPicPr>
          <p:cNvPr id="14" name="Content Placeholder 3" descr="C:\Users\Barb\Documents\Glasgow\Presentations\RE-AIM Materials\RE-AIM logos\RE-AIM Circle Logo.tif">
            <a:extLst>
              <a:ext uri="{FF2B5EF4-FFF2-40B4-BE49-F238E27FC236}">
                <a16:creationId xmlns:a16="http://schemas.microsoft.com/office/drawing/2014/main" id="{E41B5479-9935-27FD-52B2-34ACE9AEE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611" y="1871614"/>
            <a:ext cx="3511827" cy="351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335AC2C0-1062-214B-8AE0-6142A730ACBA}"/>
              </a:ext>
            </a:extLst>
          </p:cNvPr>
          <p:cNvSpPr>
            <a:spLocks noGrp="1"/>
          </p:cNvSpPr>
          <p:nvPr>
            <p:ph type="body" sz="quarter" idx="16"/>
          </p:nvPr>
        </p:nvSpPr>
        <p:spPr>
          <a:xfrm>
            <a:off x="5975106" y="6129790"/>
            <a:ext cx="3531073" cy="207380"/>
          </a:xfrm>
        </p:spPr>
        <p:txBody>
          <a:bodyPr/>
          <a:lstStyle/>
          <a:p>
            <a:r>
              <a:rPr lang="en-US" sz="938" dirty="0"/>
              <a:t>Glasgow et al, 1999; Proctor et al, 2011; Reilly et al, 2020</a:t>
            </a:r>
          </a:p>
        </p:txBody>
      </p:sp>
    </p:spTree>
    <p:extLst>
      <p:ext uri="{BB962C8B-B14F-4D97-AF65-F5344CB8AC3E}">
        <p14:creationId xmlns:p14="http://schemas.microsoft.com/office/powerpoint/2010/main" val="408440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FA62-4323-9AFF-6D03-B62955BAA4CC}"/>
              </a:ext>
            </a:extLst>
          </p:cNvPr>
          <p:cNvSpPr>
            <a:spLocks noGrp="1"/>
          </p:cNvSpPr>
          <p:nvPr>
            <p:ph type="title"/>
          </p:nvPr>
        </p:nvSpPr>
        <p:spPr>
          <a:xfrm>
            <a:off x="2238375" y="712142"/>
            <a:ext cx="8215313" cy="412152"/>
          </a:xfrm>
        </p:spPr>
        <p:txBody>
          <a:bodyPr/>
          <a:lstStyle/>
          <a:p>
            <a:r>
              <a:rPr lang="en-US" sz="2625" dirty="0"/>
              <a:t>D&amp;I Outcomes To Advance Health Equity</a:t>
            </a:r>
          </a:p>
        </p:txBody>
      </p:sp>
      <p:sp>
        <p:nvSpPr>
          <p:cNvPr id="3" name="Text Placeholder 2">
            <a:extLst>
              <a:ext uri="{FF2B5EF4-FFF2-40B4-BE49-F238E27FC236}">
                <a16:creationId xmlns:a16="http://schemas.microsoft.com/office/drawing/2014/main" id="{8049076F-B558-8F72-B6A2-E14F555F728A}"/>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C79186E4-E486-C0A9-4297-1BFFFF6509F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78132342-9437-9C17-3ECB-C67F569E2F92}"/>
              </a:ext>
            </a:extLst>
          </p:cNvPr>
          <p:cNvSpPr>
            <a:spLocks noGrp="1"/>
          </p:cNvSpPr>
          <p:nvPr>
            <p:ph type="body" sz="quarter" idx="13"/>
          </p:nvPr>
        </p:nvSpPr>
        <p:spPr/>
        <p:txBody>
          <a:bodyPr/>
          <a:lstStyle/>
          <a:p>
            <a:endParaRPr lang="en-US"/>
          </a:p>
        </p:txBody>
      </p:sp>
      <p:sp>
        <p:nvSpPr>
          <p:cNvPr id="7" name="Content Placeholder 2">
            <a:extLst>
              <a:ext uri="{FF2B5EF4-FFF2-40B4-BE49-F238E27FC236}">
                <a16:creationId xmlns:a16="http://schemas.microsoft.com/office/drawing/2014/main" id="{FDD4987F-73D4-03A0-DF6B-6289F809580B}"/>
              </a:ext>
            </a:extLst>
          </p:cNvPr>
          <p:cNvSpPr txBox="1">
            <a:spLocks/>
          </p:cNvSpPr>
          <p:nvPr/>
        </p:nvSpPr>
        <p:spPr>
          <a:xfrm>
            <a:off x="2090083" y="1447246"/>
            <a:ext cx="5985895" cy="4168180"/>
          </a:xfrm>
          <a:prstGeom prst="rect">
            <a:avLst/>
          </a:prstGeom>
        </p:spPr>
        <p:txBody>
          <a:bodyPr>
            <a:noAutofit/>
          </a:bodyPr>
          <a:lstStyle>
            <a:lvl1pPr marL="548626" indent="-548626" algn="l" defTabSz="731502" rtl="0" eaLnBrk="1" latinLnBrk="0" hangingPunct="1">
              <a:spcBef>
                <a:spcPct val="20000"/>
              </a:spcBef>
              <a:buFont typeface="Arial"/>
              <a:buChar char="•"/>
              <a:defRPr sz="4480" b="0" i="0" kern="1200" baseline="0">
                <a:solidFill>
                  <a:schemeClr val="tx1">
                    <a:lumMod val="65000"/>
                    <a:lumOff val="35000"/>
                  </a:schemeClr>
                </a:solidFill>
                <a:latin typeface="Century Gothic" charset="0"/>
                <a:ea typeface="+mn-ea"/>
                <a:cs typeface="Avenir"/>
              </a:defRPr>
            </a:lvl1pPr>
            <a:lvl2pPr marL="1188690" indent="-457189" algn="l" defTabSz="731502"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754" indent="-365751" algn="l" defTabSz="731502"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256" indent="-365751" algn="l" defTabSz="731502"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a:defRPr>
            </a:lvl4pPr>
            <a:lvl5pPr marL="3291758" indent="-365751" algn="l" defTabSz="731502"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a:defRPr>
            </a:lvl5pPr>
            <a:lvl6pPr marL="4023259" indent="-365751" algn="l" defTabSz="731502" rtl="0" eaLnBrk="1" latinLnBrk="0" hangingPunct="1">
              <a:spcBef>
                <a:spcPct val="20000"/>
              </a:spcBef>
              <a:buFont typeface="Arial"/>
              <a:buChar char="•"/>
              <a:defRPr sz="3200" kern="1200">
                <a:solidFill>
                  <a:schemeClr val="tx1"/>
                </a:solidFill>
                <a:latin typeface="+mn-lt"/>
                <a:ea typeface="+mn-ea"/>
                <a:cs typeface="+mn-cs"/>
              </a:defRPr>
            </a:lvl6pPr>
            <a:lvl7pPr marL="4754761" indent="-365751" algn="l" defTabSz="731502" rtl="0" eaLnBrk="1" latinLnBrk="0" hangingPunct="1">
              <a:spcBef>
                <a:spcPct val="20000"/>
              </a:spcBef>
              <a:buFont typeface="Arial"/>
              <a:buChar char="•"/>
              <a:defRPr sz="3200" kern="1200">
                <a:solidFill>
                  <a:schemeClr val="tx1"/>
                </a:solidFill>
                <a:latin typeface="+mn-lt"/>
                <a:ea typeface="+mn-ea"/>
                <a:cs typeface="+mn-cs"/>
              </a:defRPr>
            </a:lvl7pPr>
            <a:lvl8pPr marL="5486263" indent="-365751" algn="l" defTabSz="731502" rtl="0" eaLnBrk="1" latinLnBrk="0" hangingPunct="1">
              <a:spcBef>
                <a:spcPct val="20000"/>
              </a:spcBef>
              <a:buFont typeface="Arial"/>
              <a:buChar char="•"/>
              <a:defRPr sz="3200" kern="1200">
                <a:solidFill>
                  <a:schemeClr val="tx1"/>
                </a:solidFill>
                <a:latin typeface="+mn-lt"/>
                <a:ea typeface="+mn-ea"/>
                <a:cs typeface="+mn-cs"/>
              </a:defRPr>
            </a:lvl8pPr>
            <a:lvl9pPr marL="6217765" indent="-365751" algn="l" defTabSz="731502" rtl="0" eaLnBrk="1" latinLnBrk="0" hangingPunct="1">
              <a:spcBef>
                <a:spcPct val="20000"/>
              </a:spcBef>
              <a:buFont typeface="Arial"/>
              <a:buChar char="•"/>
              <a:defRPr sz="3200" kern="1200">
                <a:solidFill>
                  <a:schemeClr val="tx1"/>
                </a:solidFill>
                <a:latin typeface="+mn-lt"/>
                <a:ea typeface="+mn-ea"/>
                <a:cs typeface="+mn-cs"/>
              </a:defRPr>
            </a:lvl9pPr>
          </a:lstStyle>
          <a:p>
            <a:pPr marL="539757" lvl="1" indent="-285756" defTabSz="274313">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sym typeface="Helvetica Neue"/>
              </a:rPr>
              <a:t>Differential </a:t>
            </a:r>
          </a:p>
          <a:p>
            <a:pPr marL="939805" lvl="2" indent="-285756" defTabSz="274313">
              <a:buFont typeface="Arial" panose="020B0604020202020204" pitchFamily="34" charset="0"/>
              <a:buChar char="•"/>
              <a:defRPr/>
            </a:pPr>
            <a:r>
              <a:rPr lang="en-US" sz="1875" dirty="0">
                <a:solidFill>
                  <a:prstClr val="black">
                    <a:lumMod val="65000"/>
                    <a:lumOff val="35000"/>
                  </a:prstClr>
                </a:solidFill>
                <a:latin typeface="Century Gothic" panose="020B0502020202020204" pitchFamily="34" charset="0"/>
                <a:sym typeface="Helvetica Neue"/>
              </a:rPr>
              <a:t>Reach</a:t>
            </a:r>
          </a:p>
          <a:p>
            <a:pPr marL="939805" lvl="2" indent="-285756" defTabSz="274313">
              <a:buFont typeface="Arial" panose="020B0604020202020204" pitchFamily="34" charset="0"/>
              <a:buChar char="•"/>
              <a:defRPr/>
            </a:pPr>
            <a:r>
              <a:rPr lang="en-US" sz="1875" dirty="0">
                <a:solidFill>
                  <a:prstClr val="black">
                    <a:lumMod val="65000"/>
                    <a:lumOff val="35000"/>
                  </a:prstClr>
                </a:solidFill>
                <a:latin typeface="Century Gothic" panose="020B0502020202020204" pitchFamily="34" charset="0"/>
                <a:sym typeface="Helvetica Neue"/>
              </a:rPr>
              <a:t>Effectiveness</a:t>
            </a:r>
          </a:p>
          <a:p>
            <a:pPr marL="939805" lvl="2" indent="-285756" defTabSz="274313">
              <a:buFont typeface="Arial" panose="020B0604020202020204" pitchFamily="34" charset="0"/>
              <a:buChar char="•"/>
              <a:defRPr/>
            </a:pPr>
            <a:r>
              <a:rPr lang="en-US" sz="1875" dirty="0">
                <a:solidFill>
                  <a:prstClr val="black">
                    <a:lumMod val="65000"/>
                    <a:lumOff val="35000"/>
                  </a:prstClr>
                </a:solidFill>
                <a:latin typeface="Century Gothic" panose="020B0502020202020204" pitchFamily="34" charset="0"/>
                <a:sym typeface="Helvetica Neue"/>
              </a:rPr>
              <a:t>Adoption</a:t>
            </a:r>
          </a:p>
          <a:p>
            <a:pPr marL="939805" lvl="2" indent="-285756" defTabSz="274313">
              <a:buFont typeface="Arial" panose="020B0604020202020204" pitchFamily="34" charset="0"/>
              <a:buChar char="•"/>
              <a:defRPr/>
            </a:pPr>
            <a:r>
              <a:rPr lang="en-US" sz="1875" dirty="0">
                <a:solidFill>
                  <a:prstClr val="black">
                    <a:lumMod val="65000"/>
                    <a:lumOff val="35000"/>
                  </a:prstClr>
                </a:solidFill>
                <a:latin typeface="Century Gothic" panose="020B0502020202020204" pitchFamily="34" charset="0"/>
                <a:sym typeface="Helvetica Neue"/>
              </a:rPr>
              <a:t>Implementation</a:t>
            </a:r>
          </a:p>
          <a:p>
            <a:pPr marL="939805" lvl="2" indent="-285756" defTabSz="274313">
              <a:buFont typeface="Arial" panose="020B0604020202020204" pitchFamily="34" charset="0"/>
              <a:buChar char="•"/>
              <a:defRPr/>
            </a:pPr>
            <a:r>
              <a:rPr lang="en-US" sz="1875" dirty="0">
                <a:solidFill>
                  <a:prstClr val="black">
                    <a:lumMod val="65000"/>
                    <a:lumOff val="35000"/>
                  </a:prstClr>
                </a:solidFill>
                <a:latin typeface="Century Gothic" panose="020B0502020202020204" pitchFamily="34" charset="0"/>
                <a:sym typeface="Helvetica Neue"/>
              </a:rPr>
              <a:t>Maintenance</a:t>
            </a:r>
          </a:p>
          <a:p>
            <a:pPr marL="939805" lvl="2" indent="-285756" defTabSz="274313">
              <a:buFont typeface="Arial" panose="020B0604020202020204" pitchFamily="34" charset="0"/>
              <a:buChar char="•"/>
              <a:defRPr/>
            </a:pPr>
            <a:r>
              <a:rPr lang="en-US" sz="1875" dirty="0">
                <a:solidFill>
                  <a:prstClr val="black">
                    <a:lumMod val="65000"/>
                    <a:lumOff val="35000"/>
                  </a:prstClr>
                </a:solidFill>
                <a:latin typeface="Century Gothic" panose="020B0502020202020204" pitchFamily="34" charset="0"/>
                <a:sym typeface="Helvetica Neue"/>
              </a:rPr>
              <a:t>Representativeness</a:t>
            </a:r>
          </a:p>
          <a:p>
            <a:pPr marL="539757" lvl="1" indent="-285756" defTabSz="274313">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Adaptation</a:t>
            </a:r>
          </a:p>
          <a:p>
            <a:pPr marL="939805" lvl="2" indent="-285756" defTabSz="274313">
              <a:buFont typeface="Arial" panose="020B0604020202020204" pitchFamily="34" charset="0"/>
              <a:buChar char="•"/>
              <a:defRPr/>
            </a:pPr>
            <a:r>
              <a:rPr lang="en-US" sz="1875" dirty="0">
                <a:solidFill>
                  <a:prstClr val="black">
                    <a:lumMod val="65000"/>
                    <a:lumOff val="35000"/>
                  </a:prstClr>
                </a:solidFill>
                <a:latin typeface="Century Gothic" panose="020B0502020202020204" pitchFamily="34" charset="0"/>
                <a:cs typeface="Calibri" charset="0"/>
                <a:sym typeface="Helvetica Neue"/>
              </a:rPr>
              <a:t>Cultural</a:t>
            </a:r>
          </a:p>
          <a:p>
            <a:pPr marL="939805" lvl="2" indent="-285756" defTabSz="274313">
              <a:buFont typeface="Arial" panose="020B0604020202020204" pitchFamily="34" charset="0"/>
              <a:buChar char="•"/>
              <a:defRPr/>
            </a:pPr>
            <a:r>
              <a:rPr lang="en-US" sz="1875" dirty="0">
                <a:solidFill>
                  <a:prstClr val="black">
                    <a:lumMod val="65000"/>
                    <a:lumOff val="35000"/>
                  </a:prstClr>
                </a:solidFill>
                <a:latin typeface="Century Gothic" panose="020B0502020202020204" pitchFamily="34" charset="0"/>
                <a:cs typeface="Calibri" charset="0"/>
                <a:sym typeface="Helvetica Neue"/>
              </a:rPr>
              <a:t>Contextual</a:t>
            </a:r>
          </a:p>
        </p:txBody>
      </p:sp>
      <p:pic>
        <p:nvPicPr>
          <p:cNvPr id="14" name="Content Placeholder 3" descr="C:\Users\Barb\Documents\Glasgow\Presentations\RE-AIM Materials\RE-AIM logos\RE-AIM Circle Logo.tif">
            <a:extLst>
              <a:ext uri="{FF2B5EF4-FFF2-40B4-BE49-F238E27FC236}">
                <a16:creationId xmlns:a16="http://schemas.microsoft.com/office/drawing/2014/main" id="{E41B5479-9935-27FD-52B2-34ACE9AEE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611" y="1871614"/>
            <a:ext cx="3511827" cy="351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a:extLst>
              <a:ext uri="{FF2B5EF4-FFF2-40B4-BE49-F238E27FC236}">
                <a16:creationId xmlns:a16="http://schemas.microsoft.com/office/drawing/2014/main" id="{335AC2C0-1062-214B-8AE0-6142A730ACBA}"/>
              </a:ext>
            </a:extLst>
          </p:cNvPr>
          <p:cNvSpPr>
            <a:spLocks noGrp="1"/>
          </p:cNvSpPr>
          <p:nvPr>
            <p:ph type="body" sz="quarter" idx="16"/>
          </p:nvPr>
        </p:nvSpPr>
        <p:spPr>
          <a:xfrm>
            <a:off x="5975106" y="6129790"/>
            <a:ext cx="3531073" cy="207380"/>
          </a:xfrm>
        </p:spPr>
        <p:txBody>
          <a:bodyPr/>
          <a:lstStyle/>
          <a:p>
            <a:r>
              <a:rPr lang="en-US" sz="938" dirty="0"/>
              <a:t>Glasgow et al, 1999; Proctor et al, 2011; Reilly et al, 2020</a:t>
            </a:r>
          </a:p>
        </p:txBody>
      </p:sp>
    </p:spTree>
    <p:extLst>
      <p:ext uri="{BB962C8B-B14F-4D97-AF65-F5344CB8AC3E}">
        <p14:creationId xmlns:p14="http://schemas.microsoft.com/office/powerpoint/2010/main" val="335379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p:cNvSpPr txBox="1">
            <a:spLocks noGrp="1"/>
          </p:cNvSpPr>
          <p:nvPr>
            <p:ph type="title"/>
          </p:nvPr>
        </p:nvSpPr>
        <p:spPr>
          <a:xfrm>
            <a:off x="2253011" y="3150394"/>
            <a:ext cx="8024464" cy="557213"/>
          </a:xfrm>
          <a:prstGeom prst="rect">
            <a:avLst/>
          </a:prstGeom>
        </p:spPr>
        <p:txBody>
          <a:bodyPr>
            <a:noAutofit/>
          </a:bodyPr>
          <a:lstStyle/>
          <a:p>
            <a:pPr marL="155972" lvl="1"/>
            <a:r>
              <a:rPr lang="en-US" sz="7500" b="1" dirty="0">
                <a:solidFill>
                  <a:srgbClr val="414042"/>
                </a:solidFill>
                <a:latin typeface="Century Gothic" panose="020B0502020202020204" pitchFamily="34" charset="0"/>
              </a:rPr>
              <a:t>Mapping the </a:t>
            </a:r>
            <a:r>
              <a:rPr lang="en-US" sz="7500" b="1" dirty="0" err="1">
                <a:solidFill>
                  <a:srgbClr val="414042"/>
                </a:solidFill>
                <a:latin typeface="Century Gothic" panose="020B0502020202020204" pitchFamily="34" charset="0"/>
              </a:rPr>
              <a:t>CoSMOs</a:t>
            </a:r>
            <a:r>
              <a:rPr lang="en-US" sz="7500" b="1" dirty="0">
                <a:solidFill>
                  <a:srgbClr val="414042"/>
                </a:solidFill>
                <a:latin typeface="Century Gothic" panose="020B0502020202020204" pitchFamily="34" charset="0"/>
              </a:rPr>
              <a:t>!</a:t>
            </a:r>
          </a:p>
        </p:txBody>
      </p:sp>
    </p:spTree>
    <p:extLst>
      <p:ext uri="{BB962C8B-B14F-4D97-AF65-F5344CB8AC3E}">
        <p14:creationId xmlns:p14="http://schemas.microsoft.com/office/powerpoint/2010/main" val="397871849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0DB510-7E11-4AA1-9C26-756AA2BBB2D2}"/>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A432D9B-372E-4286-8620-2798621F40F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31CEA84A-15F7-4F51-8FAB-1294F328F197}"/>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B3AD3361-A8FB-48EA-914A-93565F84724C}"/>
              </a:ext>
            </a:extLst>
          </p:cNvPr>
          <p:cNvSpPr>
            <a:spLocks noGrp="1"/>
          </p:cNvSpPr>
          <p:nvPr>
            <p:ph type="body" sz="quarter" idx="16"/>
          </p:nvPr>
        </p:nvSpPr>
        <p:spPr/>
        <p:txBody>
          <a:bodyPr/>
          <a:lstStyle/>
          <a:p>
            <a:endParaRPr lang="en-US" dirty="0"/>
          </a:p>
        </p:txBody>
      </p:sp>
      <p:pic>
        <p:nvPicPr>
          <p:cNvPr id="11" name="Picture 6">
            <a:extLst>
              <a:ext uri="{FF2B5EF4-FFF2-40B4-BE49-F238E27FC236}">
                <a16:creationId xmlns:a16="http://schemas.microsoft.com/office/drawing/2014/main" id="{420B329B-A579-4FEF-BD38-EF697746F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1794" y="2425346"/>
            <a:ext cx="1820917" cy="2161855"/>
          </a:xfrm>
          <a:prstGeom prst="rect">
            <a:avLst/>
          </a:prstGeom>
          <a:noFill/>
          <a:ln w="1908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7">
            <a:extLst>
              <a:ext uri="{FF2B5EF4-FFF2-40B4-BE49-F238E27FC236}">
                <a16:creationId xmlns:a16="http://schemas.microsoft.com/office/drawing/2014/main" id="{758CA8D2-208F-43B4-B7F6-F21500AC11D8}"/>
              </a:ext>
            </a:extLst>
          </p:cNvPr>
          <p:cNvSpPr txBox="1">
            <a:spLocks noChangeArrowheads="1"/>
          </p:cNvSpPr>
          <p:nvPr/>
        </p:nvSpPr>
        <p:spPr bwMode="auto">
          <a:xfrm>
            <a:off x="7663366" y="4432655"/>
            <a:ext cx="711797" cy="186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67500" tIns="35100" rIns="67500" bIns="35100">
            <a:spAutoFit/>
          </a:bodyPr>
          <a:lstStyle>
            <a:lvl1pPr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1pPr>
            <a:lvl2pPr marL="742950" indent="-28575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2pPr>
            <a:lvl3pPr marL="11430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4pPr>
            <a:lvl5pPr marL="2057400" indent="-228600" defTabSz="4572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5pPr>
            <a:lvl6pPr marL="25146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6pPr>
            <a:lvl7pPr marL="29718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7pPr>
            <a:lvl8pPr marL="34290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8pPr>
            <a:lvl9pPr marL="3886200" indent="-228600" defTabSz="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9pPr>
          </a:lstStyle>
          <a:p>
            <a:pPr defTabSz="285756">
              <a:buClr>
                <a:srgbClr val="FFFFFF"/>
              </a:buClr>
              <a:buSzPct val="100000"/>
              <a:tabLst>
                <a:tab pos="0" algn="l"/>
                <a:tab pos="571511" algn="l"/>
                <a:tab pos="1143023" algn="l"/>
                <a:tab pos="1714534" algn="l"/>
                <a:tab pos="2286046" algn="l"/>
                <a:tab pos="2857557" algn="l"/>
                <a:tab pos="3429068" algn="l"/>
                <a:tab pos="4000580" algn="l"/>
                <a:tab pos="4572092" algn="l"/>
                <a:tab pos="5143603" algn="l"/>
                <a:tab pos="5715114" algn="l"/>
                <a:tab pos="6286626" algn="l"/>
              </a:tabLst>
              <a:defRPr/>
            </a:pPr>
            <a:r>
              <a:rPr lang="en-GB" altLang="en-US" sz="750">
                <a:solidFill>
                  <a:srgbClr val="FFFFFF"/>
                </a:solidFill>
                <a:latin typeface="Tw Cen MT" panose="020B0602020104020603" pitchFamily="34" charset="77"/>
                <a:ea typeface="Helvetica Neue"/>
                <a:cs typeface="Helvetica Neue"/>
                <a:sym typeface="Helvetica Neue"/>
              </a:rPr>
              <a:t>Patent Pending</a:t>
            </a:r>
          </a:p>
        </p:txBody>
      </p:sp>
      <p:sp>
        <p:nvSpPr>
          <p:cNvPr id="14" name="Text Placeholder 4">
            <a:extLst>
              <a:ext uri="{FF2B5EF4-FFF2-40B4-BE49-F238E27FC236}">
                <a16:creationId xmlns:a16="http://schemas.microsoft.com/office/drawing/2014/main" id="{C1F7B2D4-FA18-4198-877C-2435ADCA6115}"/>
              </a:ext>
            </a:extLst>
          </p:cNvPr>
          <p:cNvSpPr txBox="1">
            <a:spLocks/>
          </p:cNvSpPr>
          <p:nvPr/>
        </p:nvSpPr>
        <p:spPr>
          <a:xfrm>
            <a:off x="6834587" y="6230218"/>
            <a:ext cx="2826328" cy="211764"/>
          </a:xfrm>
          <a:prstGeom prst="rect">
            <a:avLst/>
          </a:prstGeom>
        </p:spPr>
        <p:txBody>
          <a:bodyPr/>
          <a:lstStyle>
            <a:lvl1pPr marL="0" indent="0" algn="l" defTabSz="731502" rtl="0" eaLnBrk="1" latinLnBrk="0" hangingPunct="1">
              <a:spcBef>
                <a:spcPct val="20000"/>
              </a:spcBef>
              <a:buFont typeface="Arial"/>
              <a:buNone/>
              <a:defRPr sz="900" b="0" i="0" kern="1200" baseline="0">
                <a:solidFill>
                  <a:srgbClr val="A31527"/>
                </a:solidFill>
                <a:latin typeface="Century Gothic" charset="0"/>
                <a:ea typeface="+mn-ea"/>
                <a:cs typeface="Avenir"/>
              </a:defRPr>
            </a:lvl1pPr>
            <a:lvl2pPr marL="1188690" indent="-457189" algn="l" defTabSz="731502"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754" indent="-365751" algn="l" defTabSz="731502"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256" indent="-365751" algn="l" defTabSz="731502"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a:defRPr>
            </a:lvl4pPr>
            <a:lvl5pPr marL="3291758" indent="-365751" algn="l" defTabSz="731502"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a:defRPr>
            </a:lvl5pPr>
            <a:lvl6pPr marL="4023259" indent="-365751" algn="l" defTabSz="731502" rtl="0" eaLnBrk="1" latinLnBrk="0" hangingPunct="1">
              <a:spcBef>
                <a:spcPct val="20000"/>
              </a:spcBef>
              <a:buFont typeface="Arial"/>
              <a:buChar char="•"/>
              <a:defRPr sz="3200" kern="1200">
                <a:solidFill>
                  <a:schemeClr val="tx1"/>
                </a:solidFill>
                <a:latin typeface="+mn-lt"/>
                <a:ea typeface="+mn-ea"/>
                <a:cs typeface="+mn-cs"/>
              </a:defRPr>
            </a:lvl6pPr>
            <a:lvl7pPr marL="4754761" indent="-365751" algn="l" defTabSz="731502" rtl="0" eaLnBrk="1" latinLnBrk="0" hangingPunct="1">
              <a:spcBef>
                <a:spcPct val="20000"/>
              </a:spcBef>
              <a:buFont typeface="Arial"/>
              <a:buChar char="•"/>
              <a:defRPr sz="3200" kern="1200">
                <a:solidFill>
                  <a:schemeClr val="tx1"/>
                </a:solidFill>
                <a:latin typeface="+mn-lt"/>
                <a:ea typeface="+mn-ea"/>
                <a:cs typeface="+mn-cs"/>
              </a:defRPr>
            </a:lvl7pPr>
            <a:lvl8pPr marL="5486263" indent="-365751" algn="l" defTabSz="731502" rtl="0" eaLnBrk="1" latinLnBrk="0" hangingPunct="1">
              <a:spcBef>
                <a:spcPct val="20000"/>
              </a:spcBef>
              <a:buFont typeface="Arial"/>
              <a:buChar char="•"/>
              <a:defRPr sz="3200" kern="1200">
                <a:solidFill>
                  <a:schemeClr val="tx1"/>
                </a:solidFill>
                <a:latin typeface="+mn-lt"/>
                <a:ea typeface="+mn-ea"/>
                <a:cs typeface="+mn-cs"/>
              </a:defRPr>
            </a:lvl8pPr>
            <a:lvl9pPr marL="6217765" indent="-365751" algn="l" defTabSz="731502" rtl="0" eaLnBrk="1" latinLnBrk="0" hangingPunct="1">
              <a:spcBef>
                <a:spcPct val="20000"/>
              </a:spcBef>
              <a:buFont typeface="Arial"/>
              <a:buChar char="•"/>
              <a:defRPr sz="3200" kern="1200">
                <a:solidFill>
                  <a:schemeClr val="tx1"/>
                </a:solidFill>
                <a:latin typeface="+mn-lt"/>
                <a:ea typeface="+mn-ea"/>
                <a:cs typeface="+mn-cs"/>
              </a:defRPr>
            </a:lvl9pPr>
          </a:lstStyle>
          <a:p>
            <a:pPr defTabSz="457198">
              <a:defRPr/>
            </a:pPr>
            <a:r>
              <a:rPr lang="en-US" sz="1000" dirty="0">
                <a:sym typeface="Helvetica Neue"/>
              </a:rPr>
              <a:t>Almeida et al., 2015; Estabrooks et al., 2016</a:t>
            </a:r>
          </a:p>
        </p:txBody>
      </p:sp>
      <p:grpSp>
        <p:nvGrpSpPr>
          <p:cNvPr id="2" name="Group">
            <a:extLst>
              <a:ext uri="{FF2B5EF4-FFF2-40B4-BE49-F238E27FC236}">
                <a16:creationId xmlns:a16="http://schemas.microsoft.com/office/drawing/2014/main" id="{423AF2DA-1FB4-30D0-D214-CB0CC7952068}"/>
              </a:ext>
            </a:extLst>
          </p:cNvPr>
          <p:cNvGrpSpPr/>
          <p:nvPr/>
        </p:nvGrpSpPr>
        <p:grpSpPr>
          <a:xfrm>
            <a:off x="2350432" y="1556049"/>
            <a:ext cx="1024243" cy="1953865"/>
            <a:chOff x="0" y="0"/>
            <a:chExt cx="4808730" cy="9671271"/>
          </a:xfrm>
        </p:grpSpPr>
        <p:pic>
          <p:nvPicPr>
            <p:cNvPr id="7" name="Picture 3" descr="Picture 3">
              <a:extLst>
                <a:ext uri="{FF2B5EF4-FFF2-40B4-BE49-F238E27FC236}">
                  <a16:creationId xmlns:a16="http://schemas.microsoft.com/office/drawing/2014/main" id="{A4281174-B083-82F4-D35B-8A8661E59F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9207" y="253695"/>
              <a:ext cx="4235575" cy="9163881"/>
            </a:xfrm>
            <a:prstGeom prst="rect">
              <a:avLst/>
            </a:prstGeom>
            <a:ln w="25400" cap="flat">
              <a:solidFill>
                <a:schemeClr val="accent1">
                  <a:lumOff val="23529"/>
                </a:schemeClr>
              </a:solidFill>
              <a:prstDash val="solid"/>
              <a:round/>
            </a:ln>
            <a:effectLst/>
          </p:spPr>
        </p:pic>
        <p:pic>
          <p:nvPicPr>
            <p:cNvPr id="15" name="iPhone XS Max.png" descr="iPhone XS Max.png">
              <a:extLst>
                <a:ext uri="{FF2B5EF4-FFF2-40B4-BE49-F238E27FC236}">
                  <a16:creationId xmlns:a16="http://schemas.microsoft.com/office/drawing/2014/main" id="{F6209024-51D2-4900-3A79-8F26279290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19" name="Group">
            <a:extLst>
              <a:ext uri="{FF2B5EF4-FFF2-40B4-BE49-F238E27FC236}">
                <a16:creationId xmlns:a16="http://schemas.microsoft.com/office/drawing/2014/main" id="{858E010D-5DED-DDF8-32DD-C7E5A0AB4ED3}"/>
              </a:ext>
            </a:extLst>
          </p:cNvPr>
          <p:cNvGrpSpPr/>
          <p:nvPr/>
        </p:nvGrpSpPr>
        <p:grpSpPr>
          <a:xfrm>
            <a:off x="1814028" y="2862992"/>
            <a:ext cx="1024243" cy="1953865"/>
            <a:chOff x="0" y="0"/>
            <a:chExt cx="4808730" cy="9671271"/>
          </a:xfrm>
        </p:grpSpPr>
        <p:pic>
          <p:nvPicPr>
            <p:cNvPr id="20" name="Picture 6" descr="Picture 6">
              <a:extLst>
                <a:ext uri="{FF2B5EF4-FFF2-40B4-BE49-F238E27FC236}">
                  <a16:creationId xmlns:a16="http://schemas.microsoft.com/office/drawing/2014/main" id="{295E1937-B01D-7B12-E544-B3FCFE5715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577" y="253695"/>
              <a:ext cx="4235575" cy="9163881"/>
            </a:xfrm>
            <a:prstGeom prst="rect">
              <a:avLst/>
            </a:prstGeom>
            <a:ln w="25400" cap="flat">
              <a:solidFill>
                <a:schemeClr val="accent1">
                  <a:lumOff val="23529"/>
                </a:schemeClr>
              </a:solidFill>
              <a:prstDash val="solid"/>
              <a:round/>
            </a:ln>
            <a:effectLst/>
          </p:spPr>
        </p:pic>
        <p:pic>
          <p:nvPicPr>
            <p:cNvPr id="21" name="iPhone XS Max.png" descr="iPhone XS Max.png">
              <a:extLst>
                <a:ext uri="{FF2B5EF4-FFF2-40B4-BE49-F238E27FC236}">
                  <a16:creationId xmlns:a16="http://schemas.microsoft.com/office/drawing/2014/main" id="{220B44DD-CBB8-3ADB-D9C5-267AC80F0E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31" name="Group">
            <a:extLst>
              <a:ext uri="{FF2B5EF4-FFF2-40B4-BE49-F238E27FC236}">
                <a16:creationId xmlns:a16="http://schemas.microsoft.com/office/drawing/2014/main" id="{8BF820A5-0EA3-D493-5079-A1106FAD0A82}"/>
              </a:ext>
            </a:extLst>
          </p:cNvPr>
          <p:cNvGrpSpPr/>
          <p:nvPr/>
        </p:nvGrpSpPr>
        <p:grpSpPr>
          <a:xfrm>
            <a:off x="2862553" y="2862119"/>
            <a:ext cx="1040018" cy="1953866"/>
            <a:chOff x="0" y="0"/>
            <a:chExt cx="5727021" cy="11518130"/>
          </a:xfrm>
        </p:grpSpPr>
        <p:pic>
          <p:nvPicPr>
            <p:cNvPr id="32" name="IMG_0F05AD294ECF-1.jpeg" descr="IMG_0F05AD294ECF-1.jpeg">
              <a:extLst>
                <a:ext uri="{FF2B5EF4-FFF2-40B4-BE49-F238E27FC236}">
                  <a16:creationId xmlns:a16="http://schemas.microsoft.com/office/drawing/2014/main" id="{74B2CCDE-9F9B-E98B-C4A1-9567A06575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9791" y="319365"/>
              <a:ext cx="5026867" cy="10879400"/>
            </a:xfrm>
            <a:prstGeom prst="rect">
              <a:avLst/>
            </a:prstGeom>
            <a:ln w="12700" cap="flat">
              <a:noFill/>
              <a:miter lim="400000"/>
            </a:ln>
            <a:effectLst/>
          </p:spPr>
        </p:pic>
        <p:pic>
          <p:nvPicPr>
            <p:cNvPr id="33" name="iPhone XS Max.png" descr="iPhone XS Max.png">
              <a:extLst>
                <a:ext uri="{FF2B5EF4-FFF2-40B4-BE49-F238E27FC236}">
                  <a16:creationId xmlns:a16="http://schemas.microsoft.com/office/drawing/2014/main" id="{74C1C937-FAE0-C748-7389-EC34948FEE3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0"/>
              <a:ext cx="5727022" cy="11518131"/>
            </a:xfrm>
            <a:prstGeom prst="rect">
              <a:avLst/>
            </a:prstGeom>
            <a:ln w="12700" cap="flat">
              <a:noFill/>
              <a:miter lim="400000"/>
            </a:ln>
            <a:effectLst/>
          </p:spPr>
        </p:pic>
      </p:grpSp>
      <p:sp>
        <p:nvSpPr>
          <p:cNvPr id="34" name="TextBox 33">
            <a:extLst>
              <a:ext uri="{FF2B5EF4-FFF2-40B4-BE49-F238E27FC236}">
                <a16:creationId xmlns:a16="http://schemas.microsoft.com/office/drawing/2014/main" id="{0A5906CC-0ED6-38A5-A155-2503CFE0006E}"/>
              </a:ext>
            </a:extLst>
          </p:cNvPr>
          <p:cNvSpPr txBox="1"/>
          <p:nvPr/>
        </p:nvSpPr>
        <p:spPr>
          <a:xfrm>
            <a:off x="2552712" y="4956368"/>
            <a:ext cx="468398" cy="346249"/>
          </a:xfrm>
          <a:prstGeom prst="rect">
            <a:avLst/>
          </a:prstGeom>
          <a:noFill/>
        </p:spPr>
        <p:txBody>
          <a:bodyPr wrap="none" rtlCol="0">
            <a:spAutoFit/>
          </a:bodyPr>
          <a:lstStyle/>
          <a:p>
            <a:pPr algn="ctr" defTabSz="309563" hangingPunct="0">
              <a:defRPr/>
            </a:pPr>
            <a:r>
              <a:rPr lang="en-US" sz="1650" kern="0" dirty="0">
                <a:solidFill>
                  <a:srgbClr val="000000"/>
                </a:solidFill>
                <a:latin typeface="Century Gothic" panose="020B0502020202020204" pitchFamily="34" charset="0"/>
                <a:ea typeface="Helvetica Neue"/>
                <a:cs typeface="Helvetica Neue"/>
                <a:sym typeface="Helvetica Neue"/>
              </a:rPr>
              <a:t>EBI</a:t>
            </a:r>
          </a:p>
        </p:txBody>
      </p:sp>
      <p:sp>
        <p:nvSpPr>
          <p:cNvPr id="35" name="TextBox 34">
            <a:extLst>
              <a:ext uri="{FF2B5EF4-FFF2-40B4-BE49-F238E27FC236}">
                <a16:creationId xmlns:a16="http://schemas.microsoft.com/office/drawing/2014/main" id="{E8EC8453-962C-F84A-75A0-9084FE0020D6}"/>
              </a:ext>
            </a:extLst>
          </p:cNvPr>
          <p:cNvSpPr txBox="1"/>
          <p:nvPr/>
        </p:nvSpPr>
        <p:spPr>
          <a:xfrm>
            <a:off x="3909669" y="4783243"/>
            <a:ext cx="1400519" cy="854080"/>
          </a:xfrm>
          <a:prstGeom prst="rect">
            <a:avLst/>
          </a:prstGeom>
          <a:noFill/>
        </p:spPr>
        <p:txBody>
          <a:bodyPr wrap="square" rtlCol="0">
            <a:spAutoFit/>
          </a:bodyPr>
          <a:lstStyle/>
          <a:p>
            <a:pPr algn="ctr" defTabSz="309563" hangingPunct="0">
              <a:defRPr/>
            </a:pPr>
            <a:r>
              <a:rPr lang="en-US" sz="1650" kern="0" dirty="0">
                <a:solidFill>
                  <a:srgbClr val="000000"/>
                </a:solidFill>
                <a:latin typeface="Century Gothic" panose="020B0502020202020204" pitchFamily="34" charset="0"/>
                <a:ea typeface="Helvetica Neue"/>
                <a:cs typeface="Helvetica Neue"/>
                <a:sym typeface="Helvetica Neue"/>
              </a:rPr>
              <a:t>External Support and Set Up</a:t>
            </a:r>
          </a:p>
        </p:txBody>
      </p:sp>
      <p:sp>
        <p:nvSpPr>
          <p:cNvPr id="36" name="TextBox 35">
            <a:extLst>
              <a:ext uri="{FF2B5EF4-FFF2-40B4-BE49-F238E27FC236}">
                <a16:creationId xmlns:a16="http://schemas.microsoft.com/office/drawing/2014/main" id="{D6074346-AFFB-8537-9D17-F8A35732C368}"/>
              </a:ext>
            </a:extLst>
          </p:cNvPr>
          <p:cNvSpPr txBox="1"/>
          <p:nvPr/>
        </p:nvSpPr>
        <p:spPr>
          <a:xfrm>
            <a:off x="5543931" y="4829409"/>
            <a:ext cx="1603324" cy="600164"/>
          </a:xfrm>
          <a:prstGeom prst="rect">
            <a:avLst/>
          </a:prstGeom>
          <a:noFill/>
        </p:spPr>
        <p:txBody>
          <a:bodyPr wrap="none" rtlCol="0">
            <a:spAutoFit/>
          </a:bodyPr>
          <a:lstStyle/>
          <a:p>
            <a:pPr algn="ctr" defTabSz="309563" hangingPunct="0">
              <a:defRPr/>
            </a:pPr>
            <a:r>
              <a:rPr lang="en-US" sz="1650" kern="0" dirty="0" err="1">
                <a:solidFill>
                  <a:srgbClr val="000000"/>
                </a:solidFill>
                <a:latin typeface="Century Gothic" panose="020B0502020202020204" pitchFamily="34" charset="0"/>
                <a:ea typeface="Helvetica Neue"/>
                <a:cs typeface="Helvetica Neue"/>
                <a:sym typeface="Helvetica Neue"/>
              </a:rPr>
              <a:t>HealthSpot</a:t>
            </a:r>
            <a:endParaRPr lang="en-US" sz="1650" kern="0" dirty="0">
              <a:solidFill>
                <a:srgbClr val="000000"/>
              </a:solidFill>
              <a:latin typeface="Century Gothic" panose="020B0502020202020204" pitchFamily="34" charset="0"/>
              <a:ea typeface="Helvetica Neue"/>
              <a:cs typeface="Helvetica Neue"/>
              <a:sym typeface="Helvetica Neue"/>
            </a:endParaRPr>
          </a:p>
          <a:p>
            <a:pPr algn="ctr" defTabSz="309563" hangingPunct="0">
              <a:defRPr/>
            </a:pPr>
            <a:r>
              <a:rPr lang="en-US" sz="1650" kern="0" dirty="0">
                <a:solidFill>
                  <a:srgbClr val="000000"/>
                </a:solidFill>
                <a:latin typeface="Century Gothic" panose="020B0502020202020204" pitchFamily="34" charset="0"/>
                <a:ea typeface="Helvetica Neue"/>
                <a:cs typeface="Helvetica Neue"/>
                <a:sym typeface="Helvetica Neue"/>
              </a:rPr>
              <a:t>Weigh Station</a:t>
            </a:r>
          </a:p>
        </p:txBody>
      </p:sp>
      <p:sp>
        <p:nvSpPr>
          <p:cNvPr id="37" name="TextBox 36">
            <a:extLst>
              <a:ext uri="{FF2B5EF4-FFF2-40B4-BE49-F238E27FC236}">
                <a16:creationId xmlns:a16="http://schemas.microsoft.com/office/drawing/2014/main" id="{FD2E64E9-CCC5-C5D4-E638-4A0151A72987}"/>
              </a:ext>
            </a:extLst>
          </p:cNvPr>
          <p:cNvSpPr txBox="1"/>
          <p:nvPr/>
        </p:nvSpPr>
        <p:spPr>
          <a:xfrm>
            <a:off x="7239031" y="4783243"/>
            <a:ext cx="2247731" cy="600164"/>
          </a:xfrm>
          <a:prstGeom prst="rect">
            <a:avLst/>
          </a:prstGeom>
          <a:noFill/>
        </p:spPr>
        <p:txBody>
          <a:bodyPr wrap="none" rtlCol="0">
            <a:spAutoFit/>
          </a:bodyPr>
          <a:lstStyle/>
          <a:p>
            <a:pPr algn="ctr" defTabSz="309563" hangingPunct="0">
              <a:defRPr/>
            </a:pPr>
            <a:r>
              <a:rPr lang="en-US" sz="1650" kern="0" dirty="0">
                <a:solidFill>
                  <a:srgbClr val="000000"/>
                </a:solidFill>
                <a:latin typeface="Century Gothic" panose="020B0502020202020204" pitchFamily="34" charset="0"/>
                <a:ea typeface="Helvetica Neue"/>
                <a:cs typeface="Helvetica Neue"/>
                <a:sym typeface="Helvetica Neue"/>
              </a:rPr>
              <a:t>Financial Incentives </a:t>
            </a:r>
          </a:p>
          <a:p>
            <a:pPr algn="ctr" defTabSz="309563" hangingPunct="0">
              <a:defRPr/>
            </a:pPr>
            <a:r>
              <a:rPr lang="en-US" sz="1650" kern="0" dirty="0">
                <a:solidFill>
                  <a:srgbClr val="000000"/>
                </a:solidFill>
                <a:latin typeface="Century Gothic" panose="020B0502020202020204" pitchFamily="34" charset="0"/>
                <a:ea typeface="Helvetica Neue"/>
                <a:cs typeface="Helvetica Neue"/>
                <a:sym typeface="Helvetica Neue"/>
              </a:rPr>
              <a:t>for weight loss</a:t>
            </a:r>
          </a:p>
        </p:txBody>
      </p:sp>
      <p:pic>
        <p:nvPicPr>
          <p:cNvPr id="38" name="Picture 37" descr="A green sign with white text&#10;&#10;Description automatically generated">
            <a:extLst>
              <a:ext uri="{FF2B5EF4-FFF2-40B4-BE49-F238E27FC236}">
                <a16:creationId xmlns:a16="http://schemas.microsoft.com/office/drawing/2014/main" id="{11383721-2CD2-0669-89F0-346ACCA68A41}"/>
              </a:ext>
            </a:extLst>
          </p:cNvPr>
          <p:cNvPicPr>
            <a:picLocks noChangeAspect="1"/>
          </p:cNvPicPr>
          <p:nvPr/>
        </p:nvPicPr>
        <p:blipFill>
          <a:blip r:embed="rId9"/>
          <a:stretch>
            <a:fillRect/>
          </a:stretch>
        </p:blipFill>
        <p:spPr>
          <a:xfrm>
            <a:off x="7491588" y="2567954"/>
            <a:ext cx="1742609" cy="1986574"/>
          </a:xfrm>
          <a:prstGeom prst="rect">
            <a:avLst/>
          </a:prstGeom>
        </p:spPr>
      </p:pic>
      <p:pic>
        <p:nvPicPr>
          <p:cNvPr id="5122" name="Picture 2">
            <a:extLst>
              <a:ext uri="{FF2B5EF4-FFF2-40B4-BE49-F238E27FC236}">
                <a16:creationId xmlns:a16="http://schemas.microsoft.com/office/drawing/2014/main" id="{E74BF796-A2C9-EC9F-D8B0-25FC02DF97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558" y="2550448"/>
            <a:ext cx="911443" cy="91345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FEAAB37-6A55-3B18-9CC8-673504CC6DB3}"/>
              </a:ext>
            </a:extLst>
          </p:cNvPr>
          <p:cNvSpPr txBox="1">
            <a:spLocks/>
          </p:cNvSpPr>
          <p:nvPr/>
        </p:nvSpPr>
        <p:spPr>
          <a:xfrm>
            <a:off x="1627792" y="564133"/>
            <a:ext cx="8399417" cy="412152"/>
          </a:xfrm>
          <a:prstGeom prst="rect">
            <a:avLst/>
          </a:prstGeom>
        </p:spPr>
        <p:txBody>
          <a:bodyPr/>
          <a:lstStyle>
            <a:lvl1pPr algn="l" defTabSz="1219194" rtl="0" eaLnBrk="1" latinLnBrk="0" hangingPunct="1">
              <a:spcBef>
                <a:spcPct val="0"/>
              </a:spcBef>
              <a:buNone/>
              <a:defRPr sz="7467" b="0" i="0" kern="1200" cap="all" baseline="0">
                <a:solidFill>
                  <a:srgbClr val="B01C32"/>
                </a:solidFill>
                <a:latin typeface="Century Gothic" charset="0"/>
                <a:ea typeface="+mj-ea"/>
                <a:cs typeface="Avenir"/>
              </a:defRPr>
            </a:lvl1pPr>
          </a:lstStyle>
          <a:p>
            <a:pPr algn="ctr" defTabSz="457198">
              <a:defRPr/>
            </a:pPr>
            <a:r>
              <a:rPr lang="en-US" sz="1750" dirty="0">
                <a:solidFill>
                  <a:srgbClr val="A31527"/>
                </a:solidFill>
                <a:sym typeface="Helvetica Neue"/>
              </a:rPr>
              <a:t>Multi-Leveled Strategies Applied to a Worksite Weight Loss EBI</a:t>
            </a:r>
            <a:endParaRPr lang="en-US" sz="2000" dirty="0">
              <a:solidFill>
                <a:srgbClr val="A31527"/>
              </a:solidFill>
              <a:sym typeface="Helvetica Neue"/>
            </a:endParaRPr>
          </a:p>
        </p:txBody>
      </p:sp>
      <p:pic>
        <p:nvPicPr>
          <p:cNvPr id="4098" name="Picture 2" descr="Call Center Icon - Free PNG &amp; SVG 75317 - Noun Project">
            <a:extLst>
              <a:ext uri="{FF2B5EF4-FFF2-40B4-BE49-F238E27FC236}">
                <a16:creationId xmlns:a16="http://schemas.microsoft.com/office/drawing/2014/main" id="{B3B0D51D-6AD0-8542-3F73-A421DE7DD8D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9669" y="2656592"/>
            <a:ext cx="1506265" cy="150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36207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0DB510-7E11-4AA1-9C26-756AA2BBB2D2}"/>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A432D9B-372E-4286-8620-2798621F40F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31CEA84A-15F7-4F51-8FAB-1294F328F197}"/>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B3AD3361-A8FB-48EA-914A-93565F84724C}"/>
              </a:ext>
            </a:extLst>
          </p:cNvPr>
          <p:cNvSpPr>
            <a:spLocks noGrp="1"/>
          </p:cNvSpPr>
          <p:nvPr>
            <p:ph type="body" sz="quarter" idx="16"/>
          </p:nvPr>
        </p:nvSpPr>
        <p:spPr/>
        <p:txBody>
          <a:bodyPr/>
          <a:lstStyle/>
          <a:p>
            <a:endParaRPr lang="en-US" dirty="0"/>
          </a:p>
        </p:txBody>
      </p:sp>
      <p:sp>
        <p:nvSpPr>
          <p:cNvPr id="14" name="Text Placeholder 4">
            <a:extLst>
              <a:ext uri="{FF2B5EF4-FFF2-40B4-BE49-F238E27FC236}">
                <a16:creationId xmlns:a16="http://schemas.microsoft.com/office/drawing/2014/main" id="{C1F7B2D4-FA18-4198-877C-2435ADCA6115}"/>
              </a:ext>
            </a:extLst>
          </p:cNvPr>
          <p:cNvSpPr txBox="1">
            <a:spLocks/>
          </p:cNvSpPr>
          <p:nvPr/>
        </p:nvSpPr>
        <p:spPr>
          <a:xfrm>
            <a:off x="7667625" y="5941118"/>
            <a:ext cx="2826328" cy="211764"/>
          </a:xfrm>
          <a:prstGeom prst="rect">
            <a:avLst/>
          </a:prstGeom>
        </p:spPr>
        <p:txBody>
          <a:bodyPr/>
          <a:lstStyle>
            <a:lvl1pPr marL="0" indent="0" algn="l" defTabSz="731502" rtl="0" eaLnBrk="1" latinLnBrk="0" hangingPunct="1">
              <a:spcBef>
                <a:spcPct val="20000"/>
              </a:spcBef>
              <a:buFont typeface="Arial"/>
              <a:buNone/>
              <a:defRPr sz="900" b="0" i="0" kern="1200" baseline="0">
                <a:solidFill>
                  <a:srgbClr val="A31527"/>
                </a:solidFill>
                <a:latin typeface="Century Gothic" charset="0"/>
                <a:ea typeface="+mn-ea"/>
                <a:cs typeface="Avenir"/>
              </a:defRPr>
            </a:lvl1pPr>
            <a:lvl2pPr marL="1188690" indent="-457189" algn="l" defTabSz="731502"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754" indent="-365751" algn="l" defTabSz="731502"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256" indent="-365751" algn="l" defTabSz="731502"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a:defRPr>
            </a:lvl4pPr>
            <a:lvl5pPr marL="3291758" indent="-365751" algn="l" defTabSz="731502"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a:defRPr>
            </a:lvl5pPr>
            <a:lvl6pPr marL="4023259" indent="-365751" algn="l" defTabSz="731502" rtl="0" eaLnBrk="1" latinLnBrk="0" hangingPunct="1">
              <a:spcBef>
                <a:spcPct val="20000"/>
              </a:spcBef>
              <a:buFont typeface="Arial"/>
              <a:buChar char="•"/>
              <a:defRPr sz="3200" kern="1200">
                <a:solidFill>
                  <a:schemeClr val="tx1"/>
                </a:solidFill>
                <a:latin typeface="+mn-lt"/>
                <a:ea typeface="+mn-ea"/>
                <a:cs typeface="+mn-cs"/>
              </a:defRPr>
            </a:lvl6pPr>
            <a:lvl7pPr marL="4754761" indent="-365751" algn="l" defTabSz="731502" rtl="0" eaLnBrk="1" latinLnBrk="0" hangingPunct="1">
              <a:spcBef>
                <a:spcPct val="20000"/>
              </a:spcBef>
              <a:buFont typeface="Arial"/>
              <a:buChar char="•"/>
              <a:defRPr sz="3200" kern="1200">
                <a:solidFill>
                  <a:schemeClr val="tx1"/>
                </a:solidFill>
                <a:latin typeface="+mn-lt"/>
                <a:ea typeface="+mn-ea"/>
                <a:cs typeface="+mn-cs"/>
              </a:defRPr>
            </a:lvl7pPr>
            <a:lvl8pPr marL="5486263" indent="-365751" algn="l" defTabSz="731502" rtl="0" eaLnBrk="1" latinLnBrk="0" hangingPunct="1">
              <a:spcBef>
                <a:spcPct val="20000"/>
              </a:spcBef>
              <a:buFont typeface="Arial"/>
              <a:buChar char="•"/>
              <a:defRPr sz="3200" kern="1200">
                <a:solidFill>
                  <a:schemeClr val="tx1"/>
                </a:solidFill>
                <a:latin typeface="+mn-lt"/>
                <a:ea typeface="+mn-ea"/>
                <a:cs typeface="+mn-cs"/>
              </a:defRPr>
            </a:lvl8pPr>
            <a:lvl9pPr marL="6217765" indent="-365751" algn="l" defTabSz="731502" rtl="0" eaLnBrk="1" latinLnBrk="0" hangingPunct="1">
              <a:spcBef>
                <a:spcPct val="20000"/>
              </a:spcBef>
              <a:buFont typeface="Arial"/>
              <a:buChar char="•"/>
              <a:defRPr sz="3200" kern="1200">
                <a:solidFill>
                  <a:schemeClr val="tx1"/>
                </a:solidFill>
                <a:latin typeface="+mn-lt"/>
                <a:ea typeface="+mn-ea"/>
                <a:cs typeface="+mn-cs"/>
              </a:defRPr>
            </a:lvl9pPr>
          </a:lstStyle>
          <a:p>
            <a:pPr defTabSz="457198"/>
            <a:r>
              <a:rPr lang="en-US" sz="1000" dirty="0">
                <a:sym typeface="Helvetica Neue"/>
              </a:rPr>
              <a:t>Almeida et al., 2015; Estabrooks et al., 2016</a:t>
            </a:r>
          </a:p>
        </p:txBody>
      </p:sp>
      <p:grpSp>
        <p:nvGrpSpPr>
          <p:cNvPr id="2" name="Group">
            <a:extLst>
              <a:ext uri="{FF2B5EF4-FFF2-40B4-BE49-F238E27FC236}">
                <a16:creationId xmlns:a16="http://schemas.microsoft.com/office/drawing/2014/main" id="{423AF2DA-1FB4-30D0-D214-CB0CC7952068}"/>
              </a:ext>
            </a:extLst>
          </p:cNvPr>
          <p:cNvGrpSpPr/>
          <p:nvPr/>
        </p:nvGrpSpPr>
        <p:grpSpPr>
          <a:xfrm>
            <a:off x="2418603" y="212443"/>
            <a:ext cx="797313" cy="1479991"/>
            <a:chOff x="0" y="0"/>
            <a:chExt cx="4808730" cy="9671271"/>
          </a:xfrm>
        </p:grpSpPr>
        <p:pic>
          <p:nvPicPr>
            <p:cNvPr id="7" name="Picture 3" descr="Picture 3">
              <a:extLst>
                <a:ext uri="{FF2B5EF4-FFF2-40B4-BE49-F238E27FC236}">
                  <a16:creationId xmlns:a16="http://schemas.microsoft.com/office/drawing/2014/main" id="{A4281174-B083-82F4-D35B-8A8661E59F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207" y="253695"/>
              <a:ext cx="4235575" cy="9163881"/>
            </a:xfrm>
            <a:prstGeom prst="rect">
              <a:avLst/>
            </a:prstGeom>
            <a:ln w="25400" cap="flat">
              <a:solidFill>
                <a:schemeClr val="accent1">
                  <a:lumOff val="23529"/>
                </a:schemeClr>
              </a:solidFill>
              <a:prstDash val="solid"/>
              <a:round/>
            </a:ln>
            <a:effectLst/>
          </p:spPr>
        </p:pic>
        <p:pic>
          <p:nvPicPr>
            <p:cNvPr id="15" name="iPhone XS Max.png" descr="iPhone XS Max.png">
              <a:extLst>
                <a:ext uri="{FF2B5EF4-FFF2-40B4-BE49-F238E27FC236}">
                  <a16:creationId xmlns:a16="http://schemas.microsoft.com/office/drawing/2014/main" id="{F6209024-51D2-4900-3A79-8F26279290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19" name="Group">
            <a:extLst>
              <a:ext uri="{FF2B5EF4-FFF2-40B4-BE49-F238E27FC236}">
                <a16:creationId xmlns:a16="http://schemas.microsoft.com/office/drawing/2014/main" id="{858E010D-5DED-DDF8-32DD-C7E5A0AB4ED3}"/>
              </a:ext>
            </a:extLst>
          </p:cNvPr>
          <p:cNvGrpSpPr/>
          <p:nvPr/>
        </p:nvGrpSpPr>
        <p:grpSpPr>
          <a:xfrm>
            <a:off x="2024063" y="1120934"/>
            <a:ext cx="797313" cy="1479991"/>
            <a:chOff x="0" y="0"/>
            <a:chExt cx="4808730" cy="9671271"/>
          </a:xfrm>
        </p:grpSpPr>
        <p:pic>
          <p:nvPicPr>
            <p:cNvPr id="20" name="Picture 6" descr="Picture 6">
              <a:extLst>
                <a:ext uri="{FF2B5EF4-FFF2-40B4-BE49-F238E27FC236}">
                  <a16:creationId xmlns:a16="http://schemas.microsoft.com/office/drawing/2014/main" id="{295E1937-B01D-7B12-E544-B3FCFE5715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577" y="253695"/>
              <a:ext cx="4235575" cy="9163881"/>
            </a:xfrm>
            <a:prstGeom prst="rect">
              <a:avLst/>
            </a:prstGeom>
            <a:ln w="25400" cap="flat">
              <a:solidFill>
                <a:schemeClr val="accent1">
                  <a:lumOff val="23529"/>
                </a:schemeClr>
              </a:solidFill>
              <a:prstDash val="solid"/>
              <a:round/>
            </a:ln>
            <a:effectLst/>
          </p:spPr>
        </p:pic>
        <p:pic>
          <p:nvPicPr>
            <p:cNvPr id="21" name="iPhone XS Max.png" descr="iPhone XS Max.png">
              <a:extLst>
                <a:ext uri="{FF2B5EF4-FFF2-40B4-BE49-F238E27FC236}">
                  <a16:creationId xmlns:a16="http://schemas.microsoft.com/office/drawing/2014/main" id="{220B44DD-CBB8-3ADB-D9C5-267AC80F0E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31" name="Group">
            <a:extLst>
              <a:ext uri="{FF2B5EF4-FFF2-40B4-BE49-F238E27FC236}">
                <a16:creationId xmlns:a16="http://schemas.microsoft.com/office/drawing/2014/main" id="{8BF820A5-0EA3-D493-5079-A1106FAD0A82}"/>
              </a:ext>
            </a:extLst>
          </p:cNvPr>
          <p:cNvGrpSpPr/>
          <p:nvPr/>
        </p:nvGrpSpPr>
        <p:grpSpPr>
          <a:xfrm>
            <a:off x="2809876" y="1120933"/>
            <a:ext cx="809592" cy="1479992"/>
            <a:chOff x="0" y="0"/>
            <a:chExt cx="5727021" cy="11518130"/>
          </a:xfrm>
        </p:grpSpPr>
        <p:pic>
          <p:nvPicPr>
            <p:cNvPr id="32" name="IMG_0F05AD294ECF-1.jpeg" descr="IMG_0F05AD294ECF-1.jpeg">
              <a:extLst>
                <a:ext uri="{FF2B5EF4-FFF2-40B4-BE49-F238E27FC236}">
                  <a16:creationId xmlns:a16="http://schemas.microsoft.com/office/drawing/2014/main" id="{74B2CCDE-9F9B-E98B-C4A1-9567A06575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791" y="319365"/>
              <a:ext cx="5026867" cy="10879400"/>
            </a:xfrm>
            <a:prstGeom prst="rect">
              <a:avLst/>
            </a:prstGeom>
            <a:ln w="12700" cap="flat">
              <a:noFill/>
              <a:miter lim="400000"/>
            </a:ln>
            <a:effectLst/>
          </p:spPr>
        </p:pic>
        <p:pic>
          <p:nvPicPr>
            <p:cNvPr id="33" name="iPhone XS Max.png" descr="iPhone XS Max.png">
              <a:extLst>
                <a:ext uri="{FF2B5EF4-FFF2-40B4-BE49-F238E27FC236}">
                  <a16:creationId xmlns:a16="http://schemas.microsoft.com/office/drawing/2014/main" id="{74C1C937-FAE0-C748-7389-EC34948FEE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5727022" cy="11518131"/>
            </a:xfrm>
            <a:prstGeom prst="rect">
              <a:avLst/>
            </a:prstGeom>
            <a:ln w="12700" cap="flat">
              <a:noFill/>
              <a:miter lim="400000"/>
            </a:ln>
            <a:effectLst/>
          </p:spPr>
        </p:pic>
      </p:grpSp>
      <p:sp>
        <p:nvSpPr>
          <p:cNvPr id="34" name="TextBox 33">
            <a:extLst>
              <a:ext uri="{FF2B5EF4-FFF2-40B4-BE49-F238E27FC236}">
                <a16:creationId xmlns:a16="http://schemas.microsoft.com/office/drawing/2014/main" id="{0A5906CC-0ED6-38A5-A155-2503CFE0006E}"/>
              </a:ext>
            </a:extLst>
          </p:cNvPr>
          <p:cNvSpPr txBox="1"/>
          <p:nvPr/>
        </p:nvSpPr>
        <p:spPr>
          <a:xfrm>
            <a:off x="1951692" y="2656591"/>
            <a:ext cx="1820917" cy="553998"/>
          </a:xfrm>
          <a:prstGeom prst="rect">
            <a:avLst/>
          </a:prstGeom>
          <a:noFill/>
        </p:spPr>
        <p:txBody>
          <a:bodyPr wrap="square" rtlCol="0">
            <a:spAutoFit/>
          </a:bodyPr>
          <a:lstStyle/>
          <a:p>
            <a:pPr algn="ctr" defTabSz="309563" hangingPunct="0"/>
            <a:r>
              <a:rPr lang="en-US" sz="1500" kern="0" dirty="0">
                <a:solidFill>
                  <a:srgbClr val="000000"/>
                </a:solidFill>
                <a:latin typeface="Century Gothic" panose="020B0502020202020204" pitchFamily="34" charset="0"/>
                <a:ea typeface="Helvetica Neue"/>
                <a:cs typeface="Helvetica Neue"/>
                <a:sym typeface="Helvetica Neue"/>
              </a:rPr>
              <a:t>Evidence-Based Intervention</a:t>
            </a:r>
          </a:p>
        </p:txBody>
      </p:sp>
      <p:pic>
        <p:nvPicPr>
          <p:cNvPr id="5122" name="Picture 2">
            <a:extLst>
              <a:ext uri="{FF2B5EF4-FFF2-40B4-BE49-F238E27FC236}">
                <a16:creationId xmlns:a16="http://schemas.microsoft.com/office/drawing/2014/main" id="{E74BF796-A2C9-EC9F-D8B0-25FC02DF97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8729" y="935351"/>
            <a:ext cx="709505" cy="7110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white rectangular sign with black text&#10;&#10;Description automatically generated">
            <a:extLst>
              <a:ext uri="{FF2B5EF4-FFF2-40B4-BE49-F238E27FC236}">
                <a16:creationId xmlns:a16="http://schemas.microsoft.com/office/drawing/2014/main" id="{3CF0BDF6-8300-E74A-4E7A-7FAF7DEBC4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5230" y="4800253"/>
            <a:ext cx="2281539" cy="1521026"/>
          </a:xfrm>
          <a:prstGeom prst="rect">
            <a:avLst/>
          </a:prstGeom>
        </p:spPr>
      </p:pic>
      <p:pic>
        <p:nvPicPr>
          <p:cNvPr id="23" name="Picture 22" descr="A close-up of a red and white card&#10;&#10;Description automatically generated">
            <a:extLst>
              <a:ext uri="{FF2B5EF4-FFF2-40B4-BE49-F238E27FC236}">
                <a16:creationId xmlns:a16="http://schemas.microsoft.com/office/drawing/2014/main" id="{6D8D64D2-AACF-77D9-E62B-DCC4490101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7461" y="214313"/>
            <a:ext cx="2281539" cy="1521026"/>
          </a:xfrm>
          <a:prstGeom prst="rect">
            <a:avLst/>
          </a:prstGeom>
        </p:spPr>
      </p:pic>
    </p:spTree>
    <p:extLst>
      <p:ext uri="{BB962C8B-B14F-4D97-AF65-F5344CB8AC3E}">
        <p14:creationId xmlns:p14="http://schemas.microsoft.com/office/powerpoint/2010/main" val="364392417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0DB510-7E11-4AA1-9C26-756AA2BBB2D2}"/>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A432D9B-372E-4286-8620-2798621F40F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31CEA84A-15F7-4F51-8FAB-1294F328F197}"/>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B3AD3361-A8FB-48EA-914A-93565F84724C}"/>
              </a:ext>
            </a:extLst>
          </p:cNvPr>
          <p:cNvSpPr>
            <a:spLocks noGrp="1"/>
          </p:cNvSpPr>
          <p:nvPr>
            <p:ph type="body" sz="quarter" idx="16"/>
          </p:nvPr>
        </p:nvSpPr>
        <p:spPr/>
        <p:txBody>
          <a:bodyPr/>
          <a:lstStyle/>
          <a:p>
            <a:endParaRPr lang="en-US" dirty="0"/>
          </a:p>
        </p:txBody>
      </p:sp>
      <p:sp>
        <p:nvSpPr>
          <p:cNvPr id="14" name="Text Placeholder 4">
            <a:extLst>
              <a:ext uri="{FF2B5EF4-FFF2-40B4-BE49-F238E27FC236}">
                <a16:creationId xmlns:a16="http://schemas.microsoft.com/office/drawing/2014/main" id="{C1F7B2D4-FA18-4198-877C-2435ADCA6115}"/>
              </a:ext>
            </a:extLst>
          </p:cNvPr>
          <p:cNvSpPr txBox="1">
            <a:spLocks/>
          </p:cNvSpPr>
          <p:nvPr/>
        </p:nvSpPr>
        <p:spPr>
          <a:xfrm>
            <a:off x="7667625" y="5941118"/>
            <a:ext cx="2826328" cy="211764"/>
          </a:xfrm>
          <a:prstGeom prst="rect">
            <a:avLst/>
          </a:prstGeom>
        </p:spPr>
        <p:txBody>
          <a:bodyPr/>
          <a:lstStyle>
            <a:lvl1pPr marL="0" indent="0" algn="l" defTabSz="731502" rtl="0" eaLnBrk="1" latinLnBrk="0" hangingPunct="1">
              <a:spcBef>
                <a:spcPct val="20000"/>
              </a:spcBef>
              <a:buFont typeface="Arial"/>
              <a:buNone/>
              <a:defRPr sz="900" b="0" i="0" kern="1200" baseline="0">
                <a:solidFill>
                  <a:srgbClr val="A31527"/>
                </a:solidFill>
                <a:latin typeface="Century Gothic" charset="0"/>
                <a:ea typeface="+mn-ea"/>
                <a:cs typeface="Avenir"/>
              </a:defRPr>
            </a:lvl1pPr>
            <a:lvl2pPr marL="1188690" indent="-457189" algn="l" defTabSz="731502"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754" indent="-365751" algn="l" defTabSz="731502"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256" indent="-365751" algn="l" defTabSz="731502"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a:defRPr>
            </a:lvl4pPr>
            <a:lvl5pPr marL="3291758" indent="-365751" algn="l" defTabSz="731502"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a:defRPr>
            </a:lvl5pPr>
            <a:lvl6pPr marL="4023259" indent="-365751" algn="l" defTabSz="731502" rtl="0" eaLnBrk="1" latinLnBrk="0" hangingPunct="1">
              <a:spcBef>
                <a:spcPct val="20000"/>
              </a:spcBef>
              <a:buFont typeface="Arial"/>
              <a:buChar char="•"/>
              <a:defRPr sz="3200" kern="1200">
                <a:solidFill>
                  <a:schemeClr val="tx1"/>
                </a:solidFill>
                <a:latin typeface="+mn-lt"/>
                <a:ea typeface="+mn-ea"/>
                <a:cs typeface="+mn-cs"/>
              </a:defRPr>
            </a:lvl6pPr>
            <a:lvl7pPr marL="4754761" indent="-365751" algn="l" defTabSz="731502" rtl="0" eaLnBrk="1" latinLnBrk="0" hangingPunct="1">
              <a:spcBef>
                <a:spcPct val="20000"/>
              </a:spcBef>
              <a:buFont typeface="Arial"/>
              <a:buChar char="•"/>
              <a:defRPr sz="3200" kern="1200">
                <a:solidFill>
                  <a:schemeClr val="tx1"/>
                </a:solidFill>
                <a:latin typeface="+mn-lt"/>
                <a:ea typeface="+mn-ea"/>
                <a:cs typeface="+mn-cs"/>
              </a:defRPr>
            </a:lvl7pPr>
            <a:lvl8pPr marL="5486263" indent="-365751" algn="l" defTabSz="731502" rtl="0" eaLnBrk="1" latinLnBrk="0" hangingPunct="1">
              <a:spcBef>
                <a:spcPct val="20000"/>
              </a:spcBef>
              <a:buFont typeface="Arial"/>
              <a:buChar char="•"/>
              <a:defRPr sz="3200" kern="1200">
                <a:solidFill>
                  <a:schemeClr val="tx1"/>
                </a:solidFill>
                <a:latin typeface="+mn-lt"/>
                <a:ea typeface="+mn-ea"/>
                <a:cs typeface="+mn-cs"/>
              </a:defRPr>
            </a:lvl8pPr>
            <a:lvl9pPr marL="6217765" indent="-365751" algn="l" defTabSz="731502" rtl="0" eaLnBrk="1" latinLnBrk="0" hangingPunct="1">
              <a:spcBef>
                <a:spcPct val="20000"/>
              </a:spcBef>
              <a:buFont typeface="Arial"/>
              <a:buChar char="•"/>
              <a:defRPr sz="3200" kern="1200">
                <a:solidFill>
                  <a:schemeClr val="tx1"/>
                </a:solidFill>
                <a:latin typeface="+mn-lt"/>
                <a:ea typeface="+mn-ea"/>
                <a:cs typeface="+mn-cs"/>
              </a:defRPr>
            </a:lvl9pPr>
          </a:lstStyle>
          <a:p>
            <a:pPr defTabSz="457198"/>
            <a:r>
              <a:rPr lang="en-US" sz="1000" dirty="0">
                <a:sym typeface="Helvetica Neue"/>
              </a:rPr>
              <a:t>Almeida et al., 2015; Estabrooks et al., 2016</a:t>
            </a:r>
          </a:p>
        </p:txBody>
      </p:sp>
      <p:grpSp>
        <p:nvGrpSpPr>
          <p:cNvPr id="2" name="Group">
            <a:extLst>
              <a:ext uri="{FF2B5EF4-FFF2-40B4-BE49-F238E27FC236}">
                <a16:creationId xmlns:a16="http://schemas.microsoft.com/office/drawing/2014/main" id="{423AF2DA-1FB4-30D0-D214-CB0CC7952068}"/>
              </a:ext>
            </a:extLst>
          </p:cNvPr>
          <p:cNvGrpSpPr/>
          <p:nvPr/>
        </p:nvGrpSpPr>
        <p:grpSpPr>
          <a:xfrm>
            <a:off x="2418603" y="212443"/>
            <a:ext cx="797313" cy="1479991"/>
            <a:chOff x="0" y="0"/>
            <a:chExt cx="4808730" cy="9671271"/>
          </a:xfrm>
        </p:grpSpPr>
        <p:pic>
          <p:nvPicPr>
            <p:cNvPr id="7" name="Picture 3" descr="Picture 3">
              <a:extLst>
                <a:ext uri="{FF2B5EF4-FFF2-40B4-BE49-F238E27FC236}">
                  <a16:creationId xmlns:a16="http://schemas.microsoft.com/office/drawing/2014/main" id="{A4281174-B083-82F4-D35B-8A8661E59F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207" y="253695"/>
              <a:ext cx="4235575" cy="9163881"/>
            </a:xfrm>
            <a:prstGeom prst="rect">
              <a:avLst/>
            </a:prstGeom>
            <a:ln w="25400" cap="flat">
              <a:solidFill>
                <a:schemeClr val="accent1">
                  <a:lumOff val="23529"/>
                </a:schemeClr>
              </a:solidFill>
              <a:prstDash val="solid"/>
              <a:round/>
            </a:ln>
            <a:effectLst/>
          </p:spPr>
        </p:pic>
        <p:pic>
          <p:nvPicPr>
            <p:cNvPr id="15" name="iPhone XS Max.png" descr="iPhone XS Max.png">
              <a:extLst>
                <a:ext uri="{FF2B5EF4-FFF2-40B4-BE49-F238E27FC236}">
                  <a16:creationId xmlns:a16="http://schemas.microsoft.com/office/drawing/2014/main" id="{F6209024-51D2-4900-3A79-8F26279290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19" name="Group">
            <a:extLst>
              <a:ext uri="{FF2B5EF4-FFF2-40B4-BE49-F238E27FC236}">
                <a16:creationId xmlns:a16="http://schemas.microsoft.com/office/drawing/2014/main" id="{858E010D-5DED-DDF8-32DD-C7E5A0AB4ED3}"/>
              </a:ext>
            </a:extLst>
          </p:cNvPr>
          <p:cNvGrpSpPr/>
          <p:nvPr/>
        </p:nvGrpSpPr>
        <p:grpSpPr>
          <a:xfrm>
            <a:off x="2024063" y="1120934"/>
            <a:ext cx="797313" cy="1479991"/>
            <a:chOff x="0" y="0"/>
            <a:chExt cx="4808730" cy="9671271"/>
          </a:xfrm>
        </p:grpSpPr>
        <p:pic>
          <p:nvPicPr>
            <p:cNvPr id="20" name="Picture 6" descr="Picture 6">
              <a:extLst>
                <a:ext uri="{FF2B5EF4-FFF2-40B4-BE49-F238E27FC236}">
                  <a16:creationId xmlns:a16="http://schemas.microsoft.com/office/drawing/2014/main" id="{295E1937-B01D-7B12-E544-B3FCFE5715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577" y="253695"/>
              <a:ext cx="4235575" cy="9163881"/>
            </a:xfrm>
            <a:prstGeom prst="rect">
              <a:avLst/>
            </a:prstGeom>
            <a:ln w="25400" cap="flat">
              <a:solidFill>
                <a:schemeClr val="accent1">
                  <a:lumOff val="23529"/>
                </a:schemeClr>
              </a:solidFill>
              <a:prstDash val="solid"/>
              <a:round/>
            </a:ln>
            <a:effectLst/>
          </p:spPr>
        </p:pic>
        <p:pic>
          <p:nvPicPr>
            <p:cNvPr id="21" name="iPhone XS Max.png" descr="iPhone XS Max.png">
              <a:extLst>
                <a:ext uri="{FF2B5EF4-FFF2-40B4-BE49-F238E27FC236}">
                  <a16:creationId xmlns:a16="http://schemas.microsoft.com/office/drawing/2014/main" id="{220B44DD-CBB8-3ADB-D9C5-267AC80F0E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31" name="Group">
            <a:extLst>
              <a:ext uri="{FF2B5EF4-FFF2-40B4-BE49-F238E27FC236}">
                <a16:creationId xmlns:a16="http://schemas.microsoft.com/office/drawing/2014/main" id="{8BF820A5-0EA3-D493-5079-A1106FAD0A82}"/>
              </a:ext>
            </a:extLst>
          </p:cNvPr>
          <p:cNvGrpSpPr/>
          <p:nvPr/>
        </p:nvGrpSpPr>
        <p:grpSpPr>
          <a:xfrm>
            <a:off x="2809876" y="1120933"/>
            <a:ext cx="809592" cy="1479992"/>
            <a:chOff x="0" y="0"/>
            <a:chExt cx="5727021" cy="11518130"/>
          </a:xfrm>
        </p:grpSpPr>
        <p:pic>
          <p:nvPicPr>
            <p:cNvPr id="32" name="IMG_0F05AD294ECF-1.jpeg" descr="IMG_0F05AD294ECF-1.jpeg">
              <a:extLst>
                <a:ext uri="{FF2B5EF4-FFF2-40B4-BE49-F238E27FC236}">
                  <a16:creationId xmlns:a16="http://schemas.microsoft.com/office/drawing/2014/main" id="{74B2CCDE-9F9B-E98B-C4A1-9567A06575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791" y="319365"/>
              <a:ext cx="5026867" cy="10879400"/>
            </a:xfrm>
            <a:prstGeom prst="rect">
              <a:avLst/>
            </a:prstGeom>
            <a:ln w="12700" cap="flat">
              <a:noFill/>
              <a:miter lim="400000"/>
            </a:ln>
            <a:effectLst/>
          </p:spPr>
        </p:pic>
        <p:pic>
          <p:nvPicPr>
            <p:cNvPr id="33" name="iPhone XS Max.png" descr="iPhone XS Max.png">
              <a:extLst>
                <a:ext uri="{FF2B5EF4-FFF2-40B4-BE49-F238E27FC236}">
                  <a16:creationId xmlns:a16="http://schemas.microsoft.com/office/drawing/2014/main" id="{74C1C937-FAE0-C748-7389-EC34948FEE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5727022" cy="11518131"/>
            </a:xfrm>
            <a:prstGeom prst="rect">
              <a:avLst/>
            </a:prstGeom>
            <a:ln w="12700" cap="flat">
              <a:noFill/>
              <a:miter lim="400000"/>
            </a:ln>
            <a:effectLst/>
          </p:spPr>
        </p:pic>
      </p:grpSp>
      <p:sp>
        <p:nvSpPr>
          <p:cNvPr id="34" name="TextBox 33">
            <a:extLst>
              <a:ext uri="{FF2B5EF4-FFF2-40B4-BE49-F238E27FC236}">
                <a16:creationId xmlns:a16="http://schemas.microsoft.com/office/drawing/2014/main" id="{0A5906CC-0ED6-38A5-A155-2503CFE0006E}"/>
              </a:ext>
            </a:extLst>
          </p:cNvPr>
          <p:cNvSpPr txBox="1"/>
          <p:nvPr/>
        </p:nvSpPr>
        <p:spPr>
          <a:xfrm>
            <a:off x="1951692" y="2656591"/>
            <a:ext cx="1820917" cy="553998"/>
          </a:xfrm>
          <a:prstGeom prst="rect">
            <a:avLst/>
          </a:prstGeom>
          <a:noFill/>
        </p:spPr>
        <p:txBody>
          <a:bodyPr wrap="square" rtlCol="0">
            <a:spAutoFit/>
          </a:bodyPr>
          <a:lstStyle/>
          <a:p>
            <a:pPr algn="ctr" defTabSz="309563" hangingPunct="0"/>
            <a:r>
              <a:rPr lang="en-US" sz="1500" kern="0" dirty="0">
                <a:solidFill>
                  <a:srgbClr val="000000"/>
                </a:solidFill>
                <a:latin typeface="Century Gothic" panose="020B0502020202020204" pitchFamily="34" charset="0"/>
                <a:ea typeface="Helvetica Neue"/>
                <a:cs typeface="Helvetica Neue"/>
                <a:sym typeface="Helvetica Neue"/>
              </a:rPr>
              <a:t>Evidence-Based Intervention</a:t>
            </a:r>
          </a:p>
        </p:txBody>
      </p:sp>
      <p:pic>
        <p:nvPicPr>
          <p:cNvPr id="5122" name="Picture 2">
            <a:extLst>
              <a:ext uri="{FF2B5EF4-FFF2-40B4-BE49-F238E27FC236}">
                <a16:creationId xmlns:a16="http://schemas.microsoft.com/office/drawing/2014/main" id="{E74BF796-A2C9-EC9F-D8B0-25FC02DF97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8729" y="935351"/>
            <a:ext cx="709505" cy="7110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white and red rectangular sign with black text&#10;&#10;Description automatically generated">
            <a:extLst>
              <a:ext uri="{FF2B5EF4-FFF2-40B4-BE49-F238E27FC236}">
                <a16:creationId xmlns:a16="http://schemas.microsoft.com/office/drawing/2014/main" id="{1225DA31-6222-7DC0-8F07-F16C6AECD7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9951" y="1692433"/>
            <a:ext cx="2281539" cy="1521026"/>
          </a:xfrm>
          <a:prstGeom prst="rect">
            <a:avLst/>
          </a:prstGeom>
        </p:spPr>
      </p:pic>
      <p:pic>
        <p:nvPicPr>
          <p:cNvPr id="13" name="Picture 12" descr="A white rectangular sign with black text&#10;&#10;Description automatically generated">
            <a:extLst>
              <a:ext uri="{FF2B5EF4-FFF2-40B4-BE49-F238E27FC236}">
                <a16:creationId xmlns:a16="http://schemas.microsoft.com/office/drawing/2014/main" id="{3CF0BDF6-8300-E74A-4E7A-7FAF7DEBC4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5230" y="4800253"/>
            <a:ext cx="2281539" cy="1521026"/>
          </a:xfrm>
          <a:prstGeom prst="rect">
            <a:avLst/>
          </a:prstGeom>
        </p:spPr>
      </p:pic>
      <p:pic>
        <p:nvPicPr>
          <p:cNvPr id="16" name="Picture 15" descr="A close-up of a red and white card&#10;&#10;Description automatically generated">
            <a:extLst>
              <a:ext uri="{FF2B5EF4-FFF2-40B4-BE49-F238E27FC236}">
                <a16:creationId xmlns:a16="http://schemas.microsoft.com/office/drawing/2014/main" id="{E8961D1A-449A-85E3-8F04-FF92B7E3FA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2157" y="3279402"/>
            <a:ext cx="2091853" cy="1394569"/>
          </a:xfrm>
          <a:prstGeom prst="rect">
            <a:avLst/>
          </a:prstGeom>
        </p:spPr>
      </p:pic>
      <p:pic>
        <p:nvPicPr>
          <p:cNvPr id="17" name="Picture 16" descr="A close-up of a red and white card&#10;&#10;Description automatically generated">
            <a:extLst>
              <a:ext uri="{FF2B5EF4-FFF2-40B4-BE49-F238E27FC236}">
                <a16:creationId xmlns:a16="http://schemas.microsoft.com/office/drawing/2014/main" id="{66C9A1D0-ECA0-8694-3C04-BF92F8333D9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81313" y="3279402"/>
            <a:ext cx="2091853" cy="1394569"/>
          </a:xfrm>
          <a:prstGeom prst="rect">
            <a:avLst/>
          </a:prstGeom>
        </p:spPr>
      </p:pic>
      <p:pic>
        <p:nvPicPr>
          <p:cNvPr id="18" name="Picture 17" descr="A close-up of a red and white card&#10;&#10;Description automatically generated">
            <a:extLst>
              <a:ext uri="{FF2B5EF4-FFF2-40B4-BE49-F238E27FC236}">
                <a16:creationId xmlns:a16="http://schemas.microsoft.com/office/drawing/2014/main" id="{224D9DFB-7A52-6DF7-F5AD-5C7A46042C0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83001" y="3279402"/>
            <a:ext cx="2091853" cy="1394569"/>
          </a:xfrm>
          <a:prstGeom prst="rect">
            <a:avLst/>
          </a:prstGeom>
        </p:spPr>
      </p:pic>
      <p:pic>
        <p:nvPicPr>
          <p:cNvPr id="8" name="Picture 7" descr="A close-up of a red and white card&#10;&#10;Description automatically generated">
            <a:extLst>
              <a:ext uri="{FF2B5EF4-FFF2-40B4-BE49-F238E27FC236}">
                <a16:creationId xmlns:a16="http://schemas.microsoft.com/office/drawing/2014/main" id="{A7167666-3FF7-A742-8F73-5E0BE2F1F5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57461" y="214313"/>
            <a:ext cx="2281539" cy="1521026"/>
          </a:xfrm>
          <a:prstGeom prst="rect">
            <a:avLst/>
          </a:prstGeom>
        </p:spPr>
      </p:pic>
    </p:spTree>
    <p:extLst>
      <p:ext uri="{BB962C8B-B14F-4D97-AF65-F5344CB8AC3E}">
        <p14:creationId xmlns:p14="http://schemas.microsoft.com/office/powerpoint/2010/main" val="169653547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0DB510-7E11-4AA1-9C26-756AA2BBB2D2}"/>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A432D9B-372E-4286-8620-2798621F40F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31CEA84A-15F7-4F51-8FAB-1294F328F197}"/>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B3AD3361-A8FB-48EA-914A-93565F84724C}"/>
              </a:ext>
            </a:extLst>
          </p:cNvPr>
          <p:cNvSpPr>
            <a:spLocks noGrp="1"/>
          </p:cNvSpPr>
          <p:nvPr>
            <p:ph type="body" sz="quarter" idx="16"/>
          </p:nvPr>
        </p:nvSpPr>
        <p:spPr/>
        <p:txBody>
          <a:bodyPr/>
          <a:lstStyle/>
          <a:p>
            <a:endParaRPr lang="en-US" dirty="0"/>
          </a:p>
        </p:txBody>
      </p:sp>
      <p:sp>
        <p:nvSpPr>
          <p:cNvPr id="14" name="Text Placeholder 4">
            <a:extLst>
              <a:ext uri="{FF2B5EF4-FFF2-40B4-BE49-F238E27FC236}">
                <a16:creationId xmlns:a16="http://schemas.microsoft.com/office/drawing/2014/main" id="{C1F7B2D4-FA18-4198-877C-2435ADCA6115}"/>
              </a:ext>
            </a:extLst>
          </p:cNvPr>
          <p:cNvSpPr txBox="1">
            <a:spLocks/>
          </p:cNvSpPr>
          <p:nvPr/>
        </p:nvSpPr>
        <p:spPr>
          <a:xfrm>
            <a:off x="7667625" y="5941118"/>
            <a:ext cx="2826328" cy="211764"/>
          </a:xfrm>
          <a:prstGeom prst="rect">
            <a:avLst/>
          </a:prstGeom>
        </p:spPr>
        <p:txBody>
          <a:bodyPr/>
          <a:lstStyle>
            <a:lvl1pPr marL="0" indent="0" algn="l" defTabSz="731502" rtl="0" eaLnBrk="1" latinLnBrk="0" hangingPunct="1">
              <a:spcBef>
                <a:spcPct val="20000"/>
              </a:spcBef>
              <a:buFont typeface="Arial"/>
              <a:buNone/>
              <a:defRPr sz="900" b="0" i="0" kern="1200" baseline="0">
                <a:solidFill>
                  <a:srgbClr val="A31527"/>
                </a:solidFill>
                <a:latin typeface="Century Gothic" charset="0"/>
                <a:ea typeface="+mn-ea"/>
                <a:cs typeface="Avenir"/>
              </a:defRPr>
            </a:lvl1pPr>
            <a:lvl2pPr marL="1188690" indent="-457189" algn="l" defTabSz="731502"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754" indent="-365751" algn="l" defTabSz="731502"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256" indent="-365751" algn="l" defTabSz="731502"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a:defRPr>
            </a:lvl4pPr>
            <a:lvl5pPr marL="3291758" indent="-365751" algn="l" defTabSz="731502"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a:defRPr>
            </a:lvl5pPr>
            <a:lvl6pPr marL="4023259" indent="-365751" algn="l" defTabSz="731502" rtl="0" eaLnBrk="1" latinLnBrk="0" hangingPunct="1">
              <a:spcBef>
                <a:spcPct val="20000"/>
              </a:spcBef>
              <a:buFont typeface="Arial"/>
              <a:buChar char="•"/>
              <a:defRPr sz="3200" kern="1200">
                <a:solidFill>
                  <a:schemeClr val="tx1"/>
                </a:solidFill>
                <a:latin typeface="+mn-lt"/>
                <a:ea typeface="+mn-ea"/>
                <a:cs typeface="+mn-cs"/>
              </a:defRPr>
            </a:lvl6pPr>
            <a:lvl7pPr marL="4754761" indent="-365751" algn="l" defTabSz="731502" rtl="0" eaLnBrk="1" latinLnBrk="0" hangingPunct="1">
              <a:spcBef>
                <a:spcPct val="20000"/>
              </a:spcBef>
              <a:buFont typeface="Arial"/>
              <a:buChar char="•"/>
              <a:defRPr sz="3200" kern="1200">
                <a:solidFill>
                  <a:schemeClr val="tx1"/>
                </a:solidFill>
                <a:latin typeface="+mn-lt"/>
                <a:ea typeface="+mn-ea"/>
                <a:cs typeface="+mn-cs"/>
              </a:defRPr>
            </a:lvl7pPr>
            <a:lvl8pPr marL="5486263" indent="-365751" algn="l" defTabSz="731502" rtl="0" eaLnBrk="1" latinLnBrk="0" hangingPunct="1">
              <a:spcBef>
                <a:spcPct val="20000"/>
              </a:spcBef>
              <a:buFont typeface="Arial"/>
              <a:buChar char="•"/>
              <a:defRPr sz="3200" kern="1200">
                <a:solidFill>
                  <a:schemeClr val="tx1"/>
                </a:solidFill>
                <a:latin typeface="+mn-lt"/>
                <a:ea typeface="+mn-ea"/>
                <a:cs typeface="+mn-cs"/>
              </a:defRPr>
            </a:lvl8pPr>
            <a:lvl9pPr marL="6217765" indent="-365751" algn="l" defTabSz="731502" rtl="0" eaLnBrk="1" latinLnBrk="0" hangingPunct="1">
              <a:spcBef>
                <a:spcPct val="20000"/>
              </a:spcBef>
              <a:buFont typeface="Arial"/>
              <a:buChar char="•"/>
              <a:defRPr sz="3200" kern="1200">
                <a:solidFill>
                  <a:schemeClr val="tx1"/>
                </a:solidFill>
                <a:latin typeface="+mn-lt"/>
                <a:ea typeface="+mn-ea"/>
                <a:cs typeface="+mn-cs"/>
              </a:defRPr>
            </a:lvl9pPr>
          </a:lstStyle>
          <a:p>
            <a:pPr defTabSz="457198"/>
            <a:r>
              <a:rPr lang="en-US" sz="1000" dirty="0">
                <a:sym typeface="Helvetica Neue"/>
              </a:rPr>
              <a:t>Almeida et al., 2015; Estabrooks et al., 2016</a:t>
            </a:r>
          </a:p>
        </p:txBody>
      </p:sp>
      <p:grpSp>
        <p:nvGrpSpPr>
          <p:cNvPr id="2" name="Group">
            <a:extLst>
              <a:ext uri="{FF2B5EF4-FFF2-40B4-BE49-F238E27FC236}">
                <a16:creationId xmlns:a16="http://schemas.microsoft.com/office/drawing/2014/main" id="{423AF2DA-1FB4-30D0-D214-CB0CC7952068}"/>
              </a:ext>
            </a:extLst>
          </p:cNvPr>
          <p:cNvGrpSpPr/>
          <p:nvPr/>
        </p:nvGrpSpPr>
        <p:grpSpPr>
          <a:xfrm>
            <a:off x="2418603" y="212443"/>
            <a:ext cx="797313" cy="1479991"/>
            <a:chOff x="0" y="0"/>
            <a:chExt cx="4808730" cy="9671271"/>
          </a:xfrm>
        </p:grpSpPr>
        <p:pic>
          <p:nvPicPr>
            <p:cNvPr id="7" name="Picture 3" descr="Picture 3">
              <a:extLst>
                <a:ext uri="{FF2B5EF4-FFF2-40B4-BE49-F238E27FC236}">
                  <a16:creationId xmlns:a16="http://schemas.microsoft.com/office/drawing/2014/main" id="{A4281174-B083-82F4-D35B-8A8661E59F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207" y="253695"/>
              <a:ext cx="4235575" cy="9163881"/>
            </a:xfrm>
            <a:prstGeom prst="rect">
              <a:avLst/>
            </a:prstGeom>
            <a:ln w="25400" cap="flat">
              <a:solidFill>
                <a:schemeClr val="accent1">
                  <a:lumOff val="23529"/>
                </a:schemeClr>
              </a:solidFill>
              <a:prstDash val="solid"/>
              <a:round/>
            </a:ln>
            <a:effectLst/>
          </p:spPr>
        </p:pic>
        <p:pic>
          <p:nvPicPr>
            <p:cNvPr id="15" name="iPhone XS Max.png" descr="iPhone XS Max.png">
              <a:extLst>
                <a:ext uri="{FF2B5EF4-FFF2-40B4-BE49-F238E27FC236}">
                  <a16:creationId xmlns:a16="http://schemas.microsoft.com/office/drawing/2014/main" id="{F6209024-51D2-4900-3A79-8F26279290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19" name="Group">
            <a:extLst>
              <a:ext uri="{FF2B5EF4-FFF2-40B4-BE49-F238E27FC236}">
                <a16:creationId xmlns:a16="http://schemas.microsoft.com/office/drawing/2014/main" id="{858E010D-5DED-DDF8-32DD-C7E5A0AB4ED3}"/>
              </a:ext>
            </a:extLst>
          </p:cNvPr>
          <p:cNvGrpSpPr/>
          <p:nvPr/>
        </p:nvGrpSpPr>
        <p:grpSpPr>
          <a:xfrm>
            <a:off x="2024063" y="1120934"/>
            <a:ext cx="797313" cy="1479991"/>
            <a:chOff x="0" y="0"/>
            <a:chExt cx="4808730" cy="9671271"/>
          </a:xfrm>
        </p:grpSpPr>
        <p:pic>
          <p:nvPicPr>
            <p:cNvPr id="20" name="Picture 6" descr="Picture 6">
              <a:extLst>
                <a:ext uri="{FF2B5EF4-FFF2-40B4-BE49-F238E27FC236}">
                  <a16:creationId xmlns:a16="http://schemas.microsoft.com/office/drawing/2014/main" id="{295E1937-B01D-7B12-E544-B3FCFE5715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577" y="253695"/>
              <a:ext cx="4235575" cy="9163881"/>
            </a:xfrm>
            <a:prstGeom prst="rect">
              <a:avLst/>
            </a:prstGeom>
            <a:ln w="25400" cap="flat">
              <a:solidFill>
                <a:schemeClr val="accent1">
                  <a:lumOff val="23529"/>
                </a:schemeClr>
              </a:solidFill>
              <a:prstDash val="solid"/>
              <a:round/>
            </a:ln>
            <a:effectLst/>
          </p:spPr>
        </p:pic>
        <p:pic>
          <p:nvPicPr>
            <p:cNvPr id="21" name="iPhone XS Max.png" descr="iPhone XS Max.png">
              <a:extLst>
                <a:ext uri="{FF2B5EF4-FFF2-40B4-BE49-F238E27FC236}">
                  <a16:creationId xmlns:a16="http://schemas.microsoft.com/office/drawing/2014/main" id="{220B44DD-CBB8-3ADB-D9C5-267AC80F0E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31" name="Group">
            <a:extLst>
              <a:ext uri="{FF2B5EF4-FFF2-40B4-BE49-F238E27FC236}">
                <a16:creationId xmlns:a16="http://schemas.microsoft.com/office/drawing/2014/main" id="{8BF820A5-0EA3-D493-5079-A1106FAD0A82}"/>
              </a:ext>
            </a:extLst>
          </p:cNvPr>
          <p:cNvGrpSpPr/>
          <p:nvPr/>
        </p:nvGrpSpPr>
        <p:grpSpPr>
          <a:xfrm>
            <a:off x="2809876" y="1120933"/>
            <a:ext cx="809592" cy="1479992"/>
            <a:chOff x="0" y="0"/>
            <a:chExt cx="5727021" cy="11518130"/>
          </a:xfrm>
        </p:grpSpPr>
        <p:pic>
          <p:nvPicPr>
            <p:cNvPr id="32" name="IMG_0F05AD294ECF-1.jpeg" descr="IMG_0F05AD294ECF-1.jpeg">
              <a:extLst>
                <a:ext uri="{FF2B5EF4-FFF2-40B4-BE49-F238E27FC236}">
                  <a16:creationId xmlns:a16="http://schemas.microsoft.com/office/drawing/2014/main" id="{74B2CCDE-9F9B-E98B-C4A1-9567A06575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791" y="319365"/>
              <a:ext cx="5026867" cy="10879400"/>
            </a:xfrm>
            <a:prstGeom prst="rect">
              <a:avLst/>
            </a:prstGeom>
            <a:ln w="12700" cap="flat">
              <a:noFill/>
              <a:miter lim="400000"/>
            </a:ln>
            <a:effectLst/>
          </p:spPr>
        </p:pic>
        <p:pic>
          <p:nvPicPr>
            <p:cNvPr id="33" name="iPhone XS Max.png" descr="iPhone XS Max.png">
              <a:extLst>
                <a:ext uri="{FF2B5EF4-FFF2-40B4-BE49-F238E27FC236}">
                  <a16:creationId xmlns:a16="http://schemas.microsoft.com/office/drawing/2014/main" id="{74C1C937-FAE0-C748-7389-EC34948FEE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5727022" cy="11518131"/>
            </a:xfrm>
            <a:prstGeom prst="rect">
              <a:avLst/>
            </a:prstGeom>
            <a:ln w="12700" cap="flat">
              <a:noFill/>
              <a:miter lim="400000"/>
            </a:ln>
            <a:effectLst/>
          </p:spPr>
        </p:pic>
      </p:grpSp>
      <p:sp>
        <p:nvSpPr>
          <p:cNvPr id="34" name="TextBox 33">
            <a:extLst>
              <a:ext uri="{FF2B5EF4-FFF2-40B4-BE49-F238E27FC236}">
                <a16:creationId xmlns:a16="http://schemas.microsoft.com/office/drawing/2014/main" id="{0A5906CC-0ED6-38A5-A155-2503CFE0006E}"/>
              </a:ext>
            </a:extLst>
          </p:cNvPr>
          <p:cNvSpPr txBox="1"/>
          <p:nvPr/>
        </p:nvSpPr>
        <p:spPr>
          <a:xfrm>
            <a:off x="1951692" y="2656591"/>
            <a:ext cx="1820917" cy="553998"/>
          </a:xfrm>
          <a:prstGeom prst="rect">
            <a:avLst/>
          </a:prstGeom>
          <a:noFill/>
        </p:spPr>
        <p:txBody>
          <a:bodyPr wrap="square" rtlCol="0">
            <a:spAutoFit/>
          </a:bodyPr>
          <a:lstStyle/>
          <a:p>
            <a:pPr algn="ctr" defTabSz="309563" hangingPunct="0"/>
            <a:r>
              <a:rPr lang="en-US" sz="1500" kern="0" dirty="0">
                <a:solidFill>
                  <a:srgbClr val="000000"/>
                </a:solidFill>
                <a:latin typeface="Century Gothic" panose="020B0502020202020204" pitchFamily="34" charset="0"/>
                <a:ea typeface="Helvetica Neue"/>
                <a:cs typeface="Helvetica Neue"/>
                <a:sym typeface="Helvetica Neue"/>
              </a:rPr>
              <a:t>Evidence-Based Intervention</a:t>
            </a:r>
          </a:p>
        </p:txBody>
      </p:sp>
      <p:pic>
        <p:nvPicPr>
          <p:cNvPr id="5122" name="Picture 2">
            <a:extLst>
              <a:ext uri="{FF2B5EF4-FFF2-40B4-BE49-F238E27FC236}">
                <a16:creationId xmlns:a16="http://schemas.microsoft.com/office/drawing/2014/main" id="{E74BF796-A2C9-EC9F-D8B0-25FC02DF97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8729" y="935351"/>
            <a:ext cx="709505" cy="71106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white and red rectangular sign with black text&#10;&#10;Description automatically generated">
            <a:extLst>
              <a:ext uri="{FF2B5EF4-FFF2-40B4-BE49-F238E27FC236}">
                <a16:creationId xmlns:a16="http://schemas.microsoft.com/office/drawing/2014/main" id="{D49422E3-6730-7DDC-1F29-8448FF892A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9951" y="4786313"/>
            <a:ext cx="2281539" cy="1521026"/>
          </a:xfrm>
          <a:prstGeom prst="rect">
            <a:avLst/>
          </a:prstGeom>
        </p:spPr>
      </p:pic>
      <p:pic>
        <p:nvPicPr>
          <p:cNvPr id="39" name="Picture 38" descr="A screen shot of a cell phone&#10;&#10;Description automatically generated">
            <a:extLst>
              <a:ext uri="{FF2B5EF4-FFF2-40B4-BE49-F238E27FC236}">
                <a16:creationId xmlns:a16="http://schemas.microsoft.com/office/drawing/2014/main" id="{C5F2BCB7-2AC6-60E5-F372-C5D3DC3AB0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49951" y="214313"/>
            <a:ext cx="2281539" cy="1521026"/>
          </a:xfrm>
          <a:prstGeom prst="rect">
            <a:avLst/>
          </a:prstGeom>
        </p:spPr>
      </p:pic>
    </p:spTree>
    <p:extLst>
      <p:ext uri="{BB962C8B-B14F-4D97-AF65-F5344CB8AC3E}">
        <p14:creationId xmlns:p14="http://schemas.microsoft.com/office/powerpoint/2010/main" val="282308821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
        <p:nvSpPr>
          <p:cNvPr id="2" name="TextBox 2"/>
          <p:cNvSpPr txBox="1"/>
          <p:nvPr/>
        </p:nvSpPr>
        <p:spPr>
          <a:xfrm>
            <a:off x="2038351" y="614363"/>
            <a:ext cx="7085712" cy="714683"/>
          </a:xfrm>
          <a:prstGeom prst="rect">
            <a:avLst/>
          </a:prstGeom>
        </p:spPr>
        <p:txBody>
          <a:bodyPr lIns="0" tIns="0" rIns="0" bIns="0" rtlCol="0" anchor="t">
            <a:spAutoFit/>
          </a:bodyPr>
          <a:lstStyle/>
          <a:p>
            <a:pPr defTabSz="857250">
              <a:lnSpc>
                <a:spcPts val="6120"/>
              </a:lnSpc>
            </a:pPr>
            <a:r>
              <a:rPr lang="en-US" sz="4500" spc="45">
                <a:solidFill>
                  <a:srgbClr val="35382F"/>
                </a:solidFill>
                <a:latin typeface="Century Gothic" panose="020B0502020202020204" pitchFamily="34" charset="0"/>
              </a:rPr>
              <a:t>Who we are </a:t>
            </a:r>
          </a:p>
        </p:txBody>
      </p:sp>
      <p:grpSp>
        <p:nvGrpSpPr>
          <p:cNvPr id="3" name="Group 3"/>
          <p:cNvGrpSpPr/>
          <p:nvPr/>
        </p:nvGrpSpPr>
        <p:grpSpPr>
          <a:xfrm>
            <a:off x="3964580" y="3089845"/>
            <a:ext cx="2279979" cy="1075255"/>
            <a:chOff x="0" y="-38100"/>
            <a:chExt cx="3242637" cy="1529251"/>
          </a:xfrm>
        </p:grpSpPr>
        <p:sp>
          <p:nvSpPr>
            <p:cNvPr id="4" name="TextBox 4"/>
            <p:cNvSpPr txBox="1"/>
            <p:nvPr/>
          </p:nvSpPr>
          <p:spPr>
            <a:xfrm>
              <a:off x="0" y="-38100"/>
              <a:ext cx="3242637" cy="315255"/>
            </a:xfrm>
            <a:prstGeom prst="rect">
              <a:avLst/>
            </a:prstGeom>
          </p:spPr>
          <p:txBody>
            <a:bodyPr lIns="0" tIns="0" rIns="0" bIns="0" rtlCol="0" anchor="t">
              <a:spAutoFit/>
            </a:bodyPr>
            <a:lstStyle/>
            <a:p>
              <a:pPr algn="ctr" defTabSz="857250">
                <a:lnSpc>
                  <a:spcPts val="1917"/>
                </a:lnSpc>
              </a:pPr>
              <a:r>
                <a:rPr lang="en-US" sz="1369" spc="123">
                  <a:solidFill>
                    <a:srgbClr val="35382F"/>
                  </a:solidFill>
                  <a:latin typeface="Century Gothic" panose="020B0502020202020204" pitchFamily="34" charset="0"/>
                </a:rPr>
                <a:t>Russ Glasgow</a:t>
              </a:r>
            </a:p>
          </p:txBody>
        </p:sp>
        <p:sp>
          <p:nvSpPr>
            <p:cNvPr id="5" name="TextBox 5"/>
            <p:cNvSpPr txBox="1"/>
            <p:nvPr/>
          </p:nvSpPr>
          <p:spPr>
            <a:xfrm>
              <a:off x="0" y="355045"/>
              <a:ext cx="3242637" cy="691426"/>
            </a:xfrm>
            <a:prstGeom prst="rect">
              <a:avLst/>
            </a:prstGeom>
          </p:spPr>
          <p:txBody>
            <a:bodyPr lIns="0" tIns="0" rIns="0" bIns="0" rtlCol="0" anchor="t">
              <a:spAutoFit/>
            </a:bodyPr>
            <a:lstStyle/>
            <a:p>
              <a:pPr algn="ctr" defTabSz="857250">
                <a:lnSpc>
                  <a:spcPts val="1969"/>
                </a:lnSpc>
              </a:pPr>
              <a:r>
                <a:rPr lang="en-US" sz="1313" spc="26">
                  <a:solidFill>
                    <a:srgbClr val="35382F"/>
                  </a:solidFill>
                  <a:latin typeface="Century Gothic" panose="020B0502020202020204" pitchFamily="34" charset="0"/>
                </a:rPr>
                <a:t>University of Colorado Anschutz Medical Campus</a:t>
              </a:r>
            </a:p>
          </p:txBody>
        </p:sp>
        <p:sp>
          <p:nvSpPr>
            <p:cNvPr id="6" name="TextBox 6"/>
            <p:cNvSpPr txBox="1"/>
            <p:nvPr/>
          </p:nvSpPr>
          <p:spPr>
            <a:xfrm>
              <a:off x="0" y="1181095"/>
              <a:ext cx="3242637" cy="310056"/>
            </a:xfrm>
            <a:prstGeom prst="rect">
              <a:avLst/>
            </a:prstGeom>
          </p:spPr>
          <p:txBody>
            <a:bodyPr lIns="0" tIns="0" rIns="0" bIns="0" rtlCol="0" anchor="t">
              <a:spAutoFit/>
            </a:bodyPr>
            <a:lstStyle/>
            <a:p>
              <a:pPr algn="ctr" defTabSz="857250">
                <a:lnSpc>
                  <a:spcPts val="1661"/>
                </a:lnSpc>
              </a:pPr>
              <a:endParaRPr sz="1688">
                <a:solidFill>
                  <a:prstClr val="black"/>
                </a:solidFill>
                <a:latin typeface="Century Gothic" panose="020B0502020202020204" pitchFamily="34" charset="0"/>
              </a:endParaRPr>
            </a:p>
          </p:txBody>
        </p:sp>
      </p:grpSp>
      <p:grpSp>
        <p:nvGrpSpPr>
          <p:cNvPr id="7" name="Group 7"/>
          <p:cNvGrpSpPr/>
          <p:nvPr/>
        </p:nvGrpSpPr>
        <p:grpSpPr>
          <a:xfrm>
            <a:off x="4385041" y="1569263"/>
            <a:ext cx="1278314" cy="1278308"/>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b="-32500"/>
              </a:stretch>
            </a:blipFill>
          </p:spPr>
          <p:txBody>
            <a:bodyPr/>
            <a:lstStyle/>
            <a:p>
              <a:pPr defTabSz="857250"/>
              <a:endParaRPr lang="en-US" sz="1688">
                <a:solidFill>
                  <a:prstClr val="black"/>
                </a:solidFill>
                <a:latin typeface="Century Gothic" panose="020B0502020202020204" pitchFamily="34" charset="0"/>
              </a:endParaRPr>
            </a:p>
          </p:txBody>
        </p:sp>
      </p:grpSp>
      <p:grpSp>
        <p:nvGrpSpPr>
          <p:cNvPr id="9" name="Group 9"/>
          <p:cNvGrpSpPr/>
          <p:nvPr/>
        </p:nvGrpSpPr>
        <p:grpSpPr>
          <a:xfrm>
            <a:off x="6020150" y="3075156"/>
            <a:ext cx="2119234" cy="506108"/>
            <a:chOff x="0" y="-38100"/>
            <a:chExt cx="3014022" cy="719799"/>
          </a:xfrm>
        </p:grpSpPr>
        <p:sp>
          <p:nvSpPr>
            <p:cNvPr id="10" name="TextBox 10"/>
            <p:cNvSpPr txBox="1"/>
            <p:nvPr/>
          </p:nvSpPr>
          <p:spPr>
            <a:xfrm>
              <a:off x="0" y="-38100"/>
              <a:ext cx="3014022" cy="315256"/>
            </a:xfrm>
            <a:prstGeom prst="rect">
              <a:avLst/>
            </a:prstGeom>
          </p:spPr>
          <p:txBody>
            <a:bodyPr lIns="0" tIns="0" rIns="0" bIns="0" rtlCol="0" anchor="t">
              <a:spAutoFit/>
            </a:bodyPr>
            <a:lstStyle/>
            <a:p>
              <a:pPr algn="ctr" defTabSz="857250">
                <a:lnSpc>
                  <a:spcPts val="1917"/>
                </a:lnSpc>
              </a:pPr>
              <a:r>
                <a:rPr lang="en-US" sz="1369" spc="123">
                  <a:solidFill>
                    <a:srgbClr val="35382F"/>
                  </a:solidFill>
                  <a:latin typeface="Century Gothic" panose="020B0502020202020204" pitchFamily="34" charset="0"/>
                </a:rPr>
                <a:t>Samantha Harden</a:t>
              </a:r>
            </a:p>
          </p:txBody>
        </p:sp>
        <p:sp>
          <p:nvSpPr>
            <p:cNvPr id="11" name="TextBox 11"/>
            <p:cNvSpPr txBox="1"/>
            <p:nvPr/>
          </p:nvSpPr>
          <p:spPr>
            <a:xfrm>
              <a:off x="0" y="355045"/>
              <a:ext cx="3014022" cy="326654"/>
            </a:xfrm>
            <a:prstGeom prst="rect">
              <a:avLst/>
            </a:prstGeom>
          </p:spPr>
          <p:txBody>
            <a:bodyPr lIns="0" tIns="0" rIns="0" bIns="0" rtlCol="0" anchor="t">
              <a:spAutoFit/>
            </a:bodyPr>
            <a:lstStyle/>
            <a:p>
              <a:pPr algn="ctr" defTabSz="857250">
                <a:lnSpc>
                  <a:spcPts val="1969"/>
                </a:lnSpc>
              </a:pPr>
              <a:r>
                <a:rPr lang="en-US" sz="1313" spc="26">
                  <a:solidFill>
                    <a:srgbClr val="35382F"/>
                  </a:solidFill>
                  <a:latin typeface="Century Gothic" panose="020B0502020202020204" pitchFamily="34" charset="0"/>
                </a:rPr>
                <a:t>Virginia Tech</a:t>
              </a:r>
            </a:p>
          </p:txBody>
        </p:sp>
      </p:grpSp>
      <p:grpSp>
        <p:nvGrpSpPr>
          <p:cNvPr id="12" name="Group 12"/>
          <p:cNvGrpSpPr/>
          <p:nvPr/>
        </p:nvGrpSpPr>
        <p:grpSpPr>
          <a:xfrm>
            <a:off x="6440611" y="1554574"/>
            <a:ext cx="1278314" cy="1278308"/>
            <a:chOff x="0" y="0"/>
            <a:chExt cx="6350000" cy="6349975"/>
          </a:xfrm>
        </p:grpSpPr>
        <p:sp>
          <p:nvSpPr>
            <p:cNvPr id="13" name="Freeform 1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85189" t="-30083" r="-120530" b="-73731"/>
              </a:stretch>
            </a:blipFill>
          </p:spPr>
          <p:txBody>
            <a:bodyPr/>
            <a:lstStyle/>
            <a:p>
              <a:pPr defTabSz="857250"/>
              <a:endParaRPr lang="en-US" sz="1688">
                <a:solidFill>
                  <a:prstClr val="black"/>
                </a:solidFill>
                <a:latin typeface="Century Gothic" panose="020B0502020202020204" pitchFamily="34" charset="0"/>
              </a:endParaRPr>
            </a:p>
          </p:txBody>
        </p:sp>
      </p:grpSp>
      <p:grpSp>
        <p:nvGrpSpPr>
          <p:cNvPr id="14" name="Group 14"/>
          <p:cNvGrpSpPr/>
          <p:nvPr/>
        </p:nvGrpSpPr>
        <p:grpSpPr>
          <a:xfrm>
            <a:off x="2026173" y="3086276"/>
            <a:ext cx="2119234" cy="825225"/>
            <a:chOff x="0" y="-38100"/>
            <a:chExt cx="3014022" cy="1173652"/>
          </a:xfrm>
        </p:grpSpPr>
        <p:sp>
          <p:nvSpPr>
            <p:cNvPr id="15" name="TextBox 15"/>
            <p:cNvSpPr txBox="1"/>
            <p:nvPr/>
          </p:nvSpPr>
          <p:spPr>
            <a:xfrm>
              <a:off x="0" y="-38100"/>
              <a:ext cx="3014022" cy="315255"/>
            </a:xfrm>
            <a:prstGeom prst="rect">
              <a:avLst/>
            </a:prstGeom>
          </p:spPr>
          <p:txBody>
            <a:bodyPr lIns="0" tIns="0" rIns="0" bIns="0" rtlCol="0" anchor="t">
              <a:spAutoFit/>
            </a:bodyPr>
            <a:lstStyle/>
            <a:p>
              <a:pPr algn="ctr" defTabSz="857250">
                <a:lnSpc>
                  <a:spcPts val="1917"/>
                </a:lnSpc>
              </a:pPr>
              <a:r>
                <a:rPr lang="en-US" sz="1369" spc="123">
                  <a:solidFill>
                    <a:srgbClr val="35382F"/>
                  </a:solidFill>
                  <a:latin typeface="Century Gothic" panose="020B0502020202020204" pitchFamily="34" charset="0"/>
                </a:rPr>
                <a:t>Paul Estabrooks</a:t>
              </a:r>
            </a:p>
          </p:txBody>
        </p:sp>
        <p:sp>
          <p:nvSpPr>
            <p:cNvPr id="16" name="TextBox 16"/>
            <p:cNvSpPr txBox="1"/>
            <p:nvPr/>
          </p:nvSpPr>
          <p:spPr>
            <a:xfrm>
              <a:off x="0" y="355045"/>
              <a:ext cx="3014022" cy="326653"/>
            </a:xfrm>
            <a:prstGeom prst="rect">
              <a:avLst/>
            </a:prstGeom>
          </p:spPr>
          <p:txBody>
            <a:bodyPr lIns="0" tIns="0" rIns="0" bIns="0" rtlCol="0" anchor="t">
              <a:spAutoFit/>
            </a:bodyPr>
            <a:lstStyle/>
            <a:p>
              <a:pPr algn="ctr" defTabSz="857250">
                <a:lnSpc>
                  <a:spcPts val="1969"/>
                </a:lnSpc>
              </a:pPr>
              <a:r>
                <a:rPr lang="en-US" sz="1313" spc="26">
                  <a:solidFill>
                    <a:srgbClr val="35382F"/>
                  </a:solidFill>
                  <a:latin typeface="Century Gothic" panose="020B0502020202020204" pitchFamily="34" charset="0"/>
                </a:rPr>
                <a:t>University of Utah</a:t>
              </a:r>
            </a:p>
          </p:txBody>
        </p:sp>
        <p:sp>
          <p:nvSpPr>
            <p:cNvPr id="17" name="TextBox 17"/>
            <p:cNvSpPr txBox="1"/>
            <p:nvPr/>
          </p:nvSpPr>
          <p:spPr>
            <a:xfrm>
              <a:off x="0" y="825496"/>
              <a:ext cx="3014022" cy="310056"/>
            </a:xfrm>
            <a:prstGeom prst="rect">
              <a:avLst/>
            </a:prstGeom>
          </p:spPr>
          <p:txBody>
            <a:bodyPr lIns="0" tIns="0" rIns="0" bIns="0" rtlCol="0" anchor="t">
              <a:spAutoFit/>
            </a:bodyPr>
            <a:lstStyle/>
            <a:p>
              <a:pPr algn="ctr" defTabSz="857250">
                <a:lnSpc>
                  <a:spcPts val="1661"/>
                </a:lnSpc>
              </a:pPr>
              <a:endParaRPr sz="1688">
                <a:solidFill>
                  <a:prstClr val="black"/>
                </a:solidFill>
                <a:latin typeface="Century Gothic" panose="020B0502020202020204" pitchFamily="34" charset="0"/>
              </a:endParaRPr>
            </a:p>
          </p:txBody>
        </p:sp>
      </p:grpSp>
      <p:grpSp>
        <p:nvGrpSpPr>
          <p:cNvPr id="18" name="Group 18"/>
          <p:cNvGrpSpPr/>
          <p:nvPr/>
        </p:nvGrpSpPr>
        <p:grpSpPr>
          <a:xfrm>
            <a:off x="2446634" y="1565695"/>
            <a:ext cx="1278314" cy="1278308"/>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13485" r="-13485"/>
              </a:stretch>
            </a:blipFill>
          </p:spPr>
          <p:txBody>
            <a:bodyPr/>
            <a:lstStyle/>
            <a:p>
              <a:pPr defTabSz="857250"/>
              <a:endParaRPr lang="en-US" sz="1688">
                <a:solidFill>
                  <a:prstClr val="black"/>
                </a:solidFill>
                <a:latin typeface="Century Gothic" panose="020B0502020202020204" pitchFamily="34" charset="0"/>
              </a:endParaRPr>
            </a:p>
          </p:txBody>
        </p:sp>
      </p:grpSp>
      <p:sp>
        <p:nvSpPr>
          <p:cNvPr id="20" name="AutoShape 20"/>
          <p:cNvSpPr/>
          <p:nvPr/>
        </p:nvSpPr>
        <p:spPr>
          <a:xfrm>
            <a:off x="9709487" y="685800"/>
            <a:ext cx="382829" cy="85686"/>
          </a:xfrm>
          <a:prstGeom prst="rect">
            <a:avLst/>
          </a:prstGeom>
          <a:solidFill>
            <a:srgbClr val="35382F"/>
          </a:solidFill>
        </p:spPr>
        <p:txBody>
          <a:bodyPr/>
          <a:lstStyle/>
          <a:p>
            <a:pPr defTabSz="857250"/>
            <a:endParaRPr lang="en-US" sz="1688">
              <a:solidFill>
                <a:prstClr val="black"/>
              </a:solidFill>
              <a:latin typeface="Century Gothic" panose="020B0502020202020204" pitchFamily="34" charset="0"/>
            </a:endParaRPr>
          </a:p>
        </p:txBody>
      </p:sp>
      <p:sp>
        <p:nvSpPr>
          <p:cNvPr id="21" name="AutoShape 21"/>
          <p:cNvSpPr/>
          <p:nvPr/>
        </p:nvSpPr>
        <p:spPr>
          <a:xfrm>
            <a:off x="2336720" y="6509160"/>
            <a:ext cx="7518561" cy="15848"/>
          </a:xfrm>
          <a:prstGeom prst="rect">
            <a:avLst/>
          </a:prstGeom>
          <a:solidFill>
            <a:srgbClr val="35382F"/>
          </a:solidFill>
        </p:spPr>
        <p:txBody>
          <a:bodyPr/>
          <a:lstStyle/>
          <a:p>
            <a:pPr defTabSz="857250"/>
            <a:endParaRPr lang="en-US" sz="1688">
              <a:solidFill>
                <a:prstClr val="black"/>
              </a:solidFill>
              <a:latin typeface="Century Gothic" panose="020B0502020202020204" pitchFamily="34" charset="0"/>
            </a:endParaRPr>
          </a:p>
        </p:txBody>
      </p:sp>
      <p:sp>
        <p:nvSpPr>
          <p:cNvPr id="22" name="TextBox 22"/>
          <p:cNvSpPr txBox="1"/>
          <p:nvPr/>
        </p:nvSpPr>
        <p:spPr>
          <a:xfrm>
            <a:off x="4960533" y="6522733"/>
            <a:ext cx="2119234" cy="220638"/>
          </a:xfrm>
          <a:prstGeom prst="rect">
            <a:avLst/>
          </a:prstGeom>
        </p:spPr>
        <p:txBody>
          <a:bodyPr lIns="0" tIns="0" rIns="0" bIns="0" rtlCol="0" anchor="t">
            <a:spAutoFit/>
          </a:bodyPr>
          <a:lstStyle/>
          <a:p>
            <a:pPr algn="ctr" defTabSz="857250">
              <a:lnSpc>
                <a:spcPts val="1661"/>
              </a:lnSpc>
            </a:pPr>
            <a:endParaRPr sz="1688">
              <a:solidFill>
                <a:prstClr val="black"/>
              </a:solidFill>
              <a:latin typeface="Calibri"/>
            </a:endParaRPr>
          </a:p>
        </p:txBody>
      </p:sp>
      <p:grpSp>
        <p:nvGrpSpPr>
          <p:cNvPr id="23" name="Group 23"/>
          <p:cNvGrpSpPr/>
          <p:nvPr/>
        </p:nvGrpSpPr>
        <p:grpSpPr>
          <a:xfrm>
            <a:off x="7593217" y="4051528"/>
            <a:ext cx="1278314" cy="1278308"/>
            <a:chOff x="0" y="0"/>
            <a:chExt cx="6350000" cy="6349975"/>
          </a:xfrm>
        </p:grpSpPr>
        <p:sp>
          <p:nvSpPr>
            <p:cNvPr id="24" name="Freeform 2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a:stretch>
            </a:blipFill>
          </p:spPr>
          <p:txBody>
            <a:bodyPr/>
            <a:lstStyle/>
            <a:p>
              <a:pPr defTabSz="857250"/>
              <a:endParaRPr lang="en-US" sz="1688">
                <a:solidFill>
                  <a:prstClr val="black"/>
                </a:solidFill>
                <a:latin typeface="Century Gothic" panose="020B0502020202020204" pitchFamily="34" charset="0"/>
              </a:endParaRPr>
            </a:p>
          </p:txBody>
        </p:sp>
      </p:grpSp>
      <p:grpSp>
        <p:nvGrpSpPr>
          <p:cNvPr id="25" name="Group 25"/>
          <p:cNvGrpSpPr/>
          <p:nvPr/>
        </p:nvGrpSpPr>
        <p:grpSpPr>
          <a:xfrm>
            <a:off x="7838163" y="3017237"/>
            <a:ext cx="2119234" cy="506108"/>
            <a:chOff x="0" y="-38100"/>
            <a:chExt cx="3014022" cy="719799"/>
          </a:xfrm>
        </p:grpSpPr>
        <p:sp>
          <p:nvSpPr>
            <p:cNvPr id="26" name="TextBox 26"/>
            <p:cNvSpPr txBox="1"/>
            <p:nvPr/>
          </p:nvSpPr>
          <p:spPr>
            <a:xfrm>
              <a:off x="0" y="-38100"/>
              <a:ext cx="3014022" cy="315256"/>
            </a:xfrm>
            <a:prstGeom prst="rect">
              <a:avLst/>
            </a:prstGeom>
          </p:spPr>
          <p:txBody>
            <a:bodyPr lIns="0" tIns="0" rIns="0" bIns="0" rtlCol="0" anchor="t">
              <a:spAutoFit/>
            </a:bodyPr>
            <a:lstStyle/>
            <a:p>
              <a:pPr algn="ctr" defTabSz="857250">
                <a:lnSpc>
                  <a:spcPts val="1917"/>
                </a:lnSpc>
              </a:pPr>
              <a:r>
                <a:rPr lang="en-US" sz="1369" spc="123">
                  <a:solidFill>
                    <a:srgbClr val="35382F"/>
                  </a:solidFill>
                  <a:latin typeface="Century Gothic" panose="020B0502020202020204" pitchFamily="34" charset="0"/>
                </a:rPr>
                <a:t>Marcia Ory</a:t>
              </a:r>
            </a:p>
          </p:txBody>
        </p:sp>
        <p:sp>
          <p:nvSpPr>
            <p:cNvPr id="27" name="TextBox 27"/>
            <p:cNvSpPr txBox="1"/>
            <p:nvPr/>
          </p:nvSpPr>
          <p:spPr>
            <a:xfrm>
              <a:off x="0" y="355045"/>
              <a:ext cx="3014022" cy="326654"/>
            </a:xfrm>
            <a:prstGeom prst="rect">
              <a:avLst/>
            </a:prstGeom>
          </p:spPr>
          <p:txBody>
            <a:bodyPr lIns="0" tIns="0" rIns="0" bIns="0" rtlCol="0" anchor="t">
              <a:spAutoFit/>
            </a:bodyPr>
            <a:lstStyle/>
            <a:p>
              <a:pPr algn="ctr" defTabSz="857250">
                <a:lnSpc>
                  <a:spcPts val="1969"/>
                </a:lnSpc>
              </a:pPr>
              <a:r>
                <a:rPr lang="en-US" sz="1313" spc="26">
                  <a:solidFill>
                    <a:srgbClr val="35382F"/>
                  </a:solidFill>
                  <a:latin typeface="Century Gothic" panose="020B0502020202020204" pitchFamily="34" charset="0"/>
                </a:rPr>
                <a:t>Texas A&amp;M</a:t>
              </a:r>
            </a:p>
          </p:txBody>
        </p:sp>
      </p:grpSp>
      <p:grpSp>
        <p:nvGrpSpPr>
          <p:cNvPr id="28" name="Group 28"/>
          <p:cNvGrpSpPr/>
          <p:nvPr/>
        </p:nvGrpSpPr>
        <p:grpSpPr>
          <a:xfrm>
            <a:off x="8283426" y="1569263"/>
            <a:ext cx="1278314" cy="1278308"/>
            <a:chOff x="0" y="0"/>
            <a:chExt cx="6350000" cy="6349975"/>
          </a:xfrm>
        </p:grpSpPr>
        <p:sp>
          <p:nvSpPr>
            <p:cNvPr id="29" name="Freeform 2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6"/>
              <a:stretch>
                <a:fillRect t="-15957" b="-15957"/>
              </a:stretch>
            </a:blipFill>
          </p:spPr>
          <p:txBody>
            <a:bodyPr/>
            <a:lstStyle/>
            <a:p>
              <a:pPr defTabSz="857250"/>
              <a:endParaRPr lang="en-US" sz="1688">
                <a:solidFill>
                  <a:prstClr val="black"/>
                </a:solidFill>
                <a:latin typeface="Century Gothic" panose="020B0502020202020204" pitchFamily="34" charset="0"/>
              </a:endParaRPr>
            </a:p>
          </p:txBody>
        </p:sp>
      </p:grpSp>
      <p:grpSp>
        <p:nvGrpSpPr>
          <p:cNvPr id="30" name="Group 30"/>
          <p:cNvGrpSpPr/>
          <p:nvPr/>
        </p:nvGrpSpPr>
        <p:grpSpPr>
          <a:xfrm>
            <a:off x="5184942" y="5463781"/>
            <a:ext cx="2119234" cy="762589"/>
            <a:chOff x="0" y="-38100"/>
            <a:chExt cx="3014022" cy="1084571"/>
          </a:xfrm>
        </p:grpSpPr>
        <p:sp>
          <p:nvSpPr>
            <p:cNvPr id="31" name="TextBox 31"/>
            <p:cNvSpPr txBox="1"/>
            <p:nvPr/>
          </p:nvSpPr>
          <p:spPr>
            <a:xfrm>
              <a:off x="0" y="-38100"/>
              <a:ext cx="3014022" cy="315256"/>
            </a:xfrm>
            <a:prstGeom prst="rect">
              <a:avLst/>
            </a:prstGeom>
          </p:spPr>
          <p:txBody>
            <a:bodyPr lIns="0" tIns="0" rIns="0" bIns="0" rtlCol="0" anchor="t">
              <a:spAutoFit/>
            </a:bodyPr>
            <a:lstStyle/>
            <a:p>
              <a:pPr algn="ctr" defTabSz="857250">
                <a:lnSpc>
                  <a:spcPts val="1917"/>
                </a:lnSpc>
              </a:pPr>
              <a:r>
                <a:rPr lang="en-US" sz="1369" spc="123">
                  <a:solidFill>
                    <a:srgbClr val="35382F"/>
                  </a:solidFill>
                  <a:latin typeface="Century Gothic" panose="020B0502020202020204" pitchFamily="34" charset="0"/>
                </a:rPr>
                <a:t>Borsika Rabin</a:t>
              </a:r>
            </a:p>
          </p:txBody>
        </p:sp>
        <p:sp>
          <p:nvSpPr>
            <p:cNvPr id="32" name="TextBox 32"/>
            <p:cNvSpPr txBox="1"/>
            <p:nvPr/>
          </p:nvSpPr>
          <p:spPr>
            <a:xfrm>
              <a:off x="0" y="355045"/>
              <a:ext cx="3014022" cy="691426"/>
            </a:xfrm>
            <a:prstGeom prst="rect">
              <a:avLst/>
            </a:prstGeom>
          </p:spPr>
          <p:txBody>
            <a:bodyPr lIns="0" tIns="0" rIns="0" bIns="0" rtlCol="0" anchor="t">
              <a:spAutoFit/>
            </a:bodyPr>
            <a:lstStyle/>
            <a:p>
              <a:pPr algn="ctr" defTabSz="857250">
                <a:lnSpc>
                  <a:spcPts val="1969"/>
                </a:lnSpc>
              </a:pPr>
              <a:r>
                <a:rPr lang="en-US" sz="1313" spc="26">
                  <a:solidFill>
                    <a:srgbClr val="35382F"/>
                  </a:solidFill>
                  <a:latin typeface="Century Gothic" panose="020B0502020202020204" pitchFamily="34" charset="0"/>
                </a:rPr>
                <a:t>University of California San Diego</a:t>
              </a:r>
            </a:p>
          </p:txBody>
        </p:sp>
      </p:grpSp>
      <p:grpSp>
        <p:nvGrpSpPr>
          <p:cNvPr id="33" name="Group 33"/>
          <p:cNvGrpSpPr/>
          <p:nvPr/>
        </p:nvGrpSpPr>
        <p:grpSpPr>
          <a:xfrm>
            <a:off x="5492663" y="4051528"/>
            <a:ext cx="1278314" cy="1278308"/>
            <a:chOff x="0" y="0"/>
            <a:chExt cx="6350000" cy="6349975"/>
          </a:xfrm>
        </p:grpSpPr>
        <p:sp>
          <p:nvSpPr>
            <p:cNvPr id="34" name="Freeform 3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7"/>
              <a:stretch>
                <a:fillRect t="-17114" b="-17114"/>
              </a:stretch>
            </a:blipFill>
          </p:spPr>
          <p:txBody>
            <a:bodyPr/>
            <a:lstStyle/>
            <a:p>
              <a:pPr defTabSz="857250"/>
              <a:endParaRPr lang="en-US" sz="1688">
                <a:solidFill>
                  <a:prstClr val="black"/>
                </a:solidFill>
                <a:latin typeface="Century Gothic" panose="020B0502020202020204" pitchFamily="34" charset="0"/>
              </a:endParaRPr>
            </a:p>
          </p:txBody>
        </p:sp>
      </p:grpSp>
      <p:grpSp>
        <p:nvGrpSpPr>
          <p:cNvPr id="35" name="Group 35"/>
          <p:cNvGrpSpPr/>
          <p:nvPr/>
        </p:nvGrpSpPr>
        <p:grpSpPr>
          <a:xfrm>
            <a:off x="7304176" y="5445922"/>
            <a:ext cx="2257564" cy="762589"/>
            <a:chOff x="0" y="-38100"/>
            <a:chExt cx="3210757" cy="1084571"/>
          </a:xfrm>
        </p:grpSpPr>
        <p:sp>
          <p:nvSpPr>
            <p:cNvPr id="36" name="TextBox 36"/>
            <p:cNvSpPr txBox="1"/>
            <p:nvPr/>
          </p:nvSpPr>
          <p:spPr>
            <a:xfrm>
              <a:off x="0" y="-38100"/>
              <a:ext cx="3210757" cy="315256"/>
            </a:xfrm>
            <a:prstGeom prst="rect">
              <a:avLst/>
            </a:prstGeom>
          </p:spPr>
          <p:txBody>
            <a:bodyPr lIns="0" tIns="0" rIns="0" bIns="0" rtlCol="0" anchor="t">
              <a:spAutoFit/>
            </a:bodyPr>
            <a:lstStyle/>
            <a:p>
              <a:pPr algn="ctr" defTabSz="857250">
                <a:lnSpc>
                  <a:spcPts val="1917"/>
                </a:lnSpc>
              </a:pPr>
              <a:r>
                <a:rPr lang="en-US" sz="1369" spc="123">
                  <a:solidFill>
                    <a:srgbClr val="35382F"/>
                  </a:solidFill>
                  <a:latin typeface="Century Gothic" panose="020B0502020202020204" pitchFamily="34" charset="0"/>
                </a:rPr>
                <a:t>Katy Trinkley</a:t>
              </a:r>
            </a:p>
          </p:txBody>
        </p:sp>
        <p:sp>
          <p:nvSpPr>
            <p:cNvPr id="37" name="TextBox 37"/>
            <p:cNvSpPr txBox="1"/>
            <p:nvPr/>
          </p:nvSpPr>
          <p:spPr>
            <a:xfrm>
              <a:off x="0" y="355045"/>
              <a:ext cx="3210757" cy="691426"/>
            </a:xfrm>
            <a:prstGeom prst="rect">
              <a:avLst/>
            </a:prstGeom>
          </p:spPr>
          <p:txBody>
            <a:bodyPr lIns="0" tIns="0" rIns="0" bIns="0" rtlCol="0" anchor="t">
              <a:spAutoFit/>
            </a:bodyPr>
            <a:lstStyle/>
            <a:p>
              <a:pPr algn="ctr" defTabSz="857250">
                <a:lnSpc>
                  <a:spcPts val="1969"/>
                </a:lnSpc>
              </a:pPr>
              <a:r>
                <a:rPr lang="en-US" sz="1313" spc="26">
                  <a:solidFill>
                    <a:srgbClr val="35382F"/>
                  </a:solidFill>
                  <a:latin typeface="Century Gothic" panose="020B0502020202020204" pitchFamily="34" charset="0"/>
                </a:rPr>
                <a:t>University of Colorado Anschutz Medical Campus</a:t>
              </a:r>
            </a:p>
          </p:txBody>
        </p:sp>
      </p:grpSp>
      <p:grpSp>
        <p:nvGrpSpPr>
          <p:cNvPr id="38" name="Group 38"/>
          <p:cNvGrpSpPr/>
          <p:nvPr/>
        </p:nvGrpSpPr>
        <p:grpSpPr>
          <a:xfrm>
            <a:off x="2618057" y="5572109"/>
            <a:ext cx="2342476" cy="1075255"/>
            <a:chOff x="0" y="-38100"/>
            <a:chExt cx="3331522" cy="1529251"/>
          </a:xfrm>
        </p:grpSpPr>
        <p:sp>
          <p:nvSpPr>
            <p:cNvPr id="39" name="TextBox 39"/>
            <p:cNvSpPr txBox="1"/>
            <p:nvPr/>
          </p:nvSpPr>
          <p:spPr>
            <a:xfrm>
              <a:off x="0" y="-38100"/>
              <a:ext cx="3331522" cy="315255"/>
            </a:xfrm>
            <a:prstGeom prst="rect">
              <a:avLst/>
            </a:prstGeom>
          </p:spPr>
          <p:txBody>
            <a:bodyPr lIns="0" tIns="0" rIns="0" bIns="0" rtlCol="0" anchor="t">
              <a:spAutoFit/>
            </a:bodyPr>
            <a:lstStyle/>
            <a:p>
              <a:pPr algn="ctr" defTabSz="857250">
                <a:lnSpc>
                  <a:spcPts val="1917"/>
                </a:lnSpc>
              </a:pPr>
              <a:r>
                <a:rPr lang="en-US" sz="1369" spc="123">
                  <a:solidFill>
                    <a:srgbClr val="35382F"/>
                  </a:solidFill>
                  <a:latin typeface="Century Gothic" panose="020B0502020202020204" pitchFamily="34" charset="0"/>
                </a:rPr>
                <a:t>Emiliane Lemos Pereira</a:t>
              </a:r>
            </a:p>
          </p:txBody>
        </p:sp>
        <p:sp>
          <p:nvSpPr>
            <p:cNvPr id="40" name="TextBox 40"/>
            <p:cNvSpPr txBox="1"/>
            <p:nvPr/>
          </p:nvSpPr>
          <p:spPr>
            <a:xfrm>
              <a:off x="0" y="355045"/>
              <a:ext cx="3331522" cy="691426"/>
            </a:xfrm>
            <a:prstGeom prst="rect">
              <a:avLst/>
            </a:prstGeom>
          </p:spPr>
          <p:txBody>
            <a:bodyPr lIns="0" tIns="0" rIns="0" bIns="0" rtlCol="0" anchor="t">
              <a:spAutoFit/>
            </a:bodyPr>
            <a:lstStyle/>
            <a:p>
              <a:pPr algn="ctr" defTabSz="857250">
                <a:lnSpc>
                  <a:spcPts val="1969"/>
                </a:lnSpc>
              </a:pPr>
              <a:r>
                <a:rPr lang="en-US" sz="1313" spc="26">
                  <a:solidFill>
                    <a:srgbClr val="35382F"/>
                  </a:solidFill>
                  <a:latin typeface="Century Gothic" panose="020B0502020202020204" pitchFamily="34" charset="0"/>
                </a:rPr>
                <a:t>University of Nebraska Medical Center</a:t>
              </a:r>
            </a:p>
          </p:txBody>
        </p:sp>
        <p:sp>
          <p:nvSpPr>
            <p:cNvPr id="41" name="TextBox 41"/>
            <p:cNvSpPr txBox="1"/>
            <p:nvPr/>
          </p:nvSpPr>
          <p:spPr>
            <a:xfrm>
              <a:off x="0" y="1181095"/>
              <a:ext cx="3331522" cy="310056"/>
            </a:xfrm>
            <a:prstGeom prst="rect">
              <a:avLst/>
            </a:prstGeom>
          </p:spPr>
          <p:txBody>
            <a:bodyPr lIns="0" tIns="0" rIns="0" bIns="0" rtlCol="0" anchor="t">
              <a:spAutoFit/>
            </a:bodyPr>
            <a:lstStyle/>
            <a:p>
              <a:pPr algn="ctr" defTabSz="857250">
                <a:lnSpc>
                  <a:spcPts val="1661"/>
                </a:lnSpc>
              </a:pPr>
              <a:endParaRPr sz="1688">
                <a:solidFill>
                  <a:prstClr val="black"/>
                </a:solidFill>
                <a:latin typeface="Century Gothic" panose="020B0502020202020204" pitchFamily="34" charset="0"/>
              </a:endParaRPr>
            </a:p>
          </p:txBody>
        </p:sp>
      </p:grpSp>
      <p:grpSp>
        <p:nvGrpSpPr>
          <p:cNvPr id="42" name="Group 42"/>
          <p:cNvGrpSpPr/>
          <p:nvPr/>
        </p:nvGrpSpPr>
        <p:grpSpPr>
          <a:xfrm>
            <a:off x="3038517" y="4051528"/>
            <a:ext cx="1278314" cy="1278308"/>
            <a:chOff x="0" y="0"/>
            <a:chExt cx="6350000" cy="6349975"/>
          </a:xfrm>
        </p:grpSpPr>
        <p:sp>
          <p:nvSpPr>
            <p:cNvPr id="43" name="Freeform 4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l="-4850" t="-14851" r="-8432" b="-55074"/>
              </a:stretch>
            </a:blipFill>
          </p:spPr>
          <p:txBody>
            <a:bodyPr/>
            <a:lstStyle/>
            <a:p>
              <a:pPr defTabSz="857250"/>
              <a:endParaRPr lang="en-US" sz="1688">
                <a:solidFill>
                  <a:prstClr val="black"/>
                </a:solidFill>
                <a:latin typeface="Century Gothic" panose="020B0502020202020204" pitchFamily="34" charset="0"/>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0DB510-7E11-4AA1-9C26-756AA2BBB2D2}"/>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A432D9B-372E-4286-8620-2798621F40F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31CEA84A-15F7-4F51-8FAB-1294F328F197}"/>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B3AD3361-A8FB-48EA-914A-93565F84724C}"/>
              </a:ext>
            </a:extLst>
          </p:cNvPr>
          <p:cNvSpPr>
            <a:spLocks noGrp="1"/>
          </p:cNvSpPr>
          <p:nvPr>
            <p:ph type="body" sz="quarter" idx="16"/>
          </p:nvPr>
        </p:nvSpPr>
        <p:spPr/>
        <p:txBody>
          <a:bodyPr/>
          <a:lstStyle/>
          <a:p>
            <a:endParaRPr lang="en-US" dirty="0"/>
          </a:p>
        </p:txBody>
      </p:sp>
      <p:sp>
        <p:nvSpPr>
          <p:cNvPr id="14" name="Text Placeholder 4">
            <a:extLst>
              <a:ext uri="{FF2B5EF4-FFF2-40B4-BE49-F238E27FC236}">
                <a16:creationId xmlns:a16="http://schemas.microsoft.com/office/drawing/2014/main" id="{C1F7B2D4-FA18-4198-877C-2435ADCA6115}"/>
              </a:ext>
            </a:extLst>
          </p:cNvPr>
          <p:cNvSpPr txBox="1">
            <a:spLocks/>
          </p:cNvSpPr>
          <p:nvPr/>
        </p:nvSpPr>
        <p:spPr>
          <a:xfrm>
            <a:off x="7667625" y="5941118"/>
            <a:ext cx="2826328" cy="211764"/>
          </a:xfrm>
          <a:prstGeom prst="rect">
            <a:avLst/>
          </a:prstGeom>
        </p:spPr>
        <p:txBody>
          <a:bodyPr/>
          <a:lstStyle>
            <a:lvl1pPr marL="0" indent="0" algn="l" defTabSz="731502" rtl="0" eaLnBrk="1" latinLnBrk="0" hangingPunct="1">
              <a:spcBef>
                <a:spcPct val="20000"/>
              </a:spcBef>
              <a:buFont typeface="Arial"/>
              <a:buNone/>
              <a:defRPr sz="900" b="0" i="0" kern="1200" baseline="0">
                <a:solidFill>
                  <a:srgbClr val="A31527"/>
                </a:solidFill>
                <a:latin typeface="Century Gothic" charset="0"/>
                <a:ea typeface="+mn-ea"/>
                <a:cs typeface="Avenir"/>
              </a:defRPr>
            </a:lvl1pPr>
            <a:lvl2pPr marL="1188690" indent="-457189" algn="l" defTabSz="731502"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754" indent="-365751" algn="l" defTabSz="731502"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256" indent="-365751" algn="l" defTabSz="731502"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a:defRPr>
            </a:lvl4pPr>
            <a:lvl5pPr marL="3291758" indent="-365751" algn="l" defTabSz="731502"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a:defRPr>
            </a:lvl5pPr>
            <a:lvl6pPr marL="4023259" indent="-365751" algn="l" defTabSz="731502" rtl="0" eaLnBrk="1" latinLnBrk="0" hangingPunct="1">
              <a:spcBef>
                <a:spcPct val="20000"/>
              </a:spcBef>
              <a:buFont typeface="Arial"/>
              <a:buChar char="•"/>
              <a:defRPr sz="3200" kern="1200">
                <a:solidFill>
                  <a:schemeClr val="tx1"/>
                </a:solidFill>
                <a:latin typeface="+mn-lt"/>
                <a:ea typeface="+mn-ea"/>
                <a:cs typeface="+mn-cs"/>
              </a:defRPr>
            </a:lvl6pPr>
            <a:lvl7pPr marL="4754761" indent="-365751" algn="l" defTabSz="731502" rtl="0" eaLnBrk="1" latinLnBrk="0" hangingPunct="1">
              <a:spcBef>
                <a:spcPct val="20000"/>
              </a:spcBef>
              <a:buFont typeface="Arial"/>
              <a:buChar char="•"/>
              <a:defRPr sz="3200" kern="1200">
                <a:solidFill>
                  <a:schemeClr val="tx1"/>
                </a:solidFill>
                <a:latin typeface="+mn-lt"/>
                <a:ea typeface="+mn-ea"/>
                <a:cs typeface="+mn-cs"/>
              </a:defRPr>
            </a:lvl7pPr>
            <a:lvl8pPr marL="5486263" indent="-365751" algn="l" defTabSz="731502" rtl="0" eaLnBrk="1" latinLnBrk="0" hangingPunct="1">
              <a:spcBef>
                <a:spcPct val="20000"/>
              </a:spcBef>
              <a:buFont typeface="Arial"/>
              <a:buChar char="•"/>
              <a:defRPr sz="3200" kern="1200">
                <a:solidFill>
                  <a:schemeClr val="tx1"/>
                </a:solidFill>
                <a:latin typeface="+mn-lt"/>
                <a:ea typeface="+mn-ea"/>
                <a:cs typeface="+mn-cs"/>
              </a:defRPr>
            </a:lvl8pPr>
            <a:lvl9pPr marL="6217765" indent="-365751" algn="l" defTabSz="731502" rtl="0" eaLnBrk="1" latinLnBrk="0" hangingPunct="1">
              <a:spcBef>
                <a:spcPct val="20000"/>
              </a:spcBef>
              <a:buFont typeface="Arial"/>
              <a:buChar char="•"/>
              <a:defRPr sz="3200" kern="1200">
                <a:solidFill>
                  <a:schemeClr val="tx1"/>
                </a:solidFill>
                <a:latin typeface="+mn-lt"/>
                <a:ea typeface="+mn-ea"/>
                <a:cs typeface="+mn-cs"/>
              </a:defRPr>
            </a:lvl9pPr>
          </a:lstStyle>
          <a:p>
            <a:pPr defTabSz="457198"/>
            <a:r>
              <a:rPr lang="en-US" sz="1000" dirty="0">
                <a:sym typeface="Helvetica Neue"/>
              </a:rPr>
              <a:t>Almeida et al., 2015; Estabrooks et al., 2016</a:t>
            </a:r>
          </a:p>
        </p:txBody>
      </p:sp>
      <p:grpSp>
        <p:nvGrpSpPr>
          <p:cNvPr id="2" name="Group">
            <a:extLst>
              <a:ext uri="{FF2B5EF4-FFF2-40B4-BE49-F238E27FC236}">
                <a16:creationId xmlns:a16="http://schemas.microsoft.com/office/drawing/2014/main" id="{423AF2DA-1FB4-30D0-D214-CB0CC7952068}"/>
              </a:ext>
            </a:extLst>
          </p:cNvPr>
          <p:cNvGrpSpPr/>
          <p:nvPr/>
        </p:nvGrpSpPr>
        <p:grpSpPr>
          <a:xfrm>
            <a:off x="2418603" y="212443"/>
            <a:ext cx="797313" cy="1479991"/>
            <a:chOff x="0" y="0"/>
            <a:chExt cx="4808730" cy="9671271"/>
          </a:xfrm>
        </p:grpSpPr>
        <p:pic>
          <p:nvPicPr>
            <p:cNvPr id="7" name="Picture 3" descr="Picture 3">
              <a:extLst>
                <a:ext uri="{FF2B5EF4-FFF2-40B4-BE49-F238E27FC236}">
                  <a16:creationId xmlns:a16="http://schemas.microsoft.com/office/drawing/2014/main" id="{A4281174-B083-82F4-D35B-8A8661E59F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207" y="253695"/>
              <a:ext cx="4235575" cy="9163881"/>
            </a:xfrm>
            <a:prstGeom prst="rect">
              <a:avLst/>
            </a:prstGeom>
            <a:ln w="25400" cap="flat">
              <a:solidFill>
                <a:schemeClr val="accent1">
                  <a:lumOff val="23529"/>
                </a:schemeClr>
              </a:solidFill>
              <a:prstDash val="solid"/>
              <a:round/>
            </a:ln>
            <a:effectLst/>
          </p:spPr>
        </p:pic>
        <p:pic>
          <p:nvPicPr>
            <p:cNvPr id="15" name="iPhone XS Max.png" descr="iPhone XS Max.png">
              <a:extLst>
                <a:ext uri="{FF2B5EF4-FFF2-40B4-BE49-F238E27FC236}">
                  <a16:creationId xmlns:a16="http://schemas.microsoft.com/office/drawing/2014/main" id="{F6209024-51D2-4900-3A79-8F26279290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19" name="Group">
            <a:extLst>
              <a:ext uri="{FF2B5EF4-FFF2-40B4-BE49-F238E27FC236}">
                <a16:creationId xmlns:a16="http://schemas.microsoft.com/office/drawing/2014/main" id="{858E010D-5DED-DDF8-32DD-C7E5A0AB4ED3}"/>
              </a:ext>
            </a:extLst>
          </p:cNvPr>
          <p:cNvGrpSpPr/>
          <p:nvPr/>
        </p:nvGrpSpPr>
        <p:grpSpPr>
          <a:xfrm>
            <a:off x="2024063" y="1120934"/>
            <a:ext cx="797313" cy="1479991"/>
            <a:chOff x="0" y="0"/>
            <a:chExt cx="4808730" cy="9671271"/>
          </a:xfrm>
        </p:grpSpPr>
        <p:pic>
          <p:nvPicPr>
            <p:cNvPr id="20" name="Picture 6" descr="Picture 6">
              <a:extLst>
                <a:ext uri="{FF2B5EF4-FFF2-40B4-BE49-F238E27FC236}">
                  <a16:creationId xmlns:a16="http://schemas.microsoft.com/office/drawing/2014/main" id="{295E1937-B01D-7B12-E544-B3FCFE5715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577" y="253695"/>
              <a:ext cx="4235575" cy="9163881"/>
            </a:xfrm>
            <a:prstGeom prst="rect">
              <a:avLst/>
            </a:prstGeom>
            <a:ln w="25400" cap="flat">
              <a:solidFill>
                <a:schemeClr val="accent1">
                  <a:lumOff val="23529"/>
                </a:schemeClr>
              </a:solidFill>
              <a:prstDash val="solid"/>
              <a:round/>
            </a:ln>
            <a:effectLst/>
          </p:spPr>
        </p:pic>
        <p:pic>
          <p:nvPicPr>
            <p:cNvPr id="21" name="iPhone XS Max.png" descr="iPhone XS Max.png">
              <a:extLst>
                <a:ext uri="{FF2B5EF4-FFF2-40B4-BE49-F238E27FC236}">
                  <a16:creationId xmlns:a16="http://schemas.microsoft.com/office/drawing/2014/main" id="{220B44DD-CBB8-3ADB-D9C5-267AC80F0E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31" name="Group">
            <a:extLst>
              <a:ext uri="{FF2B5EF4-FFF2-40B4-BE49-F238E27FC236}">
                <a16:creationId xmlns:a16="http://schemas.microsoft.com/office/drawing/2014/main" id="{8BF820A5-0EA3-D493-5079-A1106FAD0A82}"/>
              </a:ext>
            </a:extLst>
          </p:cNvPr>
          <p:cNvGrpSpPr/>
          <p:nvPr/>
        </p:nvGrpSpPr>
        <p:grpSpPr>
          <a:xfrm>
            <a:off x="2809876" y="1120933"/>
            <a:ext cx="809592" cy="1479992"/>
            <a:chOff x="0" y="0"/>
            <a:chExt cx="5727021" cy="11518130"/>
          </a:xfrm>
        </p:grpSpPr>
        <p:pic>
          <p:nvPicPr>
            <p:cNvPr id="32" name="IMG_0F05AD294ECF-1.jpeg" descr="IMG_0F05AD294ECF-1.jpeg">
              <a:extLst>
                <a:ext uri="{FF2B5EF4-FFF2-40B4-BE49-F238E27FC236}">
                  <a16:creationId xmlns:a16="http://schemas.microsoft.com/office/drawing/2014/main" id="{74B2CCDE-9F9B-E98B-C4A1-9567A06575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791" y="319365"/>
              <a:ext cx="5026867" cy="10879400"/>
            </a:xfrm>
            <a:prstGeom prst="rect">
              <a:avLst/>
            </a:prstGeom>
            <a:ln w="12700" cap="flat">
              <a:noFill/>
              <a:miter lim="400000"/>
            </a:ln>
            <a:effectLst/>
          </p:spPr>
        </p:pic>
        <p:pic>
          <p:nvPicPr>
            <p:cNvPr id="33" name="iPhone XS Max.png" descr="iPhone XS Max.png">
              <a:extLst>
                <a:ext uri="{FF2B5EF4-FFF2-40B4-BE49-F238E27FC236}">
                  <a16:creationId xmlns:a16="http://schemas.microsoft.com/office/drawing/2014/main" id="{74C1C937-FAE0-C748-7389-EC34948FEE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5727022" cy="11518131"/>
            </a:xfrm>
            <a:prstGeom prst="rect">
              <a:avLst/>
            </a:prstGeom>
            <a:ln w="12700" cap="flat">
              <a:noFill/>
              <a:miter lim="400000"/>
            </a:ln>
            <a:effectLst/>
          </p:spPr>
        </p:pic>
      </p:grpSp>
      <p:sp>
        <p:nvSpPr>
          <p:cNvPr id="34" name="TextBox 33">
            <a:extLst>
              <a:ext uri="{FF2B5EF4-FFF2-40B4-BE49-F238E27FC236}">
                <a16:creationId xmlns:a16="http://schemas.microsoft.com/office/drawing/2014/main" id="{0A5906CC-0ED6-38A5-A155-2503CFE0006E}"/>
              </a:ext>
            </a:extLst>
          </p:cNvPr>
          <p:cNvSpPr txBox="1"/>
          <p:nvPr/>
        </p:nvSpPr>
        <p:spPr>
          <a:xfrm>
            <a:off x="1951692" y="2656591"/>
            <a:ext cx="1820917" cy="553998"/>
          </a:xfrm>
          <a:prstGeom prst="rect">
            <a:avLst/>
          </a:prstGeom>
          <a:noFill/>
        </p:spPr>
        <p:txBody>
          <a:bodyPr wrap="square" rtlCol="0">
            <a:spAutoFit/>
          </a:bodyPr>
          <a:lstStyle/>
          <a:p>
            <a:pPr algn="ctr" defTabSz="309563" hangingPunct="0"/>
            <a:r>
              <a:rPr lang="en-US" sz="1500" kern="0" dirty="0">
                <a:solidFill>
                  <a:srgbClr val="000000"/>
                </a:solidFill>
                <a:latin typeface="Century Gothic" panose="020B0502020202020204" pitchFamily="34" charset="0"/>
                <a:ea typeface="Helvetica Neue"/>
                <a:cs typeface="Helvetica Neue"/>
                <a:sym typeface="Helvetica Neue"/>
              </a:rPr>
              <a:t>Evidence-Based Intervention</a:t>
            </a:r>
          </a:p>
        </p:txBody>
      </p:sp>
      <p:pic>
        <p:nvPicPr>
          <p:cNvPr id="5122" name="Picture 2">
            <a:extLst>
              <a:ext uri="{FF2B5EF4-FFF2-40B4-BE49-F238E27FC236}">
                <a16:creationId xmlns:a16="http://schemas.microsoft.com/office/drawing/2014/main" id="{E74BF796-A2C9-EC9F-D8B0-25FC02DF97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8729" y="935351"/>
            <a:ext cx="709505" cy="7110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close-up of a red and white card&#10;&#10;Description automatically generated">
            <a:extLst>
              <a:ext uri="{FF2B5EF4-FFF2-40B4-BE49-F238E27FC236}">
                <a16:creationId xmlns:a16="http://schemas.microsoft.com/office/drawing/2014/main" id="{C8E81EE6-B175-7C40-7A20-75C67376FC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5231" y="1683791"/>
            <a:ext cx="2281538" cy="1521025"/>
          </a:xfrm>
          <a:prstGeom prst="rect">
            <a:avLst/>
          </a:prstGeom>
        </p:spPr>
      </p:pic>
      <p:pic>
        <p:nvPicPr>
          <p:cNvPr id="22" name="Picture 21" descr="A close-up of a red and white card&#10;&#10;Description automatically generated">
            <a:extLst>
              <a:ext uri="{FF2B5EF4-FFF2-40B4-BE49-F238E27FC236}">
                <a16:creationId xmlns:a16="http://schemas.microsoft.com/office/drawing/2014/main" id="{1CBCCEB0-EBE6-EE99-D55E-6F461081FF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2609" y="3122413"/>
            <a:ext cx="2281538" cy="1521025"/>
          </a:xfrm>
          <a:prstGeom prst="rect">
            <a:avLst/>
          </a:prstGeom>
        </p:spPr>
      </p:pic>
      <p:pic>
        <p:nvPicPr>
          <p:cNvPr id="24" name="Picture 23" descr="A close-up of a red and white card&#10;&#10;Description automatically generated">
            <a:extLst>
              <a:ext uri="{FF2B5EF4-FFF2-40B4-BE49-F238E27FC236}">
                <a16:creationId xmlns:a16="http://schemas.microsoft.com/office/drawing/2014/main" id="{5130CF73-2A42-C995-DE3E-CE6CD1708D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96001" y="3122413"/>
            <a:ext cx="2281538" cy="1521025"/>
          </a:xfrm>
          <a:prstGeom prst="rect">
            <a:avLst/>
          </a:prstGeom>
        </p:spPr>
      </p:pic>
      <p:pic>
        <p:nvPicPr>
          <p:cNvPr id="28" name="Picture 27" descr="A white and red rectangular sign with black text&#10;&#10;Description automatically generated">
            <a:extLst>
              <a:ext uri="{FF2B5EF4-FFF2-40B4-BE49-F238E27FC236}">
                <a16:creationId xmlns:a16="http://schemas.microsoft.com/office/drawing/2014/main" id="{D49422E3-6730-7DDC-1F29-8448FF892A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49951" y="4786313"/>
            <a:ext cx="2281539" cy="1521026"/>
          </a:xfrm>
          <a:prstGeom prst="rect">
            <a:avLst/>
          </a:prstGeom>
        </p:spPr>
      </p:pic>
      <p:pic>
        <p:nvPicPr>
          <p:cNvPr id="8" name="Picture 7" descr="A screen shot of a cell phone&#10;&#10;Description automatically generated">
            <a:extLst>
              <a:ext uri="{FF2B5EF4-FFF2-40B4-BE49-F238E27FC236}">
                <a16:creationId xmlns:a16="http://schemas.microsoft.com/office/drawing/2014/main" id="{60C445B0-5087-2393-65A8-448A0EBD41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49951" y="214313"/>
            <a:ext cx="2281539" cy="1521026"/>
          </a:xfrm>
          <a:prstGeom prst="rect">
            <a:avLst/>
          </a:prstGeom>
        </p:spPr>
      </p:pic>
    </p:spTree>
    <p:extLst>
      <p:ext uri="{BB962C8B-B14F-4D97-AF65-F5344CB8AC3E}">
        <p14:creationId xmlns:p14="http://schemas.microsoft.com/office/powerpoint/2010/main" val="304506545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0DB510-7E11-4AA1-9C26-756AA2BBB2D2}"/>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A432D9B-372E-4286-8620-2798621F40F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31CEA84A-15F7-4F51-8FAB-1294F328F197}"/>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B3AD3361-A8FB-48EA-914A-93565F84724C}"/>
              </a:ext>
            </a:extLst>
          </p:cNvPr>
          <p:cNvSpPr>
            <a:spLocks noGrp="1"/>
          </p:cNvSpPr>
          <p:nvPr>
            <p:ph type="body" sz="quarter" idx="16"/>
          </p:nvPr>
        </p:nvSpPr>
        <p:spPr/>
        <p:txBody>
          <a:bodyPr/>
          <a:lstStyle/>
          <a:p>
            <a:endParaRPr lang="en-US" dirty="0"/>
          </a:p>
        </p:txBody>
      </p:sp>
      <p:sp>
        <p:nvSpPr>
          <p:cNvPr id="14" name="Text Placeholder 4">
            <a:extLst>
              <a:ext uri="{FF2B5EF4-FFF2-40B4-BE49-F238E27FC236}">
                <a16:creationId xmlns:a16="http://schemas.microsoft.com/office/drawing/2014/main" id="{C1F7B2D4-FA18-4198-877C-2435ADCA6115}"/>
              </a:ext>
            </a:extLst>
          </p:cNvPr>
          <p:cNvSpPr txBox="1">
            <a:spLocks/>
          </p:cNvSpPr>
          <p:nvPr/>
        </p:nvSpPr>
        <p:spPr>
          <a:xfrm>
            <a:off x="7667625" y="5941118"/>
            <a:ext cx="2826328" cy="211764"/>
          </a:xfrm>
          <a:prstGeom prst="rect">
            <a:avLst/>
          </a:prstGeom>
        </p:spPr>
        <p:txBody>
          <a:bodyPr/>
          <a:lstStyle>
            <a:lvl1pPr marL="0" indent="0" algn="l" defTabSz="731502" rtl="0" eaLnBrk="1" latinLnBrk="0" hangingPunct="1">
              <a:spcBef>
                <a:spcPct val="20000"/>
              </a:spcBef>
              <a:buFont typeface="Arial"/>
              <a:buNone/>
              <a:defRPr sz="900" b="0" i="0" kern="1200" baseline="0">
                <a:solidFill>
                  <a:srgbClr val="A31527"/>
                </a:solidFill>
                <a:latin typeface="Century Gothic" charset="0"/>
                <a:ea typeface="+mn-ea"/>
                <a:cs typeface="Avenir"/>
              </a:defRPr>
            </a:lvl1pPr>
            <a:lvl2pPr marL="1188690" indent="-457189" algn="l" defTabSz="731502"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754" indent="-365751" algn="l" defTabSz="731502"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256" indent="-365751" algn="l" defTabSz="731502"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a:defRPr>
            </a:lvl4pPr>
            <a:lvl5pPr marL="3291758" indent="-365751" algn="l" defTabSz="731502"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a:defRPr>
            </a:lvl5pPr>
            <a:lvl6pPr marL="4023259" indent="-365751" algn="l" defTabSz="731502" rtl="0" eaLnBrk="1" latinLnBrk="0" hangingPunct="1">
              <a:spcBef>
                <a:spcPct val="20000"/>
              </a:spcBef>
              <a:buFont typeface="Arial"/>
              <a:buChar char="•"/>
              <a:defRPr sz="3200" kern="1200">
                <a:solidFill>
                  <a:schemeClr val="tx1"/>
                </a:solidFill>
                <a:latin typeface="+mn-lt"/>
                <a:ea typeface="+mn-ea"/>
                <a:cs typeface="+mn-cs"/>
              </a:defRPr>
            </a:lvl6pPr>
            <a:lvl7pPr marL="4754761" indent="-365751" algn="l" defTabSz="731502" rtl="0" eaLnBrk="1" latinLnBrk="0" hangingPunct="1">
              <a:spcBef>
                <a:spcPct val="20000"/>
              </a:spcBef>
              <a:buFont typeface="Arial"/>
              <a:buChar char="•"/>
              <a:defRPr sz="3200" kern="1200">
                <a:solidFill>
                  <a:schemeClr val="tx1"/>
                </a:solidFill>
                <a:latin typeface="+mn-lt"/>
                <a:ea typeface="+mn-ea"/>
                <a:cs typeface="+mn-cs"/>
              </a:defRPr>
            </a:lvl7pPr>
            <a:lvl8pPr marL="5486263" indent="-365751" algn="l" defTabSz="731502" rtl="0" eaLnBrk="1" latinLnBrk="0" hangingPunct="1">
              <a:spcBef>
                <a:spcPct val="20000"/>
              </a:spcBef>
              <a:buFont typeface="Arial"/>
              <a:buChar char="•"/>
              <a:defRPr sz="3200" kern="1200">
                <a:solidFill>
                  <a:schemeClr val="tx1"/>
                </a:solidFill>
                <a:latin typeface="+mn-lt"/>
                <a:ea typeface="+mn-ea"/>
                <a:cs typeface="+mn-cs"/>
              </a:defRPr>
            </a:lvl8pPr>
            <a:lvl9pPr marL="6217765" indent="-365751" algn="l" defTabSz="731502" rtl="0" eaLnBrk="1" latinLnBrk="0" hangingPunct="1">
              <a:spcBef>
                <a:spcPct val="20000"/>
              </a:spcBef>
              <a:buFont typeface="Arial"/>
              <a:buChar char="•"/>
              <a:defRPr sz="3200" kern="1200">
                <a:solidFill>
                  <a:schemeClr val="tx1"/>
                </a:solidFill>
                <a:latin typeface="+mn-lt"/>
                <a:ea typeface="+mn-ea"/>
                <a:cs typeface="+mn-cs"/>
              </a:defRPr>
            </a:lvl9pPr>
          </a:lstStyle>
          <a:p>
            <a:pPr defTabSz="457198"/>
            <a:r>
              <a:rPr lang="en-US" sz="1000" dirty="0">
                <a:sym typeface="Helvetica Neue"/>
              </a:rPr>
              <a:t>Almeida et al., 2015; Estabrooks et al., 2016</a:t>
            </a:r>
          </a:p>
        </p:txBody>
      </p:sp>
      <p:grpSp>
        <p:nvGrpSpPr>
          <p:cNvPr id="2" name="Group">
            <a:extLst>
              <a:ext uri="{FF2B5EF4-FFF2-40B4-BE49-F238E27FC236}">
                <a16:creationId xmlns:a16="http://schemas.microsoft.com/office/drawing/2014/main" id="{423AF2DA-1FB4-30D0-D214-CB0CC7952068}"/>
              </a:ext>
            </a:extLst>
          </p:cNvPr>
          <p:cNvGrpSpPr/>
          <p:nvPr/>
        </p:nvGrpSpPr>
        <p:grpSpPr>
          <a:xfrm>
            <a:off x="2418603" y="212443"/>
            <a:ext cx="797313" cy="1479991"/>
            <a:chOff x="0" y="0"/>
            <a:chExt cx="4808730" cy="9671271"/>
          </a:xfrm>
        </p:grpSpPr>
        <p:pic>
          <p:nvPicPr>
            <p:cNvPr id="7" name="Picture 3" descr="Picture 3">
              <a:extLst>
                <a:ext uri="{FF2B5EF4-FFF2-40B4-BE49-F238E27FC236}">
                  <a16:creationId xmlns:a16="http://schemas.microsoft.com/office/drawing/2014/main" id="{A4281174-B083-82F4-D35B-8A8661E59F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207" y="253695"/>
              <a:ext cx="4235575" cy="9163881"/>
            </a:xfrm>
            <a:prstGeom prst="rect">
              <a:avLst/>
            </a:prstGeom>
            <a:ln w="25400" cap="flat">
              <a:solidFill>
                <a:schemeClr val="accent1">
                  <a:lumOff val="23529"/>
                </a:schemeClr>
              </a:solidFill>
              <a:prstDash val="solid"/>
              <a:round/>
            </a:ln>
            <a:effectLst/>
          </p:spPr>
        </p:pic>
        <p:pic>
          <p:nvPicPr>
            <p:cNvPr id="15" name="iPhone XS Max.png" descr="iPhone XS Max.png">
              <a:extLst>
                <a:ext uri="{FF2B5EF4-FFF2-40B4-BE49-F238E27FC236}">
                  <a16:creationId xmlns:a16="http://schemas.microsoft.com/office/drawing/2014/main" id="{F6209024-51D2-4900-3A79-8F26279290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19" name="Group">
            <a:extLst>
              <a:ext uri="{FF2B5EF4-FFF2-40B4-BE49-F238E27FC236}">
                <a16:creationId xmlns:a16="http://schemas.microsoft.com/office/drawing/2014/main" id="{858E010D-5DED-DDF8-32DD-C7E5A0AB4ED3}"/>
              </a:ext>
            </a:extLst>
          </p:cNvPr>
          <p:cNvGrpSpPr/>
          <p:nvPr/>
        </p:nvGrpSpPr>
        <p:grpSpPr>
          <a:xfrm>
            <a:off x="2024063" y="1120934"/>
            <a:ext cx="797313" cy="1479991"/>
            <a:chOff x="0" y="0"/>
            <a:chExt cx="4808730" cy="9671271"/>
          </a:xfrm>
        </p:grpSpPr>
        <p:pic>
          <p:nvPicPr>
            <p:cNvPr id="20" name="Picture 6" descr="Picture 6">
              <a:extLst>
                <a:ext uri="{FF2B5EF4-FFF2-40B4-BE49-F238E27FC236}">
                  <a16:creationId xmlns:a16="http://schemas.microsoft.com/office/drawing/2014/main" id="{295E1937-B01D-7B12-E544-B3FCFE5715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577" y="253695"/>
              <a:ext cx="4235575" cy="9163881"/>
            </a:xfrm>
            <a:prstGeom prst="rect">
              <a:avLst/>
            </a:prstGeom>
            <a:ln w="25400" cap="flat">
              <a:solidFill>
                <a:schemeClr val="accent1">
                  <a:lumOff val="23529"/>
                </a:schemeClr>
              </a:solidFill>
              <a:prstDash val="solid"/>
              <a:round/>
            </a:ln>
            <a:effectLst/>
          </p:spPr>
        </p:pic>
        <p:pic>
          <p:nvPicPr>
            <p:cNvPr id="21" name="iPhone XS Max.png" descr="iPhone XS Max.png">
              <a:extLst>
                <a:ext uri="{FF2B5EF4-FFF2-40B4-BE49-F238E27FC236}">
                  <a16:creationId xmlns:a16="http://schemas.microsoft.com/office/drawing/2014/main" id="{220B44DD-CBB8-3ADB-D9C5-267AC80F0E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31" name="Group">
            <a:extLst>
              <a:ext uri="{FF2B5EF4-FFF2-40B4-BE49-F238E27FC236}">
                <a16:creationId xmlns:a16="http://schemas.microsoft.com/office/drawing/2014/main" id="{8BF820A5-0EA3-D493-5079-A1106FAD0A82}"/>
              </a:ext>
            </a:extLst>
          </p:cNvPr>
          <p:cNvGrpSpPr/>
          <p:nvPr/>
        </p:nvGrpSpPr>
        <p:grpSpPr>
          <a:xfrm>
            <a:off x="2809876" y="1120933"/>
            <a:ext cx="809592" cy="1479992"/>
            <a:chOff x="0" y="0"/>
            <a:chExt cx="5727021" cy="11518130"/>
          </a:xfrm>
        </p:grpSpPr>
        <p:pic>
          <p:nvPicPr>
            <p:cNvPr id="32" name="IMG_0F05AD294ECF-1.jpeg" descr="IMG_0F05AD294ECF-1.jpeg">
              <a:extLst>
                <a:ext uri="{FF2B5EF4-FFF2-40B4-BE49-F238E27FC236}">
                  <a16:creationId xmlns:a16="http://schemas.microsoft.com/office/drawing/2014/main" id="{74B2CCDE-9F9B-E98B-C4A1-9567A06575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791" y="319365"/>
              <a:ext cx="5026867" cy="10879400"/>
            </a:xfrm>
            <a:prstGeom prst="rect">
              <a:avLst/>
            </a:prstGeom>
            <a:ln w="12700" cap="flat">
              <a:noFill/>
              <a:miter lim="400000"/>
            </a:ln>
            <a:effectLst/>
          </p:spPr>
        </p:pic>
        <p:pic>
          <p:nvPicPr>
            <p:cNvPr id="33" name="iPhone XS Max.png" descr="iPhone XS Max.png">
              <a:extLst>
                <a:ext uri="{FF2B5EF4-FFF2-40B4-BE49-F238E27FC236}">
                  <a16:creationId xmlns:a16="http://schemas.microsoft.com/office/drawing/2014/main" id="{74C1C937-FAE0-C748-7389-EC34948FEE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5727022" cy="11518131"/>
            </a:xfrm>
            <a:prstGeom prst="rect">
              <a:avLst/>
            </a:prstGeom>
            <a:ln w="12700" cap="flat">
              <a:noFill/>
              <a:miter lim="400000"/>
            </a:ln>
            <a:effectLst/>
          </p:spPr>
        </p:pic>
      </p:grpSp>
      <p:sp>
        <p:nvSpPr>
          <p:cNvPr id="34" name="TextBox 33">
            <a:extLst>
              <a:ext uri="{FF2B5EF4-FFF2-40B4-BE49-F238E27FC236}">
                <a16:creationId xmlns:a16="http://schemas.microsoft.com/office/drawing/2014/main" id="{0A5906CC-0ED6-38A5-A155-2503CFE0006E}"/>
              </a:ext>
            </a:extLst>
          </p:cNvPr>
          <p:cNvSpPr txBox="1"/>
          <p:nvPr/>
        </p:nvSpPr>
        <p:spPr>
          <a:xfrm>
            <a:off x="1951692" y="2656591"/>
            <a:ext cx="1820917" cy="553998"/>
          </a:xfrm>
          <a:prstGeom prst="rect">
            <a:avLst/>
          </a:prstGeom>
          <a:noFill/>
        </p:spPr>
        <p:txBody>
          <a:bodyPr wrap="square" rtlCol="0">
            <a:spAutoFit/>
          </a:bodyPr>
          <a:lstStyle/>
          <a:p>
            <a:pPr algn="ctr" defTabSz="309563" hangingPunct="0"/>
            <a:r>
              <a:rPr lang="en-US" sz="1500" kern="0" dirty="0">
                <a:solidFill>
                  <a:srgbClr val="000000"/>
                </a:solidFill>
                <a:latin typeface="Century Gothic" panose="020B0502020202020204" pitchFamily="34" charset="0"/>
                <a:ea typeface="Helvetica Neue"/>
                <a:cs typeface="Helvetica Neue"/>
                <a:sym typeface="Helvetica Neue"/>
              </a:rPr>
              <a:t>Evidence-Based Intervention</a:t>
            </a:r>
          </a:p>
        </p:txBody>
      </p:sp>
      <p:pic>
        <p:nvPicPr>
          <p:cNvPr id="5122" name="Picture 2">
            <a:extLst>
              <a:ext uri="{FF2B5EF4-FFF2-40B4-BE49-F238E27FC236}">
                <a16:creationId xmlns:a16="http://schemas.microsoft.com/office/drawing/2014/main" id="{E74BF796-A2C9-EC9F-D8B0-25FC02DF97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8729" y="935351"/>
            <a:ext cx="709505" cy="7110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white rectangular sign with black text&#10;&#10;Description automatically generated">
            <a:extLst>
              <a:ext uri="{FF2B5EF4-FFF2-40B4-BE49-F238E27FC236}">
                <a16:creationId xmlns:a16="http://schemas.microsoft.com/office/drawing/2014/main" id="{7A006BAF-EFED-D965-B1BC-F5A3518F91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4979786"/>
            <a:ext cx="2281539" cy="1521026"/>
          </a:xfrm>
          <a:prstGeom prst="rect">
            <a:avLst/>
          </a:prstGeom>
        </p:spPr>
      </p:pic>
      <p:pic>
        <p:nvPicPr>
          <p:cNvPr id="13" name="Picture 12" descr="A close-up of a screen&#10;&#10;Description automatically generated">
            <a:extLst>
              <a:ext uri="{FF2B5EF4-FFF2-40B4-BE49-F238E27FC236}">
                <a16:creationId xmlns:a16="http://schemas.microsoft.com/office/drawing/2014/main" id="{728EF0C1-A2F7-F2F5-E064-0CC04859AB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214313"/>
            <a:ext cx="2281539" cy="1521026"/>
          </a:xfrm>
          <a:prstGeom prst="rect">
            <a:avLst/>
          </a:prstGeom>
        </p:spPr>
      </p:pic>
    </p:spTree>
    <p:extLst>
      <p:ext uri="{BB962C8B-B14F-4D97-AF65-F5344CB8AC3E}">
        <p14:creationId xmlns:p14="http://schemas.microsoft.com/office/powerpoint/2010/main" val="392589766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0DB510-7E11-4AA1-9C26-756AA2BBB2D2}"/>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A432D9B-372E-4286-8620-2798621F40F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31CEA84A-15F7-4F51-8FAB-1294F328F197}"/>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B3AD3361-A8FB-48EA-914A-93565F84724C}"/>
              </a:ext>
            </a:extLst>
          </p:cNvPr>
          <p:cNvSpPr>
            <a:spLocks noGrp="1"/>
          </p:cNvSpPr>
          <p:nvPr>
            <p:ph type="body" sz="quarter" idx="16"/>
          </p:nvPr>
        </p:nvSpPr>
        <p:spPr/>
        <p:txBody>
          <a:bodyPr/>
          <a:lstStyle/>
          <a:p>
            <a:endParaRPr lang="en-US" dirty="0"/>
          </a:p>
        </p:txBody>
      </p:sp>
      <p:sp>
        <p:nvSpPr>
          <p:cNvPr id="14" name="Text Placeholder 4">
            <a:extLst>
              <a:ext uri="{FF2B5EF4-FFF2-40B4-BE49-F238E27FC236}">
                <a16:creationId xmlns:a16="http://schemas.microsoft.com/office/drawing/2014/main" id="{C1F7B2D4-FA18-4198-877C-2435ADCA6115}"/>
              </a:ext>
            </a:extLst>
          </p:cNvPr>
          <p:cNvSpPr txBox="1">
            <a:spLocks/>
          </p:cNvSpPr>
          <p:nvPr/>
        </p:nvSpPr>
        <p:spPr>
          <a:xfrm>
            <a:off x="7667625" y="5941118"/>
            <a:ext cx="2826328" cy="211764"/>
          </a:xfrm>
          <a:prstGeom prst="rect">
            <a:avLst/>
          </a:prstGeom>
        </p:spPr>
        <p:txBody>
          <a:bodyPr/>
          <a:lstStyle>
            <a:lvl1pPr marL="0" indent="0" algn="l" defTabSz="731502" rtl="0" eaLnBrk="1" latinLnBrk="0" hangingPunct="1">
              <a:spcBef>
                <a:spcPct val="20000"/>
              </a:spcBef>
              <a:buFont typeface="Arial"/>
              <a:buNone/>
              <a:defRPr sz="900" b="0" i="0" kern="1200" baseline="0">
                <a:solidFill>
                  <a:srgbClr val="A31527"/>
                </a:solidFill>
                <a:latin typeface="Century Gothic" charset="0"/>
                <a:ea typeface="+mn-ea"/>
                <a:cs typeface="Avenir"/>
              </a:defRPr>
            </a:lvl1pPr>
            <a:lvl2pPr marL="1188690" indent="-457189" algn="l" defTabSz="731502"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754" indent="-365751" algn="l" defTabSz="731502"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256" indent="-365751" algn="l" defTabSz="731502"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a:defRPr>
            </a:lvl4pPr>
            <a:lvl5pPr marL="3291758" indent="-365751" algn="l" defTabSz="731502"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a:defRPr>
            </a:lvl5pPr>
            <a:lvl6pPr marL="4023259" indent="-365751" algn="l" defTabSz="731502" rtl="0" eaLnBrk="1" latinLnBrk="0" hangingPunct="1">
              <a:spcBef>
                <a:spcPct val="20000"/>
              </a:spcBef>
              <a:buFont typeface="Arial"/>
              <a:buChar char="•"/>
              <a:defRPr sz="3200" kern="1200">
                <a:solidFill>
                  <a:schemeClr val="tx1"/>
                </a:solidFill>
                <a:latin typeface="+mn-lt"/>
                <a:ea typeface="+mn-ea"/>
                <a:cs typeface="+mn-cs"/>
              </a:defRPr>
            </a:lvl6pPr>
            <a:lvl7pPr marL="4754761" indent="-365751" algn="l" defTabSz="731502" rtl="0" eaLnBrk="1" latinLnBrk="0" hangingPunct="1">
              <a:spcBef>
                <a:spcPct val="20000"/>
              </a:spcBef>
              <a:buFont typeface="Arial"/>
              <a:buChar char="•"/>
              <a:defRPr sz="3200" kern="1200">
                <a:solidFill>
                  <a:schemeClr val="tx1"/>
                </a:solidFill>
                <a:latin typeface="+mn-lt"/>
                <a:ea typeface="+mn-ea"/>
                <a:cs typeface="+mn-cs"/>
              </a:defRPr>
            </a:lvl7pPr>
            <a:lvl8pPr marL="5486263" indent="-365751" algn="l" defTabSz="731502" rtl="0" eaLnBrk="1" latinLnBrk="0" hangingPunct="1">
              <a:spcBef>
                <a:spcPct val="20000"/>
              </a:spcBef>
              <a:buFont typeface="Arial"/>
              <a:buChar char="•"/>
              <a:defRPr sz="3200" kern="1200">
                <a:solidFill>
                  <a:schemeClr val="tx1"/>
                </a:solidFill>
                <a:latin typeface="+mn-lt"/>
                <a:ea typeface="+mn-ea"/>
                <a:cs typeface="+mn-cs"/>
              </a:defRPr>
            </a:lvl8pPr>
            <a:lvl9pPr marL="6217765" indent="-365751" algn="l" defTabSz="731502" rtl="0" eaLnBrk="1" latinLnBrk="0" hangingPunct="1">
              <a:spcBef>
                <a:spcPct val="20000"/>
              </a:spcBef>
              <a:buFont typeface="Arial"/>
              <a:buChar char="•"/>
              <a:defRPr sz="3200" kern="1200">
                <a:solidFill>
                  <a:schemeClr val="tx1"/>
                </a:solidFill>
                <a:latin typeface="+mn-lt"/>
                <a:ea typeface="+mn-ea"/>
                <a:cs typeface="+mn-cs"/>
              </a:defRPr>
            </a:lvl9pPr>
          </a:lstStyle>
          <a:p>
            <a:pPr defTabSz="457198"/>
            <a:r>
              <a:rPr lang="en-US" sz="1000" dirty="0">
                <a:sym typeface="Helvetica Neue"/>
              </a:rPr>
              <a:t>Almeida et al., 2015; Estabrooks et al., 2016</a:t>
            </a:r>
          </a:p>
        </p:txBody>
      </p:sp>
      <p:grpSp>
        <p:nvGrpSpPr>
          <p:cNvPr id="2" name="Group">
            <a:extLst>
              <a:ext uri="{FF2B5EF4-FFF2-40B4-BE49-F238E27FC236}">
                <a16:creationId xmlns:a16="http://schemas.microsoft.com/office/drawing/2014/main" id="{423AF2DA-1FB4-30D0-D214-CB0CC7952068}"/>
              </a:ext>
            </a:extLst>
          </p:cNvPr>
          <p:cNvGrpSpPr/>
          <p:nvPr/>
        </p:nvGrpSpPr>
        <p:grpSpPr>
          <a:xfrm>
            <a:off x="2418603" y="212443"/>
            <a:ext cx="797313" cy="1479991"/>
            <a:chOff x="0" y="0"/>
            <a:chExt cx="4808730" cy="9671271"/>
          </a:xfrm>
        </p:grpSpPr>
        <p:pic>
          <p:nvPicPr>
            <p:cNvPr id="7" name="Picture 3" descr="Picture 3">
              <a:extLst>
                <a:ext uri="{FF2B5EF4-FFF2-40B4-BE49-F238E27FC236}">
                  <a16:creationId xmlns:a16="http://schemas.microsoft.com/office/drawing/2014/main" id="{A4281174-B083-82F4-D35B-8A8661E59F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207" y="253695"/>
              <a:ext cx="4235575" cy="9163881"/>
            </a:xfrm>
            <a:prstGeom prst="rect">
              <a:avLst/>
            </a:prstGeom>
            <a:ln w="25400" cap="flat">
              <a:solidFill>
                <a:schemeClr val="accent1">
                  <a:lumOff val="23529"/>
                </a:schemeClr>
              </a:solidFill>
              <a:prstDash val="solid"/>
              <a:round/>
            </a:ln>
            <a:effectLst/>
          </p:spPr>
        </p:pic>
        <p:pic>
          <p:nvPicPr>
            <p:cNvPr id="15" name="iPhone XS Max.png" descr="iPhone XS Max.png">
              <a:extLst>
                <a:ext uri="{FF2B5EF4-FFF2-40B4-BE49-F238E27FC236}">
                  <a16:creationId xmlns:a16="http://schemas.microsoft.com/office/drawing/2014/main" id="{F6209024-51D2-4900-3A79-8F26279290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19" name="Group">
            <a:extLst>
              <a:ext uri="{FF2B5EF4-FFF2-40B4-BE49-F238E27FC236}">
                <a16:creationId xmlns:a16="http://schemas.microsoft.com/office/drawing/2014/main" id="{858E010D-5DED-DDF8-32DD-C7E5A0AB4ED3}"/>
              </a:ext>
            </a:extLst>
          </p:cNvPr>
          <p:cNvGrpSpPr/>
          <p:nvPr/>
        </p:nvGrpSpPr>
        <p:grpSpPr>
          <a:xfrm>
            <a:off x="2024063" y="1120934"/>
            <a:ext cx="797313" cy="1479991"/>
            <a:chOff x="0" y="0"/>
            <a:chExt cx="4808730" cy="9671271"/>
          </a:xfrm>
        </p:grpSpPr>
        <p:pic>
          <p:nvPicPr>
            <p:cNvPr id="20" name="Picture 6" descr="Picture 6">
              <a:extLst>
                <a:ext uri="{FF2B5EF4-FFF2-40B4-BE49-F238E27FC236}">
                  <a16:creationId xmlns:a16="http://schemas.microsoft.com/office/drawing/2014/main" id="{295E1937-B01D-7B12-E544-B3FCFE5715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577" y="253695"/>
              <a:ext cx="4235575" cy="9163881"/>
            </a:xfrm>
            <a:prstGeom prst="rect">
              <a:avLst/>
            </a:prstGeom>
            <a:ln w="25400" cap="flat">
              <a:solidFill>
                <a:schemeClr val="accent1">
                  <a:lumOff val="23529"/>
                </a:schemeClr>
              </a:solidFill>
              <a:prstDash val="solid"/>
              <a:round/>
            </a:ln>
            <a:effectLst/>
          </p:spPr>
        </p:pic>
        <p:pic>
          <p:nvPicPr>
            <p:cNvPr id="21" name="iPhone XS Max.png" descr="iPhone XS Max.png">
              <a:extLst>
                <a:ext uri="{FF2B5EF4-FFF2-40B4-BE49-F238E27FC236}">
                  <a16:creationId xmlns:a16="http://schemas.microsoft.com/office/drawing/2014/main" id="{220B44DD-CBB8-3ADB-D9C5-267AC80F0E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31" name="Group">
            <a:extLst>
              <a:ext uri="{FF2B5EF4-FFF2-40B4-BE49-F238E27FC236}">
                <a16:creationId xmlns:a16="http://schemas.microsoft.com/office/drawing/2014/main" id="{8BF820A5-0EA3-D493-5079-A1106FAD0A82}"/>
              </a:ext>
            </a:extLst>
          </p:cNvPr>
          <p:cNvGrpSpPr/>
          <p:nvPr/>
        </p:nvGrpSpPr>
        <p:grpSpPr>
          <a:xfrm>
            <a:off x="2809876" y="1120933"/>
            <a:ext cx="809592" cy="1479992"/>
            <a:chOff x="0" y="0"/>
            <a:chExt cx="5727021" cy="11518130"/>
          </a:xfrm>
        </p:grpSpPr>
        <p:pic>
          <p:nvPicPr>
            <p:cNvPr id="32" name="IMG_0F05AD294ECF-1.jpeg" descr="IMG_0F05AD294ECF-1.jpeg">
              <a:extLst>
                <a:ext uri="{FF2B5EF4-FFF2-40B4-BE49-F238E27FC236}">
                  <a16:creationId xmlns:a16="http://schemas.microsoft.com/office/drawing/2014/main" id="{74B2CCDE-9F9B-E98B-C4A1-9567A06575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791" y="319365"/>
              <a:ext cx="5026867" cy="10879400"/>
            </a:xfrm>
            <a:prstGeom prst="rect">
              <a:avLst/>
            </a:prstGeom>
            <a:ln w="12700" cap="flat">
              <a:noFill/>
              <a:miter lim="400000"/>
            </a:ln>
            <a:effectLst/>
          </p:spPr>
        </p:pic>
        <p:pic>
          <p:nvPicPr>
            <p:cNvPr id="33" name="iPhone XS Max.png" descr="iPhone XS Max.png">
              <a:extLst>
                <a:ext uri="{FF2B5EF4-FFF2-40B4-BE49-F238E27FC236}">
                  <a16:creationId xmlns:a16="http://schemas.microsoft.com/office/drawing/2014/main" id="{74C1C937-FAE0-C748-7389-EC34948FEE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5727022" cy="11518131"/>
            </a:xfrm>
            <a:prstGeom prst="rect">
              <a:avLst/>
            </a:prstGeom>
            <a:ln w="12700" cap="flat">
              <a:noFill/>
              <a:miter lim="400000"/>
            </a:ln>
            <a:effectLst/>
          </p:spPr>
        </p:pic>
      </p:grpSp>
      <p:sp>
        <p:nvSpPr>
          <p:cNvPr id="34" name="TextBox 33">
            <a:extLst>
              <a:ext uri="{FF2B5EF4-FFF2-40B4-BE49-F238E27FC236}">
                <a16:creationId xmlns:a16="http://schemas.microsoft.com/office/drawing/2014/main" id="{0A5906CC-0ED6-38A5-A155-2503CFE0006E}"/>
              </a:ext>
            </a:extLst>
          </p:cNvPr>
          <p:cNvSpPr txBox="1"/>
          <p:nvPr/>
        </p:nvSpPr>
        <p:spPr>
          <a:xfrm>
            <a:off x="1951692" y="2656591"/>
            <a:ext cx="1820917" cy="553998"/>
          </a:xfrm>
          <a:prstGeom prst="rect">
            <a:avLst/>
          </a:prstGeom>
          <a:noFill/>
        </p:spPr>
        <p:txBody>
          <a:bodyPr wrap="square" rtlCol="0">
            <a:spAutoFit/>
          </a:bodyPr>
          <a:lstStyle/>
          <a:p>
            <a:pPr algn="ctr" defTabSz="309563" hangingPunct="0"/>
            <a:r>
              <a:rPr lang="en-US" sz="1500" kern="0" dirty="0">
                <a:solidFill>
                  <a:srgbClr val="000000"/>
                </a:solidFill>
                <a:latin typeface="Century Gothic" panose="020B0502020202020204" pitchFamily="34" charset="0"/>
                <a:ea typeface="Helvetica Neue"/>
                <a:cs typeface="Helvetica Neue"/>
                <a:sym typeface="Helvetica Neue"/>
              </a:rPr>
              <a:t>Evidence-Based Intervention</a:t>
            </a:r>
          </a:p>
        </p:txBody>
      </p:sp>
      <p:pic>
        <p:nvPicPr>
          <p:cNvPr id="5122" name="Picture 2">
            <a:extLst>
              <a:ext uri="{FF2B5EF4-FFF2-40B4-BE49-F238E27FC236}">
                <a16:creationId xmlns:a16="http://schemas.microsoft.com/office/drawing/2014/main" id="{E74BF796-A2C9-EC9F-D8B0-25FC02DF97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8729" y="935351"/>
            <a:ext cx="709505" cy="7110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white rectangular sign with black text&#10;&#10;Description automatically generated">
            <a:extLst>
              <a:ext uri="{FF2B5EF4-FFF2-40B4-BE49-F238E27FC236}">
                <a16:creationId xmlns:a16="http://schemas.microsoft.com/office/drawing/2014/main" id="{7A006BAF-EFED-D965-B1BC-F5A3518F91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4979786"/>
            <a:ext cx="2281539" cy="1521026"/>
          </a:xfrm>
          <a:prstGeom prst="rect">
            <a:avLst/>
          </a:prstGeom>
        </p:spPr>
      </p:pic>
      <p:pic>
        <p:nvPicPr>
          <p:cNvPr id="13" name="Picture 12" descr="A close-up of a screen&#10;&#10;Description automatically generated">
            <a:extLst>
              <a:ext uri="{FF2B5EF4-FFF2-40B4-BE49-F238E27FC236}">
                <a16:creationId xmlns:a16="http://schemas.microsoft.com/office/drawing/2014/main" id="{728EF0C1-A2F7-F2F5-E064-0CC04859AB1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214313"/>
            <a:ext cx="2281539" cy="1521026"/>
          </a:xfrm>
          <a:prstGeom prst="rect">
            <a:avLst/>
          </a:prstGeom>
        </p:spPr>
      </p:pic>
      <p:pic>
        <p:nvPicPr>
          <p:cNvPr id="17" name="Picture 16" descr="A screenshot of a white and red text&#10;&#10;Description automatically generated">
            <a:extLst>
              <a:ext uri="{FF2B5EF4-FFF2-40B4-BE49-F238E27FC236}">
                <a16:creationId xmlns:a16="http://schemas.microsoft.com/office/drawing/2014/main" id="{2D5D7A5C-393C-AD5E-B553-D147A981AF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7461" y="1643063"/>
            <a:ext cx="2281539" cy="1521026"/>
          </a:xfrm>
          <a:prstGeom prst="rect">
            <a:avLst/>
          </a:prstGeom>
        </p:spPr>
      </p:pic>
      <p:pic>
        <p:nvPicPr>
          <p:cNvPr id="18" name="Picture 17" descr="A close-up of a sign&#10;&#10;Description automatically generated">
            <a:extLst>
              <a:ext uri="{FF2B5EF4-FFF2-40B4-BE49-F238E27FC236}">
                <a16:creationId xmlns:a16="http://schemas.microsoft.com/office/drawing/2014/main" id="{43FAABF1-B8E2-5DCD-D991-8FF6DC9D7C6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35648" y="3311717"/>
            <a:ext cx="2091853" cy="1394569"/>
          </a:xfrm>
          <a:prstGeom prst="rect">
            <a:avLst/>
          </a:prstGeom>
        </p:spPr>
      </p:pic>
      <p:pic>
        <p:nvPicPr>
          <p:cNvPr id="23" name="Picture 22" descr="A close-up of a red and white card&#10;&#10;Description automatically generated">
            <a:extLst>
              <a:ext uri="{FF2B5EF4-FFF2-40B4-BE49-F238E27FC236}">
                <a16:creationId xmlns:a16="http://schemas.microsoft.com/office/drawing/2014/main" id="{C5561520-3675-D660-B6B7-A507AC4D06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64501" y="3311717"/>
            <a:ext cx="2091853" cy="1394569"/>
          </a:xfrm>
          <a:prstGeom prst="rect">
            <a:avLst/>
          </a:prstGeom>
        </p:spPr>
      </p:pic>
    </p:spTree>
    <p:extLst>
      <p:ext uri="{BB962C8B-B14F-4D97-AF65-F5344CB8AC3E}">
        <p14:creationId xmlns:p14="http://schemas.microsoft.com/office/powerpoint/2010/main" val="211682069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0DB510-7E11-4AA1-9C26-756AA2BBB2D2}"/>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A432D9B-372E-4286-8620-2798621F40F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31CEA84A-15F7-4F51-8FAB-1294F328F197}"/>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B3AD3361-A8FB-48EA-914A-93565F84724C}"/>
              </a:ext>
            </a:extLst>
          </p:cNvPr>
          <p:cNvSpPr>
            <a:spLocks noGrp="1"/>
          </p:cNvSpPr>
          <p:nvPr>
            <p:ph type="body" sz="quarter" idx="16"/>
          </p:nvPr>
        </p:nvSpPr>
        <p:spPr/>
        <p:txBody>
          <a:bodyPr/>
          <a:lstStyle/>
          <a:p>
            <a:endParaRPr lang="en-US" dirty="0"/>
          </a:p>
        </p:txBody>
      </p:sp>
      <p:sp>
        <p:nvSpPr>
          <p:cNvPr id="14" name="Text Placeholder 4">
            <a:extLst>
              <a:ext uri="{FF2B5EF4-FFF2-40B4-BE49-F238E27FC236}">
                <a16:creationId xmlns:a16="http://schemas.microsoft.com/office/drawing/2014/main" id="{C1F7B2D4-FA18-4198-877C-2435ADCA6115}"/>
              </a:ext>
            </a:extLst>
          </p:cNvPr>
          <p:cNvSpPr txBox="1">
            <a:spLocks/>
          </p:cNvSpPr>
          <p:nvPr/>
        </p:nvSpPr>
        <p:spPr>
          <a:xfrm>
            <a:off x="7667625" y="5941118"/>
            <a:ext cx="2826328" cy="211764"/>
          </a:xfrm>
          <a:prstGeom prst="rect">
            <a:avLst/>
          </a:prstGeom>
        </p:spPr>
        <p:txBody>
          <a:bodyPr/>
          <a:lstStyle>
            <a:lvl1pPr marL="0" indent="0" algn="l" defTabSz="731502" rtl="0" eaLnBrk="1" latinLnBrk="0" hangingPunct="1">
              <a:spcBef>
                <a:spcPct val="20000"/>
              </a:spcBef>
              <a:buFont typeface="Arial"/>
              <a:buNone/>
              <a:defRPr sz="900" b="0" i="0" kern="1200" baseline="0">
                <a:solidFill>
                  <a:srgbClr val="A31527"/>
                </a:solidFill>
                <a:latin typeface="Century Gothic" charset="0"/>
                <a:ea typeface="+mn-ea"/>
                <a:cs typeface="Avenir"/>
              </a:defRPr>
            </a:lvl1pPr>
            <a:lvl2pPr marL="1188690" indent="-457189" algn="l" defTabSz="731502"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754" indent="-365751" algn="l" defTabSz="731502"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256" indent="-365751" algn="l" defTabSz="731502"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a:defRPr>
            </a:lvl4pPr>
            <a:lvl5pPr marL="3291758" indent="-365751" algn="l" defTabSz="731502"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a:defRPr>
            </a:lvl5pPr>
            <a:lvl6pPr marL="4023259" indent="-365751" algn="l" defTabSz="731502" rtl="0" eaLnBrk="1" latinLnBrk="0" hangingPunct="1">
              <a:spcBef>
                <a:spcPct val="20000"/>
              </a:spcBef>
              <a:buFont typeface="Arial"/>
              <a:buChar char="•"/>
              <a:defRPr sz="3200" kern="1200">
                <a:solidFill>
                  <a:schemeClr val="tx1"/>
                </a:solidFill>
                <a:latin typeface="+mn-lt"/>
                <a:ea typeface="+mn-ea"/>
                <a:cs typeface="+mn-cs"/>
              </a:defRPr>
            </a:lvl6pPr>
            <a:lvl7pPr marL="4754761" indent="-365751" algn="l" defTabSz="731502" rtl="0" eaLnBrk="1" latinLnBrk="0" hangingPunct="1">
              <a:spcBef>
                <a:spcPct val="20000"/>
              </a:spcBef>
              <a:buFont typeface="Arial"/>
              <a:buChar char="•"/>
              <a:defRPr sz="3200" kern="1200">
                <a:solidFill>
                  <a:schemeClr val="tx1"/>
                </a:solidFill>
                <a:latin typeface="+mn-lt"/>
                <a:ea typeface="+mn-ea"/>
                <a:cs typeface="+mn-cs"/>
              </a:defRPr>
            </a:lvl7pPr>
            <a:lvl8pPr marL="5486263" indent="-365751" algn="l" defTabSz="731502" rtl="0" eaLnBrk="1" latinLnBrk="0" hangingPunct="1">
              <a:spcBef>
                <a:spcPct val="20000"/>
              </a:spcBef>
              <a:buFont typeface="Arial"/>
              <a:buChar char="•"/>
              <a:defRPr sz="3200" kern="1200">
                <a:solidFill>
                  <a:schemeClr val="tx1"/>
                </a:solidFill>
                <a:latin typeface="+mn-lt"/>
                <a:ea typeface="+mn-ea"/>
                <a:cs typeface="+mn-cs"/>
              </a:defRPr>
            </a:lvl8pPr>
            <a:lvl9pPr marL="6217765" indent="-365751" algn="l" defTabSz="731502" rtl="0" eaLnBrk="1" latinLnBrk="0" hangingPunct="1">
              <a:spcBef>
                <a:spcPct val="20000"/>
              </a:spcBef>
              <a:buFont typeface="Arial"/>
              <a:buChar char="•"/>
              <a:defRPr sz="3200" kern="1200">
                <a:solidFill>
                  <a:schemeClr val="tx1"/>
                </a:solidFill>
                <a:latin typeface="+mn-lt"/>
                <a:ea typeface="+mn-ea"/>
                <a:cs typeface="+mn-cs"/>
              </a:defRPr>
            </a:lvl9pPr>
          </a:lstStyle>
          <a:p>
            <a:pPr defTabSz="457198"/>
            <a:r>
              <a:rPr lang="en-US" sz="1000" dirty="0">
                <a:sym typeface="Helvetica Neue"/>
              </a:rPr>
              <a:t>Almeida et al., 2015; Estabrooks et al., 2016</a:t>
            </a:r>
          </a:p>
        </p:txBody>
      </p:sp>
      <p:grpSp>
        <p:nvGrpSpPr>
          <p:cNvPr id="2" name="Group">
            <a:extLst>
              <a:ext uri="{FF2B5EF4-FFF2-40B4-BE49-F238E27FC236}">
                <a16:creationId xmlns:a16="http://schemas.microsoft.com/office/drawing/2014/main" id="{423AF2DA-1FB4-30D0-D214-CB0CC7952068}"/>
              </a:ext>
            </a:extLst>
          </p:cNvPr>
          <p:cNvGrpSpPr/>
          <p:nvPr/>
        </p:nvGrpSpPr>
        <p:grpSpPr>
          <a:xfrm>
            <a:off x="2418603" y="212443"/>
            <a:ext cx="797313" cy="1479991"/>
            <a:chOff x="0" y="0"/>
            <a:chExt cx="4808730" cy="9671271"/>
          </a:xfrm>
        </p:grpSpPr>
        <p:pic>
          <p:nvPicPr>
            <p:cNvPr id="7" name="Picture 3" descr="Picture 3">
              <a:extLst>
                <a:ext uri="{FF2B5EF4-FFF2-40B4-BE49-F238E27FC236}">
                  <a16:creationId xmlns:a16="http://schemas.microsoft.com/office/drawing/2014/main" id="{A4281174-B083-82F4-D35B-8A8661E59F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207" y="253695"/>
              <a:ext cx="4235575" cy="9163881"/>
            </a:xfrm>
            <a:prstGeom prst="rect">
              <a:avLst/>
            </a:prstGeom>
            <a:ln w="25400" cap="flat">
              <a:solidFill>
                <a:schemeClr val="accent1">
                  <a:lumOff val="23529"/>
                </a:schemeClr>
              </a:solidFill>
              <a:prstDash val="solid"/>
              <a:round/>
            </a:ln>
            <a:effectLst/>
          </p:spPr>
        </p:pic>
        <p:pic>
          <p:nvPicPr>
            <p:cNvPr id="15" name="iPhone XS Max.png" descr="iPhone XS Max.png">
              <a:extLst>
                <a:ext uri="{FF2B5EF4-FFF2-40B4-BE49-F238E27FC236}">
                  <a16:creationId xmlns:a16="http://schemas.microsoft.com/office/drawing/2014/main" id="{F6209024-51D2-4900-3A79-8F26279290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19" name="Group">
            <a:extLst>
              <a:ext uri="{FF2B5EF4-FFF2-40B4-BE49-F238E27FC236}">
                <a16:creationId xmlns:a16="http://schemas.microsoft.com/office/drawing/2014/main" id="{858E010D-5DED-DDF8-32DD-C7E5A0AB4ED3}"/>
              </a:ext>
            </a:extLst>
          </p:cNvPr>
          <p:cNvGrpSpPr/>
          <p:nvPr/>
        </p:nvGrpSpPr>
        <p:grpSpPr>
          <a:xfrm>
            <a:off x="2024063" y="1120934"/>
            <a:ext cx="797313" cy="1479991"/>
            <a:chOff x="0" y="0"/>
            <a:chExt cx="4808730" cy="9671271"/>
          </a:xfrm>
        </p:grpSpPr>
        <p:pic>
          <p:nvPicPr>
            <p:cNvPr id="20" name="Picture 6" descr="Picture 6">
              <a:extLst>
                <a:ext uri="{FF2B5EF4-FFF2-40B4-BE49-F238E27FC236}">
                  <a16:creationId xmlns:a16="http://schemas.microsoft.com/office/drawing/2014/main" id="{295E1937-B01D-7B12-E544-B3FCFE5715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577" y="253695"/>
              <a:ext cx="4235575" cy="9163881"/>
            </a:xfrm>
            <a:prstGeom prst="rect">
              <a:avLst/>
            </a:prstGeom>
            <a:ln w="25400" cap="flat">
              <a:solidFill>
                <a:schemeClr val="accent1">
                  <a:lumOff val="23529"/>
                </a:schemeClr>
              </a:solidFill>
              <a:prstDash val="solid"/>
              <a:round/>
            </a:ln>
            <a:effectLst/>
          </p:spPr>
        </p:pic>
        <p:pic>
          <p:nvPicPr>
            <p:cNvPr id="21" name="iPhone XS Max.png" descr="iPhone XS Max.png">
              <a:extLst>
                <a:ext uri="{FF2B5EF4-FFF2-40B4-BE49-F238E27FC236}">
                  <a16:creationId xmlns:a16="http://schemas.microsoft.com/office/drawing/2014/main" id="{220B44DD-CBB8-3ADB-D9C5-267AC80F0E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31" name="Group">
            <a:extLst>
              <a:ext uri="{FF2B5EF4-FFF2-40B4-BE49-F238E27FC236}">
                <a16:creationId xmlns:a16="http://schemas.microsoft.com/office/drawing/2014/main" id="{8BF820A5-0EA3-D493-5079-A1106FAD0A82}"/>
              </a:ext>
            </a:extLst>
          </p:cNvPr>
          <p:cNvGrpSpPr/>
          <p:nvPr/>
        </p:nvGrpSpPr>
        <p:grpSpPr>
          <a:xfrm>
            <a:off x="2809876" y="1120933"/>
            <a:ext cx="809592" cy="1479992"/>
            <a:chOff x="0" y="0"/>
            <a:chExt cx="5727021" cy="11518130"/>
          </a:xfrm>
        </p:grpSpPr>
        <p:pic>
          <p:nvPicPr>
            <p:cNvPr id="32" name="IMG_0F05AD294ECF-1.jpeg" descr="IMG_0F05AD294ECF-1.jpeg">
              <a:extLst>
                <a:ext uri="{FF2B5EF4-FFF2-40B4-BE49-F238E27FC236}">
                  <a16:creationId xmlns:a16="http://schemas.microsoft.com/office/drawing/2014/main" id="{74B2CCDE-9F9B-E98B-C4A1-9567A06575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791" y="319365"/>
              <a:ext cx="5026867" cy="10879400"/>
            </a:xfrm>
            <a:prstGeom prst="rect">
              <a:avLst/>
            </a:prstGeom>
            <a:ln w="12700" cap="flat">
              <a:noFill/>
              <a:miter lim="400000"/>
            </a:ln>
            <a:effectLst/>
          </p:spPr>
        </p:pic>
        <p:pic>
          <p:nvPicPr>
            <p:cNvPr id="33" name="iPhone XS Max.png" descr="iPhone XS Max.png">
              <a:extLst>
                <a:ext uri="{FF2B5EF4-FFF2-40B4-BE49-F238E27FC236}">
                  <a16:creationId xmlns:a16="http://schemas.microsoft.com/office/drawing/2014/main" id="{74C1C937-FAE0-C748-7389-EC34948FEE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5727022" cy="11518131"/>
            </a:xfrm>
            <a:prstGeom prst="rect">
              <a:avLst/>
            </a:prstGeom>
            <a:ln w="12700" cap="flat">
              <a:noFill/>
              <a:miter lim="400000"/>
            </a:ln>
            <a:effectLst/>
          </p:spPr>
        </p:pic>
      </p:grpSp>
      <p:sp>
        <p:nvSpPr>
          <p:cNvPr id="34" name="TextBox 33">
            <a:extLst>
              <a:ext uri="{FF2B5EF4-FFF2-40B4-BE49-F238E27FC236}">
                <a16:creationId xmlns:a16="http://schemas.microsoft.com/office/drawing/2014/main" id="{0A5906CC-0ED6-38A5-A155-2503CFE0006E}"/>
              </a:ext>
            </a:extLst>
          </p:cNvPr>
          <p:cNvSpPr txBox="1"/>
          <p:nvPr/>
        </p:nvSpPr>
        <p:spPr>
          <a:xfrm>
            <a:off x="1951692" y="2656591"/>
            <a:ext cx="1820917" cy="553998"/>
          </a:xfrm>
          <a:prstGeom prst="rect">
            <a:avLst/>
          </a:prstGeom>
          <a:noFill/>
        </p:spPr>
        <p:txBody>
          <a:bodyPr wrap="square" rtlCol="0">
            <a:spAutoFit/>
          </a:bodyPr>
          <a:lstStyle/>
          <a:p>
            <a:pPr algn="ctr" defTabSz="309563" hangingPunct="0"/>
            <a:r>
              <a:rPr lang="en-US" sz="1500" kern="0" dirty="0">
                <a:solidFill>
                  <a:srgbClr val="000000"/>
                </a:solidFill>
                <a:latin typeface="Century Gothic" panose="020B0502020202020204" pitchFamily="34" charset="0"/>
                <a:ea typeface="Helvetica Neue"/>
                <a:cs typeface="Helvetica Neue"/>
                <a:sym typeface="Helvetica Neue"/>
              </a:rPr>
              <a:t>Evidence-Based Intervention</a:t>
            </a:r>
          </a:p>
        </p:txBody>
      </p:sp>
      <p:pic>
        <p:nvPicPr>
          <p:cNvPr id="5122" name="Picture 2">
            <a:extLst>
              <a:ext uri="{FF2B5EF4-FFF2-40B4-BE49-F238E27FC236}">
                <a16:creationId xmlns:a16="http://schemas.microsoft.com/office/drawing/2014/main" id="{E74BF796-A2C9-EC9F-D8B0-25FC02DF97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8729" y="935351"/>
            <a:ext cx="709505" cy="7110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up of a white and red card&#10;&#10;Description automatically generated">
            <a:extLst>
              <a:ext uri="{FF2B5EF4-FFF2-40B4-BE49-F238E27FC236}">
                <a16:creationId xmlns:a16="http://schemas.microsoft.com/office/drawing/2014/main" id="{DC9DA553-58CD-B6EB-A0C2-98C87809FB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7462" y="214313"/>
            <a:ext cx="2281538" cy="1521025"/>
          </a:xfrm>
          <a:prstGeom prst="rect">
            <a:avLst/>
          </a:prstGeom>
        </p:spPr>
      </p:pic>
      <p:pic>
        <p:nvPicPr>
          <p:cNvPr id="11" name="Picture 10" descr="A screen shot of a phone&#10;&#10;Description automatically generated">
            <a:extLst>
              <a:ext uri="{FF2B5EF4-FFF2-40B4-BE49-F238E27FC236}">
                <a16:creationId xmlns:a16="http://schemas.microsoft.com/office/drawing/2014/main" id="{C0502770-FB40-91A0-8CAB-CB5757D08D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25013" y="4785624"/>
            <a:ext cx="2281538" cy="1521025"/>
          </a:xfrm>
          <a:prstGeom prst="rect">
            <a:avLst/>
          </a:prstGeom>
        </p:spPr>
      </p:pic>
    </p:spTree>
    <p:extLst>
      <p:ext uri="{BB962C8B-B14F-4D97-AF65-F5344CB8AC3E}">
        <p14:creationId xmlns:p14="http://schemas.microsoft.com/office/powerpoint/2010/main" val="332167170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0DB510-7E11-4AA1-9C26-756AA2BBB2D2}"/>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A432D9B-372E-4286-8620-2798621F40F0}"/>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31CEA84A-15F7-4F51-8FAB-1294F328F197}"/>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B3AD3361-A8FB-48EA-914A-93565F84724C}"/>
              </a:ext>
            </a:extLst>
          </p:cNvPr>
          <p:cNvSpPr>
            <a:spLocks noGrp="1"/>
          </p:cNvSpPr>
          <p:nvPr>
            <p:ph type="body" sz="quarter" idx="16"/>
          </p:nvPr>
        </p:nvSpPr>
        <p:spPr/>
        <p:txBody>
          <a:bodyPr/>
          <a:lstStyle/>
          <a:p>
            <a:endParaRPr lang="en-US" dirty="0"/>
          </a:p>
        </p:txBody>
      </p:sp>
      <p:sp>
        <p:nvSpPr>
          <p:cNvPr id="14" name="Text Placeholder 4">
            <a:extLst>
              <a:ext uri="{FF2B5EF4-FFF2-40B4-BE49-F238E27FC236}">
                <a16:creationId xmlns:a16="http://schemas.microsoft.com/office/drawing/2014/main" id="{C1F7B2D4-FA18-4198-877C-2435ADCA6115}"/>
              </a:ext>
            </a:extLst>
          </p:cNvPr>
          <p:cNvSpPr txBox="1">
            <a:spLocks/>
          </p:cNvSpPr>
          <p:nvPr/>
        </p:nvSpPr>
        <p:spPr>
          <a:xfrm>
            <a:off x="7667625" y="5941118"/>
            <a:ext cx="2826328" cy="211764"/>
          </a:xfrm>
          <a:prstGeom prst="rect">
            <a:avLst/>
          </a:prstGeom>
        </p:spPr>
        <p:txBody>
          <a:bodyPr/>
          <a:lstStyle>
            <a:lvl1pPr marL="0" indent="0" algn="l" defTabSz="731502" rtl="0" eaLnBrk="1" latinLnBrk="0" hangingPunct="1">
              <a:spcBef>
                <a:spcPct val="20000"/>
              </a:spcBef>
              <a:buFont typeface="Arial"/>
              <a:buNone/>
              <a:defRPr sz="900" b="0" i="0" kern="1200" baseline="0">
                <a:solidFill>
                  <a:srgbClr val="A31527"/>
                </a:solidFill>
                <a:latin typeface="Century Gothic" charset="0"/>
                <a:ea typeface="+mn-ea"/>
                <a:cs typeface="Avenir"/>
              </a:defRPr>
            </a:lvl1pPr>
            <a:lvl2pPr marL="1188690" indent="-457189" algn="l" defTabSz="731502"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754" indent="-365751" algn="l" defTabSz="731502"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256" indent="-365751" algn="l" defTabSz="731502"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a:defRPr>
            </a:lvl4pPr>
            <a:lvl5pPr marL="3291758" indent="-365751" algn="l" defTabSz="731502"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a:defRPr>
            </a:lvl5pPr>
            <a:lvl6pPr marL="4023259" indent="-365751" algn="l" defTabSz="731502" rtl="0" eaLnBrk="1" latinLnBrk="0" hangingPunct="1">
              <a:spcBef>
                <a:spcPct val="20000"/>
              </a:spcBef>
              <a:buFont typeface="Arial"/>
              <a:buChar char="•"/>
              <a:defRPr sz="3200" kern="1200">
                <a:solidFill>
                  <a:schemeClr val="tx1"/>
                </a:solidFill>
                <a:latin typeface="+mn-lt"/>
                <a:ea typeface="+mn-ea"/>
                <a:cs typeface="+mn-cs"/>
              </a:defRPr>
            </a:lvl6pPr>
            <a:lvl7pPr marL="4754761" indent="-365751" algn="l" defTabSz="731502" rtl="0" eaLnBrk="1" latinLnBrk="0" hangingPunct="1">
              <a:spcBef>
                <a:spcPct val="20000"/>
              </a:spcBef>
              <a:buFont typeface="Arial"/>
              <a:buChar char="•"/>
              <a:defRPr sz="3200" kern="1200">
                <a:solidFill>
                  <a:schemeClr val="tx1"/>
                </a:solidFill>
                <a:latin typeface="+mn-lt"/>
                <a:ea typeface="+mn-ea"/>
                <a:cs typeface="+mn-cs"/>
              </a:defRPr>
            </a:lvl7pPr>
            <a:lvl8pPr marL="5486263" indent="-365751" algn="l" defTabSz="731502" rtl="0" eaLnBrk="1" latinLnBrk="0" hangingPunct="1">
              <a:spcBef>
                <a:spcPct val="20000"/>
              </a:spcBef>
              <a:buFont typeface="Arial"/>
              <a:buChar char="•"/>
              <a:defRPr sz="3200" kern="1200">
                <a:solidFill>
                  <a:schemeClr val="tx1"/>
                </a:solidFill>
                <a:latin typeface="+mn-lt"/>
                <a:ea typeface="+mn-ea"/>
                <a:cs typeface="+mn-cs"/>
              </a:defRPr>
            </a:lvl8pPr>
            <a:lvl9pPr marL="6217765" indent="-365751" algn="l" defTabSz="731502" rtl="0" eaLnBrk="1" latinLnBrk="0" hangingPunct="1">
              <a:spcBef>
                <a:spcPct val="20000"/>
              </a:spcBef>
              <a:buFont typeface="Arial"/>
              <a:buChar char="•"/>
              <a:defRPr sz="3200" kern="1200">
                <a:solidFill>
                  <a:schemeClr val="tx1"/>
                </a:solidFill>
                <a:latin typeface="+mn-lt"/>
                <a:ea typeface="+mn-ea"/>
                <a:cs typeface="+mn-cs"/>
              </a:defRPr>
            </a:lvl9pPr>
          </a:lstStyle>
          <a:p>
            <a:pPr defTabSz="457198"/>
            <a:r>
              <a:rPr lang="en-US" sz="1000" dirty="0">
                <a:sym typeface="Helvetica Neue"/>
              </a:rPr>
              <a:t>Almeida et al., 2015; Estabrooks et al., 2016</a:t>
            </a:r>
          </a:p>
        </p:txBody>
      </p:sp>
      <p:grpSp>
        <p:nvGrpSpPr>
          <p:cNvPr id="2" name="Group">
            <a:extLst>
              <a:ext uri="{FF2B5EF4-FFF2-40B4-BE49-F238E27FC236}">
                <a16:creationId xmlns:a16="http://schemas.microsoft.com/office/drawing/2014/main" id="{423AF2DA-1FB4-30D0-D214-CB0CC7952068}"/>
              </a:ext>
            </a:extLst>
          </p:cNvPr>
          <p:cNvGrpSpPr/>
          <p:nvPr/>
        </p:nvGrpSpPr>
        <p:grpSpPr>
          <a:xfrm>
            <a:off x="2418603" y="212443"/>
            <a:ext cx="797313" cy="1479991"/>
            <a:chOff x="0" y="0"/>
            <a:chExt cx="4808730" cy="9671271"/>
          </a:xfrm>
        </p:grpSpPr>
        <p:pic>
          <p:nvPicPr>
            <p:cNvPr id="7" name="Picture 3" descr="Picture 3">
              <a:extLst>
                <a:ext uri="{FF2B5EF4-FFF2-40B4-BE49-F238E27FC236}">
                  <a16:creationId xmlns:a16="http://schemas.microsoft.com/office/drawing/2014/main" id="{A4281174-B083-82F4-D35B-8A8661E59F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9207" y="253695"/>
              <a:ext cx="4235575" cy="9163881"/>
            </a:xfrm>
            <a:prstGeom prst="rect">
              <a:avLst/>
            </a:prstGeom>
            <a:ln w="25400" cap="flat">
              <a:solidFill>
                <a:schemeClr val="accent1">
                  <a:lumOff val="23529"/>
                </a:schemeClr>
              </a:solidFill>
              <a:prstDash val="solid"/>
              <a:round/>
            </a:ln>
            <a:effectLst/>
          </p:spPr>
        </p:pic>
        <p:pic>
          <p:nvPicPr>
            <p:cNvPr id="15" name="iPhone XS Max.png" descr="iPhone XS Max.png">
              <a:extLst>
                <a:ext uri="{FF2B5EF4-FFF2-40B4-BE49-F238E27FC236}">
                  <a16:creationId xmlns:a16="http://schemas.microsoft.com/office/drawing/2014/main" id="{F6209024-51D2-4900-3A79-8F262792907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19" name="Group">
            <a:extLst>
              <a:ext uri="{FF2B5EF4-FFF2-40B4-BE49-F238E27FC236}">
                <a16:creationId xmlns:a16="http://schemas.microsoft.com/office/drawing/2014/main" id="{858E010D-5DED-DDF8-32DD-C7E5A0AB4ED3}"/>
              </a:ext>
            </a:extLst>
          </p:cNvPr>
          <p:cNvGrpSpPr/>
          <p:nvPr/>
        </p:nvGrpSpPr>
        <p:grpSpPr>
          <a:xfrm>
            <a:off x="2024063" y="1120934"/>
            <a:ext cx="797313" cy="1479991"/>
            <a:chOff x="0" y="0"/>
            <a:chExt cx="4808730" cy="9671271"/>
          </a:xfrm>
        </p:grpSpPr>
        <p:pic>
          <p:nvPicPr>
            <p:cNvPr id="20" name="Picture 6" descr="Picture 6">
              <a:extLst>
                <a:ext uri="{FF2B5EF4-FFF2-40B4-BE49-F238E27FC236}">
                  <a16:creationId xmlns:a16="http://schemas.microsoft.com/office/drawing/2014/main" id="{295E1937-B01D-7B12-E544-B3FCFE5715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6577" y="253695"/>
              <a:ext cx="4235575" cy="9163881"/>
            </a:xfrm>
            <a:prstGeom prst="rect">
              <a:avLst/>
            </a:prstGeom>
            <a:ln w="25400" cap="flat">
              <a:solidFill>
                <a:schemeClr val="accent1">
                  <a:lumOff val="23529"/>
                </a:schemeClr>
              </a:solidFill>
              <a:prstDash val="solid"/>
              <a:round/>
            </a:ln>
            <a:effectLst/>
          </p:spPr>
        </p:pic>
        <p:pic>
          <p:nvPicPr>
            <p:cNvPr id="21" name="iPhone XS Max.png" descr="iPhone XS Max.png">
              <a:extLst>
                <a:ext uri="{FF2B5EF4-FFF2-40B4-BE49-F238E27FC236}">
                  <a16:creationId xmlns:a16="http://schemas.microsoft.com/office/drawing/2014/main" id="{220B44DD-CBB8-3ADB-D9C5-267AC80F0E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4808731" cy="9671272"/>
            </a:xfrm>
            <a:prstGeom prst="rect">
              <a:avLst/>
            </a:prstGeom>
            <a:ln w="12700" cap="flat">
              <a:noFill/>
              <a:miter lim="400000"/>
            </a:ln>
            <a:effectLst/>
          </p:spPr>
        </p:pic>
      </p:grpSp>
      <p:grpSp>
        <p:nvGrpSpPr>
          <p:cNvPr id="31" name="Group">
            <a:extLst>
              <a:ext uri="{FF2B5EF4-FFF2-40B4-BE49-F238E27FC236}">
                <a16:creationId xmlns:a16="http://schemas.microsoft.com/office/drawing/2014/main" id="{8BF820A5-0EA3-D493-5079-A1106FAD0A82}"/>
              </a:ext>
            </a:extLst>
          </p:cNvPr>
          <p:cNvGrpSpPr/>
          <p:nvPr/>
        </p:nvGrpSpPr>
        <p:grpSpPr>
          <a:xfrm>
            <a:off x="2809876" y="1120933"/>
            <a:ext cx="809592" cy="1479992"/>
            <a:chOff x="0" y="0"/>
            <a:chExt cx="5727021" cy="11518130"/>
          </a:xfrm>
        </p:grpSpPr>
        <p:pic>
          <p:nvPicPr>
            <p:cNvPr id="32" name="IMG_0F05AD294ECF-1.jpeg" descr="IMG_0F05AD294ECF-1.jpeg">
              <a:extLst>
                <a:ext uri="{FF2B5EF4-FFF2-40B4-BE49-F238E27FC236}">
                  <a16:creationId xmlns:a16="http://schemas.microsoft.com/office/drawing/2014/main" id="{74B2CCDE-9F9B-E98B-C4A1-9567A06575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791" y="319365"/>
              <a:ext cx="5026867" cy="10879400"/>
            </a:xfrm>
            <a:prstGeom prst="rect">
              <a:avLst/>
            </a:prstGeom>
            <a:ln w="12700" cap="flat">
              <a:noFill/>
              <a:miter lim="400000"/>
            </a:ln>
            <a:effectLst/>
          </p:spPr>
        </p:pic>
        <p:pic>
          <p:nvPicPr>
            <p:cNvPr id="33" name="iPhone XS Max.png" descr="iPhone XS Max.png">
              <a:extLst>
                <a:ext uri="{FF2B5EF4-FFF2-40B4-BE49-F238E27FC236}">
                  <a16:creationId xmlns:a16="http://schemas.microsoft.com/office/drawing/2014/main" id="{74C1C937-FAE0-C748-7389-EC34948FEE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5727022" cy="11518131"/>
            </a:xfrm>
            <a:prstGeom prst="rect">
              <a:avLst/>
            </a:prstGeom>
            <a:ln w="12700" cap="flat">
              <a:noFill/>
              <a:miter lim="400000"/>
            </a:ln>
            <a:effectLst/>
          </p:spPr>
        </p:pic>
      </p:grpSp>
      <p:sp>
        <p:nvSpPr>
          <p:cNvPr id="34" name="TextBox 33">
            <a:extLst>
              <a:ext uri="{FF2B5EF4-FFF2-40B4-BE49-F238E27FC236}">
                <a16:creationId xmlns:a16="http://schemas.microsoft.com/office/drawing/2014/main" id="{0A5906CC-0ED6-38A5-A155-2503CFE0006E}"/>
              </a:ext>
            </a:extLst>
          </p:cNvPr>
          <p:cNvSpPr txBox="1"/>
          <p:nvPr/>
        </p:nvSpPr>
        <p:spPr>
          <a:xfrm>
            <a:off x="1951692" y="2656591"/>
            <a:ext cx="1820917" cy="553998"/>
          </a:xfrm>
          <a:prstGeom prst="rect">
            <a:avLst/>
          </a:prstGeom>
          <a:noFill/>
        </p:spPr>
        <p:txBody>
          <a:bodyPr wrap="square" rtlCol="0">
            <a:spAutoFit/>
          </a:bodyPr>
          <a:lstStyle/>
          <a:p>
            <a:pPr algn="ctr" defTabSz="309563" hangingPunct="0"/>
            <a:r>
              <a:rPr lang="en-US" sz="1500" kern="0" dirty="0">
                <a:solidFill>
                  <a:srgbClr val="000000"/>
                </a:solidFill>
                <a:latin typeface="Century Gothic" panose="020B0502020202020204" pitchFamily="34" charset="0"/>
                <a:ea typeface="Helvetica Neue"/>
                <a:cs typeface="Helvetica Neue"/>
                <a:sym typeface="Helvetica Neue"/>
              </a:rPr>
              <a:t>Evidence-Based Intervention</a:t>
            </a:r>
          </a:p>
        </p:txBody>
      </p:sp>
      <p:pic>
        <p:nvPicPr>
          <p:cNvPr id="5122" name="Picture 2">
            <a:extLst>
              <a:ext uri="{FF2B5EF4-FFF2-40B4-BE49-F238E27FC236}">
                <a16:creationId xmlns:a16="http://schemas.microsoft.com/office/drawing/2014/main" id="{E74BF796-A2C9-EC9F-D8B0-25FC02DF97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8729" y="935351"/>
            <a:ext cx="709505" cy="7110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screen shot of a phone&#10;&#10;Description automatically generated">
            <a:extLst>
              <a:ext uri="{FF2B5EF4-FFF2-40B4-BE49-F238E27FC236}">
                <a16:creationId xmlns:a16="http://schemas.microsoft.com/office/drawing/2014/main" id="{C0502770-FB40-91A0-8CAB-CB5757D08D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5013" y="4785624"/>
            <a:ext cx="2281538" cy="1521025"/>
          </a:xfrm>
          <a:prstGeom prst="rect">
            <a:avLst/>
          </a:prstGeom>
        </p:spPr>
      </p:pic>
      <p:pic>
        <p:nvPicPr>
          <p:cNvPr id="9" name="Picture 8" descr="A close-up of a card&#10;&#10;Description automatically generated">
            <a:extLst>
              <a:ext uri="{FF2B5EF4-FFF2-40B4-BE49-F238E27FC236}">
                <a16:creationId xmlns:a16="http://schemas.microsoft.com/office/drawing/2014/main" id="{33182E09-A37C-CF50-2EE5-C1C5722284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79234" y="3260484"/>
            <a:ext cx="2157980" cy="1438653"/>
          </a:xfrm>
          <a:prstGeom prst="rect">
            <a:avLst/>
          </a:prstGeom>
        </p:spPr>
      </p:pic>
      <p:pic>
        <p:nvPicPr>
          <p:cNvPr id="10" name="Picture 9" descr="A close-up of a red and white card&#10;&#10;Description automatically generated">
            <a:extLst>
              <a:ext uri="{FF2B5EF4-FFF2-40B4-BE49-F238E27FC236}">
                <a16:creationId xmlns:a16="http://schemas.microsoft.com/office/drawing/2014/main" id="{B98C2055-E719-3190-4DA4-851A292B1B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24562" y="3260484"/>
            <a:ext cx="2225269" cy="1483512"/>
          </a:xfrm>
          <a:prstGeom prst="rect">
            <a:avLst/>
          </a:prstGeom>
        </p:spPr>
      </p:pic>
      <p:pic>
        <p:nvPicPr>
          <p:cNvPr id="12" name="Picture 11" descr="A close-up of a screen&#10;&#10;Description automatically generated">
            <a:extLst>
              <a:ext uri="{FF2B5EF4-FFF2-40B4-BE49-F238E27FC236}">
                <a16:creationId xmlns:a16="http://schemas.microsoft.com/office/drawing/2014/main" id="{0A94E353-4C37-EE65-429C-1F37DE80249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25013" y="1683793"/>
            <a:ext cx="2281538" cy="1521025"/>
          </a:xfrm>
          <a:prstGeom prst="rect">
            <a:avLst/>
          </a:prstGeom>
        </p:spPr>
      </p:pic>
      <p:pic>
        <p:nvPicPr>
          <p:cNvPr id="13" name="Picture 12" descr="A close-up of a white and red card&#10;&#10;Description automatically generated">
            <a:extLst>
              <a:ext uri="{FF2B5EF4-FFF2-40B4-BE49-F238E27FC236}">
                <a16:creationId xmlns:a16="http://schemas.microsoft.com/office/drawing/2014/main" id="{5757A236-A60E-E419-A47A-1FD5B2827DF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57462" y="193475"/>
            <a:ext cx="2281538" cy="1521025"/>
          </a:xfrm>
          <a:prstGeom prst="rect">
            <a:avLst/>
          </a:prstGeom>
        </p:spPr>
      </p:pic>
    </p:spTree>
    <p:extLst>
      <p:ext uri="{BB962C8B-B14F-4D97-AF65-F5344CB8AC3E}">
        <p14:creationId xmlns:p14="http://schemas.microsoft.com/office/powerpoint/2010/main" val="273337495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Title"/>
          <p:cNvSpPr txBox="1">
            <a:spLocks noGrp="1"/>
          </p:cNvSpPr>
          <p:nvPr>
            <p:ph type="title"/>
          </p:nvPr>
        </p:nvSpPr>
        <p:spPr>
          <a:xfrm>
            <a:off x="2253011" y="3150394"/>
            <a:ext cx="8024464" cy="557213"/>
          </a:xfrm>
          <a:prstGeom prst="rect">
            <a:avLst/>
          </a:prstGeom>
        </p:spPr>
        <p:txBody>
          <a:bodyPr>
            <a:noAutofit/>
          </a:bodyPr>
          <a:lstStyle/>
          <a:p>
            <a:pPr marL="155972" lvl="1"/>
            <a:r>
              <a:rPr lang="en-US" sz="5063" b="1" dirty="0">
                <a:solidFill>
                  <a:srgbClr val="414042"/>
                </a:solidFill>
                <a:latin typeface="Century Gothic" panose="020B0502020202020204" pitchFamily="34" charset="0"/>
              </a:rPr>
              <a:t>Mapping &amp; Logic Models</a:t>
            </a:r>
          </a:p>
        </p:txBody>
      </p:sp>
    </p:spTree>
    <p:extLst>
      <p:ext uri="{BB962C8B-B14F-4D97-AF65-F5344CB8AC3E}">
        <p14:creationId xmlns:p14="http://schemas.microsoft.com/office/powerpoint/2010/main" val="14193346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7767328F-4273-844F-9B52-87E8818418D4}"/>
              </a:ext>
            </a:extLst>
          </p:cNvPr>
          <p:cNvSpPr/>
          <p:nvPr/>
        </p:nvSpPr>
        <p:spPr>
          <a:xfrm>
            <a:off x="4371773" y="1644268"/>
            <a:ext cx="1909142" cy="724477"/>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750" b="1" dirty="0">
                <a:solidFill>
                  <a:prstClr val="black"/>
                </a:solidFill>
                <a:latin typeface="Century Gothic" panose="020B0502020202020204" pitchFamily="34" charset="0"/>
                <a:sym typeface="Helvetica Neue"/>
              </a:rPr>
              <a:t>Fund &amp; Contract (A)</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Identify communities with strong partnerships across organizations and a priority to address childhood obesity.</a:t>
            </a:r>
          </a:p>
        </p:txBody>
      </p:sp>
      <p:sp>
        <p:nvSpPr>
          <p:cNvPr id="95" name="Right Arrow 94">
            <a:extLst>
              <a:ext uri="{FF2B5EF4-FFF2-40B4-BE49-F238E27FC236}">
                <a16:creationId xmlns:a16="http://schemas.microsoft.com/office/drawing/2014/main" id="{DFEBF9C6-90FD-6545-8EFF-589CB4078687}"/>
              </a:ext>
            </a:extLst>
          </p:cNvPr>
          <p:cNvSpPr/>
          <p:nvPr/>
        </p:nvSpPr>
        <p:spPr>
          <a:xfrm rot="5400000">
            <a:off x="9459990" y="3399898"/>
            <a:ext cx="168769" cy="157230"/>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a:solidFill>
                <a:prstClr val="white"/>
              </a:solidFill>
              <a:latin typeface="Century Gothic" panose="020B0502020202020204" pitchFamily="34" charset="0"/>
              <a:sym typeface="Helvetica Neue"/>
            </a:endParaRPr>
          </a:p>
        </p:txBody>
      </p:sp>
      <p:sp>
        <p:nvSpPr>
          <p:cNvPr id="17" name="TextBox 16"/>
          <p:cNvSpPr txBox="1"/>
          <p:nvPr/>
        </p:nvSpPr>
        <p:spPr>
          <a:xfrm>
            <a:off x="1939160" y="1374708"/>
            <a:ext cx="2146468" cy="207749"/>
          </a:xfrm>
          <a:prstGeom prst="rect">
            <a:avLst/>
          </a:prstGeom>
          <a:noFill/>
        </p:spPr>
        <p:txBody>
          <a:bodyPr wrap="square" rtlCol="0">
            <a:spAutoFit/>
          </a:bodyPr>
          <a:lstStyle/>
          <a:p>
            <a:pPr algn="ctr" defTabSz="685800"/>
            <a:r>
              <a:rPr lang="en-US" sz="750" b="1" dirty="0">
                <a:solidFill>
                  <a:prstClr val="black"/>
                </a:solidFill>
                <a:latin typeface="Century Gothic" panose="020B0502020202020204" pitchFamily="34" charset="0"/>
                <a:ea typeface="Arial" charset="0"/>
                <a:cs typeface="Arial" charset="0"/>
                <a:sym typeface="Helvetica Neue"/>
              </a:rPr>
              <a:t>Determinants</a:t>
            </a:r>
          </a:p>
        </p:txBody>
      </p:sp>
      <p:sp>
        <p:nvSpPr>
          <p:cNvPr id="18" name="TextBox 17"/>
          <p:cNvSpPr txBox="1"/>
          <p:nvPr/>
        </p:nvSpPr>
        <p:spPr>
          <a:xfrm>
            <a:off x="4417652" y="1362003"/>
            <a:ext cx="1817382" cy="207749"/>
          </a:xfrm>
          <a:prstGeom prst="rect">
            <a:avLst/>
          </a:prstGeom>
          <a:noFill/>
        </p:spPr>
        <p:txBody>
          <a:bodyPr wrap="square" rtlCol="0">
            <a:spAutoFit/>
          </a:bodyPr>
          <a:lstStyle/>
          <a:p>
            <a:pPr algn="ctr" defTabSz="685800"/>
            <a:r>
              <a:rPr lang="en-US" sz="750" b="1" dirty="0">
                <a:solidFill>
                  <a:prstClr val="black"/>
                </a:solidFill>
                <a:latin typeface="Century Gothic" panose="020B0502020202020204" pitchFamily="34" charset="0"/>
                <a:ea typeface="Arial" charset="0"/>
                <a:cs typeface="Arial" charset="0"/>
                <a:sym typeface="Helvetica Neue"/>
              </a:rPr>
              <a:t>Implementation Strategies</a:t>
            </a:r>
          </a:p>
        </p:txBody>
      </p:sp>
      <p:sp>
        <p:nvSpPr>
          <p:cNvPr id="19" name="TextBox 18"/>
          <p:cNvSpPr txBox="1"/>
          <p:nvPr/>
        </p:nvSpPr>
        <p:spPr>
          <a:xfrm>
            <a:off x="6606943" y="1362002"/>
            <a:ext cx="1714211" cy="207749"/>
          </a:xfrm>
          <a:prstGeom prst="rect">
            <a:avLst/>
          </a:prstGeom>
          <a:noFill/>
        </p:spPr>
        <p:txBody>
          <a:bodyPr wrap="square" rtlCol="0">
            <a:spAutoFit/>
          </a:bodyPr>
          <a:lstStyle/>
          <a:p>
            <a:pPr algn="ctr" defTabSz="685800"/>
            <a:r>
              <a:rPr lang="en-US" sz="750" b="1" dirty="0">
                <a:solidFill>
                  <a:prstClr val="black"/>
                </a:solidFill>
                <a:latin typeface="Century Gothic" panose="020B0502020202020204" pitchFamily="34" charset="0"/>
                <a:ea typeface="Arial" charset="0"/>
                <a:cs typeface="Arial" charset="0"/>
                <a:sym typeface="Helvetica Neue"/>
              </a:rPr>
              <a:t>Mechanisms</a:t>
            </a:r>
          </a:p>
        </p:txBody>
      </p:sp>
      <p:sp>
        <p:nvSpPr>
          <p:cNvPr id="35" name="Right Arrow 34"/>
          <p:cNvSpPr/>
          <p:nvPr/>
        </p:nvSpPr>
        <p:spPr>
          <a:xfrm>
            <a:off x="4158588" y="4093241"/>
            <a:ext cx="163022" cy="17785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a:solidFill>
                <a:prstClr val="white"/>
              </a:solidFill>
              <a:latin typeface="Century Gothic" panose="020B0502020202020204" pitchFamily="34" charset="0"/>
              <a:sym typeface="Helvetica Neue"/>
            </a:endParaRPr>
          </a:p>
        </p:txBody>
      </p:sp>
      <p:sp>
        <p:nvSpPr>
          <p:cNvPr id="52" name="Rectangle 51">
            <a:extLst>
              <a:ext uri="{FF2B5EF4-FFF2-40B4-BE49-F238E27FC236}">
                <a16:creationId xmlns:a16="http://schemas.microsoft.com/office/drawing/2014/main" id="{7DF313A5-9B22-D243-BAA6-DCEA87FFF7CF}"/>
              </a:ext>
            </a:extLst>
          </p:cNvPr>
          <p:cNvSpPr/>
          <p:nvPr/>
        </p:nvSpPr>
        <p:spPr>
          <a:xfrm>
            <a:off x="6585268" y="1652742"/>
            <a:ext cx="1714501" cy="50936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2" indent="-128582" defTabSz="685800">
              <a:buFont typeface="Arial" panose="020B0604020202020204" pitchFamily="34" charset="0"/>
              <a:buChar char="•"/>
            </a:pPr>
            <a:r>
              <a:rPr lang="en-US" sz="750" dirty="0">
                <a:solidFill>
                  <a:prstClr val="black"/>
                </a:solidFill>
                <a:latin typeface="Century Gothic" panose="020B0502020202020204" pitchFamily="34" charset="0"/>
                <a:cs typeface="Arial" panose="020B0604020202020204" pitchFamily="34" charset="0"/>
                <a:sym typeface="Helvetica Neue"/>
              </a:rPr>
              <a:t>↑ incentive for adoption (</a:t>
            </a:r>
            <a:r>
              <a:rPr lang="en-US" sz="750" b="1" dirty="0">
                <a:solidFill>
                  <a:prstClr val="black"/>
                </a:solidFill>
                <a:latin typeface="Century Gothic" panose="020B0502020202020204" pitchFamily="34" charset="0"/>
                <a:cs typeface="Arial" panose="020B0604020202020204" pitchFamily="34" charset="0"/>
                <a:sym typeface="Helvetica Neue"/>
              </a:rPr>
              <a:t>A</a:t>
            </a:r>
            <a:r>
              <a:rPr lang="en-US" sz="750" dirty="0">
                <a:solidFill>
                  <a:prstClr val="black"/>
                </a:solidFill>
                <a:latin typeface="Century Gothic" panose="020B0502020202020204" pitchFamily="34" charset="0"/>
                <a:cs typeface="Arial" panose="020B0604020202020204" pitchFamily="34" charset="0"/>
                <a:sym typeface="Helvetica Neue"/>
              </a:rPr>
              <a:t>)</a:t>
            </a:r>
          </a:p>
          <a:p>
            <a:pPr marL="128582" indent="-128582" defTabSz="685800">
              <a:buFont typeface="Arial" panose="020B0604020202020204" pitchFamily="34" charset="0"/>
              <a:buChar char="•"/>
            </a:pPr>
            <a:r>
              <a:rPr lang="en-US" sz="750" dirty="0">
                <a:solidFill>
                  <a:prstClr val="black"/>
                </a:solidFill>
                <a:latin typeface="Century Gothic" panose="020B0502020202020204" pitchFamily="34" charset="0"/>
                <a:cs typeface="Arial" panose="020B0604020202020204" pitchFamily="34" charset="0"/>
                <a:sym typeface="Helvetica Neue"/>
              </a:rPr>
              <a:t>Identify communities ready for implementation (</a:t>
            </a:r>
            <a:r>
              <a:rPr lang="en-US" sz="750" b="1" dirty="0">
                <a:solidFill>
                  <a:prstClr val="black"/>
                </a:solidFill>
                <a:latin typeface="Century Gothic" panose="020B0502020202020204" pitchFamily="34" charset="0"/>
                <a:cs typeface="Arial" panose="020B0604020202020204" pitchFamily="34" charset="0"/>
                <a:sym typeface="Helvetica Neue"/>
              </a:rPr>
              <a:t>A,D</a:t>
            </a:r>
            <a:r>
              <a:rPr lang="en-US" sz="750" dirty="0">
                <a:solidFill>
                  <a:prstClr val="black"/>
                </a:solidFill>
                <a:latin typeface="Century Gothic" panose="020B0502020202020204" pitchFamily="34" charset="0"/>
                <a:cs typeface="Arial" panose="020B0604020202020204" pitchFamily="34" charset="0"/>
                <a:sym typeface="Helvetica Neue"/>
              </a:rPr>
              <a:t>)</a:t>
            </a:r>
          </a:p>
          <a:p>
            <a:pPr marL="128582" indent="-128582" defTabSz="685800">
              <a:buFont typeface="Arial" panose="020B0604020202020204" pitchFamily="34" charset="0"/>
              <a:buChar char="•"/>
            </a:pPr>
            <a:r>
              <a:rPr lang="en-US" sz="750" dirty="0">
                <a:solidFill>
                  <a:prstClr val="black"/>
                </a:solidFill>
                <a:latin typeface="Century Gothic" panose="020B0502020202020204" pitchFamily="34" charset="0"/>
                <a:cs typeface="Arial" panose="020B0604020202020204" pitchFamily="34" charset="0"/>
                <a:sym typeface="Helvetica Neue"/>
              </a:rPr>
              <a:t>↑ mandate for adoption (</a:t>
            </a:r>
            <a:r>
              <a:rPr lang="en-US" sz="750" b="1" dirty="0">
                <a:solidFill>
                  <a:prstClr val="black"/>
                </a:solidFill>
                <a:latin typeface="Century Gothic" panose="020B0502020202020204" pitchFamily="34" charset="0"/>
                <a:cs typeface="Arial" panose="020B0604020202020204" pitchFamily="34" charset="0"/>
                <a:sym typeface="Helvetica Neue"/>
              </a:rPr>
              <a:t>A</a:t>
            </a:r>
            <a:r>
              <a:rPr lang="en-US" sz="750" dirty="0">
                <a:solidFill>
                  <a:prstClr val="black"/>
                </a:solidFill>
                <a:latin typeface="Century Gothic" panose="020B0502020202020204" pitchFamily="34" charset="0"/>
                <a:cs typeface="Arial" panose="020B0604020202020204" pitchFamily="34" charset="0"/>
                <a:sym typeface="Helvetica Neue"/>
              </a:rPr>
              <a:t>)</a:t>
            </a:r>
          </a:p>
        </p:txBody>
      </p:sp>
      <p:sp>
        <p:nvSpPr>
          <p:cNvPr id="29" name="Rectangle 28">
            <a:extLst>
              <a:ext uri="{FF2B5EF4-FFF2-40B4-BE49-F238E27FC236}">
                <a16:creationId xmlns:a16="http://schemas.microsoft.com/office/drawing/2014/main" id="{6106AA5E-E642-6A49-AC39-856863DFADC1}"/>
              </a:ext>
            </a:extLst>
          </p:cNvPr>
          <p:cNvSpPr/>
          <p:nvPr/>
        </p:nvSpPr>
        <p:spPr>
          <a:xfrm>
            <a:off x="1918412" y="1644267"/>
            <a:ext cx="2189532" cy="968526"/>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defTabSz="685800"/>
            <a:r>
              <a:rPr lang="en-US" sz="713" dirty="0">
                <a:solidFill>
                  <a:prstClr val="black"/>
                </a:solidFill>
                <a:latin typeface="Century Gothic" panose="020B0502020202020204" pitchFamily="34" charset="0"/>
                <a:ea typeface="Arial" charset="0"/>
                <a:cs typeface="Arial" charset="0"/>
                <a:sym typeface="Helvetica Neue"/>
              </a:rPr>
              <a:t>-No childhood obesity interventions in rural/micropolitan areas</a:t>
            </a:r>
          </a:p>
          <a:p>
            <a:pPr defTabSz="685800"/>
            <a:r>
              <a:rPr lang="en-US" sz="713" dirty="0">
                <a:solidFill>
                  <a:prstClr val="black"/>
                </a:solidFill>
                <a:latin typeface="Century Gothic" panose="020B0502020202020204" pitchFamily="34" charset="0"/>
                <a:ea typeface="Arial" charset="0"/>
                <a:cs typeface="Arial" charset="0"/>
                <a:sym typeface="Helvetica Neue"/>
              </a:rPr>
              <a:t>-Few evidence-based approaches designed for rural implementation</a:t>
            </a:r>
          </a:p>
          <a:p>
            <a:pPr marL="48816" defTabSz="685800"/>
            <a:endParaRPr lang="en-US" sz="713" dirty="0">
              <a:solidFill>
                <a:prstClr val="black"/>
              </a:solidFill>
              <a:latin typeface="Century Gothic" panose="020B0502020202020204" pitchFamily="34" charset="0"/>
              <a:ea typeface="Arial" charset="0"/>
              <a:cs typeface="Arial" charset="0"/>
              <a:sym typeface="Helvetica Neue"/>
            </a:endParaRPr>
          </a:p>
          <a:p>
            <a:pPr marL="48816" defTabSz="685800"/>
            <a:r>
              <a:rPr lang="en-US" sz="713" dirty="0">
                <a:solidFill>
                  <a:prstClr val="black"/>
                </a:solidFill>
                <a:latin typeface="Century Gothic" panose="020B0502020202020204" pitchFamily="34" charset="0"/>
                <a:ea typeface="Arial" charset="0"/>
                <a:cs typeface="Arial" charset="0"/>
                <a:sym typeface="Helvetica Neue"/>
              </a:rPr>
              <a:t>+ existing adaptation of for rural/micropolitan areas</a:t>
            </a:r>
          </a:p>
          <a:p>
            <a:pPr marL="48816" defTabSz="685800"/>
            <a:r>
              <a:rPr lang="en-US" sz="713" dirty="0">
                <a:solidFill>
                  <a:prstClr val="black"/>
                </a:solidFill>
                <a:latin typeface="Century Gothic" panose="020B0502020202020204" pitchFamily="34" charset="0"/>
                <a:ea typeface="Arial" charset="0"/>
                <a:cs typeface="Arial" charset="0"/>
                <a:sym typeface="Helvetica Neue"/>
              </a:rPr>
              <a:t>+evidence of adaptation success</a:t>
            </a:r>
          </a:p>
          <a:p>
            <a:pPr marL="48816" defTabSz="685800"/>
            <a:r>
              <a:rPr lang="en-US" sz="713" dirty="0">
                <a:solidFill>
                  <a:prstClr val="black"/>
                </a:solidFill>
                <a:latin typeface="Century Gothic" panose="020B0502020202020204" pitchFamily="34" charset="0"/>
                <a:ea typeface="Arial" charset="0"/>
                <a:cs typeface="Arial" charset="0"/>
                <a:sym typeface="Helvetica Neue"/>
              </a:rPr>
              <a:t>+Turn-key program package</a:t>
            </a:r>
          </a:p>
        </p:txBody>
      </p:sp>
      <p:sp>
        <p:nvSpPr>
          <p:cNvPr id="30" name="Rectangle 29">
            <a:extLst>
              <a:ext uri="{FF2B5EF4-FFF2-40B4-BE49-F238E27FC236}">
                <a16:creationId xmlns:a16="http://schemas.microsoft.com/office/drawing/2014/main" id="{23237725-174D-1A44-8A11-F7B8A7E4116E}"/>
              </a:ext>
            </a:extLst>
          </p:cNvPr>
          <p:cNvSpPr/>
          <p:nvPr/>
        </p:nvSpPr>
        <p:spPr>
          <a:xfrm>
            <a:off x="1627874" y="1606177"/>
            <a:ext cx="2520143" cy="3871186"/>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a:solidFill>
                <a:prstClr val="white"/>
              </a:solidFill>
              <a:latin typeface="Century Gothic" panose="020B0502020202020204" pitchFamily="34" charset="0"/>
              <a:sym typeface="Helvetica Neue"/>
            </a:endParaRPr>
          </a:p>
        </p:txBody>
      </p:sp>
      <p:sp>
        <p:nvSpPr>
          <p:cNvPr id="32" name="TextBox 31">
            <a:extLst>
              <a:ext uri="{FF2B5EF4-FFF2-40B4-BE49-F238E27FC236}">
                <a16:creationId xmlns:a16="http://schemas.microsoft.com/office/drawing/2014/main" id="{F52F32AA-ADE0-8E40-831D-B1BE7F150C1A}"/>
              </a:ext>
            </a:extLst>
          </p:cNvPr>
          <p:cNvSpPr txBox="1"/>
          <p:nvPr/>
        </p:nvSpPr>
        <p:spPr>
          <a:xfrm rot="16200000">
            <a:off x="1370338" y="2036783"/>
            <a:ext cx="758864" cy="207749"/>
          </a:xfrm>
          <a:prstGeom prst="rect">
            <a:avLst/>
          </a:prstGeom>
          <a:noFill/>
        </p:spPr>
        <p:txBody>
          <a:bodyPr wrap="square" rtlCol="0">
            <a:spAutoFit/>
          </a:bodyPr>
          <a:lstStyle/>
          <a:p>
            <a:pPr algn="ctr" defTabSz="685800"/>
            <a:r>
              <a:rPr lang="en-US" sz="750" dirty="0">
                <a:solidFill>
                  <a:prstClr val="black"/>
                </a:solidFill>
                <a:latin typeface="Century Gothic" panose="020B0502020202020204" pitchFamily="34" charset="0"/>
                <a:ea typeface="Arial" charset="0"/>
                <a:cs typeface="Arial" charset="0"/>
                <a:sym typeface="Helvetica Neue"/>
              </a:rPr>
              <a:t>Innovation</a:t>
            </a:r>
          </a:p>
        </p:txBody>
      </p:sp>
      <p:sp>
        <p:nvSpPr>
          <p:cNvPr id="33" name="TextBox 32">
            <a:extLst>
              <a:ext uri="{FF2B5EF4-FFF2-40B4-BE49-F238E27FC236}">
                <a16:creationId xmlns:a16="http://schemas.microsoft.com/office/drawing/2014/main" id="{20886281-704A-7E42-9EA4-332C0FD7E2BF}"/>
              </a:ext>
            </a:extLst>
          </p:cNvPr>
          <p:cNvSpPr txBox="1"/>
          <p:nvPr/>
        </p:nvSpPr>
        <p:spPr>
          <a:xfrm rot="16200000">
            <a:off x="1366797" y="2855312"/>
            <a:ext cx="770744" cy="207749"/>
          </a:xfrm>
          <a:prstGeom prst="rect">
            <a:avLst/>
          </a:prstGeom>
          <a:noFill/>
        </p:spPr>
        <p:txBody>
          <a:bodyPr wrap="square" rtlCol="0">
            <a:spAutoFit/>
          </a:bodyPr>
          <a:lstStyle/>
          <a:p>
            <a:pPr algn="ctr" defTabSz="685800"/>
            <a:r>
              <a:rPr lang="en-US" sz="750" dirty="0">
                <a:solidFill>
                  <a:prstClr val="black"/>
                </a:solidFill>
                <a:latin typeface="Century Gothic" panose="020B0502020202020204" pitchFamily="34" charset="0"/>
                <a:ea typeface="Arial" charset="0"/>
                <a:cs typeface="Arial" charset="0"/>
                <a:sym typeface="Helvetica Neue"/>
              </a:rPr>
              <a:t>Context</a:t>
            </a:r>
          </a:p>
        </p:txBody>
      </p:sp>
      <p:sp>
        <p:nvSpPr>
          <p:cNvPr id="34" name="TextBox 33">
            <a:extLst>
              <a:ext uri="{FF2B5EF4-FFF2-40B4-BE49-F238E27FC236}">
                <a16:creationId xmlns:a16="http://schemas.microsoft.com/office/drawing/2014/main" id="{0D2F2E5E-5CEA-6A4E-9BA4-63DFED1436A3}"/>
              </a:ext>
            </a:extLst>
          </p:cNvPr>
          <p:cNvSpPr txBox="1"/>
          <p:nvPr/>
        </p:nvSpPr>
        <p:spPr>
          <a:xfrm rot="16200000">
            <a:off x="1363353" y="3736948"/>
            <a:ext cx="777628" cy="207749"/>
          </a:xfrm>
          <a:prstGeom prst="rect">
            <a:avLst/>
          </a:prstGeom>
          <a:noFill/>
        </p:spPr>
        <p:txBody>
          <a:bodyPr wrap="square" rtlCol="0">
            <a:spAutoFit/>
          </a:bodyPr>
          <a:lstStyle/>
          <a:p>
            <a:pPr algn="ctr" defTabSz="685800"/>
            <a:r>
              <a:rPr lang="en-US" sz="750" dirty="0">
                <a:solidFill>
                  <a:prstClr val="black"/>
                </a:solidFill>
                <a:latin typeface="Century Gothic" panose="020B0502020202020204" pitchFamily="34" charset="0"/>
                <a:ea typeface="Arial" charset="0"/>
                <a:cs typeface="Arial" charset="0"/>
                <a:sym typeface="Helvetica Neue"/>
              </a:rPr>
              <a:t>Recipients</a:t>
            </a:r>
          </a:p>
        </p:txBody>
      </p:sp>
      <p:sp>
        <p:nvSpPr>
          <p:cNvPr id="40" name="Rectangle 39">
            <a:extLst>
              <a:ext uri="{FF2B5EF4-FFF2-40B4-BE49-F238E27FC236}">
                <a16:creationId xmlns:a16="http://schemas.microsoft.com/office/drawing/2014/main" id="{F106AD78-DD02-B341-A5CF-32B44368E82D}"/>
              </a:ext>
            </a:extLst>
          </p:cNvPr>
          <p:cNvSpPr/>
          <p:nvPr/>
        </p:nvSpPr>
        <p:spPr>
          <a:xfrm>
            <a:off x="1909760" y="2636692"/>
            <a:ext cx="2189532" cy="727508"/>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defTabSz="685800"/>
            <a:r>
              <a:rPr lang="en-US" sz="750" dirty="0">
                <a:solidFill>
                  <a:prstClr val="black"/>
                </a:solidFill>
                <a:latin typeface="Century Gothic" panose="020B0502020202020204" pitchFamily="34" charset="0"/>
                <a:ea typeface="Arial" charset="0"/>
                <a:cs typeface="Arial" charset="0"/>
                <a:sym typeface="Helvetica Neue"/>
              </a:rPr>
              <a:t>+High rates of  childhood obesity in micropolitan/rural areas</a:t>
            </a:r>
          </a:p>
          <a:p>
            <a:pPr defTabSz="685800"/>
            <a:r>
              <a:rPr lang="en-US" sz="750" dirty="0">
                <a:solidFill>
                  <a:prstClr val="black"/>
                </a:solidFill>
                <a:latin typeface="Century Gothic" panose="020B0502020202020204" pitchFamily="34" charset="0"/>
                <a:ea typeface="Arial" charset="0"/>
                <a:cs typeface="Arial" charset="0"/>
                <a:sym typeface="Helvetica Neue"/>
              </a:rPr>
              <a:t>+Organizational prioritization of childhood obesity </a:t>
            </a:r>
          </a:p>
          <a:p>
            <a:pPr marL="48816" defTabSz="685800"/>
            <a:r>
              <a:rPr lang="en-US" sz="750" dirty="0">
                <a:solidFill>
                  <a:prstClr val="black"/>
                </a:solidFill>
                <a:latin typeface="Century Gothic" panose="020B0502020202020204" pitchFamily="34" charset="0"/>
                <a:ea typeface="Arial" charset="0"/>
                <a:cs typeface="Arial" charset="0"/>
                <a:sym typeface="Helvetica Neue"/>
              </a:rPr>
              <a:t>-Limited external contextual drivers (lack of incentives; coverage)</a:t>
            </a:r>
          </a:p>
        </p:txBody>
      </p:sp>
      <p:sp>
        <p:nvSpPr>
          <p:cNvPr id="41" name="Rectangle 40">
            <a:extLst>
              <a:ext uri="{FF2B5EF4-FFF2-40B4-BE49-F238E27FC236}">
                <a16:creationId xmlns:a16="http://schemas.microsoft.com/office/drawing/2014/main" id="{347F49D6-0573-0B4F-B7CC-D4EDE5C020FB}"/>
              </a:ext>
            </a:extLst>
          </p:cNvPr>
          <p:cNvSpPr/>
          <p:nvPr/>
        </p:nvSpPr>
        <p:spPr>
          <a:xfrm>
            <a:off x="1915253" y="4284697"/>
            <a:ext cx="2189532" cy="1052833"/>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defTabSz="685800"/>
            <a:r>
              <a:rPr lang="en-US" sz="750" dirty="0">
                <a:solidFill>
                  <a:prstClr val="black"/>
                </a:solidFill>
                <a:latin typeface="Century Gothic" panose="020B0502020202020204" pitchFamily="34" charset="0"/>
                <a:ea typeface="Arial" charset="0"/>
                <a:cs typeface="Arial" charset="0"/>
                <a:sym typeface="Helvetica Neue"/>
              </a:rPr>
              <a:t>-Lack of local brokers </a:t>
            </a:r>
          </a:p>
          <a:p>
            <a:pPr defTabSz="685800"/>
            <a:r>
              <a:rPr lang="en-US" sz="750" dirty="0">
                <a:solidFill>
                  <a:prstClr val="black"/>
                </a:solidFill>
                <a:latin typeface="Century Gothic" panose="020B0502020202020204" pitchFamily="34" charset="0"/>
                <a:ea typeface="Arial" charset="0"/>
                <a:cs typeface="Arial" charset="0"/>
                <a:sym typeface="Helvetica Neue"/>
              </a:rPr>
              <a:t>to support collaboration across systems</a:t>
            </a:r>
          </a:p>
          <a:p>
            <a:pPr defTabSz="685800"/>
            <a:r>
              <a:rPr lang="en-US" sz="750" dirty="0">
                <a:solidFill>
                  <a:prstClr val="black"/>
                </a:solidFill>
                <a:latin typeface="Century Gothic" panose="020B0502020202020204" pitchFamily="34" charset="0"/>
                <a:ea typeface="Arial" charset="0"/>
                <a:cs typeface="Arial" charset="0"/>
                <a:sym typeface="Helvetica Neue"/>
              </a:rPr>
              <a:t>-Few opportunities for cross community partnerships or shared learning</a:t>
            </a:r>
          </a:p>
          <a:p>
            <a:pPr marL="48816" defTabSz="685800"/>
            <a:endParaRPr lang="en-US" sz="750" dirty="0">
              <a:solidFill>
                <a:prstClr val="black"/>
              </a:solidFill>
              <a:latin typeface="Century Gothic" panose="020B0502020202020204" pitchFamily="34" charset="0"/>
              <a:ea typeface="Arial" charset="0"/>
              <a:cs typeface="Arial" charset="0"/>
              <a:sym typeface="Helvetica Neue"/>
            </a:endParaRPr>
          </a:p>
          <a:p>
            <a:pPr marL="48816" defTabSz="685800"/>
            <a:r>
              <a:rPr lang="en-US" sz="750" dirty="0">
                <a:solidFill>
                  <a:prstClr val="black"/>
                </a:solidFill>
                <a:latin typeface="Century Gothic" panose="020B0502020202020204" pitchFamily="34" charset="0"/>
                <a:ea typeface="Arial" charset="0"/>
                <a:cs typeface="Arial" charset="0"/>
                <a:sym typeface="Helvetica Neue"/>
              </a:rPr>
              <a:t>-Lack of local process to support adoption, implementation, and sustainability.</a:t>
            </a:r>
          </a:p>
          <a:p>
            <a:pPr marL="48816" defTabSz="685800"/>
            <a:r>
              <a:rPr lang="en-US" sz="750" dirty="0">
                <a:solidFill>
                  <a:prstClr val="black"/>
                </a:solidFill>
                <a:latin typeface="Century Gothic" panose="020B0502020202020204" pitchFamily="34" charset="0"/>
                <a:ea typeface="Arial" charset="0"/>
                <a:cs typeface="Arial" charset="0"/>
                <a:sym typeface="Helvetica Neue"/>
              </a:rPr>
              <a:t>+CAB BHF</a:t>
            </a:r>
          </a:p>
          <a:p>
            <a:pPr marL="48816" defTabSz="685800"/>
            <a:endParaRPr lang="en-US" sz="750" dirty="0">
              <a:solidFill>
                <a:prstClr val="black"/>
              </a:solidFill>
              <a:latin typeface="Century Gothic" panose="020B0502020202020204" pitchFamily="34" charset="0"/>
              <a:ea typeface="Arial" charset="0"/>
              <a:cs typeface="Arial" charset="0"/>
              <a:sym typeface="Helvetica Neue"/>
            </a:endParaRPr>
          </a:p>
        </p:txBody>
      </p:sp>
      <p:sp>
        <p:nvSpPr>
          <p:cNvPr id="42" name="Rectangle 41">
            <a:extLst>
              <a:ext uri="{FF2B5EF4-FFF2-40B4-BE49-F238E27FC236}">
                <a16:creationId xmlns:a16="http://schemas.microsoft.com/office/drawing/2014/main" id="{91B4D530-3357-9D4C-B344-EB3044000E2A}"/>
              </a:ext>
            </a:extLst>
          </p:cNvPr>
          <p:cNvSpPr/>
          <p:nvPr/>
        </p:nvSpPr>
        <p:spPr>
          <a:xfrm>
            <a:off x="1909760" y="3419261"/>
            <a:ext cx="2189532" cy="810373"/>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defTabSz="685800"/>
            <a:r>
              <a:rPr lang="en-US" sz="750" dirty="0">
                <a:solidFill>
                  <a:prstClr val="black"/>
                </a:solidFill>
                <a:latin typeface="Century Gothic" panose="020B0502020202020204" pitchFamily="34" charset="0"/>
                <a:ea typeface="Arial" charset="0"/>
                <a:cs typeface="Arial" charset="0"/>
                <a:sym typeface="Helvetica Neue"/>
              </a:rPr>
              <a:t>-Difficult to identify implementation team with multi-disciplinary expertise within a </a:t>
            </a:r>
          </a:p>
          <a:p>
            <a:pPr defTabSz="685800"/>
            <a:r>
              <a:rPr lang="en-US" sz="750" dirty="0">
                <a:solidFill>
                  <a:prstClr val="black"/>
                </a:solidFill>
                <a:latin typeface="Century Gothic" panose="020B0502020202020204" pitchFamily="34" charset="0"/>
                <a:ea typeface="Arial" charset="0"/>
                <a:cs typeface="Arial" charset="0"/>
                <a:sym typeface="Helvetica Neue"/>
              </a:rPr>
              <a:t>single rural organization or community.</a:t>
            </a:r>
          </a:p>
          <a:p>
            <a:pPr marL="48816" defTabSz="685800"/>
            <a:r>
              <a:rPr lang="en-US" sz="750" dirty="0">
                <a:solidFill>
                  <a:prstClr val="black"/>
                </a:solidFill>
                <a:latin typeface="Century Gothic" panose="020B0502020202020204" pitchFamily="34" charset="0"/>
                <a:ea typeface="Arial" charset="0"/>
                <a:cs typeface="Arial" charset="0"/>
                <a:sym typeface="Helvetica Neue"/>
              </a:rPr>
              <a:t>-Need for high levels of collaboration across community systems to support recruitment and implementation.</a:t>
            </a:r>
          </a:p>
        </p:txBody>
      </p:sp>
      <p:sp>
        <p:nvSpPr>
          <p:cNvPr id="44" name="TextBox 43">
            <a:extLst>
              <a:ext uri="{FF2B5EF4-FFF2-40B4-BE49-F238E27FC236}">
                <a16:creationId xmlns:a16="http://schemas.microsoft.com/office/drawing/2014/main" id="{85354AAB-62E7-1E4A-8F8B-1109F6900B1B}"/>
              </a:ext>
            </a:extLst>
          </p:cNvPr>
          <p:cNvSpPr txBox="1"/>
          <p:nvPr/>
        </p:nvSpPr>
        <p:spPr>
          <a:xfrm rot="16200000">
            <a:off x="1077313" y="4707240"/>
            <a:ext cx="1401509" cy="207749"/>
          </a:xfrm>
          <a:prstGeom prst="rect">
            <a:avLst/>
          </a:prstGeom>
          <a:noFill/>
        </p:spPr>
        <p:txBody>
          <a:bodyPr wrap="square" rtlCol="0">
            <a:spAutoFit/>
          </a:bodyPr>
          <a:lstStyle/>
          <a:p>
            <a:pPr algn="ctr" defTabSz="685800"/>
            <a:r>
              <a:rPr lang="en-US" sz="750" dirty="0">
                <a:solidFill>
                  <a:prstClr val="black"/>
                </a:solidFill>
                <a:latin typeface="Century Gothic" panose="020B0502020202020204" pitchFamily="34" charset="0"/>
                <a:ea typeface="Arial" charset="0"/>
                <a:cs typeface="Arial" charset="0"/>
                <a:sym typeface="Helvetica Neue"/>
              </a:rPr>
              <a:t>Facilitation</a:t>
            </a:r>
          </a:p>
        </p:txBody>
      </p:sp>
      <p:sp>
        <p:nvSpPr>
          <p:cNvPr id="53" name="Rectangle 52">
            <a:extLst>
              <a:ext uri="{FF2B5EF4-FFF2-40B4-BE49-F238E27FC236}">
                <a16:creationId xmlns:a16="http://schemas.microsoft.com/office/drawing/2014/main" id="{5E1E35FC-2634-3340-926A-1DA82C2544B3}"/>
              </a:ext>
            </a:extLst>
          </p:cNvPr>
          <p:cNvSpPr/>
          <p:nvPr/>
        </p:nvSpPr>
        <p:spPr>
          <a:xfrm>
            <a:off x="8716584" y="1644268"/>
            <a:ext cx="1655580" cy="547948"/>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750" b="1" dirty="0">
                <a:solidFill>
                  <a:prstClr val="black"/>
                </a:solidFill>
                <a:latin typeface="Century Gothic" panose="020B0502020202020204" pitchFamily="34" charset="0"/>
                <a:sym typeface="Helvetica Neue"/>
              </a:rPr>
              <a:t>Adoption: (A, B, C, D, E)</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Number of communities that agree to deliver BHF</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Number of BHF Cohorts initiated</a:t>
            </a:r>
            <a:endParaRPr lang="en-US" sz="750" dirty="0">
              <a:solidFill>
                <a:prstClr val="white"/>
              </a:solidFill>
              <a:latin typeface="Century Gothic" panose="020B0502020202020204" pitchFamily="34" charset="0"/>
              <a:sym typeface="Helvetica Neue"/>
            </a:endParaRPr>
          </a:p>
        </p:txBody>
      </p:sp>
      <p:sp>
        <p:nvSpPr>
          <p:cNvPr id="58" name="Rectangle 57">
            <a:extLst>
              <a:ext uri="{FF2B5EF4-FFF2-40B4-BE49-F238E27FC236}">
                <a16:creationId xmlns:a16="http://schemas.microsoft.com/office/drawing/2014/main" id="{547A3AD2-96B9-4E45-A50E-1EDDBA4A0433}"/>
              </a:ext>
            </a:extLst>
          </p:cNvPr>
          <p:cNvSpPr/>
          <p:nvPr/>
        </p:nvSpPr>
        <p:spPr>
          <a:xfrm>
            <a:off x="8716584" y="4213166"/>
            <a:ext cx="1655580" cy="1154868"/>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750" b="1" dirty="0">
                <a:solidFill>
                  <a:prstClr val="black"/>
                </a:solidFill>
                <a:latin typeface="Century Gothic" panose="020B0502020202020204" pitchFamily="34" charset="0"/>
                <a:sym typeface="Helvetica Neue"/>
              </a:rPr>
              <a:t>Effectiveness</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Reduced BMI z-score at 3 &amp; 6 months</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Parent weight loss at 3 &amp; 6 months</a:t>
            </a:r>
          </a:p>
          <a:p>
            <a:pPr defTabSz="685800"/>
            <a:r>
              <a:rPr lang="en-US" sz="750" dirty="0">
                <a:solidFill>
                  <a:prstClr val="black"/>
                </a:solidFill>
                <a:latin typeface="Century Gothic" panose="020B0502020202020204" pitchFamily="34" charset="0"/>
                <a:sym typeface="Helvetica Neue"/>
              </a:rPr>
              <a:t>Maintenance of effect: </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BMI z-score at 12 months</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Parent weight loss maintenance at 12 months</a:t>
            </a:r>
          </a:p>
        </p:txBody>
      </p:sp>
      <p:sp>
        <p:nvSpPr>
          <p:cNvPr id="59" name="Rectangle 58">
            <a:extLst>
              <a:ext uri="{FF2B5EF4-FFF2-40B4-BE49-F238E27FC236}">
                <a16:creationId xmlns:a16="http://schemas.microsoft.com/office/drawing/2014/main" id="{8DCA55F8-718A-D647-9038-64E9404EB62C}"/>
              </a:ext>
            </a:extLst>
          </p:cNvPr>
          <p:cNvSpPr/>
          <p:nvPr/>
        </p:nvSpPr>
        <p:spPr>
          <a:xfrm>
            <a:off x="8716584" y="2345215"/>
            <a:ext cx="1655580" cy="396474"/>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750" b="1" dirty="0">
                <a:solidFill>
                  <a:prstClr val="black"/>
                </a:solidFill>
                <a:latin typeface="Century Gothic" panose="020B0502020202020204" pitchFamily="34" charset="0"/>
                <a:sym typeface="Helvetica Neue"/>
              </a:rPr>
              <a:t>Reach</a:t>
            </a:r>
            <a:r>
              <a:rPr lang="en-US" sz="750" dirty="0">
                <a:solidFill>
                  <a:prstClr val="black"/>
                </a:solidFill>
                <a:latin typeface="Century Gothic" panose="020B0502020202020204" pitchFamily="34" charset="0"/>
                <a:sym typeface="Helvetica Neue"/>
              </a:rPr>
              <a:t> (BHF participants) (</a:t>
            </a:r>
            <a:r>
              <a:rPr lang="en-US" sz="750" b="1" dirty="0">
                <a:solidFill>
                  <a:prstClr val="black"/>
                </a:solidFill>
                <a:latin typeface="Century Gothic" panose="020B0502020202020204" pitchFamily="34" charset="0"/>
                <a:sym typeface="Helvetica Neue"/>
              </a:rPr>
              <a:t>B,C</a:t>
            </a:r>
            <a:r>
              <a:rPr lang="en-US" sz="750" dirty="0">
                <a:solidFill>
                  <a:prstClr val="black"/>
                </a:solidFill>
                <a:latin typeface="Century Gothic" panose="020B0502020202020204" pitchFamily="34" charset="0"/>
                <a:sym typeface="Helvetica Neue"/>
              </a:rPr>
              <a:t>)</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Number, Proportion, Representativeness</a:t>
            </a:r>
          </a:p>
        </p:txBody>
      </p:sp>
      <p:sp>
        <p:nvSpPr>
          <p:cNvPr id="60" name="TextBox 59">
            <a:extLst>
              <a:ext uri="{FF2B5EF4-FFF2-40B4-BE49-F238E27FC236}">
                <a16:creationId xmlns:a16="http://schemas.microsoft.com/office/drawing/2014/main" id="{2E8246E0-DF2A-2742-951C-0F66FD48D777}"/>
              </a:ext>
            </a:extLst>
          </p:cNvPr>
          <p:cNvSpPr txBox="1"/>
          <p:nvPr/>
        </p:nvSpPr>
        <p:spPr>
          <a:xfrm>
            <a:off x="8718841" y="1397402"/>
            <a:ext cx="1714211" cy="207749"/>
          </a:xfrm>
          <a:prstGeom prst="rect">
            <a:avLst/>
          </a:prstGeom>
          <a:noFill/>
        </p:spPr>
        <p:txBody>
          <a:bodyPr wrap="square" rtlCol="0">
            <a:spAutoFit/>
          </a:bodyPr>
          <a:lstStyle/>
          <a:p>
            <a:pPr algn="ctr" defTabSz="685800"/>
            <a:r>
              <a:rPr lang="en-US" sz="750" b="1" dirty="0">
                <a:solidFill>
                  <a:prstClr val="black"/>
                </a:solidFill>
                <a:latin typeface="Century Gothic" panose="020B0502020202020204" pitchFamily="34" charset="0"/>
                <a:ea typeface="Arial" charset="0"/>
                <a:cs typeface="Arial" charset="0"/>
                <a:sym typeface="Helvetica Neue"/>
              </a:rPr>
              <a:t>Outcomes</a:t>
            </a:r>
          </a:p>
        </p:txBody>
      </p:sp>
      <p:sp>
        <p:nvSpPr>
          <p:cNvPr id="31" name="Rectangle 30">
            <a:extLst>
              <a:ext uri="{FF2B5EF4-FFF2-40B4-BE49-F238E27FC236}">
                <a16:creationId xmlns:a16="http://schemas.microsoft.com/office/drawing/2014/main" id="{0122B862-2917-EF4D-8CE9-FCA01A0F809B}"/>
              </a:ext>
            </a:extLst>
          </p:cNvPr>
          <p:cNvSpPr/>
          <p:nvPr/>
        </p:nvSpPr>
        <p:spPr>
          <a:xfrm>
            <a:off x="4371773" y="4100984"/>
            <a:ext cx="1909142" cy="1261791"/>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703" dirty="0">
                <a:solidFill>
                  <a:prstClr val="black"/>
                </a:solidFill>
                <a:latin typeface="Century Gothic" panose="020B0502020202020204" pitchFamily="34" charset="0"/>
                <a:cs typeface="Arial" panose="020B0604020202020204" pitchFamily="34" charset="0"/>
                <a:sym typeface="Helvetica Neue"/>
              </a:rPr>
              <a:t>Building Health Families Program (BHF): A adaptation of Epstein’s Traffic Light Diet for delivery in rural settings.</a:t>
            </a:r>
          </a:p>
          <a:p>
            <a:pPr marL="128588" indent="-128588" defTabSz="685800">
              <a:spcBef>
                <a:spcPts val="450"/>
              </a:spcBef>
              <a:buFont typeface="Symbol" pitchFamily="2" charset="2"/>
              <a:buChar char=""/>
            </a:pPr>
            <a:r>
              <a:rPr lang="en-US" sz="703" dirty="0">
                <a:solidFill>
                  <a:prstClr val="black"/>
                </a:solidFill>
                <a:latin typeface="Century Gothic" panose="020B0502020202020204" pitchFamily="34" charset="0"/>
                <a:ea typeface="Calibri" panose="020F0502020204030204" pitchFamily="34" charset="0"/>
                <a:cs typeface="Times New Roman" panose="02020603050405020304" pitchFamily="18" charset="0"/>
                <a:sym typeface="Helvetica Neue"/>
              </a:rPr>
              <a:t>12 weekly, 90 minutes sessions for families; 4 Relapse prevention refresher sessions; Follow-up at 3, 6, 12 months</a:t>
            </a:r>
          </a:p>
          <a:p>
            <a:pPr marL="128588" indent="-128588" defTabSz="685800">
              <a:spcBef>
                <a:spcPts val="450"/>
              </a:spcBef>
              <a:buFont typeface="Symbol" pitchFamily="2" charset="2"/>
              <a:buChar char=""/>
            </a:pPr>
            <a:r>
              <a:rPr lang="en-US" sz="703" dirty="0">
                <a:solidFill>
                  <a:prstClr val="black"/>
                </a:solidFill>
                <a:latin typeface="Century Gothic" panose="020B0502020202020204" pitchFamily="34" charset="0"/>
                <a:ea typeface="Calibri" panose="020F0502020204030204" pitchFamily="34" charset="0"/>
                <a:cs typeface="Times New Roman" panose="02020603050405020304" pitchFamily="18" charset="0"/>
                <a:sym typeface="Helvetica Neue"/>
              </a:rPr>
              <a:t>Core content includes physical activity, nutrition, and behavioral strategies for families.</a:t>
            </a:r>
          </a:p>
        </p:txBody>
      </p:sp>
      <p:sp>
        <p:nvSpPr>
          <p:cNvPr id="39" name="Rectangle 38">
            <a:extLst>
              <a:ext uri="{FF2B5EF4-FFF2-40B4-BE49-F238E27FC236}">
                <a16:creationId xmlns:a16="http://schemas.microsoft.com/office/drawing/2014/main" id="{9E6F31FF-D4EE-8A45-B394-06D9A3A12735}"/>
              </a:ext>
            </a:extLst>
          </p:cNvPr>
          <p:cNvSpPr/>
          <p:nvPr/>
        </p:nvSpPr>
        <p:spPr>
          <a:xfrm>
            <a:off x="6606799" y="4372697"/>
            <a:ext cx="1714501" cy="990077"/>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cs typeface="Arial" panose="020B0604020202020204" pitchFamily="34" charset="0"/>
                <a:sym typeface="Helvetica Neue"/>
              </a:rPr>
              <a:t>Attendance</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cs typeface="Arial" panose="020B0604020202020204" pitchFamily="34" charset="0"/>
                <a:sym typeface="Helvetica Neue"/>
              </a:rPr>
              <a:t>↑ Physical activity</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cs typeface="Arial" panose="020B0604020202020204" pitchFamily="34" charset="0"/>
                <a:sym typeface="Helvetica Neue"/>
              </a:rPr>
              <a:t>↑ Healthful eating</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cs typeface="Arial" panose="020B0604020202020204" pitchFamily="34" charset="0"/>
                <a:sym typeface="Helvetica Neue"/>
              </a:rPr>
              <a:t>Goal Attainment</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cs typeface="Arial" panose="020B0604020202020204" pitchFamily="34" charset="0"/>
                <a:sym typeface="Helvetica Neue"/>
              </a:rPr>
              <a:t>↑ Self-Regulation</a:t>
            </a:r>
          </a:p>
        </p:txBody>
      </p:sp>
      <p:sp>
        <p:nvSpPr>
          <p:cNvPr id="45" name="Right Arrow 44">
            <a:extLst>
              <a:ext uri="{FF2B5EF4-FFF2-40B4-BE49-F238E27FC236}">
                <a16:creationId xmlns:a16="http://schemas.microsoft.com/office/drawing/2014/main" id="{4D13CBA8-87D6-994E-BFED-8A8F41B2F0BB}"/>
              </a:ext>
            </a:extLst>
          </p:cNvPr>
          <p:cNvSpPr/>
          <p:nvPr/>
        </p:nvSpPr>
        <p:spPr>
          <a:xfrm>
            <a:off x="4156872" y="2662764"/>
            <a:ext cx="163022" cy="17785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a:solidFill>
                <a:prstClr val="white"/>
              </a:solidFill>
              <a:latin typeface="Century Gothic" panose="020B0502020202020204" pitchFamily="34" charset="0"/>
              <a:sym typeface="Helvetica Neue"/>
            </a:endParaRPr>
          </a:p>
        </p:txBody>
      </p:sp>
      <p:sp>
        <p:nvSpPr>
          <p:cNvPr id="48" name="TextBox 47">
            <a:extLst>
              <a:ext uri="{FF2B5EF4-FFF2-40B4-BE49-F238E27FC236}">
                <a16:creationId xmlns:a16="http://schemas.microsoft.com/office/drawing/2014/main" id="{376C7843-EFAC-9840-BAE8-3EB5F9CF0BBE}"/>
              </a:ext>
            </a:extLst>
          </p:cNvPr>
          <p:cNvSpPr txBox="1"/>
          <p:nvPr/>
        </p:nvSpPr>
        <p:spPr>
          <a:xfrm>
            <a:off x="4384513" y="3869959"/>
            <a:ext cx="1883662" cy="207749"/>
          </a:xfrm>
          <a:prstGeom prst="rect">
            <a:avLst/>
          </a:prstGeom>
          <a:noFill/>
        </p:spPr>
        <p:txBody>
          <a:bodyPr wrap="square" rtlCol="0">
            <a:spAutoFit/>
          </a:bodyPr>
          <a:lstStyle/>
          <a:p>
            <a:pPr algn="ctr" defTabSz="685800"/>
            <a:r>
              <a:rPr lang="en-US" sz="750" b="1" dirty="0">
                <a:solidFill>
                  <a:prstClr val="black"/>
                </a:solidFill>
                <a:latin typeface="Century Gothic" panose="020B0502020202020204" pitchFamily="34" charset="0"/>
                <a:ea typeface="Arial" charset="0"/>
                <a:cs typeface="Arial" charset="0"/>
                <a:sym typeface="Helvetica Neue"/>
              </a:rPr>
              <a:t>Evidence-Based Intervention</a:t>
            </a:r>
          </a:p>
        </p:txBody>
      </p:sp>
      <p:sp>
        <p:nvSpPr>
          <p:cNvPr id="49" name="TextBox 48">
            <a:extLst>
              <a:ext uri="{FF2B5EF4-FFF2-40B4-BE49-F238E27FC236}">
                <a16:creationId xmlns:a16="http://schemas.microsoft.com/office/drawing/2014/main" id="{3BF1C230-24E5-5D42-8624-1DA8059BFCDE}"/>
              </a:ext>
            </a:extLst>
          </p:cNvPr>
          <p:cNvSpPr txBox="1"/>
          <p:nvPr/>
        </p:nvSpPr>
        <p:spPr>
          <a:xfrm>
            <a:off x="6591113" y="4188030"/>
            <a:ext cx="1714211" cy="207749"/>
          </a:xfrm>
          <a:prstGeom prst="rect">
            <a:avLst/>
          </a:prstGeom>
          <a:noFill/>
        </p:spPr>
        <p:txBody>
          <a:bodyPr wrap="square" rtlCol="0">
            <a:spAutoFit/>
          </a:bodyPr>
          <a:lstStyle/>
          <a:p>
            <a:pPr algn="ctr" defTabSz="685800"/>
            <a:r>
              <a:rPr lang="en-US" sz="750" b="1" dirty="0">
                <a:solidFill>
                  <a:prstClr val="black"/>
                </a:solidFill>
                <a:latin typeface="Century Gothic" panose="020B0502020202020204" pitchFamily="34" charset="0"/>
                <a:ea typeface="Arial" charset="0"/>
                <a:cs typeface="Arial" charset="0"/>
                <a:sym typeface="Helvetica Neue"/>
              </a:rPr>
              <a:t>Mechanisms</a:t>
            </a:r>
          </a:p>
        </p:txBody>
      </p:sp>
      <p:sp>
        <p:nvSpPr>
          <p:cNvPr id="65" name="Rectangle 64">
            <a:extLst>
              <a:ext uri="{FF2B5EF4-FFF2-40B4-BE49-F238E27FC236}">
                <a16:creationId xmlns:a16="http://schemas.microsoft.com/office/drawing/2014/main" id="{37173AD2-ABA2-884B-9533-FB6871EFCCA5}"/>
              </a:ext>
            </a:extLst>
          </p:cNvPr>
          <p:cNvSpPr/>
          <p:nvPr/>
        </p:nvSpPr>
        <p:spPr>
          <a:xfrm>
            <a:off x="4326348" y="1606178"/>
            <a:ext cx="1999990" cy="3871186"/>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a:solidFill>
                <a:prstClr val="white"/>
              </a:solidFill>
              <a:latin typeface="Century Gothic" panose="020B0502020202020204" pitchFamily="34" charset="0"/>
              <a:sym typeface="Helvetica Neue"/>
            </a:endParaRPr>
          </a:p>
        </p:txBody>
      </p:sp>
      <p:sp>
        <p:nvSpPr>
          <p:cNvPr id="84" name="Rectangle 83">
            <a:extLst>
              <a:ext uri="{FF2B5EF4-FFF2-40B4-BE49-F238E27FC236}">
                <a16:creationId xmlns:a16="http://schemas.microsoft.com/office/drawing/2014/main" id="{99C8F7CE-7486-4344-95C4-A9729F6015C4}"/>
              </a:ext>
            </a:extLst>
          </p:cNvPr>
          <p:cNvSpPr/>
          <p:nvPr/>
        </p:nvSpPr>
        <p:spPr>
          <a:xfrm>
            <a:off x="8728173" y="3581302"/>
            <a:ext cx="1643991" cy="432043"/>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750" b="1" dirty="0">
                <a:solidFill>
                  <a:prstClr val="black"/>
                </a:solidFill>
                <a:latin typeface="Century Gothic" panose="020B0502020202020204" pitchFamily="34" charset="0"/>
                <a:sym typeface="Helvetica Neue"/>
              </a:rPr>
              <a:t>Maintenance</a:t>
            </a:r>
            <a:r>
              <a:rPr lang="en-US" sz="750" dirty="0">
                <a:solidFill>
                  <a:prstClr val="black"/>
                </a:solidFill>
                <a:latin typeface="Century Gothic" panose="020B0502020202020204" pitchFamily="34" charset="0"/>
                <a:sym typeface="Helvetica Neue"/>
              </a:rPr>
              <a:t> (BHF Program) (</a:t>
            </a:r>
            <a:r>
              <a:rPr lang="en-US" sz="750" b="1" dirty="0">
                <a:solidFill>
                  <a:prstClr val="black"/>
                </a:solidFill>
                <a:latin typeface="Century Gothic" panose="020B0502020202020204" pitchFamily="34" charset="0"/>
                <a:sym typeface="Helvetica Neue"/>
              </a:rPr>
              <a:t>F</a:t>
            </a:r>
            <a:r>
              <a:rPr lang="en-US" sz="750" dirty="0">
                <a:solidFill>
                  <a:prstClr val="black"/>
                </a:solidFill>
                <a:latin typeface="Century Gothic" panose="020B0502020202020204" pitchFamily="34" charset="0"/>
                <a:sym typeface="Helvetica Neue"/>
              </a:rPr>
              <a:t>): </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Number of communities offer 3</a:t>
            </a:r>
            <a:r>
              <a:rPr lang="en-US" sz="750" baseline="30000" dirty="0">
                <a:solidFill>
                  <a:prstClr val="black"/>
                </a:solidFill>
                <a:latin typeface="Century Gothic" panose="020B0502020202020204" pitchFamily="34" charset="0"/>
                <a:sym typeface="Helvetica Neue"/>
              </a:rPr>
              <a:t>rd</a:t>
            </a:r>
            <a:r>
              <a:rPr lang="en-US" sz="750" dirty="0">
                <a:solidFill>
                  <a:prstClr val="black"/>
                </a:solidFill>
                <a:latin typeface="Century Gothic" panose="020B0502020202020204" pitchFamily="34" charset="0"/>
                <a:sym typeface="Helvetica Neue"/>
              </a:rPr>
              <a:t> Cohort</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Cost</a:t>
            </a:r>
            <a:endParaRPr lang="en-US" sz="750" dirty="0">
              <a:solidFill>
                <a:prstClr val="white"/>
              </a:solidFill>
              <a:latin typeface="Century Gothic" panose="020B0502020202020204" pitchFamily="34" charset="0"/>
              <a:sym typeface="Helvetica Neue"/>
            </a:endParaRPr>
          </a:p>
        </p:txBody>
      </p:sp>
      <p:sp>
        <p:nvSpPr>
          <p:cNvPr id="94" name="Right Arrow 93">
            <a:extLst>
              <a:ext uri="{FF2B5EF4-FFF2-40B4-BE49-F238E27FC236}">
                <a16:creationId xmlns:a16="http://schemas.microsoft.com/office/drawing/2014/main" id="{D9EC47AF-288D-614F-911B-D6AB0DEE7A1B}"/>
              </a:ext>
            </a:extLst>
          </p:cNvPr>
          <p:cNvSpPr/>
          <p:nvPr/>
        </p:nvSpPr>
        <p:spPr>
          <a:xfrm rot="5400000">
            <a:off x="9469545" y="2187887"/>
            <a:ext cx="149658" cy="147041"/>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a:solidFill>
                <a:prstClr val="white"/>
              </a:solidFill>
              <a:latin typeface="Century Gothic" panose="020B0502020202020204" pitchFamily="34" charset="0"/>
              <a:sym typeface="Helvetica Neue"/>
            </a:endParaRPr>
          </a:p>
        </p:txBody>
      </p:sp>
      <p:sp>
        <p:nvSpPr>
          <p:cNvPr id="100" name="Right Arrow 99">
            <a:extLst>
              <a:ext uri="{FF2B5EF4-FFF2-40B4-BE49-F238E27FC236}">
                <a16:creationId xmlns:a16="http://schemas.microsoft.com/office/drawing/2014/main" id="{30B425B9-7C32-F147-B0F6-0D24BB6C76FA}"/>
              </a:ext>
            </a:extLst>
          </p:cNvPr>
          <p:cNvSpPr/>
          <p:nvPr/>
        </p:nvSpPr>
        <p:spPr>
          <a:xfrm rot="16200000">
            <a:off x="9463409" y="4035672"/>
            <a:ext cx="161932" cy="14525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a:solidFill>
                <a:prstClr val="white"/>
              </a:solidFill>
              <a:latin typeface="Century Gothic" panose="020B0502020202020204" pitchFamily="34" charset="0"/>
              <a:sym typeface="Helvetica Neue"/>
            </a:endParaRPr>
          </a:p>
        </p:txBody>
      </p:sp>
      <p:sp>
        <p:nvSpPr>
          <p:cNvPr id="73" name="Rectangle 72">
            <a:extLst>
              <a:ext uri="{FF2B5EF4-FFF2-40B4-BE49-F238E27FC236}">
                <a16:creationId xmlns:a16="http://schemas.microsoft.com/office/drawing/2014/main" id="{752B7B19-4B81-B64D-9524-4587F1A80C32}"/>
              </a:ext>
            </a:extLst>
          </p:cNvPr>
          <p:cNvSpPr/>
          <p:nvPr/>
        </p:nvSpPr>
        <p:spPr>
          <a:xfrm>
            <a:off x="4371773" y="2390340"/>
            <a:ext cx="1909142" cy="660905"/>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750" b="1" dirty="0">
                <a:solidFill>
                  <a:prstClr val="black"/>
                </a:solidFill>
                <a:latin typeface="Century Gothic" panose="020B0502020202020204" pitchFamily="34" charset="0"/>
                <a:sym typeface="Helvetica Neue"/>
              </a:rPr>
              <a:t>Packaged Implementation Blueprint</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Building Healthy Families Online Training Resources and Program Package </a:t>
            </a:r>
            <a:r>
              <a:rPr lang="en-US" sz="750" b="1" dirty="0">
                <a:solidFill>
                  <a:prstClr val="black"/>
                </a:solidFill>
                <a:latin typeface="Century Gothic" panose="020B0502020202020204" pitchFamily="34" charset="0"/>
                <a:sym typeface="Helvetica Neue"/>
              </a:rPr>
              <a:t>(B)</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Referral processes </a:t>
            </a:r>
            <a:r>
              <a:rPr lang="en-US" sz="750" b="1" dirty="0">
                <a:solidFill>
                  <a:prstClr val="black"/>
                </a:solidFill>
                <a:latin typeface="Century Gothic" panose="020B0502020202020204" pitchFamily="34" charset="0"/>
                <a:sym typeface="Helvetica Neue"/>
              </a:rPr>
              <a:t>(C)</a:t>
            </a:r>
          </a:p>
        </p:txBody>
      </p:sp>
      <p:sp>
        <p:nvSpPr>
          <p:cNvPr id="74" name="Rectangle 73">
            <a:extLst>
              <a:ext uri="{FF2B5EF4-FFF2-40B4-BE49-F238E27FC236}">
                <a16:creationId xmlns:a16="http://schemas.microsoft.com/office/drawing/2014/main" id="{937D568B-B050-D249-B782-40B88F01792E}"/>
              </a:ext>
            </a:extLst>
          </p:cNvPr>
          <p:cNvSpPr/>
          <p:nvPr/>
        </p:nvSpPr>
        <p:spPr>
          <a:xfrm>
            <a:off x="4371773" y="3078508"/>
            <a:ext cx="1909142" cy="79212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750" b="1" dirty="0">
                <a:solidFill>
                  <a:prstClr val="black"/>
                </a:solidFill>
                <a:latin typeface="Century Gothic" panose="020B0502020202020204" pitchFamily="34" charset="0"/>
                <a:sym typeface="Helvetica Neue"/>
              </a:rPr>
              <a:t>Action Learning Collaborative</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Network weaving </a:t>
            </a:r>
            <a:r>
              <a:rPr lang="en-US" sz="750" b="1" dirty="0">
                <a:solidFill>
                  <a:prstClr val="black"/>
                </a:solidFill>
                <a:latin typeface="Century Gothic" panose="020B0502020202020204" pitchFamily="34" charset="0"/>
                <a:sym typeface="Helvetica Neue"/>
              </a:rPr>
              <a:t>(D)</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Consultee-centered training </a:t>
            </a:r>
            <a:r>
              <a:rPr lang="en-US" sz="750" b="1" dirty="0">
                <a:solidFill>
                  <a:prstClr val="black"/>
                </a:solidFill>
                <a:latin typeface="Century Gothic" panose="020B0502020202020204" pitchFamily="34" charset="0"/>
                <a:sym typeface="Helvetica Neue"/>
              </a:rPr>
              <a:t>(E)</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Sustainability action planning </a:t>
            </a:r>
            <a:r>
              <a:rPr lang="en-US" sz="750" b="1" dirty="0">
                <a:solidFill>
                  <a:prstClr val="black"/>
                </a:solidFill>
                <a:latin typeface="Century Gothic" panose="020B0502020202020204" pitchFamily="34" charset="0"/>
                <a:sym typeface="Helvetica Neue"/>
              </a:rPr>
              <a:t>(F)</a:t>
            </a:r>
          </a:p>
        </p:txBody>
      </p:sp>
      <p:sp>
        <p:nvSpPr>
          <p:cNvPr id="77" name="Right Arrow 76">
            <a:extLst>
              <a:ext uri="{FF2B5EF4-FFF2-40B4-BE49-F238E27FC236}">
                <a16:creationId xmlns:a16="http://schemas.microsoft.com/office/drawing/2014/main" id="{077323E3-21C9-4D42-B6EC-9DD854CBFDA4}"/>
              </a:ext>
            </a:extLst>
          </p:cNvPr>
          <p:cNvSpPr/>
          <p:nvPr/>
        </p:nvSpPr>
        <p:spPr>
          <a:xfrm>
            <a:off x="6354162" y="4778806"/>
            <a:ext cx="163022" cy="17785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a:solidFill>
                <a:prstClr val="white"/>
              </a:solidFill>
              <a:latin typeface="Century Gothic" panose="020B0502020202020204" pitchFamily="34" charset="0"/>
              <a:sym typeface="Helvetica Neue"/>
            </a:endParaRPr>
          </a:p>
        </p:txBody>
      </p:sp>
      <p:sp>
        <p:nvSpPr>
          <p:cNvPr id="87" name="Right Arrow 86">
            <a:extLst>
              <a:ext uri="{FF2B5EF4-FFF2-40B4-BE49-F238E27FC236}">
                <a16:creationId xmlns:a16="http://schemas.microsoft.com/office/drawing/2014/main" id="{C1C1DB42-7958-4B46-B36F-4BDD8EE847D2}"/>
              </a:ext>
            </a:extLst>
          </p:cNvPr>
          <p:cNvSpPr/>
          <p:nvPr/>
        </p:nvSpPr>
        <p:spPr>
          <a:xfrm>
            <a:off x="6354162" y="2662764"/>
            <a:ext cx="163022" cy="17785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a:solidFill>
                <a:prstClr val="white"/>
              </a:solidFill>
              <a:latin typeface="Century Gothic" panose="020B0502020202020204" pitchFamily="34" charset="0"/>
              <a:sym typeface="Helvetica Neue"/>
            </a:endParaRPr>
          </a:p>
        </p:txBody>
      </p:sp>
      <p:sp>
        <p:nvSpPr>
          <p:cNvPr id="89" name="Rectangle 88">
            <a:extLst>
              <a:ext uri="{FF2B5EF4-FFF2-40B4-BE49-F238E27FC236}">
                <a16:creationId xmlns:a16="http://schemas.microsoft.com/office/drawing/2014/main" id="{A653CC4F-0A3A-9740-AF54-291B706937B2}"/>
              </a:ext>
            </a:extLst>
          </p:cNvPr>
          <p:cNvSpPr/>
          <p:nvPr/>
        </p:nvSpPr>
        <p:spPr>
          <a:xfrm>
            <a:off x="6590824" y="2192215"/>
            <a:ext cx="1714501" cy="830923"/>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2" indent="-128582" defTabSz="685800">
              <a:buFont typeface="Arial" panose="020B0604020202020204" pitchFamily="34" charset="0"/>
              <a:buChar char="•"/>
            </a:pPr>
            <a:r>
              <a:rPr lang="en-US" sz="656" dirty="0">
                <a:solidFill>
                  <a:prstClr val="black"/>
                </a:solidFill>
                <a:latin typeface="Century Gothic" panose="020B0502020202020204" pitchFamily="34" charset="0"/>
                <a:cs typeface="Arial" panose="020B0604020202020204" pitchFamily="34" charset="0"/>
                <a:sym typeface="Helvetica Neue"/>
              </a:rPr>
              <a:t>↑ perceptions of the innovation (BHF); relative advantage, complexity etc. (</a:t>
            </a:r>
            <a:r>
              <a:rPr lang="en-US" sz="656" b="1" dirty="0">
                <a:solidFill>
                  <a:prstClr val="black"/>
                </a:solidFill>
                <a:latin typeface="Century Gothic" panose="020B0502020202020204" pitchFamily="34" charset="0"/>
                <a:cs typeface="Arial" panose="020B0604020202020204" pitchFamily="34" charset="0"/>
                <a:sym typeface="Helvetica Neue"/>
              </a:rPr>
              <a:t>A, B, E</a:t>
            </a:r>
            <a:r>
              <a:rPr lang="en-US" sz="656" dirty="0">
                <a:solidFill>
                  <a:prstClr val="black"/>
                </a:solidFill>
                <a:latin typeface="Century Gothic" panose="020B0502020202020204" pitchFamily="34" charset="0"/>
                <a:cs typeface="Arial" panose="020B0604020202020204" pitchFamily="34" charset="0"/>
                <a:sym typeface="Helvetica Neue"/>
              </a:rPr>
              <a:t>)</a:t>
            </a:r>
          </a:p>
          <a:p>
            <a:pPr marL="128582" indent="-128582" defTabSz="685800">
              <a:buFont typeface="Arial" panose="020B0604020202020204" pitchFamily="34" charset="0"/>
              <a:buChar char="•"/>
            </a:pPr>
            <a:r>
              <a:rPr lang="en-US" sz="656" dirty="0">
                <a:solidFill>
                  <a:prstClr val="black"/>
                </a:solidFill>
                <a:latin typeface="Century Gothic" panose="020B0502020202020204" pitchFamily="34" charset="0"/>
                <a:cs typeface="Arial" panose="020B0604020202020204" pitchFamily="34" charset="0"/>
                <a:sym typeface="Helvetica Neue"/>
              </a:rPr>
              <a:t>↑ recipient knowledge and self-efficacy (</a:t>
            </a:r>
            <a:r>
              <a:rPr lang="en-US" sz="656" b="1" dirty="0">
                <a:solidFill>
                  <a:prstClr val="black"/>
                </a:solidFill>
                <a:latin typeface="Century Gothic" panose="020B0502020202020204" pitchFamily="34" charset="0"/>
                <a:cs typeface="Arial" panose="020B0604020202020204" pitchFamily="34" charset="0"/>
                <a:sym typeface="Helvetica Neue"/>
              </a:rPr>
              <a:t>B, E</a:t>
            </a:r>
            <a:r>
              <a:rPr lang="en-US" sz="656" dirty="0">
                <a:solidFill>
                  <a:prstClr val="black"/>
                </a:solidFill>
                <a:latin typeface="Century Gothic" panose="020B0502020202020204" pitchFamily="34" charset="0"/>
                <a:cs typeface="Arial" panose="020B0604020202020204" pitchFamily="34" charset="0"/>
                <a:sym typeface="Helvetica Neue"/>
              </a:rPr>
              <a:t>)</a:t>
            </a:r>
          </a:p>
          <a:p>
            <a:pPr marL="128582" indent="-128582" defTabSz="685800">
              <a:buFont typeface="Arial" panose="020B0604020202020204" pitchFamily="34" charset="0"/>
              <a:buChar char="•"/>
            </a:pPr>
            <a:r>
              <a:rPr lang="en-US" sz="656" dirty="0">
                <a:solidFill>
                  <a:prstClr val="black"/>
                </a:solidFill>
                <a:latin typeface="Century Gothic" panose="020B0502020202020204" pitchFamily="34" charset="0"/>
                <a:cs typeface="Arial" panose="020B0604020202020204" pitchFamily="34" charset="0"/>
                <a:sym typeface="Helvetica Neue"/>
              </a:rPr>
              <a:t>Facilitation &amp; ↑ capacity (</a:t>
            </a:r>
            <a:r>
              <a:rPr lang="en-US" sz="656" b="1" dirty="0">
                <a:solidFill>
                  <a:prstClr val="black"/>
                </a:solidFill>
                <a:latin typeface="Century Gothic" panose="020B0502020202020204" pitchFamily="34" charset="0"/>
                <a:cs typeface="Arial" panose="020B0604020202020204" pitchFamily="34" charset="0"/>
                <a:sym typeface="Helvetica Neue"/>
              </a:rPr>
              <a:t>C, D, E</a:t>
            </a:r>
            <a:r>
              <a:rPr lang="en-US" sz="656" dirty="0">
                <a:solidFill>
                  <a:prstClr val="black"/>
                </a:solidFill>
                <a:latin typeface="Century Gothic" panose="020B0502020202020204" pitchFamily="34" charset="0"/>
                <a:cs typeface="Arial" panose="020B0604020202020204" pitchFamily="34" charset="0"/>
                <a:sym typeface="Helvetica Neue"/>
              </a:rPr>
              <a:t>)</a:t>
            </a:r>
          </a:p>
        </p:txBody>
      </p:sp>
      <p:sp>
        <p:nvSpPr>
          <p:cNvPr id="101" name="Rectangle 100">
            <a:extLst>
              <a:ext uri="{FF2B5EF4-FFF2-40B4-BE49-F238E27FC236}">
                <a16:creationId xmlns:a16="http://schemas.microsoft.com/office/drawing/2014/main" id="{F3882E5B-6332-1E44-9724-D635F08E0C1D}"/>
              </a:ext>
            </a:extLst>
          </p:cNvPr>
          <p:cNvSpPr/>
          <p:nvPr/>
        </p:nvSpPr>
        <p:spPr>
          <a:xfrm>
            <a:off x="6593370" y="3078507"/>
            <a:ext cx="1714501" cy="103185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82" indent="-128582" defTabSz="685800">
              <a:buFont typeface="Arial" panose="020B0604020202020204" pitchFamily="34" charset="0"/>
              <a:buChar char="•"/>
            </a:pPr>
            <a:r>
              <a:rPr lang="en-US" sz="656" dirty="0">
                <a:solidFill>
                  <a:prstClr val="black"/>
                </a:solidFill>
                <a:latin typeface="Century Gothic" panose="020B0502020202020204" pitchFamily="34" charset="0"/>
                <a:cs typeface="Arial" panose="020B0604020202020204" pitchFamily="34" charset="0"/>
                <a:sym typeface="Helvetica Neue"/>
              </a:rPr>
              <a:t>↑ Facilitation processes (</a:t>
            </a:r>
            <a:r>
              <a:rPr lang="en-US" sz="656" b="1" dirty="0">
                <a:solidFill>
                  <a:prstClr val="black"/>
                </a:solidFill>
                <a:latin typeface="Century Gothic" panose="020B0502020202020204" pitchFamily="34" charset="0"/>
                <a:cs typeface="Arial" panose="020B0604020202020204" pitchFamily="34" charset="0"/>
                <a:sym typeface="Helvetica Neue"/>
              </a:rPr>
              <a:t>D,E,F</a:t>
            </a:r>
            <a:r>
              <a:rPr lang="en-US" sz="656" dirty="0">
                <a:solidFill>
                  <a:prstClr val="black"/>
                </a:solidFill>
                <a:latin typeface="Century Gothic" panose="020B0502020202020204" pitchFamily="34" charset="0"/>
                <a:cs typeface="Arial" panose="020B0604020202020204" pitchFamily="34" charset="0"/>
                <a:sym typeface="Helvetica Neue"/>
              </a:rPr>
              <a:t>)</a:t>
            </a:r>
          </a:p>
          <a:p>
            <a:pPr marL="128582" indent="-128582" defTabSz="685800">
              <a:buFont typeface="Arial" panose="020B0604020202020204" pitchFamily="34" charset="0"/>
              <a:buChar char="•"/>
            </a:pPr>
            <a:r>
              <a:rPr lang="en-US" sz="656" dirty="0">
                <a:solidFill>
                  <a:prstClr val="black"/>
                </a:solidFill>
                <a:latin typeface="Century Gothic" panose="020B0502020202020204" pitchFamily="34" charset="0"/>
                <a:cs typeface="Arial" panose="020B0604020202020204" pitchFamily="34" charset="0"/>
                <a:sym typeface="Helvetica Neue"/>
              </a:rPr>
              <a:t>↑ Collaboration and team-work (</a:t>
            </a:r>
            <a:r>
              <a:rPr lang="en-US" sz="656" b="1" dirty="0">
                <a:solidFill>
                  <a:prstClr val="black"/>
                </a:solidFill>
                <a:latin typeface="Century Gothic" panose="020B0502020202020204" pitchFamily="34" charset="0"/>
                <a:cs typeface="Arial" panose="020B0604020202020204" pitchFamily="34" charset="0"/>
                <a:sym typeface="Helvetica Neue"/>
              </a:rPr>
              <a:t>D</a:t>
            </a:r>
            <a:r>
              <a:rPr lang="en-US" sz="656" dirty="0">
                <a:solidFill>
                  <a:prstClr val="black"/>
                </a:solidFill>
                <a:latin typeface="Century Gothic" panose="020B0502020202020204" pitchFamily="34" charset="0"/>
                <a:cs typeface="Arial" panose="020B0604020202020204" pitchFamily="34" charset="0"/>
                <a:sym typeface="Helvetica Neue"/>
              </a:rPr>
              <a:t>)</a:t>
            </a:r>
          </a:p>
          <a:p>
            <a:pPr marL="128582" indent="-128582" defTabSz="685800">
              <a:buFont typeface="Arial" panose="020B0604020202020204" pitchFamily="34" charset="0"/>
              <a:buChar char="•"/>
            </a:pPr>
            <a:r>
              <a:rPr lang="en-US" sz="656" dirty="0">
                <a:solidFill>
                  <a:prstClr val="black"/>
                </a:solidFill>
                <a:latin typeface="Century Gothic" panose="020B0502020202020204" pitchFamily="34" charset="0"/>
                <a:cs typeface="Arial" panose="020B0604020202020204" pitchFamily="34" charset="0"/>
                <a:sym typeface="Helvetica Neue"/>
              </a:rPr>
              <a:t>↑ systems-engagement (</a:t>
            </a:r>
            <a:r>
              <a:rPr lang="en-US" sz="656" b="1" dirty="0">
                <a:solidFill>
                  <a:prstClr val="black"/>
                </a:solidFill>
                <a:latin typeface="Century Gothic" panose="020B0502020202020204" pitchFamily="34" charset="0"/>
                <a:cs typeface="Arial" panose="020B0604020202020204" pitchFamily="34" charset="0"/>
                <a:sym typeface="Helvetica Neue"/>
              </a:rPr>
              <a:t>D, E, F</a:t>
            </a:r>
            <a:r>
              <a:rPr lang="en-US" sz="656" dirty="0">
                <a:solidFill>
                  <a:prstClr val="black"/>
                </a:solidFill>
                <a:latin typeface="Century Gothic" panose="020B0502020202020204" pitchFamily="34" charset="0"/>
                <a:cs typeface="Arial" panose="020B0604020202020204" pitchFamily="34" charset="0"/>
                <a:sym typeface="Helvetica Neue"/>
              </a:rPr>
              <a:t>)</a:t>
            </a:r>
          </a:p>
          <a:p>
            <a:pPr marL="128582" indent="-128582" defTabSz="685800">
              <a:buFont typeface="Arial" panose="020B0604020202020204" pitchFamily="34" charset="0"/>
              <a:buChar char="•"/>
            </a:pPr>
            <a:r>
              <a:rPr lang="en-US" sz="656" dirty="0">
                <a:solidFill>
                  <a:prstClr val="black"/>
                </a:solidFill>
                <a:latin typeface="Century Gothic" panose="020B0502020202020204" pitchFamily="34" charset="0"/>
                <a:cs typeface="Arial" panose="020B0604020202020204" pitchFamily="34" charset="0"/>
                <a:sym typeface="Helvetica Neue"/>
              </a:rPr>
              <a:t>↑receptivity to change (</a:t>
            </a:r>
            <a:r>
              <a:rPr lang="en-US" sz="656" b="1" dirty="0">
                <a:solidFill>
                  <a:prstClr val="black"/>
                </a:solidFill>
                <a:latin typeface="Century Gothic" panose="020B0502020202020204" pitchFamily="34" charset="0"/>
                <a:cs typeface="Arial" panose="020B0604020202020204" pitchFamily="34" charset="0"/>
                <a:sym typeface="Helvetica Neue"/>
              </a:rPr>
              <a:t>D, E</a:t>
            </a:r>
            <a:r>
              <a:rPr lang="en-US" sz="656" dirty="0">
                <a:solidFill>
                  <a:prstClr val="black"/>
                </a:solidFill>
                <a:latin typeface="Century Gothic" panose="020B0502020202020204" pitchFamily="34" charset="0"/>
                <a:cs typeface="Arial" panose="020B0604020202020204" pitchFamily="34" charset="0"/>
                <a:sym typeface="Helvetica Neue"/>
              </a:rPr>
              <a:t>)</a:t>
            </a:r>
          </a:p>
          <a:p>
            <a:pPr marL="128582" indent="-128582" defTabSz="685800">
              <a:buFont typeface="Arial" panose="020B0604020202020204" pitchFamily="34" charset="0"/>
              <a:buChar char="•"/>
            </a:pPr>
            <a:r>
              <a:rPr lang="en-US" sz="656" dirty="0">
                <a:solidFill>
                  <a:prstClr val="black"/>
                </a:solidFill>
                <a:latin typeface="Century Gothic" panose="020B0502020202020204" pitchFamily="34" charset="0"/>
                <a:cs typeface="Arial" panose="020B0604020202020204" pitchFamily="34" charset="0"/>
                <a:sym typeface="Helvetica Neue"/>
              </a:rPr>
              <a:t>Sustained changes in context, innovation perceptions, facilitation, and recipient capacity (</a:t>
            </a:r>
            <a:r>
              <a:rPr lang="en-US" sz="656" b="1" dirty="0">
                <a:solidFill>
                  <a:prstClr val="black"/>
                </a:solidFill>
                <a:latin typeface="Century Gothic" panose="020B0502020202020204" pitchFamily="34" charset="0"/>
                <a:cs typeface="Arial" panose="020B0604020202020204" pitchFamily="34" charset="0"/>
                <a:sym typeface="Helvetica Neue"/>
              </a:rPr>
              <a:t>F</a:t>
            </a:r>
            <a:r>
              <a:rPr lang="en-US" sz="656" dirty="0">
                <a:solidFill>
                  <a:prstClr val="black"/>
                </a:solidFill>
                <a:latin typeface="Century Gothic" panose="020B0502020202020204" pitchFamily="34" charset="0"/>
                <a:cs typeface="Arial" panose="020B0604020202020204" pitchFamily="34" charset="0"/>
                <a:sym typeface="Helvetica Neue"/>
              </a:rPr>
              <a:t>)</a:t>
            </a:r>
          </a:p>
        </p:txBody>
      </p:sp>
      <p:sp>
        <p:nvSpPr>
          <p:cNvPr id="102" name="Right Arrow 101">
            <a:extLst>
              <a:ext uri="{FF2B5EF4-FFF2-40B4-BE49-F238E27FC236}">
                <a16:creationId xmlns:a16="http://schemas.microsoft.com/office/drawing/2014/main" id="{31F702EA-D6DD-BC48-9A01-568132457CC0}"/>
              </a:ext>
            </a:extLst>
          </p:cNvPr>
          <p:cNvSpPr/>
          <p:nvPr/>
        </p:nvSpPr>
        <p:spPr>
          <a:xfrm>
            <a:off x="8422933" y="4783274"/>
            <a:ext cx="163022" cy="17785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a:solidFill>
                <a:prstClr val="white"/>
              </a:solidFill>
              <a:latin typeface="Century Gothic" panose="020B0502020202020204" pitchFamily="34" charset="0"/>
              <a:sym typeface="Helvetica Neue"/>
            </a:endParaRPr>
          </a:p>
        </p:txBody>
      </p:sp>
      <p:sp>
        <p:nvSpPr>
          <p:cNvPr id="103" name="Right Arrow 102">
            <a:extLst>
              <a:ext uri="{FF2B5EF4-FFF2-40B4-BE49-F238E27FC236}">
                <a16:creationId xmlns:a16="http://schemas.microsoft.com/office/drawing/2014/main" id="{A9F94912-5C99-4C48-BDF4-41DC51264611}"/>
              </a:ext>
            </a:extLst>
          </p:cNvPr>
          <p:cNvSpPr/>
          <p:nvPr/>
        </p:nvSpPr>
        <p:spPr>
          <a:xfrm>
            <a:off x="8437358" y="2662764"/>
            <a:ext cx="163022" cy="177858"/>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a:solidFill>
                <a:prstClr val="white"/>
              </a:solidFill>
              <a:latin typeface="Century Gothic" panose="020B0502020202020204" pitchFamily="34" charset="0"/>
              <a:sym typeface="Helvetica Neue"/>
            </a:endParaRPr>
          </a:p>
        </p:txBody>
      </p:sp>
      <p:sp>
        <p:nvSpPr>
          <p:cNvPr id="104" name="Rectangle 103">
            <a:extLst>
              <a:ext uri="{FF2B5EF4-FFF2-40B4-BE49-F238E27FC236}">
                <a16:creationId xmlns:a16="http://schemas.microsoft.com/office/drawing/2014/main" id="{99E81A44-8928-A347-B6F7-C5B51D9DA0EE}"/>
              </a:ext>
            </a:extLst>
          </p:cNvPr>
          <p:cNvSpPr/>
          <p:nvPr/>
        </p:nvSpPr>
        <p:spPr>
          <a:xfrm>
            <a:off x="8648333" y="1606176"/>
            <a:ext cx="1810626" cy="3870872"/>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a:solidFill>
                <a:prstClr val="white"/>
              </a:solidFill>
              <a:latin typeface="Century Gothic" panose="020B0502020202020204" pitchFamily="34" charset="0"/>
              <a:sym typeface="Helvetica Neue"/>
            </a:endParaRPr>
          </a:p>
        </p:txBody>
      </p:sp>
      <p:sp>
        <p:nvSpPr>
          <p:cNvPr id="105" name="Rectangle 104">
            <a:extLst>
              <a:ext uri="{FF2B5EF4-FFF2-40B4-BE49-F238E27FC236}">
                <a16:creationId xmlns:a16="http://schemas.microsoft.com/office/drawing/2014/main" id="{F160D818-E31A-3543-BED7-F2E60DC361A4}"/>
              </a:ext>
            </a:extLst>
          </p:cNvPr>
          <p:cNvSpPr/>
          <p:nvPr/>
        </p:nvSpPr>
        <p:spPr>
          <a:xfrm>
            <a:off x="6537608" y="1622628"/>
            <a:ext cx="1851797" cy="3854421"/>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a:solidFill>
                <a:prstClr val="white"/>
              </a:solidFill>
              <a:latin typeface="Century Gothic" panose="020B0502020202020204" pitchFamily="34" charset="0"/>
              <a:sym typeface="Helvetica Neue"/>
            </a:endParaRPr>
          </a:p>
        </p:txBody>
      </p:sp>
      <p:sp>
        <p:nvSpPr>
          <p:cNvPr id="106" name="Rectangle 105">
            <a:extLst>
              <a:ext uri="{FF2B5EF4-FFF2-40B4-BE49-F238E27FC236}">
                <a16:creationId xmlns:a16="http://schemas.microsoft.com/office/drawing/2014/main" id="{5215CFF7-D923-0B40-AC1F-1F432E6DBBA0}"/>
              </a:ext>
            </a:extLst>
          </p:cNvPr>
          <p:cNvSpPr/>
          <p:nvPr/>
        </p:nvSpPr>
        <p:spPr>
          <a:xfrm>
            <a:off x="4326773" y="4071816"/>
            <a:ext cx="1999566" cy="1323026"/>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a:solidFill>
                <a:prstClr val="white"/>
              </a:solidFill>
              <a:latin typeface="Century Gothic" panose="020B0502020202020204" pitchFamily="34" charset="0"/>
              <a:sym typeface="Helvetica Neue"/>
            </a:endParaRPr>
          </a:p>
        </p:txBody>
      </p:sp>
      <p:cxnSp>
        <p:nvCxnSpPr>
          <p:cNvPr id="11" name="Straight Connector 10">
            <a:extLst>
              <a:ext uri="{FF2B5EF4-FFF2-40B4-BE49-F238E27FC236}">
                <a16:creationId xmlns:a16="http://schemas.microsoft.com/office/drawing/2014/main" id="{F8B5F5AD-AE47-3D47-BFD3-4D3CA0B4152C}"/>
              </a:ext>
            </a:extLst>
          </p:cNvPr>
          <p:cNvCxnSpPr>
            <a:cxnSpLocks/>
          </p:cNvCxnSpPr>
          <p:nvPr/>
        </p:nvCxnSpPr>
        <p:spPr>
          <a:xfrm>
            <a:off x="10372165" y="3089984"/>
            <a:ext cx="15504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9042FDA-E553-7843-B1E8-0494D32F7B47}"/>
              </a:ext>
            </a:extLst>
          </p:cNvPr>
          <p:cNvCxnSpPr>
            <a:cxnSpLocks/>
          </p:cNvCxnSpPr>
          <p:nvPr/>
        </p:nvCxnSpPr>
        <p:spPr>
          <a:xfrm>
            <a:off x="10527210" y="3078509"/>
            <a:ext cx="1085" cy="24333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4427C9-6A13-104C-8AFF-01A5F40FAE69}"/>
              </a:ext>
            </a:extLst>
          </p:cNvPr>
          <p:cNvCxnSpPr>
            <a:cxnSpLocks/>
          </p:cNvCxnSpPr>
          <p:nvPr/>
        </p:nvCxnSpPr>
        <p:spPr>
          <a:xfrm flipH="1">
            <a:off x="7464049" y="5511868"/>
            <a:ext cx="30642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0CF3894-8006-5F42-991B-70A74AE7B47B}"/>
              </a:ext>
            </a:extLst>
          </p:cNvPr>
          <p:cNvCxnSpPr>
            <a:cxnSpLocks/>
          </p:cNvCxnSpPr>
          <p:nvPr/>
        </p:nvCxnSpPr>
        <p:spPr>
          <a:xfrm flipH="1" flipV="1">
            <a:off x="7464049" y="5388118"/>
            <a:ext cx="1" cy="123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BCF57BCF-08D9-3B45-98B8-9034D9FC43E0}"/>
              </a:ext>
            </a:extLst>
          </p:cNvPr>
          <p:cNvSpPr/>
          <p:nvPr/>
        </p:nvSpPr>
        <p:spPr>
          <a:xfrm>
            <a:off x="8716585" y="2927949"/>
            <a:ext cx="1655581" cy="445293"/>
          </a:xfrm>
          <a:prstGeom prst="rect">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750" b="1" dirty="0">
                <a:solidFill>
                  <a:prstClr val="black"/>
                </a:solidFill>
                <a:latin typeface="Century Gothic" panose="020B0502020202020204" pitchFamily="34" charset="0"/>
                <a:sym typeface="Helvetica Neue"/>
              </a:rPr>
              <a:t>Implementation (A-E)</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BHF fidelity (competence X adherence)</a:t>
            </a:r>
          </a:p>
          <a:p>
            <a:pPr marL="128588" indent="-128588" defTabSz="685800">
              <a:buFont typeface="Arial" panose="020B0604020202020204" pitchFamily="34" charset="0"/>
              <a:buChar char="•"/>
            </a:pPr>
            <a:r>
              <a:rPr lang="en-US" sz="750" dirty="0">
                <a:solidFill>
                  <a:prstClr val="black"/>
                </a:solidFill>
                <a:latin typeface="Century Gothic" panose="020B0502020202020204" pitchFamily="34" charset="0"/>
                <a:sym typeface="Helvetica Neue"/>
              </a:rPr>
              <a:t>Cost</a:t>
            </a:r>
          </a:p>
        </p:txBody>
      </p:sp>
      <p:sp>
        <p:nvSpPr>
          <p:cNvPr id="108" name="Right Arrow 107">
            <a:extLst>
              <a:ext uri="{FF2B5EF4-FFF2-40B4-BE49-F238E27FC236}">
                <a16:creationId xmlns:a16="http://schemas.microsoft.com/office/drawing/2014/main" id="{EC984D88-183D-7444-B311-FFC3C8FE76AE}"/>
              </a:ext>
            </a:extLst>
          </p:cNvPr>
          <p:cNvSpPr/>
          <p:nvPr/>
        </p:nvSpPr>
        <p:spPr>
          <a:xfrm rot="5400000">
            <a:off x="9469545" y="2758971"/>
            <a:ext cx="149658" cy="147041"/>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750">
              <a:solidFill>
                <a:prstClr val="white"/>
              </a:solidFill>
              <a:latin typeface="Century Gothic" panose="020B0502020202020204" pitchFamily="34" charset="0"/>
              <a:sym typeface="Helvetica Neue"/>
            </a:endParaRPr>
          </a:p>
        </p:txBody>
      </p:sp>
      <p:sp>
        <p:nvSpPr>
          <p:cNvPr id="51" name="Rectangle 50">
            <a:extLst>
              <a:ext uri="{FF2B5EF4-FFF2-40B4-BE49-F238E27FC236}">
                <a16:creationId xmlns:a16="http://schemas.microsoft.com/office/drawing/2014/main" id="{9480EE2C-8AF2-E04F-8644-4DDD09228C44}"/>
              </a:ext>
            </a:extLst>
          </p:cNvPr>
          <p:cNvSpPr/>
          <p:nvPr/>
        </p:nvSpPr>
        <p:spPr>
          <a:xfrm>
            <a:off x="1699633" y="5501261"/>
            <a:ext cx="8251613" cy="154444"/>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r>
              <a:rPr lang="en-US" sz="750" dirty="0">
                <a:solidFill>
                  <a:prstClr val="black"/>
                </a:solidFill>
                <a:latin typeface="Century Gothic" panose="020B0502020202020204" pitchFamily="34" charset="0"/>
                <a:sym typeface="Helvetica Neue"/>
              </a:rPr>
              <a:t>Note: Implementation strategies are labeled alphabetically. Matching letters in Mechanisms and Outcomes columns demonstrate hypothesized pathways of strategy effects. </a:t>
            </a:r>
          </a:p>
        </p:txBody>
      </p:sp>
      <p:sp>
        <p:nvSpPr>
          <p:cNvPr id="2" name="TextBox 1">
            <a:extLst>
              <a:ext uri="{FF2B5EF4-FFF2-40B4-BE49-F238E27FC236}">
                <a16:creationId xmlns:a16="http://schemas.microsoft.com/office/drawing/2014/main" id="{D9EB3EE2-3CF8-3B82-F45B-E9688A95FCD7}"/>
              </a:ext>
            </a:extLst>
          </p:cNvPr>
          <p:cNvSpPr txBox="1"/>
          <p:nvPr/>
        </p:nvSpPr>
        <p:spPr>
          <a:xfrm>
            <a:off x="1627873" y="1142256"/>
            <a:ext cx="5413350" cy="207749"/>
          </a:xfrm>
          <a:prstGeom prst="rect">
            <a:avLst/>
          </a:prstGeom>
          <a:noFill/>
        </p:spPr>
        <p:txBody>
          <a:bodyPr wrap="square" rtlCol="0">
            <a:spAutoFit/>
          </a:bodyPr>
          <a:lstStyle/>
          <a:p>
            <a:pPr defTabSz="685800"/>
            <a:r>
              <a:rPr lang="en-US" sz="750" dirty="0">
                <a:solidFill>
                  <a:prstClr val="black"/>
                </a:solidFill>
                <a:latin typeface="Century Gothic" panose="020B0502020202020204" pitchFamily="34" charset="0"/>
                <a:ea typeface="Arial" charset="0"/>
                <a:cs typeface="Arial" charset="0"/>
                <a:sym typeface="Helvetica Neue"/>
              </a:rPr>
              <a:t>Figure 1. Building Health Families Implementation Research Logic Model</a:t>
            </a:r>
          </a:p>
        </p:txBody>
      </p:sp>
    </p:spTree>
    <p:extLst>
      <p:ext uri="{BB962C8B-B14F-4D97-AF65-F5344CB8AC3E}">
        <p14:creationId xmlns:p14="http://schemas.microsoft.com/office/powerpoint/2010/main" val="1691065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 63">
            <a:extLst>
              <a:ext uri="{FF2B5EF4-FFF2-40B4-BE49-F238E27FC236}">
                <a16:creationId xmlns:a16="http://schemas.microsoft.com/office/drawing/2014/main" id="{D8C4FC2C-1A4A-47A7-A67B-01427732E16F}"/>
              </a:ext>
            </a:extLst>
          </p:cNvPr>
          <p:cNvGraphicFramePr>
            <a:graphicFrameLocks noGrp="1"/>
          </p:cNvGraphicFramePr>
          <p:nvPr/>
        </p:nvGraphicFramePr>
        <p:xfrm>
          <a:off x="2137307" y="1034481"/>
          <a:ext cx="7332266" cy="4732021"/>
        </p:xfrm>
        <a:graphic>
          <a:graphicData uri="http://schemas.openxmlformats.org/drawingml/2006/table">
            <a:tbl>
              <a:tblPr firstRow="1" bandRow="1">
                <a:tableStyleId>{5940675A-B579-460E-94D1-54222C63F5DA}</a:tableStyleId>
              </a:tblPr>
              <a:tblGrid>
                <a:gridCol w="1257300">
                  <a:extLst>
                    <a:ext uri="{9D8B030D-6E8A-4147-A177-3AD203B41FA5}">
                      <a16:colId xmlns:a16="http://schemas.microsoft.com/office/drawing/2014/main" val="3367074265"/>
                    </a:ext>
                  </a:extLst>
                </a:gridCol>
                <a:gridCol w="228600">
                  <a:extLst>
                    <a:ext uri="{9D8B030D-6E8A-4147-A177-3AD203B41FA5}">
                      <a16:colId xmlns:a16="http://schemas.microsoft.com/office/drawing/2014/main" val="2095495868"/>
                    </a:ext>
                  </a:extLst>
                </a:gridCol>
                <a:gridCol w="1319900">
                  <a:extLst>
                    <a:ext uri="{9D8B030D-6E8A-4147-A177-3AD203B41FA5}">
                      <a16:colId xmlns:a16="http://schemas.microsoft.com/office/drawing/2014/main" val="1950067381"/>
                    </a:ext>
                  </a:extLst>
                </a:gridCol>
                <a:gridCol w="228600">
                  <a:extLst>
                    <a:ext uri="{9D8B030D-6E8A-4147-A177-3AD203B41FA5}">
                      <a16:colId xmlns:a16="http://schemas.microsoft.com/office/drawing/2014/main" val="1525099674"/>
                    </a:ext>
                  </a:extLst>
                </a:gridCol>
                <a:gridCol w="1590627">
                  <a:extLst>
                    <a:ext uri="{9D8B030D-6E8A-4147-A177-3AD203B41FA5}">
                      <a16:colId xmlns:a16="http://schemas.microsoft.com/office/drawing/2014/main" val="3453654298"/>
                    </a:ext>
                  </a:extLst>
                </a:gridCol>
                <a:gridCol w="228600">
                  <a:extLst>
                    <a:ext uri="{9D8B030D-6E8A-4147-A177-3AD203B41FA5}">
                      <a16:colId xmlns:a16="http://schemas.microsoft.com/office/drawing/2014/main" val="3234007547"/>
                    </a:ext>
                  </a:extLst>
                </a:gridCol>
                <a:gridCol w="1167825">
                  <a:extLst>
                    <a:ext uri="{9D8B030D-6E8A-4147-A177-3AD203B41FA5}">
                      <a16:colId xmlns:a16="http://schemas.microsoft.com/office/drawing/2014/main" val="710532785"/>
                    </a:ext>
                  </a:extLst>
                </a:gridCol>
                <a:gridCol w="139700">
                  <a:extLst>
                    <a:ext uri="{9D8B030D-6E8A-4147-A177-3AD203B41FA5}">
                      <a16:colId xmlns:a16="http://schemas.microsoft.com/office/drawing/2014/main" val="2268937916"/>
                    </a:ext>
                  </a:extLst>
                </a:gridCol>
                <a:gridCol w="1171114">
                  <a:extLst>
                    <a:ext uri="{9D8B030D-6E8A-4147-A177-3AD203B41FA5}">
                      <a16:colId xmlns:a16="http://schemas.microsoft.com/office/drawing/2014/main" val="2820935795"/>
                    </a:ext>
                  </a:extLst>
                </a:gridCol>
              </a:tblGrid>
              <a:tr h="285750">
                <a:tc>
                  <a:txBody>
                    <a:bodyPr/>
                    <a:lstStyle/>
                    <a:p>
                      <a:pPr algn="ctr"/>
                      <a:r>
                        <a:rPr lang="en-US" sz="800" b="1" dirty="0">
                          <a:solidFill>
                            <a:schemeClr val="bg1"/>
                          </a:solidFill>
                          <a:latin typeface="Arial" panose="020B0604020202020204" pitchFamily="34" charset="0"/>
                          <a:cs typeface="Arial" panose="020B0604020202020204" pitchFamily="34" charset="0"/>
                        </a:rPr>
                        <a:t>Primary </a:t>
                      </a:r>
                    </a:p>
                    <a:p>
                      <a:pPr algn="ctr"/>
                      <a:r>
                        <a:rPr lang="en-US" sz="800" b="1" dirty="0">
                          <a:solidFill>
                            <a:schemeClr val="bg1"/>
                          </a:solidFill>
                          <a:latin typeface="Arial" panose="020B0604020202020204" pitchFamily="34" charset="0"/>
                          <a:cs typeface="Arial" panose="020B0604020202020204" pitchFamily="34" charset="0"/>
                        </a:rPr>
                        <a:t>Implementation Barriers</a:t>
                      </a:r>
                    </a:p>
                  </a:txBody>
                  <a:tcPr marL="57150" marR="57150" marT="28575" marB="28575" anchor="ctr">
                    <a:lnL w="12700" cmpd="sng">
                      <a:noFill/>
                    </a:lnL>
                    <a:lnR w="57150" cap="flat" cmpd="sng" algn="ctr">
                      <a:solidFill>
                        <a:schemeClr val="bg1"/>
                      </a:solid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D1F02"/>
                    </a:solidFill>
                  </a:tcPr>
                </a:tc>
                <a:tc>
                  <a:txBody>
                    <a:bodyPr/>
                    <a:lstStyle/>
                    <a:p>
                      <a:pPr algn="ctr"/>
                      <a:endParaRPr lang="en-US" sz="800" b="1" dirty="0">
                        <a:latin typeface="Arial" panose="020B0604020202020204" pitchFamily="34" charset="0"/>
                        <a:ea typeface="Arial"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Implementation Strategies to Address Barriers</a:t>
                      </a:r>
                      <a:endParaRPr lang="en-US" sz="800" b="1" dirty="0">
                        <a:latin typeface="Arial" panose="020B0604020202020204" pitchFamily="34" charset="0"/>
                        <a:ea typeface="Arial"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5D3E7"/>
                    </a:solidFill>
                  </a:tcPr>
                </a:tc>
                <a:tc>
                  <a:txBody>
                    <a:bodyPr/>
                    <a:lstStyle/>
                    <a:p>
                      <a:pPr algn="ctr"/>
                      <a:endParaRPr lang="en-US" sz="800" b="1" dirty="0">
                        <a:latin typeface="Arial" panose="020B0604020202020204" pitchFamily="34" charset="0"/>
                        <a:ea typeface="Arial"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800" b="1" dirty="0">
                          <a:latin typeface="Arial" panose="020B0604020202020204" pitchFamily="34" charset="0"/>
                          <a:cs typeface="Arial" panose="020B0604020202020204" pitchFamily="34" charset="0"/>
                        </a:rPr>
                        <a:t>Mechanisms</a:t>
                      </a:r>
                      <a:endParaRPr lang="en-US" sz="800" b="1" dirty="0">
                        <a:latin typeface="Arial" panose="020B0604020202020204" pitchFamily="34" charset="0"/>
                        <a:ea typeface="Arial"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6B509"/>
                    </a:solidFill>
                  </a:tcPr>
                </a:tc>
                <a:tc>
                  <a:txBody>
                    <a:bodyPr/>
                    <a:lstStyle/>
                    <a:p>
                      <a:pPr algn="ctr"/>
                      <a:endParaRPr lang="en-US" sz="800" b="1" dirty="0">
                        <a:latin typeface="Arial" panose="020B0604020202020204" pitchFamily="34" charset="0"/>
                        <a:ea typeface="Arial"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800" b="1" dirty="0">
                          <a:solidFill>
                            <a:schemeClr val="bg1"/>
                          </a:solidFill>
                          <a:latin typeface="Arial" panose="020B0604020202020204" pitchFamily="34" charset="0"/>
                          <a:cs typeface="Arial" panose="020B0604020202020204" pitchFamily="34" charset="0"/>
                        </a:rPr>
                        <a:t>Outcomes</a:t>
                      </a:r>
                      <a:endParaRPr lang="en-US" sz="800" b="1" dirty="0">
                        <a:solidFill>
                          <a:schemeClr val="bg1"/>
                        </a:solidFill>
                        <a:latin typeface="Arial" panose="020B0604020202020204" pitchFamily="34" charset="0"/>
                        <a:ea typeface="Arial"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12700" cmpd="sng">
                      <a:noFill/>
                    </a:lnR>
                    <a:lnT w="12700" cmpd="sng">
                      <a:noFill/>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AB862"/>
                    </a:solidFill>
                  </a:tcPr>
                </a:tc>
                <a:tc hMerge="1">
                  <a:txBody>
                    <a:bodyPr/>
                    <a:lstStyle/>
                    <a:p>
                      <a:pPr algn="ctr"/>
                      <a:endParaRPr lang="en-US" sz="1400" b="1" dirty="0">
                        <a:latin typeface="Arial" panose="020B0604020202020204" pitchFamily="34" charset="0"/>
                        <a:ea typeface="Arial" charset="0"/>
                        <a:cs typeface="Arial" panose="020B0604020202020204" pitchFamily="34" charset="0"/>
                      </a:endParaRPr>
                    </a:p>
                  </a:txBody>
                  <a:tcPr anchor="ctr"/>
                </a:tc>
                <a:tc hMerge="1">
                  <a:txBody>
                    <a:bodyPr/>
                    <a:lstStyle/>
                    <a:p>
                      <a:endParaRPr lang="en-US"/>
                    </a:p>
                  </a:txBody>
                  <a:tcPr/>
                </a:tc>
                <a:extLst>
                  <a:ext uri="{0D108BD9-81ED-4DB2-BD59-A6C34878D82A}">
                    <a16:rowId xmlns:a16="http://schemas.microsoft.com/office/drawing/2014/main" val="517494329"/>
                  </a:ext>
                </a:extLst>
              </a:tr>
              <a:tr h="400050">
                <a:tc rowSpan="5">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800" dirty="0">
                          <a:effectLst/>
                          <a:latin typeface="Arial" panose="020B0604020202020204" pitchFamily="34" charset="0"/>
                          <a:cs typeface="Arial" panose="020B0604020202020204" pitchFamily="34" charset="0"/>
                        </a:rPr>
                        <a:t>No Sustainable </a:t>
                      </a:r>
                      <a:r>
                        <a:rPr lang="en-US" sz="800" dirty="0">
                          <a:latin typeface="Arial" panose="020B0604020202020204" pitchFamily="34" charset="0"/>
                          <a:cs typeface="Arial" panose="020B0604020202020204" pitchFamily="34" charset="0"/>
                        </a:rPr>
                        <a:t>P</a:t>
                      </a:r>
                      <a:r>
                        <a:rPr lang="en-US" sz="800" dirty="0">
                          <a:effectLst/>
                          <a:latin typeface="Arial" panose="020B0604020202020204" pitchFamily="34" charset="0"/>
                          <a:cs typeface="Arial" panose="020B0604020202020204" pitchFamily="34" charset="0"/>
                        </a:rPr>
                        <a:t>rocess to Identify and Enroll </a:t>
                      </a:r>
                      <a:r>
                        <a:rPr lang="en-US" sz="800" dirty="0">
                          <a:latin typeface="Arial" panose="020B0604020202020204" pitchFamily="34" charset="0"/>
                          <a:cs typeface="Arial" panose="020B0604020202020204" pitchFamily="34" charset="0"/>
                        </a:rPr>
                        <a:t>E</a:t>
                      </a:r>
                      <a:r>
                        <a:rPr lang="en-US" sz="800" dirty="0">
                          <a:effectLst/>
                          <a:latin typeface="Arial" panose="020B0604020202020204" pitchFamily="34" charset="0"/>
                          <a:cs typeface="Arial" panose="020B0604020202020204" pitchFamily="34" charset="0"/>
                        </a:rPr>
                        <a:t>ligible </a:t>
                      </a:r>
                      <a:r>
                        <a:rPr lang="en-US" sz="800" dirty="0">
                          <a:latin typeface="Arial" panose="020B0604020202020204" pitchFamily="34" charset="0"/>
                          <a:cs typeface="Arial" panose="020B0604020202020204" pitchFamily="34" charset="0"/>
                        </a:rPr>
                        <a:t>F</a:t>
                      </a:r>
                      <a:r>
                        <a:rPr lang="en-US" sz="800" dirty="0">
                          <a:effectLst/>
                          <a:latin typeface="Arial" panose="020B0604020202020204" pitchFamily="34" charset="0"/>
                          <a:cs typeface="Arial" panose="020B0604020202020204" pitchFamily="34" charset="0"/>
                        </a:rPr>
                        <a:t>amilies for Participation </a:t>
                      </a:r>
                      <a:endParaRPr lang="en-US" sz="800" dirty="0">
                        <a:solidFill>
                          <a:schemeClr val="tx1"/>
                        </a:solidFill>
                        <a:latin typeface="Arial" panose="020B0604020202020204" pitchFamily="34" charset="0"/>
                        <a:ea typeface="Arial" charset="0"/>
                        <a:cs typeface="Arial" panose="020B0604020202020204" pitchFamily="34" charset="0"/>
                      </a:endParaRPr>
                    </a:p>
                  </a:txBody>
                  <a:tcPr marL="57150" marR="57150" marT="28575" marB="28575" anchor="ctr">
                    <a:lnL w="12700" cmpd="sng">
                      <a:noFill/>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rowSpan="2">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lang="en-US" sz="800" dirty="0">
                        <a:solidFill>
                          <a:prstClr val="black"/>
                        </a:solidFill>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Arial" panose="020B0604020202020204" pitchFamily="34" charset="0"/>
                          <a:cs typeface="Arial" panose="020B0604020202020204" pitchFamily="34" charset="0"/>
                        </a:rPr>
                        <a:t>Population Health Management with Automated Patient Text Message Outreach</a:t>
                      </a: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8"/>
                    </a:solidFill>
                  </a:tcPr>
                </a:tc>
                <a:tc rowSpan="5">
                  <a:txBody>
                    <a:bodyPr/>
                    <a:lstStyle/>
                    <a:p>
                      <a:endParaRPr lang="en-US" sz="800" b="1" dirty="0">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800" dirty="0">
                          <a:solidFill>
                            <a:schemeClr val="tx1"/>
                          </a:solidFill>
                          <a:latin typeface="Arial" panose="020B0604020202020204" pitchFamily="34" charset="0"/>
                          <a:cs typeface="Arial" panose="020B0604020202020204" pitchFamily="34" charset="0"/>
                        </a:rPr>
                        <a:t>↑ Family Awareness of BHF</a:t>
                      </a:r>
                    </a:p>
                    <a:p>
                      <a:pPr marL="0" indent="0">
                        <a:buFont typeface="Arial" panose="020B0604020202020204" pitchFamily="34" charset="0"/>
                        <a:buNone/>
                      </a:pPr>
                      <a:r>
                        <a:rPr lang="en-US" sz="800" dirty="0">
                          <a:solidFill>
                            <a:schemeClr val="tx1"/>
                          </a:solidFill>
                          <a:latin typeface="Arial" panose="020B0604020202020204" pitchFamily="34" charset="0"/>
                          <a:cs typeface="Arial" panose="020B0604020202020204" pitchFamily="34" charset="0"/>
                        </a:rPr>
                        <a:t>↑ Systems integration</a:t>
                      </a:r>
                    </a:p>
                    <a:p>
                      <a:pPr marL="0" indent="0">
                        <a:buFont typeface="Arial" panose="020B0604020202020204" pitchFamily="34" charset="0"/>
                        <a:buNone/>
                      </a:pPr>
                      <a:r>
                        <a:rPr lang="en-US" sz="800" dirty="0">
                          <a:solidFill>
                            <a:schemeClr val="tx1"/>
                          </a:solidFill>
                          <a:latin typeface="Arial" panose="020B0604020202020204" pitchFamily="34" charset="0"/>
                          <a:cs typeface="Arial" panose="020B0604020202020204" pitchFamily="34" charset="0"/>
                        </a:rPr>
                        <a:t>↑ Ease of enrollment</a:t>
                      </a: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E97"/>
                    </a:solidFill>
                  </a:tcPr>
                </a:tc>
                <a:tc rowSpan="5">
                  <a:txBody>
                    <a:bodyPr/>
                    <a:lstStyle/>
                    <a:p>
                      <a:endParaRPr lang="en-US" sz="800" b="1" dirty="0">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5" gridSpan="3">
                  <a:txBody>
                    <a:bodyPr/>
                    <a:lstStyle/>
                    <a:p>
                      <a:pPr algn="ctr"/>
                      <a:r>
                        <a:rPr lang="en-US" sz="1000" b="1" dirty="0">
                          <a:solidFill>
                            <a:schemeClr val="tx1"/>
                          </a:solidFill>
                          <a:latin typeface="Arial" panose="020B0604020202020204" pitchFamily="34" charset="0"/>
                          <a:cs typeface="Arial" panose="020B0604020202020204" pitchFamily="34" charset="0"/>
                        </a:rPr>
                        <a:t>↑Reach</a:t>
                      </a:r>
                    </a:p>
                    <a:p>
                      <a:pPr algn="ctr"/>
                      <a:endParaRPr lang="en-US" sz="1000" dirty="0">
                        <a:solidFill>
                          <a:schemeClr val="tx1"/>
                        </a:solidFill>
                        <a:latin typeface="Arial" panose="020B0604020202020204" pitchFamily="34" charset="0"/>
                        <a:cs typeface="Arial" panose="020B0604020202020204" pitchFamily="34" charset="0"/>
                      </a:endParaRPr>
                    </a:p>
                    <a:p>
                      <a:pPr algn="ctr"/>
                      <a:r>
                        <a:rPr lang="en-US" sz="1000" dirty="0">
                          <a:solidFill>
                            <a:schemeClr val="tx1"/>
                          </a:solidFill>
                          <a:latin typeface="Arial" panose="020B0604020202020204" pitchFamily="34" charset="0"/>
                          <a:cs typeface="Arial" panose="020B0604020202020204" pitchFamily="34" charset="0"/>
                        </a:rPr>
                        <a:t>(BHF participants)</a:t>
                      </a:r>
                    </a:p>
                    <a:p>
                      <a:pPr algn="ctr"/>
                      <a:r>
                        <a:rPr lang="en-US" sz="1000" dirty="0">
                          <a:solidFill>
                            <a:schemeClr val="tx1"/>
                          </a:solidFill>
                          <a:latin typeface="Arial" panose="020B0604020202020204" pitchFamily="34" charset="0"/>
                          <a:cs typeface="Arial" panose="020B0604020202020204" pitchFamily="34" charset="0"/>
                        </a:rPr>
                        <a:t>Number, Proportion, Representativeness of Low-Income Families in Rural and Micropolitan Communities</a:t>
                      </a:r>
                    </a:p>
                  </a:txBody>
                  <a:tcPr marL="57150" marR="57150" marT="28575" marB="28575" anchor="ctr">
                    <a:lnL w="57150" cap="flat" cmpd="sng" algn="ctr">
                      <a:solidFill>
                        <a:schemeClr val="bg1"/>
                      </a:solidFill>
                      <a:prstDash val="solid"/>
                      <a:round/>
                      <a:headEnd type="none" w="med" len="med"/>
                      <a:tailEnd type="none" w="med" len="med"/>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F2C9"/>
                    </a:solidFill>
                  </a:tcPr>
                </a:tc>
                <a:tc rowSpan="5" hMerge="1">
                  <a:txBody>
                    <a:bodyPr/>
                    <a:lstStyle/>
                    <a:p>
                      <a:pPr algn="ctr"/>
                      <a:endParaRPr lang="en-US" sz="1400" dirty="0">
                        <a:solidFill>
                          <a:schemeClr val="tx1"/>
                        </a:solidFill>
                        <a:latin typeface="Arial" panose="020B0604020202020204" pitchFamily="34" charset="0"/>
                        <a:cs typeface="Arial" panose="020B0604020202020204" pitchFamily="34" charset="0"/>
                      </a:endParaRPr>
                    </a:p>
                  </a:txBody>
                  <a:tcPr anchor="ctr"/>
                </a:tc>
                <a:tc rowSpan="5" hMerge="1">
                  <a:txBody>
                    <a:bodyPr/>
                    <a:lstStyle/>
                    <a:p>
                      <a:endParaRPr lang="en-US"/>
                    </a:p>
                  </a:txBody>
                  <a:tcPr/>
                </a:tc>
                <a:extLst>
                  <a:ext uri="{0D108BD9-81ED-4DB2-BD59-A6C34878D82A}">
                    <a16:rowId xmlns:a16="http://schemas.microsoft.com/office/drawing/2014/main" val="636419943"/>
                  </a:ext>
                </a:extLst>
              </a:tr>
              <a:tr h="1143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indent="0">
                        <a:buFont typeface="Arial" panose="020B0604020202020204" pitchFamily="34" charset="0"/>
                        <a:buNone/>
                      </a:pPr>
                      <a:r>
                        <a:rPr lang="en-US" sz="800" dirty="0">
                          <a:solidFill>
                            <a:schemeClr val="tx1"/>
                          </a:solidFill>
                          <a:latin typeface="Arial" panose="020B0604020202020204" pitchFamily="34" charset="0"/>
                          <a:cs typeface="Arial" panose="020B0604020202020204" pitchFamily="34" charset="0"/>
                        </a:rPr>
                        <a:t>↑ Clinical community coordination</a:t>
                      </a:r>
                    </a:p>
                    <a:p>
                      <a:pPr marL="0" indent="0">
                        <a:buFont typeface="Arial" panose="020B0604020202020204" pitchFamily="34" charset="0"/>
                        <a:buNone/>
                      </a:pPr>
                      <a:r>
                        <a:rPr lang="en-US" sz="800" dirty="0">
                          <a:solidFill>
                            <a:schemeClr val="tx1"/>
                          </a:solidFill>
                          <a:latin typeface="Arial" panose="020B0604020202020204" pitchFamily="34" charset="0"/>
                          <a:cs typeface="Arial" panose="020B0604020202020204" pitchFamily="34" charset="0"/>
                        </a:rPr>
                        <a:t>↑ Ease of enrollment</a:t>
                      </a: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E97"/>
                    </a:solidFill>
                  </a:tcPr>
                </a:tc>
                <a:tc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77145000"/>
                  </a:ext>
                </a:extLst>
              </a:tr>
              <a:tr h="171450">
                <a:tc vMerge="1">
                  <a:txBody>
                    <a:bodyPr/>
                    <a:lstStyle/>
                    <a:p>
                      <a:endParaRPr lang="en-US"/>
                    </a:p>
                  </a:txBody>
                  <a:tcPr/>
                </a:tc>
                <a:tc rowSpan="2">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lang="en-US" sz="800" dirty="0">
                        <a:solidFill>
                          <a:prstClr val="black"/>
                        </a:solidFill>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Arial" panose="020B0604020202020204" pitchFamily="34" charset="0"/>
                          <a:cs typeface="Arial" panose="020B0604020202020204" pitchFamily="34" charset="0"/>
                        </a:rPr>
                        <a:t>Community Implementation Team Proactive Follow-Up</a:t>
                      </a: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8"/>
                    </a:solidFill>
                  </a:tcPr>
                </a:tc>
                <a:tc vMerge="1">
                  <a:txBody>
                    <a:bodyPr/>
                    <a:lstStyle/>
                    <a:p>
                      <a:endParaRPr lang="en-US"/>
                    </a:p>
                  </a:txBody>
                  <a:tcPr/>
                </a:tc>
                <a:tc vMerge="1">
                  <a:txBody>
                    <a:bodyPr/>
                    <a:lstStyle/>
                    <a:p>
                      <a:endParaRPr lang="en-US"/>
                    </a:p>
                  </a:txBody>
                  <a:tcPr/>
                </a:tc>
                <a:tc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2630876208"/>
                  </a:ext>
                </a:extLst>
              </a:tr>
              <a:tr h="1143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800" dirty="0">
                          <a:solidFill>
                            <a:schemeClr val="tx1"/>
                          </a:solidFill>
                          <a:latin typeface="Arial" panose="020B0604020202020204" pitchFamily="34" charset="0"/>
                          <a:cs typeface="Arial" panose="020B0604020202020204" pitchFamily="34" charset="0"/>
                        </a:rPr>
                        <a:t>↑ Family motivation to enroll</a:t>
                      </a: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E97"/>
                    </a:solidFill>
                  </a:tcPr>
                </a:tc>
                <a:tc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546697137"/>
                  </a:ext>
                </a:extLst>
              </a:tr>
              <a:tr h="357188">
                <a:tc vMerge="1">
                  <a:txBody>
                    <a:bodyPr/>
                    <a:lstStyle/>
                    <a:p>
                      <a:endParaRPr lang="en-US"/>
                    </a:p>
                  </a:txBody>
                  <a:tcPr/>
                </a:tc>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lang="en-US" sz="800" dirty="0">
                        <a:solidFill>
                          <a:prstClr val="black"/>
                        </a:solidFill>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Arial" panose="020B0604020202020204" pitchFamily="34" charset="0"/>
                          <a:cs typeface="Arial" panose="020B0604020202020204" pitchFamily="34" charset="0"/>
                        </a:rPr>
                        <a:t>Repeated Opportunities for Enrollment</a:t>
                      </a: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8"/>
                    </a:solidFill>
                  </a:tcPr>
                </a:tc>
                <a:tc vMerge="1">
                  <a:txBody>
                    <a:bodyPr/>
                    <a:lstStyle/>
                    <a:p>
                      <a:endParaRPr lang="en-US"/>
                    </a:p>
                  </a:txBody>
                  <a:tcPr/>
                </a:tc>
                <a:tc vMerge="1">
                  <a:txBody>
                    <a:bodyPr/>
                    <a:lstStyle/>
                    <a:p>
                      <a:endParaRPr lang="en-US"/>
                    </a:p>
                  </a:txBody>
                  <a:tcPr/>
                </a:tc>
                <a:tc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498612844"/>
                  </a:ext>
                </a:extLst>
              </a:tr>
              <a:tr h="400050">
                <a:tc rowSpan="2">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800" dirty="0">
                          <a:latin typeface="Arial" panose="020B0604020202020204" pitchFamily="34" charset="0"/>
                          <a:cs typeface="Arial" panose="020B0604020202020204" pitchFamily="34" charset="0"/>
                        </a:rPr>
                        <a:t>Lack of Availability of FHWP Materials to Support Implementation </a:t>
                      </a:r>
                      <a:endParaRPr lang="en-US" sz="800" dirty="0">
                        <a:solidFill>
                          <a:schemeClr val="tx1"/>
                        </a:solidFill>
                        <a:latin typeface="Arial" panose="020B0604020202020204" pitchFamily="34" charset="0"/>
                        <a:ea typeface="Arial" charset="0"/>
                        <a:cs typeface="Arial" panose="020B0604020202020204" pitchFamily="34" charset="0"/>
                      </a:endParaRPr>
                    </a:p>
                  </a:txBody>
                  <a:tcPr marL="57150" marR="57150" marT="28575" marB="28575" anchor="ctr">
                    <a:lnL w="12700" cmpd="sng">
                      <a:noFill/>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lang="en-US" sz="800" dirty="0">
                        <a:solidFill>
                          <a:prstClr val="black"/>
                        </a:solidFill>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Arial" panose="020B0604020202020204" pitchFamily="34" charset="0"/>
                          <a:cs typeface="Arial" panose="020B0604020202020204" pitchFamily="34" charset="0"/>
                        </a:rPr>
                        <a:t>Building Healthy Families Online Training Resource and Program Package</a:t>
                      </a: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8"/>
                    </a:solidFill>
                  </a:tcPr>
                </a:tc>
                <a:tc rowSpan="2">
                  <a:txBody>
                    <a:bodyPr/>
                    <a:lstStyle/>
                    <a:p>
                      <a:endParaRPr lang="en-US" sz="800" b="1" dirty="0">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127000" indent="-127000">
                        <a:buFont typeface="Arial" panose="020B0604020202020204" pitchFamily="34" charset="0"/>
                        <a:buNone/>
                        <a:tabLst/>
                      </a:pPr>
                      <a:r>
                        <a:rPr lang="en-US" sz="800" dirty="0">
                          <a:solidFill>
                            <a:schemeClr val="tx1"/>
                          </a:solidFill>
                          <a:latin typeface="Arial" panose="020B0604020202020204" pitchFamily="34" charset="0"/>
                          <a:cs typeface="Arial" panose="020B0604020202020204" pitchFamily="34" charset="0"/>
                        </a:rPr>
                        <a:t>↑ perceptions of the innovation</a:t>
                      </a:r>
                    </a:p>
                    <a:p>
                      <a:pPr marL="127000" indent="-127000">
                        <a:buFont typeface="Arial" panose="020B0604020202020204" pitchFamily="34" charset="0"/>
                        <a:buNone/>
                        <a:tabLst/>
                      </a:pPr>
                      <a:r>
                        <a:rPr lang="en-US" sz="800" dirty="0">
                          <a:solidFill>
                            <a:schemeClr val="tx1"/>
                          </a:solidFill>
                          <a:latin typeface="Arial" panose="020B0604020202020204" pitchFamily="34" charset="0"/>
                          <a:cs typeface="Arial" panose="020B0604020202020204" pitchFamily="34" charset="0"/>
                        </a:rPr>
                        <a:t>↑ recipient (community implementation team) access to resources</a:t>
                      </a: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E97"/>
                    </a:solidFill>
                  </a:tcPr>
                </a:tc>
                <a:tc rowSpan="2">
                  <a:txBody>
                    <a:bodyPr/>
                    <a:lstStyle/>
                    <a:p>
                      <a:endParaRPr lang="en-US" sz="800" b="1" dirty="0">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gridSpan="3">
                  <a:txBody>
                    <a:bodyPr/>
                    <a:lstStyle/>
                    <a:p>
                      <a:pPr algn="ctr"/>
                      <a:r>
                        <a:rPr lang="en-US" sz="1000" b="1" dirty="0">
                          <a:solidFill>
                            <a:schemeClr val="tx1"/>
                          </a:solidFill>
                          <a:latin typeface="Arial" panose="020B0604020202020204" pitchFamily="34" charset="0"/>
                          <a:cs typeface="Arial" panose="020B0604020202020204" pitchFamily="34" charset="0"/>
                        </a:rPr>
                        <a:t>↑ Adoption</a:t>
                      </a:r>
                    </a:p>
                    <a:p>
                      <a:pPr algn="ctr"/>
                      <a:endParaRPr lang="en-US" sz="1000" b="1" dirty="0">
                        <a:solidFill>
                          <a:schemeClr val="tx1"/>
                        </a:solidFill>
                        <a:latin typeface="Arial" panose="020B0604020202020204" pitchFamily="34" charset="0"/>
                        <a:cs typeface="Arial" panose="020B0604020202020204" pitchFamily="34" charset="0"/>
                      </a:endParaRPr>
                    </a:p>
                    <a:p>
                      <a:pPr algn="ctr"/>
                      <a:r>
                        <a:rPr lang="en-US" sz="1000" dirty="0">
                          <a:solidFill>
                            <a:schemeClr val="tx1"/>
                          </a:solidFill>
                          <a:latin typeface="Arial" panose="020B0604020202020204" pitchFamily="34" charset="0"/>
                          <a:cs typeface="Arial" panose="020B0604020202020204" pitchFamily="34" charset="0"/>
                        </a:rPr>
                        <a:t>4-8 communities that agree to, and begin, </a:t>
                      </a:r>
                    </a:p>
                    <a:p>
                      <a:pPr algn="ctr"/>
                      <a:r>
                        <a:rPr lang="en-US" sz="1000" dirty="0">
                          <a:solidFill>
                            <a:schemeClr val="tx1"/>
                          </a:solidFill>
                          <a:latin typeface="Arial" panose="020B0604020202020204" pitchFamily="34" charset="0"/>
                          <a:cs typeface="Arial" panose="020B0604020202020204" pitchFamily="34" charset="0"/>
                        </a:rPr>
                        <a:t>delivery of BHF</a:t>
                      </a:r>
                    </a:p>
                  </a:txBody>
                  <a:tcPr marL="57150" marR="57150" marT="28575" marB="28575" anchor="ctr">
                    <a:lnL w="57150" cap="flat" cmpd="sng" algn="ctr">
                      <a:solidFill>
                        <a:schemeClr val="bg1"/>
                      </a:solidFill>
                      <a:prstDash val="solid"/>
                      <a:round/>
                      <a:headEnd type="none" w="med" len="med"/>
                      <a:tailEnd type="none" w="med" len="med"/>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F2C9"/>
                    </a:solidFill>
                  </a:tcPr>
                </a:tc>
                <a:tc rowSpan="2" hMerge="1">
                  <a:txBody>
                    <a:bodyPr/>
                    <a:lstStyle/>
                    <a:p>
                      <a:pPr algn="ctr"/>
                      <a:endParaRPr lang="en-US" sz="1400" dirty="0">
                        <a:solidFill>
                          <a:schemeClr val="tx1"/>
                        </a:solidFill>
                        <a:latin typeface="Arial" panose="020B0604020202020204" pitchFamily="34" charset="0"/>
                        <a:cs typeface="Arial" panose="020B0604020202020204" pitchFamily="34" charset="0"/>
                      </a:endParaRPr>
                    </a:p>
                  </a:txBody>
                  <a:tcPr anchor="ctr"/>
                </a:tc>
                <a:tc rowSpan="2" hMerge="1">
                  <a:txBody>
                    <a:bodyPr/>
                    <a:lstStyle/>
                    <a:p>
                      <a:endParaRPr lang="en-US"/>
                    </a:p>
                  </a:txBody>
                  <a:tcPr/>
                </a:tc>
                <a:extLst>
                  <a:ext uri="{0D108BD9-81ED-4DB2-BD59-A6C34878D82A}">
                    <a16:rowId xmlns:a16="http://schemas.microsoft.com/office/drawing/2014/main" val="1331829398"/>
                  </a:ext>
                </a:extLst>
              </a:tr>
              <a:tr h="442913">
                <a:tc vMerge="1">
                  <a:txBody>
                    <a:bodyPr/>
                    <a:lstStyle/>
                    <a:p>
                      <a:endParaRPr lang="en-US"/>
                    </a:p>
                  </a:txBody>
                  <a:tcPr/>
                </a:tc>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lang="en-US" sz="800" dirty="0">
                        <a:solidFill>
                          <a:prstClr val="black"/>
                        </a:solidFill>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Arial" panose="020B0604020202020204" pitchFamily="34" charset="0"/>
                          <a:cs typeface="Arial" panose="020B0604020202020204" pitchFamily="34" charset="0"/>
                        </a:rPr>
                        <a:t>Building Healthy Families Program Kit</a:t>
                      </a: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8"/>
                    </a:solidFill>
                  </a:tcPr>
                </a:tc>
                <a:tc vMerge="1">
                  <a:txBody>
                    <a:bodyPr/>
                    <a:lstStyle/>
                    <a:p>
                      <a:endParaRPr lang="en-US"/>
                    </a:p>
                  </a:txBody>
                  <a:tcPr/>
                </a:tc>
                <a:tc vMerge="1">
                  <a:txBody>
                    <a:bodyPr/>
                    <a:lstStyle/>
                    <a:p>
                      <a:endParaRPr lang="en-US"/>
                    </a:p>
                  </a:txBody>
                  <a:tcPr/>
                </a:tc>
                <a:tc vMerge="1">
                  <a:txBody>
                    <a:bodyPr/>
                    <a:lstStyle/>
                    <a:p>
                      <a:endParaRPr lang="en-US"/>
                    </a:p>
                  </a:txBody>
                  <a:tcPr/>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357160030"/>
                  </a:ext>
                </a:extLst>
              </a:tr>
              <a:tr h="1085850">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800" dirty="0">
                          <a:effectLst/>
                          <a:latin typeface="Arial" panose="020B0604020202020204" pitchFamily="34" charset="0"/>
                          <a:cs typeface="Arial" panose="020B0604020202020204" pitchFamily="34" charset="0"/>
                        </a:rPr>
                        <a:t>Variability of Potential BHF Implementation Team Expertise that could Reduce Program </a:t>
                      </a:r>
                      <a:r>
                        <a:rPr lang="en-US" sz="800" dirty="0">
                          <a:latin typeface="Arial" panose="020B0604020202020204" pitchFamily="34" charset="0"/>
                          <a:cs typeface="Arial" panose="020B0604020202020204" pitchFamily="34" charset="0"/>
                        </a:rPr>
                        <a:t>E</a:t>
                      </a:r>
                      <a:r>
                        <a:rPr lang="en-US" sz="800" dirty="0">
                          <a:effectLst/>
                          <a:latin typeface="Arial" panose="020B0604020202020204" pitchFamily="34" charset="0"/>
                          <a:cs typeface="Arial" panose="020B0604020202020204" pitchFamily="34" charset="0"/>
                        </a:rPr>
                        <a:t>ffectiveness </a:t>
                      </a:r>
                      <a:endParaRPr lang="en-US" sz="800" dirty="0">
                        <a:latin typeface="Arial" panose="020B0604020202020204" pitchFamily="34" charset="0"/>
                        <a:cs typeface="Arial" panose="020B0604020202020204" pitchFamily="34" charset="0"/>
                      </a:endParaRPr>
                    </a:p>
                  </a:txBody>
                  <a:tcPr marL="57150" marR="57150" marT="28575" marB="28575" anchor="ctr">
                    <a:lnL w="12700" cmpd="sng">
                      <a:noFill/>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lang="en-US" sz="800" dirty="0">
                        <a:solidFill>
                          <a:prstClr val="black"/>
                        </a:solidFill>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Arial" panose="020B0604020202020204" pitchFamily="34" charset="0"/>
                          <a:cs typeface="Arial" panose="020B0604020202020204" pitchFamily="34" charset="0"/>
                        </a:rPr>
                        <a:t>Building Healthy Families Online Training Resource and Program Package</a:t>
                      </a: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CF2F8"/>
                    </a:solidFill>
                  </a:tcPr>
                </a:tc>
                <a:tc>
                  <a:txBody>
                    <a:bodyPr/>
                    <a:lstStyle/>
                    <a:p>
                      <a:endParaRPr lang="en-US" sz="800" b="1" dirty="0">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0" indent="-127000">
                        <a:buFont typeface="Arial" panose="020B0604020202020204" pitchFamily="34" charset="0"/>
                        <a:buNone/>
                        <a:tabLst/>
                      </a:pPr>
                      <a:r>
                        <a:rPr lang="en-US" sz="800" dirty="0">
                          <a:solidFill>
                            <a:schemeClr val="tx1"/>
                          </a:solidFill>
                          <a:latin typeface="Arial" panose="020B0604020202020204" pitchFamily="34" charset="0"/>
                          <a:cs typeface="Arial" panose="020B0604020202020204" pitchFamily="34" charset="0"/>
                        </a:rPr>
                        <a:t>↑ Implementation team capacity</a:t>
                      </a:r>
                    </a:p>
                    <a:p>
                      <a:pPr marL="127000" indent="-127000">
                        <a:buFont typeface="Arial" panose="020B0604020202020204" pitchFamily="34" charset="0"/>
                        <a:buNone/>
                        <a:tabLst/>
                      </a:pPr>
                      <a:r>
                        <a:rPr lang="en-US" sz="800" dirty="0">
                          <a:solidFill>
                            <a:schemeClr val="tx1"/>
                          </a:solidFill>
                          <a:latin typeface="Arial" panose="020B0604020202020204" pitchFamily="34" charset="0"/>
                          <a:cs typeface="Arial" panose="020B0604020202020204" pitchFamily="34" charset="0"/>
                        </a:rPr>
                        <a:t>↑ Implementation knowledge</a:t>
                      </a:r>
                    </a:p>
                    <a:p>
                      <a:pPr marL="127000" indent="-127000">
                        <a:buFont typeface="Arial" panose="020B0604020202020204" pitchFamily="34" charset="0"/>
                        <a:buNone/>
                        <a:tabLst/>
                      </a:pPr>
                      <a:r>
                        <a:rPr lang="en-US" sz="800" dirty="0">
                          <a:solidFill>
                            <a:schemeClr val="tx1"/>
                          </a:solidFill>
                          <a:latin typeface="Arial" panose="020B0604020202020204" pitchFamily="34" charset="0"/>
                          <a:cs typeface="Arial" panose="020B0604020202020204" pitchFamily="34" charset="0"/>
                        </a:rPr>
                        <a:t>↑ Implementation self-efficacy</a:t>
                      </a:r>
                    </a:p>
                    <a:p>
                      <a:pPr marL="127000" indent="-127000">
                        <a:buFont typeface="Arial" panose="020B0604020202020204" pitchFamily="34" charset="0"/>
                        <a:buNone/>
                        <a:tabLst/>
                      </a:pPr>
                      <a:r>
                        <a:rPr lang="en-US" sz="800" dirty="0">
                          <a:solidFill>
                            <a:schemeClr val="tx1"/>
                          </a:solidFill>
                          <a:latin typeface="Arial" panose="020B0604020202020204" pitchFamily="34" charset="0"/>
                          <a:cs typeface="Arial" panose="020B0604020202020204" pitchFamily="34" charset="0"/>
                        </a:rPr>
                        <a:t>↑ perceptions of the innovation</a:t>
                      </a: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BDE97"/>
                    </a:solidFill>
                  </a:tcPr>
                </a:tc>
                <a:tc>
                  <a:txBody>
                    <a:bodyPr/>
                    <a:lstStyle/>
                    <a:p>
                      <a:endParaRPr lang="en-US" sz="800" b="1" dirty="0">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b="1" dirty="0">
                          <a:solidFill>
                            <a:schemeClr val="tx1"/>
                          </a:solidFill>
                          <a:latin typeface="Arial" panose="020B0604020202020204" pitchFamily="34" charset="0"/>
                          <a:cs typeface="Arial" panose="020B0604020202020204" pitchFamily="34" charset="0"/>
                        </a:rPr>
                        <a:t>↑</a:t>
                      </a:r>
                      <a:r>
                        <a:rPr lang="en-US" sz="800" b="1" dirty="0">
                          <a:solidFill>
                            <a:schemeClr val="tx1"/>
                          </a:solidFill>
                          <a:latin typeface="Arial" panose="020B0604020202020204" pitchFamily="34" charset="0"/>
                          <a:cs typeface="Arial" panose="020B0604020202020204" pitchFamily="34" charset="0"/>
                        </a:rPr>
                        <a:t> </a:t>
                      </a:r>
                      <a:r>
                        <a:rPr lang="en-US" sz="900" b="1" dirty="0">
                          <a:solidFill>
                            <a:schemeClr val="tx1"/>
                          </a:solidFill>
                          <a:latin typeface="Arial" panose="020B0604020202020204" pitchFamily="34" charset="0"/>
                          <a:cs typeface="Arial" panose="020B0604020202020204" pitchFamily="34" charset="0"/>
                        </a:rPr>
                        <a:t>Implementation</a:t>
                      </a:r>
                      <a:r>
                        <a:rPr lang="en-US" sz="800" b="1" dirty="0">
                          <a:solidFill>
                            <a:schemeClr val="tx1"/>
                          </a:solidFill>
                          <a:latin typeface="Arial" panose="020B0604020202020204" pitchFamily="34" charset="0"/>
                          <a:cs typeface="Arial" panose="020B0604020202020204" pitchFamily="34" charset="0"/>
                        </a:rPr>
                        <a:t> </a:t>
                      </a:r>
                    </a:p>
                    <a:p>
                      <a:pPr algn="ctr"/>
                      <a:endParaRPr lang="en-US" sz="800" dirty="0">
                        <a:solidFill>
                          <a:schemeClr val="tx1"/>
                        </a:solidFill>
                        <a:latin typeface="Arial" panose="020B0604020202020204" pitchFamily="34" charset="0"/>
                        <a:cs typeface="Arial" panose="020B0604020202020204" pitchFamily="34" charset="0"/>
                      </a:endParaRPr>
                    </a:p>
                    <a:p>
                      <a:pPr algn="ctr"/>
                      <a:r>
                        <a:rPr lang="en-US" sz="800" dirty="0">
                          <a:solidFill>
                            <a:schemeClr val="tx1"/>
                          </a:solidFill>
                          <a:latin typeface="Arial" panose="020B0604020202020204" pitchFamily="34" charset="0"/>
                          <a:cs typeface="Arial" panose="020B0604020202020204" pitchFamily="34" charset="0"/>
                        </a:rPr>
                        <a:t>BHF fidelity and implementation quality </a:t>
                      </a: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F2C9"/>
                    </a:solidFill>
                  </a:tcPr>
                </a:tc>
                <a:tc>
                  <a:txBody>
                    <a:bodyPr/>
                    <a:lstStyle/>
                    <a:p>
                      <a:pPr algn="ctr"/>
                      <a:endParaRPr lang="en-US" sz="800" dirty="0">
                        <a:solidFill>
                          <a:schemeClr val="tx1"/>
                        </a:solidFill>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800" b="1" dirty="0">
                          <a:solidFill>
                            <a:schemeClr val="tx1"/>
                          </a:solidFill>
                          <a:latin typeface="Arial" panose="020B0604020202020204" pitchFamily="34" charset="0"/>
                          <a:cs typeface="Arial" panose="020B0604020202020204" pitchFamily="34" charset="0"/>
                        </a:rPr>
                        <a:t>↑ Effectiveness &amp; Maintenance of Effects</a:t>
                      </a:r>
                    </a:p>
                    <a:p>
                      <a:pPr algn="ctr"/>
                      <a:endParaRPr lang="en-US" sz="800" b="1" dirty="0">
                        <a:solidFill>
                          <a:schemeClr val="tx1"/>
                        </a:solidFill>
                        <a:latin typeface="Arial" panose="020B0604020202020204" pitchFamily="34" charset="0"/>
                        <a:cs typeface="Arial" panose="020B0604020202020204" pitchFamily="34" charset="0"/>
                      </a:endParaRPr>
                    </a:p>
                    <a:p>
                      <a:pPr algn="ctr"/>
                      <a:r>
                        <a:rPr lang="en-US" sz="800" dirty="0">
                          <a:solidFill>
                            <a:schemeClr val="tx1"/>
                          </a:solidFill>
                          <a:latin typeface="Arial" panose="020B0604020202020204" pitchFamily="34" charset="0"/>
                          <a:cs typeface="Arial" panose="020B0604020202020204" pitchFamily="34" charset="0"/>
                        </a:rPr>
                        <a:t>Reduced Weight Status for Family Members with Obesity</a:t>
                      </a:r>
                    </a:p>
                  </a:txBody>
                  <a:tcPr marL="57150" marR="57150" marT="28575" marB="28575" anchor="ctr">
                    <a:lnL w="57150" cap="flat" cmpd="sng" algn="ctr">
                      <a:solidFill>
                        <a:schemeClr val="bg1"/>
                      </a:solidFill>
                      <a:prstDash val="solid"/>
                      <a:round/>
                      <a:headEnd type="none" w="med" len="med"/>
                      <a:tailEnd type="none" w="med" len="med"/>
                    </a:lnL>
                    <a:lnR w="12700" cmpd="sng">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A8F2C9"/>
                    </a:solidFill>
                  </a:tcPr>
                </a:tc>
                <a:extLst>
                  <a:ext uri="{0D108BD9-81ED-4DB2-BD59-A6C34878D82A}">
                    <a16:rowId xmlns:a16="http://schemas.microsoft.com/office/drawing/2014/main" val="1600606316"/>
                  </a:ext>
                </a:extLst>
              </a:tr>
              <a:tr h="857250">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800" dirty="0">
                          <a:solidFill>
                            <a:schemeClr val="tx1"/>
                          </a:solidFill>
                          <a:effectLst/>
                          <a:latin typeface="Arial" panose="020B0604020202020204" pitchFamily="34" charset="0"/>
                          <a:ea typeface="Calibri" panose="020F0502020204030204" pitchFamily="34" charset="0"/>
                          <a:cs typeface="Arial" panose="020B0604020202020204" pitchFamily="34" charset="0"/>
                        </a:rPr>
                        <a:t>Difficulty In Convening Community Implementation Teams For Initial Training And Ongoing Support</a:t>
                      </a:r>
                      <a:r>
                        <a:rPr lang="en-US" sz="800" dirty="0">
                          <a:solidFill>
                            <a:schemeClr val="tx1"/>
                          </a:solidFill>
                          <a:effectLst/>
                          <a:latin typeface="Arial" panose="020B0604020202020204" pitchFamily="34" charset="0"/>
                          <a:cs typeface="Arial" panose="020B0604020202020204" pitchFamily="34" charset="0"/>
                        </a:rPr>
                        <a:t> </a:t>
                      </a:r>
                      <a:endParaRPr lang="en-US" sz="800" dirty="0">
                        <a:solidFill>
                          <a:schemeClr val="tx1"/>
                        </a:solidFill>
                        <a:latin typeface="Arial" panose="020B0604020202020204" pitchFamily="34" charset="0"/>
                        <a:ea typeface="Arial" charset="0"/>
                        <a:cs typeface="Arial" panose="020B0604020202020204" pitchFamily="34" charset="0"/>
                      </a:endParaRPr>
                    </a:p>
                  </a:txBody>
                  <a:tcPr marL="57150" marR="57150" marT="28575" marB="28575" anchor="ctr">
                    <a:lnL w="12700" cmpd="sng">
                      <a:noFill/>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20000"/>
                        <a:lumOff val="80000"/>
                      </a:schemeClr>
                    </a:solidFill>
                  </a:tcPr>
                </a:tc>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endParaRPr lang="en-US" sz="800" dirty="0">
                        <a:solidFill>
                          <a:prstClr val="black"/>
                        </a:solidFill>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731520" rtl="0" eaLnBrk="1" fontAlgn="auto" latinLnBrk="0" hangingPunct="1">
                        <a:lnSpc>
                          <a:spcPct val="100000"/>
                        </a:lnSpc>
                        <a:spcBef>
                          <a:spcPts val="0"/>
                        </a:spcBef>
                        <a:spcAft>
                          <a:spcPts val="0"/>
                        </a:spcAft>
                        <a:buClrTx/>
                        <a:buSzTx/>
                        <a:buFontTx/>
                        <a:buNone/>
                        <a:tabLst/>
                        <a:defRPr/>
                      </a:pPr>
                      <a:r>
                        <a:rPr lang="en-US" sz="800" dirty="0">
                          <a:solidFill>
                            <a:prstClr val="black"/>
                          </a:solidFill>
                          <a:latin typeface="Arial" panose="020B0604020202020204" pitchFamily="34" charset="0"/>
                          <a:cs typeface="Arial" panose="020B0604020202020204" pitchFamily="34" charset="0"/>
                        </a:rPr>
                        <a:t>Building Healthy Families Action Learning Collaborative</a:t>
                      </a: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DCF2F8"/>
                    </a:solidFill>
                  </a:tcPr>
                </a:tc>
                <a:tc>
                  <a:txBody>
                    <a:bodyPr/>
                    <a:lstStyle/>
                    <a:p>
                      <a:endParaRPr lang="en-US" sz="800" b="1" dirty="0">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n-US" sz="800" dirty="0">
                          <a:solidFill>
                            <a:schemeClr val="tx1"/>
                          </a:solidFill>
                          <a:latin typeface="Arial" panose="020B0604020202020204" pitchFamily="34" charset="0"/>
                          <a:cs typeface="Arial" panose="020B0604020202020204" pitchFamily="34" charset="0"/>
                        </a:rPr>
                        <a:t>↑ Facilitation processes</a:t>
                      </a:r>
                    </a:p>
                    <a:p>
                      <a:pPr marL="0" indent="0">
                        <a:buFont typeface="Arial" panose="020B0604020202020204" pitchFamily="34" charset="0"/>
                        <a:buNone/>
                      </a:pPr>
                      <a:r>
                        <a:rPr lang="en-US" sz="800" dirty="0">
                          <a:solidFill>
                            <a:schemeClr val="tx1"/>
                          </a:solidFill>
                          <a:latin typeface="Arial" panose="020B0604020202020204" pitchFamily="34" charset="0"/>
                          <a:cs typeface="Arial" panose="020B0604020202020204" pitchFamily="34" charset="0"/>
                        </a:rPr>
                        <a:t>↑ Collaboration and team-work</a:t>
                      </a:r>
                    </a:p>
                    <a:p>
                      <a:pPr marL="0" indent="0">
                        <a:buFont typeface="Arial" panose="020B0604020202020204" pitchFamily="34" charset="0"/>
                        <a:buNone/>
                      </a:pPr>
                      <a:r>
                        <a:rPr lang="en-US" sz="800" dirty="0">
                          <a:solidFill>
                            <a:schemeClr val="tx1"/>
                          </a:solidFill>
                          <a:latin typeface="Arial" panose="020B0604020202020204" pitchFamily="34" charset="0"/>
                          <a:cs typeface="Arial" panose="020B0604020202020204" pitchFamily="34" charset="0"/>
                        </a:rPr>
                        <a:t>↑ systems-engagement </a:t>
                      </a:r>
                    </a:p>
                    <a:p>
                      <a:pPr marL="0" indent="0">
                        <a:buFont typeface="Arial" panose="020B0604020202020204" pitchFamily="34" charset="0"/>
                        <a:buNone/>
                      </a:pPr>
                      <a:r>
                        <a:rPr lang="en-US" sz="800" dirty="0">
                          <a:solidFill>
                            <a:schemeClr val="tx1"/>
                          </a:solidFill>
                          <a:latin typeface="Arial" panose="020B0604020202020204" pitchFamily="34" charset="0"/>
                          <a:cs typeface="Arial" panose="020B0604020202020204" pitchFamily="34" charset="0"/>
                        </a:rPr>
                        <a:t>↑receptivity to change </a:t>
                      </a:r>
                    </a:p>
                    <a:p>
                      <a:pPr marL="0" indent="0">
                        <a:buFont typeface="Arial" panose="020B0604020202020204" pitchFamily="34" charset="0"/>
                        <a:buNone/>
                      </a:pPr>
                      <a:r>
                        <a:rPr lang="en-US" sz="800" dirty="0">
                          <a:solidFill>
                            <a:schemeClr val="tx1"/>
                          </a:solidFill>
                          <a:latin typeface="Arial" panose="020B0604020202020204" pitchFamily="34" charset="0"/>
                          <a:cs typeface="Arial" panose="020B0604020202020204" pitchFamily="34" charset="0"/>
                        </a:rPr>
                        <a:t>Sustained ↑ in context, innovation perceptions, facilitation, and recipient capacity</a:t>
                      </a: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BDE97"/>
                    </a:solidFill>
                  </a:tcPr>
                </a:tc>
                <a:tc>
                  <a:txBody>
                    <a:bodyPr/>
                    <a:lstStyle/>
                    <a:p>
                      <a:endParaRPr lang="en-US" sz="800" b="1" dirty="0">
                        <a:latin typeface="Arial" panose="020B0604020202020204" pitchFamily="34" charset="0"/>
                        <a:cs typeface="Arial" panose="020B0604020202020204" pitchFamily="34" charset="0"/>
                      </a:endParaRPr>
                    </a:p>
                  </a:txBody>
                  <a:tcPr marL="57150" marR="57150" marT="28575" marB="28575" anchor="ctr">
                    <a:lnL w="57150" cap="flat" cmpd="sng" algn="ctr">
                      <a:solidFill>
                        <a:schemeClr val="bg1"/>
                      </a:solidFill>
                      <a:prstDash val="solid"/>
                      <a:round/>
                      <a:headEnd type="none" w="med" len="med"/>
                      <a:tailEnd type="none" w="med" len="med"/>
                    </a:lnL>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gridSpan="3">
                  <a:txBody>
                    <a:bodyPr/>
                    <a:lstStyle/>
                    <a:p>
                      <a:pPr algn="ctr"/>
                      <a:r>
                        <a:rPr lang="en-US" sz="1000" b="1" dirty="0">
                          <a:solidFill>
                            <a:schemeClr val="tx1"/>
                          </a:solidFill>
                          <a:latin typeface="Arial" panose="020B0604020202020204" pitchFamily="34" charset="0"/>
                          <a:cs typeface="Arial" panose="020B0604020202020204" pitchFamily="34" charset="0"/>
                        </a:rPr>
                        <a:t>↑ Maintenance</a:t>
                      </a:r>
                    </a:p>
                    <a:p>
                      <a:pPr algn="ctr"/>
                      <a:endParaRPr lang="en-US" sz="1000" dirty="0">
                        <a:solidFill>
                          <a:schemeClr val="tx1"/>
                        </a:solidFill>
                        <a:latin typeface="Arial" panose="020B0604020202020204" pitchFamily="34" charset="0"/>
                        <a:cs typeface="Arial" panose="020B0604020202020204" pitchFamily="34" charset="0"/>
                      </a:endParaRPr>
                    </a:p>
                    <a:p>
                      <a:pPr algn="ctr"/>
                      <a:r>
                        <a:rPr lang="en-US" sz="1000" dirty="0">
                          <a:solidFill>
                            <a:schemeClr val="tx1"/>
                          </a:solidFill>
                          <a:latin typeface="Arial" panose="020B0604020202020204" pitchFamily="34" charset="0"/>
                          <a:cs typeface="Arial" panose="020B0604020202020204" pitchFamily="34" charset="0"/>
                        </a:rPr>
                        <a:t>Sustained delivery into a second year of cohorts</a:t>
                      </a:r>
                    </a:p>
                  </a:txBody>
                  <a:tcPr marL="57150" marR="57150" marT="28575" marB="28575" anchor="ctr">
                    <a:lnL w="57150" cap="flat" cmpd="sng" algn="ctr">
                      <a:solidFill>
                        <a:schemeClr val="bg1"/>
                      </a:solidFill>
                      <a:prstDash val="solid"/>
                      <a:round/>
                      <a:headEnd type="none" w="med" len="med"/>
                      <a:tailEnd type="none" w="med" len="med"/>
                    </a:lnL>
                    <a:lnR w="12700" cmpd="sng">
                      <a:noFill/>
                    </a:lnR>
                    <a:lnT w="5715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A8F2C9"/>
                    </a:solidFill>
                  </a:tcPr>
                </a:tc>
                <a:tc hMerge="1">
                  <a:txBody>
                    <a:bodyPr/>
                    <a:lstStyle/>
                    <a:p>
                      <a:pPr algn="ctr"/>
                      <a:endParaRPr lang="en-US" sz="1400" dirty="0">
                        <a:solidFill>
                          <a:schemeClr val="tx1"/>
                        </a:solidFill>
                        <a:latin typeface="Arial" panose="020B0604020202020204" pitchFamily="34" charset="0"/>
                        <a:cs typeface="Arial" panose="020B0604020202020204" pitchFamily="34" charset="0"/>
                      </a:endParaRPr>
                    </a:p>
                  </a:txBody>
                  <a:tcPr anchor="ctr"/>
                </a:tc>
                <a:tc hMerge="1">
                  <a:txBody>
                    <a:bodyPr/>
                    <a:lstStyle/>
                    <a:p>
                      <a:endParaRPr lang="en-US"/>
                    </a:p>
                  </a:txBody>
                  <a:tcPr/>
                </a:tc>
                <a:extLst>
                  <a:ext uri="{0D108BD9-81ED-4DB2-BD59-A6C34878D82A}">
                    <a16:rowId xmlns:a16="http://schemas.microsoft.com/office/drawing/2014/main" val="707727562"/>
                  </a:ext>
                </a:extLst>
              </a:tr>
            </a:tbl>
          </a:graphicData>
        </a:graphic>
      </p:graphicFrame>
      <p:cxnSp>
        <p:nvCxnSpPr>
          <p:cNvPr id="66" name="Connector: Elbow 65">
            <a:extLst>
              <a:ext uri="{FF2B5EF4-FFF2-40B4-BE49-F238E27FC236}">
                <a16:creationId xmlns:a16="http://schemas.microsoft.com/office/drawing/2014/main" id="{94F7D3ED-F76E-47C6-9BA4-E62D232AD44F}"/>
              </a:ext>
            </a:extLst>
          </p:cNvPr>
          <p:cNvCxnSpPr>
            <a:cxnSpLocks/>
          </p:cNvCxnSpPr>
          <p:nvPr/>
        </p:nvCxnSpPr>
        <p:spPr>
          <a:xfrm flipV="1">
            <a:off x="3377174" y="1577578"/>
            <a:ext cx="263918" cy="285750"/>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71" name="Connector: Elbow 70">
            <a:extLst>
              <a:ext uri="{FF2B5EF4-FFF2-40B4-BE49-F238E27FC236}">
                <a16:creationId xmlns:a16="http://schemas.microsoft.com/office/drawing/2014/main" id="{7C2524AD-3C1B-435D-A2E5-F302F55E7AD9}"/>
              </a:ext>
            </a:extLst>
          </p:cNvPr>
          <p:cNvCxnSpPr>
            <a:cxnSpLocks/>
          </p:cNvCxnSpPr>
          <p:nvPr/>
        </p:nvCxnSpPr>
        <p:spPr>
          <a:xfrm>
            <a:off x="3380589" y="1863329"/>
            <a:ext cx="260504" cy="119062"/>
          </a:xfrm>
          <a:prstGeom prst="bentConnector3">
            <a:avLst>
              <a:gd name="adj1" fmla="val 50001"/>
            </a:avLst>
          </a:prstGeom>
          <a:ln>
            <a:tailEnd type="triangle"/>
          </a:ln>
        </p:spPr>
        <p:style>
          <a:lnRef idx="2">
            <a:schemeClr val="dk1"/>
          </a:lnRef>
          <a:fillRef idx="0">
            <a:schemeClr val="dk1"/>
          </a:fillRef>
          <a:effectRef idx="1">
            <a:schemeClr val="dk1"/>
          </a:effectRef>
          <a:fontRef idx="minor">
            <a:schemeClr val="tx1"/>
          </a:fontRef>
        </p:style>
      </p:cxnSp>
      <p:cxnSp>
        <p:nvCxnSpPr>
          <p:cNvPr id="73" name="Connector: Elbow 72">
            <a:extLst>
              <a:ext uri="{FF2B5EF4-FFF2-40B4-BE49-F238E27FC236}">
                <a16:creationId xmlns:a16="http://schemas.microsoft.com/office/drawing/2014/main" id="{85869A49-3EFF-4506-85C1-20418E94E499}"/>
              </a:ext>
            </a:extLst>
          </p:cNvPr>
          <p:cNvCxnSpPr>
            <a:cxnSpLocks/>
          </p:cNvCxnSpPr>
          <p:nvPr/>
        </p:nvCxnSpPr>
        <p:spPr>
          <a:xfrm>
            <a:off x="3377174" y="1863329"/>
            <a:ext cx="263918" cy="395883"/>
          </a:xfrm>
          <a:prstGeom prst="bentConnector3">
            <a:avLst>
              <a:gd name="adj1" fmla="val 50000"/>
            </a:avLst>
          </a:prstGeom>
          <a:ln>
            <a:tailEnd type="triangle"/>
          </a:ln>
        </p:spPr>
        <p:style>
          <a:lnRef idx="2">
            <a:schemeClr val="dk1"/>
          </a:lnRef>
          <a:fillRef idx="0">
            <a:schemeClr val="dk1"/>
          </a:fillRef>
          <a:effectRef idx="1">
            <a:schemeClr val="dk1"/>
          </a:effectRef>
          <a:fontRef idx="minor">
            <a:schemeClr val="tx1"/>
          </a:fontRef>
        </p:style>
      </p:cxnSp>
      <p:cxnSp>
        <p:nvCxnSpPr>
          <p:cNvPr id="101" name="Connector: Elbow 100">
            <a:extLst>
              <a:ext uri="{FF2B5EF4-FFF2-40B4-BE49-F238E27FC236}">
                <a16:creationId xmlns:a16="http://schemas.microsoft.com/office/drawing/2014/main" id="{73040C05-9BC0-4A13-ABFE-A7030AF675D7}"/>
              </a:ext>
            </a:extLst>
          </p:cNvPr>
          <p:cNvCxnSpPr>
            <a:cxnSpLocks/>
          </p:cNvCxnSpPr>
          <p:nvPr/>
        </p:nvCxnSpPr>
        <p:spPr>
          <a:xfrm flipV="1">
            <a:off x="3373442" y="2605981"/>
            <a:ext cx="267650" cy="144363"/>
          </a:xfrm>
          <a:prstGeom prst="bent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103" name="Connector: Elbow 102">
            <a:extLst>
              <a:ext uri="{FF2B5EF4-FFF2-40B4-BE49-F238E27FC236}">
                <a16:creationId xmlns:a16="http://schemas.microsoft.com/office/drawing/2014/main" id="{95884483-F98D-4039-83D6-FB9CB3123C40}"/>
              </a:ext>
            </a:extLst>
          </p:cNvPr>
          <p:cNvCxnSpPr>
            <a:cxnSpLocks/>
          </p:cNvCxnSpPr>
          <p:nvPr/>
        </p:nvCxnSpPr>
        <p:spPr>
          <a:xfrm>
            <a:off x="3373442" y="2750344"/>
            <a:ext cx="267650" cy="202407"/>
          </a:xfrm>
          <a:prstGeom prst="bentConnector3">
            <a:avLst/>
          </a:prstGeom>
          <a:ln>
            <a:tailEnd type="triangle"/>
          </a:ln>
        </p:spPr>
        <p:style>
          <a:lnRef idx="2">
            <a:schemeClr val="dk1"/>
          </a:lnRef>
          <a:fillRef idx="0">
            <a:schemeClr val="dk1"/>
          </a:fillRef>
          <a:effectRef idx="1">
            <a:schemeClr val="dk1"/>
          </a:effectRef>
          <a:fontRef idx="minor">
            <a:schemeClr val="tx1"/>
          </a:fontRef>
        </p:style>
      </p:cxnSp>
      <p:cxnSp>
        <p:nvCxnSpPr>
          <p:cNvPr id="114" name="Connector: Elbow 113">
            <a:extLst>
              <a:ext uri="{FF2B5EF4-FFF2-40B4-BE49-F238E27FC236}">
                <a16:creationId xmlns:a16="http://schemas.microsoft.com/office/drawing/2014/main" id="{B808F9D6-D117-4F5E-A0F0-848183FAB826}"/>
              </a:ext>
            </a:extLst>
          </p:cNvPr>
          <p:cNvCxnSpPr>
            <a:cxnSpLocks/>
          </p:cNvCxnSpPr>
          <p:nvPr/>
        </p:nvCxnSpPr>
        <p:spPr>
          <a:xfrm>
            <a:off x="3373442" y="3050970"/>
            <a:ext cx="267650" cy="551656"/>
          </a:xfrm>
          <a:prstGeom prst="bentConnector3">
            <a:avLst>
              <a:gd name="adj1" fmla="val 63346"/>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20" name="Straight Arrow Connector 119">
            <a:extLst>
              <a:ext uri="{FF2B5EF4-FFF2-40B4-BE49-F238E27FC236}">
                <a16:creationId xmlns:a16="http://schemas.microsoft.com/office/drawing/2014/main" id="{B8632BA6-C57E-47E7-BA89-D17C287BBBA5}"/>
              </a:ext>
            </a:extLst>
          </p:cNvPr>
          <p:cNvCxnSpPr>
            <a:cxnSpLocks/>
          </p:cNvCxnSpPr>
          <p:nvPr/>
        </p:nvCxnSpPr>
        <p:spPr>
          <a:xfrm>
            <a:off x="3373443" y="3047992"/>
            <a:ext cx="273846" cy="1"/>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22" name="Straight Arrow Connector 121">
            <a:extLst>
              <a:ext uri="{FF2B5EF4-FFF2-40B4-BE49-F238E27FC236}">
                <a16:creationId xmlns:a16="http://schemas.microsoft.com/office/drawing/2014/main" id="{53D89F1B-63B3-4338-A314-5F5375635B77}"/>
              </a:ext>
            </a:extLst>
          </p:cNvPr>
          <p:cNvCxnSpPr>
            <a:cxnSpLocks/>
          </p:cNvCxnSpPr>
          <p:nvPr/>
        </p:nvCxnSpPr>
        <p:spPr>
          <a:xfrm>
            <a:off x="3373443" y="4643437"/>
            <a:ext cx="27384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27" name="Connector: Elbow 126">
            <a:extLst>
              <a:ext uri="{FF2B5EF4-FFF2-40B4-BE49-F238E27FC236}">
                <a16:creationId xmlns:a16="http://schemas.microsoft.com/office/drawing/2014/main" id="{1A5B7155-F067-4D24-B4D0-4045D6703FA7}"/>
              </a:ext>
            </a:extLst>
          </p:cNvPr>
          <p:cNvCxnSpPr>
            <a:cxnSpLocks/>
          </p:cNvCxnSpPr>
          <p:nvPr/>
        </p:nvCxnSpPr>
        <p:spPr>
          <a:xfrm flipV="1">
            <a:off x="3367248" y="4037552"/>
            <a:ext cx="284208" cy="599605"/>
          </a:xfrm>
          <a:prstGeom prst="bentConnector3">
            <a:avLst>
              <a:gd name="adj1" fmla="val 3045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9" name="Straight Arrow Connector 138">
            <a:extLst>
              <a:ext uri="{FF2B5EF4-FFF2-40B4-BE49-F238E27FC236}">
                <a16:creationId xmlns:a16="http://schemas.microsoft.com/office/drawing/2014/main" id="{74D8AFAF-D179-4905-A539-1B84303760F5}"/>
              </a:ext>
            </a:extLst>
          </p:cNvPr>
          <p:cNvCxnSpPr>
            <a:cxnSpLocks/>
          </p:cNvCxnSpPr>
          <p:nvPr/>
        </p:nvCxnSpPr>
        <p:spPr>
          <a:xfrm>
            <a:off x="4921207" y="1526977"/>
            <a:ext cx="269920" cy="198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45" name="Straight Arrow Connector 144">
            <a:extLst>
              <a:ext uri="{FF2B5EF4-FFF2-40B4-BE49-F238E27FC236}">
                <a16:creationId xmlns:a16="http://schemas.microsoft.com/office/drawing/2014/main" id="{956C3D3F-0A53-42B3-AE18-A306A602C84B}"/>
              </a:ext>
            </a:extLst>
          </p:cNvPr>
          <p:cNvCxnSpPr>
            <a:cxnSpLocks/>
          </p:cNvCxnSpPr>
          <p:nvPr/>
        </p:nvCxnSpPr>
        <p:spPr>
          <a:xfrm>
            <a:off x="4917234" y="1944688"/>
            <a:ext cx="269920" cy="198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46" name="Straight Arrow Connector 145">
            <a:extLst>
              <a:ext uri="{FF2B5EF4-FFF2-40B4-BE49-F238E27FC236}">
                <a16:creationId xmlns:a16="http://schemas.microsoft.com/office/drawing/2014/main" id="{375D78F2-4863-4EE3-9AB0-1A7823DDE4D2}"/>
              </a:ext>
            </a:extLst>
          </p:cNvPr>
          <p:cNvCxnSpPr>
            <a:cxnSpLocks/>
          </p:cNvCxnSpPr>
          <p:nvPr/>
        </p:nvCxnSpPr>
        <p:spPr>
          <a:xfrm>
            <a:off x="4917234" y="2253753"/>
            <a:ext cx="269920" cy="198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47" name="Straight Arrow Connector 146">
            <a:extLst>
              <a:ext uri="{FF2B5EF4-FFF2-40B4-BE49-F238E27FC236}">
                <a16:creationId xmlns:a16="http://schemas.microsoft.com/office/drawing/2014/main" id="{0653BBCA-6CD1-4977-8152-0272A940CBBC}"/>
              </a:ext>
            </a:extLst>
          </p:cNvPr>
          <p:cNvCxnSpPr>
            <a:cxnSpLocks/>
          </p:cNvCxnSpPr>
          <p:nvPr/>
        </p:nvCxnSpPr>
        <p:spPr>
          <a:xfrm>
            <a:off x="4917234" y="2584559"/>
            <a:ext cx="269920" cy="198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49" name="Straight Arrow Connector 148">
            <a:extLst>
              <a:ext uri="{FF2B5EF4-FFF2-40B4-BE49-F238E27FC236}">
                <a16:creationId xmlns:a16="http://schemas.microsoft.com/office/drawing/2014/main" id="{70A77F55-F6FB-4E0A-82D5-10B2D27417DE}"/>
              </a:ext>
            </a:extLst>
          </p:cNvPr>
          <p:cNvCxnSpPr>
            <a:cxnSpLocks/>
          </p:cNvCxnSpPr>
          <p:nvPr/>
        </p:nvCxnSpPr>
        <p:spPr>
          <a:xfrm>
            <a:off x="4917039" y="2957665"/>
            <a:ext cx="269920" cy="198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50" name="Straight Arrow Connector 149">
            <a:extLst>
              <a:ext uri="{FF2B5EF4-FFF2-40B4-BE49-F238E27FC236}">
                <a16:creationId xmlns:a16="http://schemas.microsoft.com/office/drawing/2014/main" id="{A7D0DA92-C41A-4B76-BC6A-7602DF71E367}"/>
              </a:ext>
            </a:extLst>
          </p:cNvPr>
          <p:cNvCxnSpPr>
            <a:cxnSpLocks/>
          </p:cNvCxnSpPr>
          <p:nvPr/>
        </p:nvCxnSpPr>
        <p:spPr>
          <a:xfrm>
            <a:off x="4915012" y="3936759"/>
            <a:ext cx="269920" cy="198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51" name="Straight Arrow Connector 150">
            <a:extLst>
              <a:ext uri="{FF2B5EF4-FFF2-40B4-BE49-F238E27FC236}">
                <a16:creationId xmlns:a16="http://schemas.microsoft.com/office/drawing/2014/main" id="{50B33A7C-C95F-4F7C-9F21-07516818E7BC}"/>
              </a:ext>
            </a:extLst>
          </p:cNvPr>
          <p:cNvCxnSpPr>
            <a:cxnSpLocks/>
          </p:cNvCxnSpPr>
          <p:nvPr/>
        </p:nvCxnSpPr>
        <p:spPr>
          <a:xfrm>
            <a:off x="4930016" y="4712891"/>
            <a:ext cx="269920" cy="198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52" name="Straight Arrow Connector 151">
            <a:extLst>
              <a:ext uri="{FF2B5EF4-FFF2-40B4-BE49-F238E27FC236}">
                <a16:creationId xmlns:a16="http://schemas.microsoft.com/office/drawing/2014/main" id="{EC1A12A5-8C65-4871-AF0B-D9529CCE5ADB}"/>
              </a:ext>
            </a:extLst>
          </p:cNvPr>
          <p:cNvCxnSpPr>
            <a:cxnSpLocks/>
          </p:cNvCxnSpPr>
          <p:nvPr/>
        </p:nvCxnSpPr>
        <p:spPr>
          <a:xfrm>
            <a:off x="6749690" y="1524992"/>
            <a:ext cx="269920" cy="198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53" name="Straight Arrow Connector 152">
            <a:extLst>
              <a:ext uri="{FF2B5EF4-FFF2-40B4-BE49-F238E27FC236}">
                <a16:creationId xmlns:a16="http://schemas.microsoft.com/office/drawing/2014/main" id="{072D0645-E389-4AAC-A729-BE7483C134E4}"/>
              </a:ext>
            </a:extLst>
          </p:cNvPr>
          <p:cNvCxnSpPr>
            <a:cxnSpLocks/>
          </p:cNvCxnSpPr>
          <p:nvPr/>
        </p:nvCxnSpPr>
        <p:spPr>
          <a:xfrm>
            <a:off x="6738694" y="1944688"/>
            <a:ext cx="269920" cy="198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54" name="Straight Arrow Connector 153">
            <a:extLst>
              <a:ext uri="{FF2B5EF4-FFF2-40B4-BE49-F238E27FC236}">
                <a16:creationId xmlns:a16="http://schemas.microsoft.com/office/drawing/2014/main" id="{93DFDFAD-D61D-4EA7-A579-75888D36F81F}"/>
              </a:ext>
            </a:extLst>
          </p:cNvPr>
          <p:cNvCxnSpPr>
            <a:cxnSpLocks/>
          </p:cNvCxnSpPr>
          <p:nvPr/>
        </p:nvCxnSpPr>
        <p:spPr>
          <a:xfrm>
            <a:off x="6738694" y="2245321"/>
            <a:ext cx="269920" cy="198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55" name="Straight Arrow Connector 154">
            <a:extLst>
              <a:ext uri="{FF2B5EF4-FFF2-40B4-BE49-F238E27FC236}">
                <a16:creationId xmlns:a16="http://schemas.microsoft.com/office/drawing/2014/main" id="{0A54DFCC-1E73-4A8E-A670-6B60B5B22208}"/>
              </a:ext>
            </a:extLst>
          </p:cNvPr>
          <p:cNvCxnSpPr>
            <a:cxnSpLocks/>
          </p:cNvCxnSpPr>
          <p:nvPr/>
        </p:nvCxnSpPr>
        <p:spPr>
          <a:xfrm>
            <a:off x="6734527" y="2746377"/>
            <a:ext cx="269920" cy="198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56" name="Straight Arrow Connector 155">
            <a:extLst>
              <a:ext uri="{FF2B5EF4-FFF2-40B4-BE49-F238E27FC236}">
                <a16:creationId xmlns:a16="http://schemas.microsoft.com/office/drawing/2014/main" id="{AADCD749-0D8F-4C67-86E5-23EE7309DB82}"/>
              </a:ext>
            </a:extLst>
          </p:cNvPr>
          <p:cNvCxnSpPr>
            <a:cxnSpLocks/>
          </p:cNvCxnSpPr>
          <p:nvPr/>
        </p:nvCxnSpPr>
        <p:spPr>
          <a:xfrm>
            <a:off x="6734527" y="3869531"/>
            <a:ext cx="269920" cy="198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57" name="Connector: Elbow 156">
            <a:extLst>
              <a:ext uri="{FF2B5EF4-FFF2-40B4-BE49-F238E27FC236}">
                <a16:creationId xmlns:a16="http://schemas.microsoft.com/office/drawing/2014/main" id="{47DFBACB-282D-4A5A-83C9-CA1A2B19A289}"/>
              </a:ext>
            </a:extLst>
          </p:cNvPr>
          <p:cNvCxnSpPr>
            <a:cxnSpLocks/>
          </p:cNvCxnSpPr>
          <p:nvPr/>
        </p:nvCxnSpPr>
        <p:spPr>
          <a:xfrm>
            <a:off x="6743348" y="4020345"/>
            <a:ext cx="267650" cy="551656"/>
          </a:xfrm>
          <a:prstGeom prst="bentConnector3">
            <a:avLst>
              <a:gd name="adj1" fmla="val 63346"/>
            </a:avLst>
          </a:prstGeom>
          <a:ln>
            <a:tailEnd type="triangle"/>
          </a:ln>
          <a:effectLst/>
        </p:spPr>
        <p:style>
          <a:lnRef idx="2">
            <a:schemeClr val="dk1"/>
          </a:lnRef>
          <a:fillRef idx="0">
            <a:schemeClr val="dk1"/>
          </a:fillRef>
          <a:effectRef idx="1">
            <a:schemeClr val="dk1"/>
          </a:effectRef>
          <a:fontRef idx="minor">
            <a:schemeClr val="tx1"/>
          </a:fontRef>
        </p:style>
      </p:cxnSp>
      <p:cxnSp>
        <p:nvCxnSpPr>
          <p:cNvPr id="166" name="Straight Arrow Connector 165">
            <a:extLst>
              <a:ext uri="{FF2B5EF4-FFF2-40B4-BE49-F238E27FC236}">
                <a16:creationId xmlns:a16="http://schemas.microsoft.com/office/drawing/2014/main" id="{4C196828-8EF9-47E2-AF36-F57040D68C18}"/>
              </a:ext>
            </a:extLst>
          </p:cNvPr>
          <p:cNvCxnSpPr>
            <a:cxnSpLocks/>
          </p:cNvCxnSpPr>
          <p:nvPr/>
        </p:nvCxnSpPr>
        <p:spPr>
          <a:xfrm>
            <a:off x="6745661" y="4786312"/>
            <a:ext cx="273846"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7" name="Connector: Elbow 166">
            <a:extLst>
              <a:ext uri="{FF2B5EF4-FFF2-40B4-BE49-F238E27FC236}">
                <a16:creationId xmlns:a16="http://schemas.microsoft.com/office/drawing/2014/main" id="{BF536339-4EB5-47FC-AAC2-BF32C03701BC}"/>
              </a:ext>
            </a:extLst>
          </p:cNvPr>
          <p:cNvCxnSpPr>
            <a:cxnSpLocks/>
          </p:cNvCxnSpPr>
          <p:nvPr/>
        </p:nvCxnSpPr>
        <p:spPr>
          <a:xfrm flipV="1">
            <a:off x="6738869" y="4177778"/>
            <a:ext cx="284208" cy="599605"/>
          </a:xfrm>
          <a:prstGeom prst="bentConnector3">
            <a:avLst>
              <a:gd name="adj1" fmla="val 30450"/>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9" name="Straight Arrow Connector 168">
            <a:extLst>
              <a:ext uri="{FF2B5EF4-FFF2-40B4-BE49-F238E27FC236}">
                <a16:creationId xmlns:a16="http://schemas.microsoft.com/office/drawing/2014/main" id="{FCDC9C9F-5105-45A8-8132-9480943E7D2A}"/>
              </a:ext>
            </a:extLst>
          </p:cNvPr>
          <p:cNvCxnSpPr>
            <a:cxnSpLocks/>
          </p:cNvCxnSpPr>
          <p:nvPr/>
        </p:nvCxnSpPr>
        <p:spPr>
          <a:xfrm>
            <a:off x="8143472" y="3425033"/>
            <a:ext cx="158161" cy="3968"/>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sp>
        <p:nvSpPr>
          <p:cNvPr id="182" name="Rectangle 181">
            <a:extLst>
              <a:ext uri="{FF2B5EF4-FFF2-40B4-BE49-F238E27FC236}">
                <a16:creationId xmlns:a16="http://schemas.microsoft.com/office/drawing/2014/main" id="{5917F5BB-2B18-4F2E-BB56-1AFB1827ADB4}"/>
              </a:ext>
            </a:extLst>
          </p:cNvPr>
          <p:cNvSpPr/>
          <p:nvPr/>
        </p:nvSpPr>
        <p:spPr>
          <a:xfrm>
            <a:off x="2082940" y="5241334"/>
            <a:ext cx="7377108" cy="400110"/>
          </a:xfrm>
          <a:prstGeom prst="rect">
            <a:avLst/>
          </a:prstGeom>
        </p:spPr>
        <p:txBody>
          <a:bodyPr wrap="square">
            <a:spAutoFit/>
          </a:bodyPr>
          <a:lstStyle/>
          <a:p>
            <a:pPr defTabSz="457209"/>
            <a:r>
              <a:rPr lang="en-US" sz="1000" dirty="0">
                <a:solidFill>
                  <a:prstClr val="black"/>
                </a:solidFill>
                <a:latin typeface="Arial" panose="020B0604020202020204" pitchFamily="34" charset="0"/>
                <a:ea typeface="Helvetica Neue"/>
                <a:cs typeface="Arial" panose="020B0604020202020204" pitchFamily="34" charset="0"/>
                <a:sym typeface="Helvetica Neue"/>
              </a:rPr>
              <a:t>An overview of the Building Healthy Families (BHF) implementation barrier, strategy, mechanism, &amp; outcome pathway using iPARIHS contextual factors &amp; RE-AIM Outcomes</a:t>
            </a:r>
            <a:endParaRPr lang="en-US" sz="1000" dirty="0">
              <a:solidFill>
                <a:prstClr val="black"/>
              </a:solidFill>
              <a:latin typeface="Calibri"/>
              <a:ea typeface="Helvetica Neue"/>
              <a:cs typeface="Helvetica Neue"/>
              <a:sym typeface="Helvetica Neue"/>
            </a:endParaRPr>
          </a:p>
        </p:txBody>
      </p:sp>
    </p:spTree>
    <p:extLst>
      <p:ext uri="{BB962C8B-B14F-4D97-AF65-F5344CB8AC3E}">
        <p14:creationId xmlns:p14="http://schemas.microsoft.com/office/powerpoint/2010/main" val="52089003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FA62-4323-9AFF-6D03-B62955BAA4CC}"/>
              </a:ext>
            </a:extLst>
          </p:cNvPr>
          <p:cNvSpPr>
            <a:spLocks noGrp="1"/>
          </p:cNvSpPr>
          <p:nvPr>
            <p:ph type="title"/>
          </p:nvPr>
        </p:nvSpPr>
        <p:spPr>
          <a:xfrm>
            <a:off x="714931" y="712142"/>
            <a:ext cx="10901284" cy="412152"/>
          </a:xfrm>
        </p:spPr>
        <p:txBody>
          <a:bodyPr/>
          <a:lstStyle/>
          <a:p>
            <a:r>
              <a:rPr lang="en-US" sz="2625" dirty="0"/>
              <a:t>What to Watch for as the session progresses</a:t>
            </a:r>
          </a:p>
        </p:txBody>
      </p:sp>
      <p:sp>
        <p:nvSpPr>
          <p:cNvPr id="3" name="Text Placeholder 2">
            <a:extLst>
              <a:ext uri="{FF2B5EF4-FFF2-40B4-BE49-F238E27FC236}">
                <a16:creationId xmlns:a16="http://schemas.microsoft.com/office/drawing/2014/main" id="{8049076F-B558-8F72-B6A2-E14F555F728A}"/>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C79186E4-E486-C0A9-4297-1BFFFF6509F5}"/>
              </a:ext>
            </a:extLst>
          </p:cNvPr>
          <p:cNvSpPr>
            <a:spLocks noGrp="1"/>
          </p:cNvSpPr>
          <p:nvPr>
            <p:ph type="body" sz="quarter" idx="12"/>
          </p:nvPr>
        </p:nvSpPr>
        <p:spPr/>
        <p:txBody>
          <a:bodyPr/>
          <a:lstStyle/>
          <a:p>
            <a:endParaRPr lang="en-US"/>
          </a:p>
        </p:txBody>
      </p:sp>
      <p:sp>
        <p:nvSpPr>
          <p:cNvPr id="5" name="Text Placeholder 4">
            <a:extLst>
              <a:ext uri="{FF2B5EF4-FFF2-40B4-BE49-F238E27FC236}">
                <a16:creationId xmlns:a16="http://schemas.microsoft.com/office/drawing/2014/main" id="{78132342-9437-9C17-3ECB-C67F569E2F92}"/>
              </a:ext>
            </a:extLst>
          </p:cNvPr>
          <p:cNvSpPr>
            <a:spLocks noGrp="1"/>
          </p:cNvSpPr>
          <p:nvPr>
            <p:ph type="body" sz="quarter" idx="13"/>
          </p:nvPr>
        </p:nvSpPr>
        <p:spPr/>
        <p:txBody>
          <a:bodyPr/>
          <a:lstStyle/>
          <a:p>
            <a:endParaRPr lang="en-US"/>
          </a:p>
        </p:txBody>
      </p:sp>
      <p:sp>
        <p:nvSpPr>
          <p:cNvPr id="7" name="Content Placeholder 2">
            <a:extLst>
              <a:ext uri="{FF2B5EF4-FFF2-40B4-BE49-F238E27FC236}">
                <a16:creationId xmlns:a16="http://schemas.microsoft.com/office/drawing/2014/main" id="{FDD4987F-73D4-03A0-DF6B-6289F809580B}"/>
              </a:ext>
            </a:extLst>
          </p:cNvPr>
          <p:cNvSpPr txBox="1">
            <a:spLocks/>
          </p:cNvSpPr>
          <p:nvPr/>
        </p:nvSpPr>
        <p:spPr>
          <a:xfrm>
            <a:off x="313151" y="1444328"/>
            <a:ext cx="11523945" cy="4168180"/>
          </a:xfrm>
          <a:prstGeom prst="rect">
            <a:avLst/>
          </a:prstGeom>
        </p:spPr>
        <p:txBody>
          <a:bodyPr>
            <a:noAutofit/>
          </a:bodyPr>
          <a:lstStyle>
            <a:lvl1pPr marL="548626" indent="-548626" algn="l" defTabSz="731502" rtl="0" eaLnBrk="1" latinLnBrk="0" hangingPunct="1">
              <a:spcBef>
                <a:spcPct val="20000"/>
              </a:spcBef>
              <a:buFont typeface="Arial"/>
              <a:buChar char="•"/>
              <a:defRPr sz="4480" b="0" i="0" kern="1200" baseline="0">
                <a:solidFill>
                  <a:schemeClr val="tx1">
                    <a:lumMod val="65000"/>
                    <a:lumOff val="35000"/>
                  </a:schemeClr>
                </a:solidFill>
                <a:latin typeface="Century Gothic" charset="0"/>
                <a:ea typeface="+mn-ea"/>
                <a:cs typeface="Avenir"/>
              </a:defRPr>
            </a:lvl1pPr>
            <a:lvl2pPr marL="1188690" indent="-457189" algn="l" defTabSz="731502" rtl="0" eaLnBrk="1" latinLnBrk="0" hangingPunct="1">
              <a:spcBef>
                <a:spcPct val="20000"/>
              </a:spcBef>
              <a:buFont typeface="Arial"/>
              <a:buChar char="–"/>
              <a:defRPr sz="3840" b="0" i="0" kern="1200" baseline="0">
                <a:solidFill>
                  <a:schemeClr val="tx1">
                    <a:lumMod val="65000"/>
                    <a:lumOff val="35000"/>
                  </a:schemeClr>
                </a:solidFill>
                <a:latin typeface="Century Gothic" charset="0"/>
                <a:ea typeface="+mn-ea"/>
                <a:cs typeface="Avenir"/>
              </a:defRPr>
            </a:lvl2pPr>
            <a:lvl3pPr marL="1828754" indent="-365751" algn="l" defTabSz="731502" rtl="0" eaLnBrk="1" latinLnBrk="0" hangingPunct="1">
              <a:spcBef>
                <a:spcPct val="20000"/>
              </a:spcBef>
              <a:buFont typeface="Arial"/>
              <a:buChar char="•"/>
              <a:defRPr sz="3200" b="0" i="0" kern="1200" baseline="0">
                <a:solidFill>
                  <a:schemeClr val="tx1">
                    <a:lumMod val="65000"/>
                    <a:lumOff val="35000"/>
                  </a:schemeClr>
                </a:solidFill>
                <a:latin typeface="Century Gothic" charset="0"/>
                <a:ea typeface="Century Gothic" charset="0"/>
                <a:cs typeface="Century Gothic" charset="0"/>
              </a:defRPr>
            </a:lvl3pPr>
            <a:lvl4pPr marL="2560256" indent="-365751" algn="l" defTabSz="731502" rtl="0" eaLnBrk="1" latinLnBrk="0" hangingPunct="1">
              <a:spcBef>
                <a:spcPct val="20000"/>
              </a:spcBef>
              <a:buFont typeface="Arial"/>
              <a:buChar char="–"/>
              <a:defRPr sz="2560" b="0" i="0" kern="1200" baseline="0">
                <a:solidFill>
                  <a:schemeClr val="tx1">
                    <a:lumMod val="65000"/>
                    <a:lumOff val="35000"/>
                  </a:schemeClr>
                </a:solidFill>
                <a:latin typeface="Century Gothic" charset="0"/>
                <a:ea typeface="+mn-ea"/>
                <a:cs typeface="Avenir"/>
              </a:defRPr>
            </a:lvl4pPr>
            <a:lvl5pPr marL="3291758" indent="-365751" algn="l" defTabSz="731502" rtl="0" eaLnBrk="1" latinLnBrk="0" hangingPunct="1">
              <a:spcBef>
                <a:spcPct val="20000"/>
              </a:spcBef>
              <a:buFont typeface="Arial"/>
              <a:buChar char="»"/>
              <a:defRPr sz="1920" b="0" i="0" kern="1200" baseline="0">
                <a:solidFill>
                  <a:schemeClr val="tx1">
                    <a:lumMod val="65000"/>
                    <a:lumOff val="35000"/>
                  </a:schemeClr>
                </a:solidFill>
                <a:latin typeface="Century Gothic" charset="0"/>
                <a:ea typeface="+mn-ea"/>
                <a:cs typeface="Avenir"/>
              </a:defRPr>
            </a:lvl5pPr>
            <a:lvl6pPr marL="4023259" indent="-365751" algn="l" defTabSz="731502" rtl="0" eaLnBrk="1" latinLnBrk="0" hangingPunct="1">
              <a:spcBef>
                <a:spcPct val="20000"/>
              </a:spcBef>
              <a:buFont typeface="Arial"/>
              <a:buChar char="•"/>
              <a:defRPr sz="3200" kern="1200">
                <a:solidFill>
                  <a:schemeClr val="tx1"/>
                </a:solidFill>
                <a:latin typeface="+mn-lt"/>
                <a:ea typeface="+mn-ea"/>
                <a:cs typeface="+mn-cs"/>
              </a:defRPr>
            </a:lvl6pPr>
            <a:lvl7pPr marL="4754761" indent="-365751" algn="l" defTabSz="731502" rtl="0" eaLnBrk="1" latinLnBrk="0" hangingPunct="1">
              <a:spcBef>
                <a:spcPct val="20000"/>
              </a:spcBef>
              <a:buFont typeface="Arial"/>
              <a:buChar char="•"/>
              <a:defRPr sz="3200" kern="1200">
                <a:solidFill>
                  <a:schemeClr val="tx1"/>
                </a:solidFill>
                <a:latin typeface="+mn-lt"/>
                <a:ea typeface="+mn-ea"/>
                <a:cs typeface="+mn-cs"/>
              </a:defRPr>
            </a:lvl7pPr>
            <a:lvl8pPr marL="5486263" indent="-365751" algn="l" defTabSz="731502" rtl="0" eaLnBrk="1" latinLnBrk="0" hangingPunct="1">
              <a:spcBef>
                <a:spcPct val="20000"/>
              </a:spcBef>
              <a:buFont typeface="Arial"/>
              <a:buChar char="•"/>
              <a:defRPr sz="3200" kern="1200">
                <a:solidFill>
                  <a:schemeClr val="tx1"/>
                </a:solidFill>
                <a:latin typeface="+mn-lt"/>
                <a:ea typeface="+mn-ea"/>
                <a:cs typeface="+mn-cs"/>
              </a:defRPr>
            </a:lvl8pPr>
            <a:lvl9pPr marL="6217765" indent="-365751" algn="l" defTabSz="731502" rtl="0" eaLnBrk="1" latinLnBrk="0" hangingPunct="1">
              <a:spcBef>
                <a:spcPct val="20000"/>
              </a:spcBef>
              <a:buFont typeface="Arial"/>
              <a:buChar char="•"/>
              <a:defRPr sz="3200" kern="1200">
                <a:solidFill>
                  <a:schemeClr val="tx1"/>
                </a:solidFill>
                <a:latin typeface="+mn-lt"/>
                <a:ea typeface="+mn-ea"/>
                <a:cs typeface="+mn-cs"/>
              </a:defRPr>
            </a:lvl9pPr>
          </a:lstStyle>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How best to characterize context. </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Look for C-S-M-O relationships.</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Don’t be constrained by simplicity but look for the most practical in your project and ideas.</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Watch for strategies that are based on project temporality—planning, adopting, implementing, sustaining and consider how C-S-M-O relationships may change based on project phase.</a:t>
            </a:r>
          </a:p>
          <a:p>
            <a:pPr marL="539757" lvl="1" indent="-285756" defTabSz="457198">
              <a:buFont typeface="Arial" panose="020B0604020202020204" pitchFamily="34" charset="0"/>
              <a:buChar char="•"/>
              <a:defRPr/>
            </a:pPr>
            <a:r>
              <a:rPr lang="en-US" sz="2625" dirty="0">
                <a:solidFill>
                  <a:prstClr val="black">
                    <a:lumMod val="65000"/>
                    <a:lumOff val="35000"/>
                  </a:prstClr>
                </a:solidFill>
                <a:latin typeface="Century Gothic" panose="020B0502020202020204" pitchFamily="34" charset="0"/>
                <a:ea typeface="Calibri" charset="0"/>
                <a:cs typeface="Calibri" charset="0"/>
                <a:sym typeface="Helvetica Neue"/>
              </a:rPr>
              <a:t>Consider overlaps and try and reconcile them (e.g., when is an incentive structure a contextual factor vs an implementation strategy?)</a:t>
            </a:r>
          </a:p>
          <a:p>
            <a:pPr marL="539757" lvl="1" indent="-285756" defTabSz="457198">
              <a:buFont typeface="Arial" panose="020B0604020202020204" pitchFamily="34" charset="0"/>
              <a:buChar char="•"/>
              <a:defRPr/>
            </a:pPr>
            <a:endParaRPr lang="en-US" sz="2625" dirty="0">
              <a:solidFill>
                <a:prstClr val="black">
                  <a:lumMod val="65000"/>
                  <a:lumOff val="35000"/>
                </a:prstClr>
              </a:solidFill>
              <a:latin typeface="Century Gothic" panose="020B0502020202020204" pitchFamily="34" charset="0"/>
              <a:ea typeface="Calibri" charset="0"/>
              <a:cs typeface="Calibri" charset="0"/>
              <a:sym typeface="Helvetica Neue"/>
            </a:endParaRPr>
          </a:p>
        </p:txBody>
      </p:sp>
      <p:sp>
        <p:nvSpPr>
          <p:cNvPr id="9" name="Text Placeholder 8">
            <a:extLst>
              <a:ext uri="{FF2B5EF4-FFF2-40B4-BE49-F238E27FC236}">
                <a16:creationId xmlns:a16="http://schemas.microsoft.com/office/drawing/2014/main" id="{7F490CAF-DC2B-1E77-0817-C9C5DDCBDA5A}"/>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48318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084" y="15240"/>
            <a:ext cx="12123011" cy="6827520"/>
          </a:xfrm>
          <a:prstGeom prst="rect">
            <a:avLst/>
          </a:prstGeom>
        </p:spPr>
      </p:pic>
      <p:sp>
        <p:nvSpPr>
          <p:cNvPr id="7" name="Rectangle 6"/>
          <p:cNvSpPr/>
          <p:nvPr/>
        </p:nvSpPr>
        <p:spPr>
          <a:xfrm>
            <a:off x="0" y="4833948"/>
            <a:ext cx="12188824" cy="2832126"/>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2C3970B-4842-FE6D-0BEC-0E165E50E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144" y="6258073"/>
            <a:ext cx="2426378" cy="1155547"/>
          </a:xfrm>
          <a:prstGeom prst="rect">
            <a:avLst/>
          </a:prstGeom>
        </p:spPr>
      </p:pic>
      <p:sp>
        <p:nvSpPr>
          <p:cNvPr id="4" name="TextBox 3">
            <a:extLst>
              <a:ext uri="{FF2B5EF4-FFF2-40B4-BE49-F238E27FC236}">
                <a16:creationId xmlns:a16="http://schemas.microsoft.com/office/drawing/2014/main" id="{90CD90EE-E426-4127-3780-1C0E66130CC5}"/>
              </a:ext>
            </a:extLst>
          </p:cNvPr>
          <p:cNvSpPr txBox="1"/>
          <p:nvPr/>
        </p:nvSpPr>
        <p:spPr>
          <a:xfrm>
            <a:off x="556592" y="4959626"/>
            <a:ext cx="11241156"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white"/>
                </a:solidFill>
                <a:effectLst/>
                <a:uLnTx/>
                <a:uFillTx/>
                <a:latin typeface="Calibri" panose="020F0502020204030204"/>
                <a:ea typeface="+mn-ea"/>
                <a:cs typeface="+mn-cs"/>
              </a:rPr>
              <a:t>Everything you wanted to know about PRISM/RE-AIM Russell E. Glasgow, PhD</a:t>
            </a:r>
          </a:p>
        </p:txBody>
      </p:sp>
      <p:pic>
        <p:nvPicPr>
          <p:cNvPr id="5" name="Picture 4">
            <a:extLst>
              <a:ext uri="{FF2B5EF4-FFF2-40B4-BE49-F238E27FC236}">
                <a16:creationId xmlns:a16="http://schemas.microsoft.com/office/drawing/2014/main" id="{CAFD3CAE-F5A5-E960-F966-3E71DD20E5A2}"/>
              </a:ext>
            </a:extLst>
          </p:cNvPr>
          <p:cNvPicPr>
            <a:picLocks noChangeAspect="1"/>
          </p:cNvPicPr>
          <p:nvPr/>
        </p:nvPicPr>
        <p:blipFill>
          <a:blip r:embed="rId5"/>
          <a:stretch>
            <a:fillRect/>
          </a:stretch>
        </p:blipFill>
        <p:spPr>
          <a:xfrm>
            <a:off x="8287429" y="6355183"/>
            <a:ext cx="2277868" cy="1047316"/>
          </a:xfrm>
          <a:prstGeom prst="rect">
            <a:avLst/>
          </a:prstGeom>
        </p:spPr>
      </p:pic>
    </p:spTree>
    <p:extLst>
      <p:ext uri="{BB962C8B-B14F-4D97-AF65-F5344CB8AC3E}">
        <p14:creationId xmlns:p14="http://schemas.microsoft.com/office/powerpoint/2010/main" val="13581036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grpSp>
        <p:nvGrpSpPr>
          <p:cNvPr id="2" name="Group 2"/>
          <p:cNvGrpSpPr/>
          <p:nvPr/>
        </p:nvGrpSpPr>
        <p:grpSpPr>
          <a:xfrm>
            <a:off x="2038350" y="425370"/>
            <a:ext cx="6485640" cy="1188738"/>
            <a:chOff x="0" y="0"/>
            <a:chExt cx="9224021" cy="1690650"/>
          </a:xfrm>
        </p:grpSpPr>
        <p:sp>
          <p:nvSpPr>
            <p:cNvPr id="3" name="TextBox 3"/>
            <p:cNvSpPr txBox="1"/>
            <p:nvPr/>
          </p:nvSpPr>
          <p:spPr>
            <a:xfrm>
              <a:off x="0" y="0"/>
              <a:ext cx="9224021" cy="868340"/>
            </a:xfrm>
            <a:prstGeom prst="rect">
              <a:avLst/>
            </a:prstGeom>
          </p:spPr>
          <p:txBody>
            <a:bodyPr lIns="0" tIns="0" rIns="0" bIns="0" rtlCol="0" anchor="t">
              <a:spAutoFit/>
            </a:bodyPr>
            <a:lstStyle/>
            <a:p>
              <a:pPr defTabSz="857250">
                <a:lnSpc>
                  <a:spcPts val="5063"/>
                </a:lnSpc>
              </a:pPr>
              <a:r>
                <a:rPr lang="en-US" sz="4219" spc="41">
                  <a:solidFill>
                    <a:srgbClr val="35382F"/>
                  </a:solidFill>
                  <a:latin typeface="Century Gothic" panose="020B0502020202020204" pitchFamily="34" charset="0"/>
                </a:rPr>
                <a:t>Today’s Agenda</a:t>
              </a:r>
            </a:p>
          </p:txBody>
        </p:sp>
        <p:sp>
          <p:nvSpPr>
            <p:cNvPr id="4" name="TextBox 4"/>
            <p:cNvSpPr txBox="1"/>
            <p:nvPr/>
          </p:nvSpPr>
          <p:spPr>
            <a:xfrm>
              <a:off x="0" y="1282743"/>
              <a:ext cx="9224021" cy="407907"/>
            </a:xfrm>
            <a:prstGeom prst="rect">
              <a:avLst/>
            </a:prstGeom>
          </p:spPr>
          <p:txBody>
            <a:bodyPr lIns="0" tIns="0" rIns="0" bIns="0" rtlCol="0" anchor="t">
              <a:spAutoFit/>
            </a:bodyPr>
            <a:lstStyle/>
            <a:p>
              <a:pPr defTabSz="857250">
                <a:lnSpc>
                  <a:spcPts val="2363"/>
                </a:lnSpc>
              </a:pPr>
              <a:r>
                <a:rPr lang="en-US" sz="1969" spc="98">
                  <a:solidFill>
                    <a:srgbClr val="35382F"/>
                  </a:solidFill>
                  <a:latin typeface="Century Gothic" panose="020B0502020202020204" pitchFamily="34" charset="0"/>
                </a:rPr>
                <a:t>1-4:30PM</a:t>
              </a:r>
            </a:p>
          </p:txBody>
        </p:sp>
      </p:grpSp>
      <p:sp>
        <p:nvSpPr>
          <p:cNvPr id="5" name="AutoShape 5"/>
          <p:cNvSpPr/>
          <p:nvPr/>
        </p:nvSpPr>
        <p:spPr>
          <a:xfrm>
            <a:off x="2038351" y="1920873"/>
            <a:ext cx="7586039" cy="25231"/>
          </a:xfrm>
          <a:prstGeom prst="rect">
            <a:avLst/>
          </a:prstGeom>
          <a:solidFill>
            <a:srgbClr val="35382F"/>
          </a:solidFill>
        </p:spPr>
        <p:txBody>
          <a:bodyPr/>
          <a:lstStyle/>
          <a:p>
            <a:pPr defTabSz="857250"/>
            <a:endParaRPr lang="en-US" sz="2250">
              <a:solidFill>
                <a:prstClr val="black"/>
              </a:solidFill>
              <a:latin typeface="Century Gothic" panose="020B0502020202020204" pitchFamily="34" charset="0"/>
            </a:endParaRPr>
          </a:p>
        </p:txBody>
      </p:sp>
      <p:grpSp>
        <p:nvGrpSpPr>
          <p:cNvPr id="6" name="Group 6"/>
          <p:cNvGrpSpPr/>
          <p:nvPr/>
        </p:nvGrpSpPr>
        <p:grpSpPr>
          <a:xfrm>
            <a:off x="2038350" y="1856454"/>
            <a:ext cx="1780520" cy="797234"/>
            <a:chOff x="0" y="0"/>
            <a:chExt cx="2532294" cy="1133844"/>
          </a:xfrm>
        </p:grpSpPr>
        <p:sp>
          <p:nvSpPr>
            <p:cNvPr id="7" name="TextBox 7"/>
            <p:cNvSpPr txBox="1"/>
            <p:nvPr/>
          </p:nvSpPr>
          <p:spPr>
            <a:xfrm>
              <a:off x="0" y="481627"/>
              <a:ext cx="2532294" cy="547159"/>
            </a:xfrm>
            <a:prstGeom prst="rect">
              <a:avLst/>
            </a:prstGeom>
          </p:spPr>
          <p:txBody>
            <a:bodyPr lIns="0" tIns="0" rIns="0" bIns="0" rtlCol="0" anchor="t">
              <a:spAutoFit/>
            </a:bodyPr>
            <a:lstStyle/>
            <a:p>
              <a:pPr algn="ctr" defTabSz="857250">
                <a:lnSpc>
                  <a:spcPts val="1502"/>
                </a:lnSpc>
              </a:pPr>
              <a:r>
                <a:rPr lang="en-US" sz="1313" spc="97">
                  <a:solidFill>
                    <a:srgbClr val="35382F"/>
                  </a:solidFill>
                  <a:latin typeface="Century Gothic" panose="020B0502020202020204" pitchFamily="34" charset="0"/>
                </a:rPr>
                <a:t>Intros and Overview</a:t>
              </a:r>
            </a:p>
          </p:txBody>
        </p:sp>
        <p:sp>
          <p:nvSpPr>
            <p:cNvPr id="8" name="TextBox 8"/>
            <p:cNvSpPr txBox="1"/>
            <p:nvPr/>
          </p:nvSpPr>
          <p:spPr>
            <a:xfrm>
              <a:off x="0" y="865098"/>
              <a:ext cx="2532294" cy="268746"/>
            </a:xfrm>
            <a:prstGeom prst="rect">
              <a:avLst/>
            </a:prstGeom>
          </p:spPr>
          <p:txBody>
            <a:bodyPr lIns="0" tIns="0" rIns="0" bIns="0" rtlCol="0" anchor="t">
              <a:spAutoFit/>
            </a:bodyPr>
            <a:lstStyle/>
            <a:p>
              <a:pPr algn="ctr" defTabSz="857250">
                <a:lnSpc>
                  <a:spcPts val="1301"/>
                </a:lnSpc>
              </a:pPr>
              <a:endParaRPr sz="2250">
                <a:solidFill>
                  <a:prstClr val="black"/>
                </a:solidFill>
                <a:latin typeface="Century Gothic" panose="020B0502020202020204" pitchFamily="34" charset="0"/>
              </a:endParaRPr>
            </a:p>
          </p:txBody>
        </p:sp>
        <p:grpSp>
          <p:nvGrpSpPr>
            <p:cNvPr id="9" name="Group 9"/>
            <p:cNvGrpSpPr/>
            <p:nvPr/>
          </p:nvGrpSpPr>
          <p:grpSpPr>
            <a:xfrm>
              <a:off x="1145010" y="0"/>
              <a:ext cx="242275" cy="242275"/>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5382F"/>
              </a:solidFill>
            </p:spPr>
            <p:txBody>
              <a:bodyPr/>
              <a:lstStyle/>
              <a:p>
                <a:pPr defTabSz="857250"/>
                <a:endParaRPr lang="en-US" sz="2250">
                  <a:solidFill>
                    <a:prstClr val="black"/>
                  </a:solidFill>
                  <a:latin typeface="Century Gothic" panose="020B0502020202020204" pitchFamily="34" charset="0"/>
                </a:endParaRPr>
              </a:p>
            </p:txBody>
          </p:sp>
        </p:grpSp>
      </p:grpSp>
      <p:grpSp>
        <p:nvGrpSpPr>
          <p:cNvPr id="11" name="Group 11"/>
          <p:cNvGrpSpPr/>
          <p:nvPr/>
        </p:nvGrpSpPr>
        <p:grpSpPr>
          <a:xfrm>
            <a:off x="5531263" y="1857375"/>
            <a:ext cx="1780520" cy="1877527"/>
            <a:chOff x="0" y="0"/>
            <a:chExt cx="2532294" cy="2670260"/>
          </a:xfrm>
        </p:grpSpPr>
        <p:sp>
          <p:nvSpPr>
            <p:cNvPr id="12" name="TextBox 12"/>
            <p:cNvSpPr txBox="1"/>
            <p:nvPr/>
          </p:nvSpPr>
          <p:spPr>
            <a:xfrm>
              <a:off x="0" y="481627"/>
              <a:ext cx="2532294" cy="2188633"/>
            </a:xfrm>
            <a:prstGeom prst="rect">
              <a:avLst/>
            </a:prstGeom>
          </p:spPr>
          <p:txBody>
            <a:bodyPr lIns="0" tIns="0" rIns="0" bIns="0" rtlCol="0" anchor="t">
              <a:spAutoFit/>
            </a:bodyPr>
            <a:lstStyle/>
            <a:p>
              <a:pPr algn="ctr" defTabSz="857250">
                <a:lnSpc>
                  <a:spcPts val="1502"/>
                </a:lnSpc>
              </a:pPr>
              <a:r>
                <a:rPr lang="en-US" sz="1313" spc="97" dirty="0">
                  <a:solidFill>
                    <a:srgbClr val="35382F"/>
                  </a:solidFill>
                  <a:latin typeface="Century Gothic" panose="020B0502020202020204" pitchFamily="34" charset="0"/>
                </a:rPr>
                <a:t>Addressing Dynamic DIS Planning and Iteration Challenges through Advances in PRISM/RE-AIM</a:t>
              </a:r>
            </a:p>
            <a:p>
              <a:pPr algn="ctr" defTabSz="857250">
                <a:lnSpc>
                  <a:spcPts val="1502"/>
                </a:lnSpc>
              </a:pPr>
              <a:endParaRPr lang="en-US" sz="1313" spc="97" dirty="0">
                <a:solidFill>
                  <a:srgbClr val="35382F"/>
                </a:solidFill>
                <a:latin typeface="Century Gothic" panose="020B0502020202020204" pitchFamily="34" charset="0"/>
              </a:endParaRPr>
            </a:p>
          </p:txBody>
        </p:sp>
        <p:sp>
          <p:nvSpPr>
            <p:cNvPr id="13" name="TextBox 13"/>
            <p:cNvSpPr txBox="1"/>
            <p:nvPr/>
          </p:nvSpPr>
          <p:spPr>
            <a:xfrm>
              <a:off x="0" y="2221841"/>
              <a:ext cx="2532294" cy="268746"/>
            </a:xfrm>
            <a:prstGeom prst="rect">
              <a:avLst/>
            </a:prstGeom>
          </p:spPr>
          <p:txBody>
            <a:bodyPr lIns="0" tIns="0" rIns="0" bIns="0" rtlCol="0" anchor="t">
              <a:spAutoFit/>
            </a:bodyPr>
            <a:lstStyle/>
            <a:p>
              <a:pPr algn="ctr" defTabSz="857250">
                <a:lnSpc>
                  <a:spcPts val="1301"/>
                </a:lnSpc>
              </a:pPr>
              <a:endParaRPr sz="2250">
                <a:solidFill>
                  <a:prstClr val="black"/>
                </a:solidFill>
                <a:latin typeface="Century Gothic" panose="020B0502020202020204" pitchFamily="34" charset="0"/>
              </a:endParaRPr>
            </a:p>
          </p:txBody>
        </p:sp>
        <p:grpSp>
          <p:nvGrpSpPr>
            <p:cNvPr id="14" name="Group 14"/>
            <p:cNvGrpSpPr/>
            <p:nvPr/>
          </p:nvGrpSpPr>
          <p:grpSpPr>
            <a:xfrm>
              <a:off x="1145010" y="0"/>
              <a:ext cx="242275" cy="242275"/>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5382F"/>
              </a:solidFill>
            </p:spPr>
            <p:txBody>
              <a:bodyPr/>
              <a:lstStyle/>
              <a:p>
                <a:pPr defTabSz="857250"/>
                <a:endParaRPr lang="en-US" sz="2250">
                  <a:solidFill>
                    <a:prstClr val="black"/>
                  </a:solidFill>
                  <a:latin typeface="Century Gothic" panose="020B0502020202020204" pitchFamily="34" charset="0"/>
                </a:endParaRPr>
              </a:p>
            </p:txBody>
          </p:sp>
        </p:grpSp>
      </p:grpSp>
      <p:grpSp>
        <p:nvGrpSpPr>
          <p:cNvPr id="16" name="Group 16"/>
          <p:cNvGrpSpPr/>
          <p:nvPr/>
        </p:nvGrpSpPr>
        <p:grpSpPr>
          <a:xfrm>
            <a:off x="3524250" y="1856454"/>
            <a:ext cx="1780520" cy="797234"/>
            <a:chOff x="0" y="0"/>
            <a:chExt cx="2532294" cy="1133844"/>
          </a:xfrm>
        </p:grpSpPr>
        <p:sp>
          <p:nvSpPr>
            <p:cNvPr id="17" name="TextBox 17"/>
            <p:cNvSpPr txBox="1"/>
            <p:nvPr/>
          </p:nvSpPr>
          <p:spPr>
            <a:xfrm>
              <a:off x="0" y="481627"/>
              <a:ext cx="2532294" cy="547159"/>
            </a:xfrm>
            <a:prstGeom prst="rect">
              <a:avLst/>
            </a:prstGeom>
          </p:spPr>
          <p:txBody>
            <a:bodyPr lIns="0" tIns="0" rIns="0" bIns="0" rtlCol="0" anchor="t">
              <a:spAutoFit/>
            </a:bodyPr>
            <a:lstStyle/>
            <a:p>
              <a:pPr algn="ctr" defTabSz="857250">
                <a:lnSpc>
                  <a:spcPts val="1502"/>
                </a:lnSpc>
              </a:pPr>
              <a:r>
                <a:rPr lang="en-US" sz="1313" spc="97" dirty="0">
                  <a:solidFill>
                    <a:srgbClr val="35382F"/>
                  </a:solidFill>
                  <a:latin typeface="Century Gothic" panose="020B0502020202020204" pitchFamily="34" charset="0"/>
                </a:rPr>
                <a:t>Mapping </a:t>
              </a:r>
            </a:p>
            <a:p>
              <a:pPr algn="ctr" defTabSz="857250">
                <a:lnSpc>
                  <a:spcPts val="1502"/>
                </a:lnSpc>
              </a:pPr>
              <a:r>
                <a:rPr lang="en-US" sz="1313" spc="97" dirty="0">
                  <a:solidFill>
                    <a:srgbClr val="35382F"/>
                  </a:solidFill>
                  <a:latin typeface="Century Gothic" panose="020B0502020202020204" pitchFamily="34" charset="0"/>
                </a:rPr>
                <a:t>C-S-M-O</a:t>
              </a:r>
            </a:p>
          </p:txBody>
        </p:sp>
        <p:sp>
          <p:nvSpPr>
            <p:cNvPr id="18" name="TextBox 18"/>
            <p:cNvSpPr txBox="1"/>
            <p:nvPr/>
          </p:nvSpPr>
          <p:spPr>
            <a:xfrm>
              <a:off x="0" y="865098"/>
              <a:ext cx="2532294" cy="268746"/>
            </a:xfrm>
            <a:prstGeom prst="rect">
              <a:avLst/>
            </a:prstGeom>
          </p:spPr>
          <p:txBody>
            <a:bodyPr lIns="0" tIns="0" rIns="0" bIns="0" rtlCol="0" anchor="t">
              <a:spAutoFit/>
            </a:bodyPr>
            <a:lstStyle/>
            <a:p>
              <a:pPr algn="ctr" defTabSz="857250">
                <a:lnSpc>
                  <a:spcPts val="1301"/>
                </a:lnSpc>
              </a:pPr>
              <a:endParaRPr sz="2250">
                <a:solidFill>
                  <a:prstClr val="black"/>
                </a:solidFill>
                <a:latin typeface="Century Gothic" panose="020B0502020202020204" pitchFamily="34" charset="0"/>
              </a:endParaRPr>
            </a:p>
          </p:txBody>
        </p:sp>
        <p:grpSp>
          <p:nvGrpSpPr>
            <p:cNvPr id="19" name="Group 19"/>
            <p:cNvGrpSpPr/>
            <p:nvPr/>
          </p:nvGrpSpPr>
          <p:grpSpPr>
            <a:xfrm>
              <a:off x="1145010" y="0"/>
              <a:ext cx="242275" cy="242275"/>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5382F"/>
              </a:solidFill>
            </p:spPr>
            <p:txBody>
              <a:bodyPr/>
              <a:lstStyle/>
              <a:p>
                <a:pPr defTabSz="857250"/>
                <a:endParaRPr lang="en-US" sz="2250">
                  <a:solidFill>
                    <a:prstClr val="black"/>
                  </a:solidFill>
                  <a:latin typeface="Century Gothic" panose="020B0502020202020204" pitchFamily="34" charset="0"/>
                </a:endParaRPr>
              </a:p>
            </p:txBody>
          </p:sp>
        </p:grpSp>
      </p:grpSp>
      <p:sp>
        <p:nvSpPr>
          <p:cNvPr id="21" name="AutoShape 21"/>
          <p:cNvSpPr/>
          <p:nvPr/>
        </p:nvSpPr>
        <p:spPr>
          <a:xfrm>
            <a:off x="9770821" y="728643"/>
            <a:ext cx="382829" cy="85686"/>
          </a:xfrm>
          <a:prstGeom prst="rect">
            <a:avLst/>
          </a:prstGeom>
          <a:solidFill>
            <a:srgbClr val="35382F"/>
          </a:solidFill>
        </p:spPr>
        <p:txBody>
          <a:bodyPr/>
          <a:lstStyle/>
          <a:p>
            <a:pPr defTabSz="857250"/>
            <a:endParaRPr lang="en-US" sz="1688">
              <a:solidFill>
                <a:prstClr val="black"/>
              </a:solidFill>
              <a:latin typeface="Century Gothic" panose="020B0502020202020204" pitchFamily="34" charset="0"/>
            </a:endParaRPr>
          </a:p>
        </p:txBody>
      </p:sp>
      <p:grpSp>
        <p:nvGrpSpPr>
          <p:cNvPr id="22" name="Group 22"/>
          <p:cNvGrpSpPr/>
          <p:nvPr/>
        </p:nvGrpSpPr>
        <p:grpSpPr>
          <a:xfrm>
            <a:off x="7843870" y="1856454"/>
            <a:ext cx="1780520" cy="1178818"/>
            <a:chOff x="0" y="0"/>
            <a:chExt cx="2532294" cy="1676541"/>
          </a:xfrm>
        </p:grpSpPr>
        <p:sp>
          <p:nvSpPr>
            <p:cNvPr id="23" name="TextBox 23"/>
            <p:cNvSpPr txBox="1"/>
            <p:nvPr/>
          </p:nvSpPr>
          <p:spPr>
            <a:xfrm>
              <a:off x="0" y="481625"/>
              <a:ext cx="2532294" cy="1094316"/>
            </a:xfrm>
            <a:prstGeom prst="rect">
              <a:avLst/>
            </a:prstGeom>
          </p:spPr>
          <p:txBody>
            <a:bodyPr lIns="0" tIns="0" rIns="0" bIns="0" rtlCol="0" anchor="t">
              <a:spAutoFit/>
            </a:bodyPr>
            <a:lstStyle/>
            <a:p>
              <a:pPr algn="ctr" defTabSz="857250">
                <a:lnSpc>
                  <a:spcPts val="1502"/>
                </a:lnSpc>
              </a:pPr>
              <a:r>
                <a:rPr lang="en-US" sz="1313" spc="97">
                  <a:solidFill>
                    <a:srgbClr val="35382F"/>
                  </a:solidFill>
                  <a:latin typeface="Century Gothic" panose="020B0502020202020204" pitchFamily="34" charset="0"/>
                </a:rPr>
                <a:t>Pre-implementation planning using PRISM/RE-AIM tools</a:t>
              </a:r>
            </a:p>
          </p:txBody>
        </p:sp>
        <p:sp>
          <p:nvSpPr>
            <p:cNvPr id="24" name="TextBox 24"/>
            <p:cNvSpPr txBox="1"/>
            <p:nvPr/>
          </p:nvSpPr>
          <p:spPr>
            <a:xfrm>
              <a:off x="0" y="1407795"/>
              <a:ext cx="2532294" cy="268746"/>
            </a:xfrm>
            <a:prstGeom prst="rect">
              <a:avLst/>
            </a:prstGeom>
          </p:spPr>
          <p:txBody>
            <a:bodyPr lIns="0" tIns="0" rIns="0" bIns="0" rtlCol="0" anchor="t">
              <a:spAutoFit/>
            </a:bodyPr>
            <a:lstStyle/>
            <a:p>
              <a:pPr algn="ctr" defTabSz="857250">
                <a:lnSpc>
                  <a:spcPts val="1301"/>
                </a:lnSpc>
              </a:pPr>
              <a:endParaRPr sz="2250">
                <a:solidFill>
                  <a:prstClr val="black"/>
                </a:solidFill>
                <a:latin typeface="Century Gothic" panose="020B0502020202020204" pitchFamily="34" charset="0"/>
              </a:endParaRPr>
            </a:p>
          </p:txBody>
        </p:sp>
        <p:grpSp>
          <p:nvGrpSpPr>
            <p:cNvPr id="25" name="Group 25"/>
            <p:cNvGrpSpPr/>
            <p:nvPr/>
          </p:nvGrpSpPr>
          <p:grpSpPr>
            <a:xfrm>
              <a:off x="1145010" y="0"/>
              <a:ext cx="242275" cy="242275"/>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5382F"/>
              </a:solidFill>
            </p:spPr>
            <p:txBody>
              <a:bodyPr/>
              <a:lstStyle/>
              <a:p>
                <a:pPr defTabSz="857250"/>
                <a:endParaRPr lang="en-US" sz="2250">
                  <a:solidFill>
                    <a:prstClr val="black"/>
                  </a:solidFill>
                  <a:latin typeface="Century Gothic" panose="020B0502020202020204" pitchFamily="34" charset="0"/>
                </a:endParaRPr>
              </a:p>
            </p:txBody>
          </p:sp>
        </p:grpSp>
      </p:grpSp>
      <p:grpSp>
        <p:nvGrpSpPr>
          <p:cNvPr id="27" name="Group 27"/>
          <p:cNvGrpSpPr/>
          <p:nvPr/>
        </p:nvGrpSpPr>
        <p:grpSpPr>
          <a:xfrm>
            <a:off x="2038350" y="4132378"/>
            <a:ext cx="1780520" cy="1178818"/>
            <a:chOff x="0" y="0"/>
            <a:chExt cx="2532294" cy="1676541"/>
          </a:xfrm>
        </p:grpSpPr>
        <p:sp>
          <p:nvSpPr>
            <p:cNvPr id="28" name="TextBox 28"/>
            <p:cNvSpPr txBox="1"/>
            <p:nvPr/>
          </p:nvSpPr>
          <p:spPr>
            <a:xfrm>
              <a:off x="0" y="481625"/>
              <a:ext cx="2532294" cy="820737"/>
            </a:xfrm>
            <a:prstGeom prst="rect">
              <a:avLst/>
            </a:prstGeom>
          </p:spPr>
          <p:txBody>
            <a:bodyPr lIns="0" tIns="0" rIns="0" bIns="0" rtlCol="0" anchor="t">
              <a:spAutoFit/>
            </a:bodyPr>
            <a:lstStyle/>
            <a:p>
              <a:pPr algn="ctr" defTabSz="857250">
                <a:lnSpc>
                  <a:spcPts val="1502"/>
                </a:lnSpc>
              </a:pPr>
              <a:r>
                <a:rPr lang="en-US" sz="1313" spc="97">
                  <a:solidFill>
                    <a:srgbClr val="35382F"/>
                  </a:solidFill>
                  <a:latin typeface="Century Gothic" panose="020B0502020202020204" pitchFamily="34" charset="0"/>
                </a:rPr>
                <a:t>Applying PRISM/RE-AIM tools</a:t>
              </a:r>
            </a:p>
            <a:p>
              <a:pPr algn="ctr" defTabSz="857250">
                <a:lnSpc>
                  <a:spcPts val="1502"/>
                </a:lnSpc>
              </a:pPr>
              <a:endParaRPr lang="en-US" sz="1313" spc="97">
                <a:solidFill>
                  <a:srgbClr val="35382F"/>
                </a:solidFill>
                <a:latin typeface="Century Gothic" panose="020B0502020202020204" pitchFamily="34" charset="0"/>
              </a:endParaRPr>
            </a:p>
          </p:txBody>
        </p:sp>
        <p:sp>
          <p:nvSpPr>
            <p:cNvPr id="29" name="TextBox 29"/>
            <p:cNvSpPr txBox="1"/>
            <p:nvPr/>
          </p:nvSpPr>
          <p:spPr>
            <a:xfrm>
              <a:off x="0" y="1407795"/>
              <a:ext cx="2532294" cy="268746"/>
            </a:xfrm>
            <a:prstGeom prst="rect">
              <a:avLst/>
            </a:prstGeom>
          </p:spPr>
          <p:txBody>
            <a:bodyPr lIns="0" tIns="0" rIns="0" bIns="0" rtlCol="0" anchor="t">
              <a:spAutoFit/>
            </a:bodyPr>
            <a:lstStyle/>
            <a:p>
              <a:pPr algn="ctr" defTabSz="857250">
                <a:lnSpc>
                  <a:spcPts val="1301"/>
                </a:lnSpc>
              </a:pPr>
              <a:endParaRPr sz="2250">
                <a:solidFill>
                  <a:prstClr val="black"/>
                </a:solidFill>
                <a:latin typeface="Century Gothic" panose="020B0502020202020204" pitchFamily="34" charset="0"/>
              </a:endParaRPr>
            </a:p>
          </p:txBody>
        </p:sp>
        <p:grpSp>
          <p:nvGrpSpPr>
            <p:cNvPr id="30" name="Group 30"/>
            <p:cNvGrpSpPr/>
            <p:nvPr/>
          </p:nvGrpSpPr>
          <p:grpSpPr>
            <a:xfrm>
              <a:off x="1145010" y="0"/>
              <a:ext cx="242275" cy="242275"/>
              <a:chOff x="0" y="0"/>
              <a:chExt cx="6350000" cy="6350000"/>
            </a:xfrm>
          </p:grpSpPr>
          <p:sp>
            <p:nvSpPr>
              <p:cNvPr id="31" name="Freeform 3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5382F"/>
              </a:solidFill>
            </p:spPr>
            <p:txBody>
              <a:bodyPr/>
              <a:lstStyle/>
              <a:p>
                <a:pPr defTabSz="857250"/>
                <a:endParaRPr lang="en-US" sz="2250">
                  <a:solidFill>
                    <a:prstClr val="black"/>
                  </a:solidFill>
                  <a:latin typeface="Century Gothic" panose="020B0502020202020204" pitchFamily="34" charset="0"/>
                </a:endParaRPr>
              </a:p>
            </p:txBody>
          </p:sp>
        </p:grpSp>
      </p:grpSp>
      <p:grpSp>
        <p:nvGrpSpPr>
          <p:cNvPr id="37" name="Group 37"/>
          <p:cNvGrpSpPr/>
          <p:nvPr/>
        </p:nvGrpSpPr>
        <p:grpSpPr>
          <a:xfrm>
            <a:off x="4687821" y="4144977"/>
            <a:ext cx="1780520" cy="1751193"/>
            <a:chOff x="0" y="0"/>
            <a:chExt cx="2532294" cy="2490586"/>
          </a:xfrm>
        </p:grpSpPr>
        <p:sp>
          <p:nvSpPr>
            <p:cNvPr id="38" name="TextBox 38"/>
            <p:cNvSpPr txBox="1"/>
            <p:nvPr/>
          </p:nvSpPr>
          <p:spPr>
            <a:xfrm>
              <a:off x="0" y="481627"/>
              <a:ext cx="2532294" cy="1915053"/>
            </a:xfrm>
            <a:prstGeom prst="rect">
              <a:avLst/>
            </a:prstGeom>
          </p:spPr>
          <p:txBody>
            <a:bodyPr lIns="0" tIns="0" rIns="0" bIns="0" rtlCol="0" anchor="t">
              <a:spAutoFit/>
            </a:bodyPr>
            <a:lstStyle/>
            <a:p>
              <a:pPr algn="ctr" defTabSz="857250">
                <a:lnSpc>
                  <a:spcPts val="1502"/>
                </a:lnSpc>
              </a:pPr>
              <a:r>
                <a:rPr lang="en-US" sz="1313" spc="97" dirty="0">
                  <a:solidFill>
                    <a:srgbClr val="35382F"/>
                  </a:solidFill>
                  <a:latin typeface="Century Gothic" panose="020B0502020202020204" pitchFamily="34" charset="0"/>
                </a:rPr>
                <a:t>Using PRISM/RE-AIM to address and facilitate dynamic evolution across time and context </a:t>
              </a:r>
            </a:p>
            <a:p>
              <a:pPr algn="ctr" defTabSz="857250">
                <a:lnSpc>
                  <a:spcPts val="1502"/>
                </a:lnSpc>
              </a:pPr>
              <a:endParaRPr lang="en-US" sz="1313" spc="97" dirty="0">
                <a:solidFill>
                  <a:srgbClr val="35382F"/>
                </a:solidFill>
                <a:latin typeface="Century Gothic" panose="020B0502020202020204" pitchFamily="34" charset="0"/>
              </a:endParaRPr>
            </a:p>
          </p:txBody>
        </p:sp>
        <p:sp>
          <p:nvSpPr>
            <p:cNvPr id="39" name="TextBox 39"/>
            <p:cNvSpPr txBox="1"/>
            <p:nvPr/>
          </p:nvSpPr>
          <p:spPr>
            <a:xfrm>
              <a:off x="0" y="2221840"/>
              <a:ext cx="2532294" cy="268746"/>
            </a:xfrm>
            <a:prstGeom prst="rect">
              <a:avLst/>
            </a:prstGeom>
          </p:spPr>
          <p:txBody>
            <a:bodyPr lIns="0" tIns="0" rIns="0" bIns="0" rtlCol="0" anchor="t">
              <a:spAutoFit/>
            </a:bodyPr>
            <a:lstStyle/>
            <a:p>
              <a:pPr algn="ctr" defTabSz="857250">
                <a:lnSpc>
                  <a:spcPts val="1301"/>
                </a:lnSpc>
              </a:pPr>
              <a:endParaRPr sz="2250">
                <a:solidFill>
                  <a:prstClr val="black"/>
                </a:solidFill>
                <a:latin typeface="Century Gothic" panose="020B0502020202020204" pitchFamily="34" charset="0"/>
              </a:endParaRPr>
            </a:p>
          </p:txBody>
        </p:sp>
        <p:grpSp>
          <p:nvGrpSpPr>
            <p:cNvPr id="40" name="Group 40"/>
            <p:cNvGrpSpPr/>
            <p:nvPr/>
          </p:nvGrpSpPr>
          <p:grpSpPr>
            <a:xfrm>
              <a:off x="1145010" y="0"/>
              <a:ext cx="242275" cy="242275"/>
              <a:chOff x="0" y="0"/>
              <a:chExt cx="6350000" cy="6350000"/>
            </a:xfrm>
          </p:grpSpPr>
          <p:sp>
            <p:nvSpPr>
              <p:cNvPr id="41" name="Freeform 4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5382F"/>
              </a:solidFill>
            </p:spPr>
            <p:txBody>
              <a:bodyPr/>
              <a:lstStyle/>
              <a:p>
                <a:pPr defTabSz="857250"/>
                <a:endParaRPr lang="en-US" sz="2250">
                  <a:solidFill>
                    <a:prstClr val="black"/>
                  </a:solidFill>
                  <a:latin typeface="Century Gothic" panose="020B0502020202020204" pitchFamily="34" charset="0"/>
                </a:endParaRPr>
              </a:p>
            </p:txBody>
          </p:sp>
        </p:grpSp>
      </p:grpSp>
      <p:grpSp>
        <p:nvGrpSpPr>
          <p:cNvPr id="42" name="Group 42"/>
          <p:cNvGrpSpPr/>
          <p:nvPr/>
        </p:nvGrpSpPr>
        <p:grpSpPr>
          <a:xfrm>
            <a:off x="7843870" y="4132378"/>
            <a:ext cx="1780520" cy="1178818"/>
            <a:chOff x="0" y="0"/>
            <a:chExt cx="2532294" cy="1676541"/>
          </a:xfrm>
        </p:grpSpPr>
        <p:sp>
          <p:nvSpPr>
            <p:cNvPr id="43" name="TextBox 43"/>
            <p:cNvSpPr txBox="1"/>
            <p:nvPr/>
          </p:nvSpPr>
          <p:spPr>
            <a:xfrm>
              <a:off x="0" y="481625"/>
              <a:ext cx="2532294" cy="820737"/>
            </a:xfrm>
            <a:prstGeom prst="rect">
              <a:avLst/>
            </a:prstGeom>
          </p:spPr>
          <p:txBody>
            <a:bodyPr lIns="0" tIns="0" rIns="0" bIns="0" rtlCol="0" anchor="t">
              <a:spAutoFit/>
            </a:bodyPr>
            <a:lstStyle/>
            <a:p>
              <a:pPr algn="ctr" defTabSz="857250">
                <a:lnSpc>
                  <a:spcPts val="1502"/>
                </a:lnSpc>
              </a:pPr>
              <a:r>
                <a:rPr lang="en-US" sz="1313" spc="97">
                  <a:solidFill>
                    <a:srgbClr val="35382F"/>
                  </a:solidFill>
                  <a:latin typeface="Century Gothic" panose="020B0502020202020204" pitchFamily="34" charset="0"/>
                </a:rPr>
                <a:t>Applying PRISM/RE-AIM tools</a:t>
              </a:r>
            </a:p>
            <a:p>
              <a:pPr algn="ctr" defTabSz="857250">
                <a:lnSpc>
                  <a:spcPts val="1502"/>
                </a:lnSpc>
              </a:pPr>
              <a:endParaRPr lang="en-US" sz="1313" spc="97">
                <a:solidFill>
                  <a:srgbClr val="35382F"/>
                </a:solidFill>
                <a:latin typeface="Century Gothic" panose="020B0502020202020204" pitchFamily="34" charset="0"/>
              </a:endParaRPr>
            </a:p>
          </p:txBody>
        </p:sp>
        <p:sp>
          <p:nvSpPr>
            <p:cNvPr id="44" name="TextBox 44"/>
            <p:cNvSpPr txBox="1"/>
            <p:nvPr/>
          </p:nvSpPr>
          <p:spPr>
            <a:xfrm>
              <a:off x="0" y="1407795"/>
              <a:ext cx="2532294" cy="268746"/>
            </a:xfrm>
            <a:prstGeom prst="rect">
              <a:avLst/>
            </a:prstGeom>
          </p:spPr>
          <p:txBody>
            <a:bodyPr lIns="0" tIns="0" rIns="0" bIns="0" rtlCol="0" anchor="t">
              <a:spAutoFit/>
            </a:bodyPr>
            <a:lstStyle/>
            <a:p>
              <a:pPr algn="ctr" defTabSz="857250">
                <a:lnSpc>
                  <a:spcPts val="1301"/>
                </a:lnSpc>
              </a:pPr>
              <a:endParaRPr sz="2250">
                <a:solidFill>
                  <a:prstClr val="black"/>
                </a:solidFill>
                <a:latin typeface="Century Gothic" panose="020B0502020202020204" pitchFamily="34" charset="0"/>
              </a:endParaRPr>
            </a:p>
          </p:txBody>
        </p:sp>
        <p:grpSp>
          <p:nvGrpSpPr>
            <p:cNvPr id="45" name="Group 45"/>
            <p:cNvGrpSpPr/>
            <p:nvPr/>
          </p:nvGrpSpPr>
          <p:grpSpPr>
            <a:xfrm>
              <a:off x="1145010" y="0"/>
              <a:ext cx="242275" cy="242275"/>
              <a:chOff x="0" y="0"/>
              <a:chExt cx="6350000" cy="6350000"/>
            </a:xfrm>
          </p:grpSpPr>
          <p:sp>
            <p:nvSpPr>
              <p:cNvPr id="46" name="Freeform 4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35382F"/>
              </a:solidFill>
            </p:spPr>
            <p:txBody>
              <a:bodyPr/>
              <a:lstStyle/>
              <a:p>
                <a:pPr defTabSz="857250"/>
                <a:endParaRPr lang="en-US" sz="2250">
                  <a:solidFill>
                    <a:prstClr val="black"/>
                  </a:solidFill>
                  <a:latin typeface="Century Gothic" panose="020B0502020202020204" pitchFamily="34" charset="0"/>
                </a:endParaRPr>
              </a:p>
            </p:txBody>
          </p:sp>
        </p:grpSp>
      </p:grpSp>
      <p:sp>
        <p:nvSpPr>
          <p:cNvPr id="47" name="AutoShape 47"/>
          <p:cNvSpPr/>
          <p:nvPr/>
        </p:nvSpPr>
        <p:spPr>
          <a:xfrm>
            <a:off x="1957999" y="4209199"/>
            <a:ext cx="7586039" cy="25231"/>
          </a:xfrm>
          <a:prstGeom prst="rect">
            <a:avLst/>
          </a:prstGeom>
          <a:solidFill>
            <a:srgbClr val="35382F"/>
          </a:solidFill>
        </p:spPr>
        <p:txBody>
          <a:bodyPr/>
          <a:lstStyle/>
          <a:p>
            <a:pPr defTabSz="857250"/>
            <a:endParaRPr lang="en-US" sz="2250">
              <a:solidFill>
                <a:prstClr val="black"/>
              </a:solidFill>
              <a:latin typeface="Century Gothic" panose="020B0502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5854-8DE6-BE1C-42C0-27B7F803CC1B}"/>
              </a:ext>
            </a:extLst>
          </p:cNvPr>
          <p:cNvSpPr>
            <a:spLocks noGrp="1"/>
          </p:cNvSpPr>
          <p:nvPr>
            <p:ph type="title"/>
          </p:nvPr>
        </p:nvSpPr>
        <p:spPr>
          <a:xfrm>
            <a:off x="838200" y="3429000"/>
            <a:ext cx="10515600" cy="1325563"/>
          </a:xfrm>
        </p:spPr>
        <p:txBody>
          <a:bodyPr>
            <a:noAutofit/>
          </a:bodyPr>
          <a:lstStyle/>
          <a:p>
            <a:r>
              <a:rPr lang="en-US" sz="3600" dirty="0"/>
              <a:t>(General overview to set stage for exercises and personalizing C-S-M-O)</a:t>
            </a:r>
            <a:br>
              <a:rPr lang="en-US" sz="3600" dirty="0"/>
            </a:br>
            <a:br>
              <a:rPr lang="en-US" sz="3600" dirty="0"/>
            </a:br>
            <a:r>
              <a:rPr lang="en-US" sz="3600" dirty="0"/>
              <a:t>- Brief remaining issues and Q&amp;A on RE-AIM</a:t>
            </a:r>
            <a:br>
              <a:rPr lang="en-US" sz="3600" dirty="0"/>
            </a:br>
            <a:r>
              <a:rPr lang="en-US" sz="3600" dirty="0"/>
              <a:t>- Newer developments on iterative RE-AIM</a:t>
            </a:r>
            <a:br>
              <a:rPr lang="en-US" sz="3600" dirty="0"/>
            </a:br>
            <a:r>
              <a:rPr lang="en-US" sz="3600" dirty="0"/>
              <a:t>- PRISM Context and RE-AIM outcomes</a:t>
            </a:r>
            <a:br>
              <a:rPr lang="en-US" sz="3600" dirty="0"/>
            </a:br>
            <a:r>
              <a:rPr lang="en-US" sz="3600" dirty="0"/>
              <a:t>- Health equity implications</a:t>
            </a:r>
          </a:p>
        </p:txBody>
      </p:sp>
      <p:sp>
        <p:nvSpPr>
          <p:cNvPr id="3" name="TextBox 2">
            <a:extLst>
              <a:ext uri="{FF2B5EF4-FFF2-40B4-BE49-F238E27FC236}">
                <a16:creationId xmlns:a16="http://schemas.microsoft.com/office/drawing/2014/main" id="{7D50D9D1-D79A-8600-1B28-9D1FDC9F7AC4}"/>
              </a:ext>
            </a:extLst>
          </p:cNvPr>
          <p:cNvSpPr txBox="1"/>
          <p:nvPr/>
        </p:nvSpPr>
        <p:spPr>
          <a:xfrm>
            <a:off x="985652" y="700644"/>
            <a:ext cx="928650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RE-AIM to PRISM: the critical importance of context, dynamism, and adaptation</a:t>
            </a:r>
          </a:p>
        </p:txBody>
      </p:sp>
    </p:spTree>
    <p:extLst>
      <p:ext uri="{BB962C8B-B14F-4D97-AF65-F5344CB8AC3E}">
        <p14:creationId xmlns:p14="http://schemas.microsoft.com/office/powerpoint/2010/main" val="3406010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610B70-C372-4B41-B2AD-6EFB3EDBD8A3}"/>
              </a:ext>
            </a:extLst>
          </p:cNvPr>
          <p:cNvSpPr txBox="1"/>
          <p:nvPr/>
        </p:nvSpPr>
        <p:spPr>
          <a:xfrm>
            <a:off x="1638795" y="439387"/>
            <a:ext cx="9987148" cy="491844"/>
          </a:xfrm>
          <a:prstGeom prst="rect">
            <a:avLst/>
          </a:prstGeom>
        </p:spPr>
        <p:txBody>
          <a:bodyPr vert="horz" lIns="91440" tIns="45720" rIns="91440" bIns="45720" rtlCol="0" anchor="ctr">
            <a:normAutofit fontScale="92500" lnSpcReduction="20000"/>
          </a:bodyPr>
          <a:lstStyle/>
          <a:p>
            <a:pPr>
              <a:lnSpc>
                <a:spcPct val="90000"/>
              </a:lnSpc>
              <a:spcBef>
                <a:spcPct val="0"/>
              </a:spcBef>
              <a:spcAft>
                <a:spcPts val="600"/>
              </a:spcAft>
            </a:pPr>
            <a:r>
              <a:rPr lang="en-US" sz="3600" kern="1200" dirty="0">
                <a:solidFill>
                  <a:srgbClr val="000000"/>
                </a:solidFill>
                <a:latin typeface="+mj-lt"/>
                <a:ea typeface="+mj-ea"/>
                <a:cs typeface="+mj-cs"/>
              </a:rPr>
              <a:t>Evolution of RE-AIM -&gt; PRISM: Lessons Learned</a:t>
            </a:r>
          </a:p>
        </p:txBody>
      </p:sp>
      <p:pic>
        <p:nvPicPr>
          <p:cNvPr id="18" name="Graphic 17" descr="Group Brainstorm">
            <a:extLst>
              <a:ext uri="{FF2B5EF4-FFF2-40B4-BE49-F238E27FC236}">
                <a16:creationId xmlns:a16="http://schemas.microsoft.com/office/drawing/2014/main" id="{4DA7448C-8A9D-4512-82D9-75652B4AA0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8328" y="1819656"/>
            <a:ext cx="3568654" cy="3568654"/>
          </a:xfrm>
          <a:prstGeom prst="rect">
            <a:avLst/>
          </a:prstGeom>
        </p:spPr>
      </p:pic>
      <p:sp>
        <p:nvSpPr>
          <p:cNvPr id="4" name="TextBox 3">
            <a:extLst>
              <a:ext uri="{FF2B5EF4-FFF2-40B4-BE49-F238E27FC236}">
                <a16:creationId xmlns:a16="http://schemas.microsoft.com/office/drawing/2014/main" id="{A16D7221-9C9F-486F-98B7-707B2A4360EC}"/>
              </a:ext>
            </a:extLst>
          </p:cNvPr>
          <p:cNvSpPr txBox="1"/>
          <p:nvPr/>
        </p:nvSpPr>
        <p:spPr>
          <a:xfrm>
            <a:off x="4690755" y="6175169"/>
            <a:ext cx="7501246" cy="584775"/>
          </a:xfrm>
          <a:prstGeom prst="rect">
            <a:avLst/>
          </a:prstGeom>
          <a:noFill/>
        </p:spPr>
        <p:txBody>
          <a:bodyPr wrap="square" rtlCol="0">
            <a:spAutoFit/>
          </a:bodyPr>
          <a:lstStyle/>
          <a:p>
            <a:r>
              <a:rPr lang="en-US" sz="1600" dirty="0"/>
              <a:t>Glasgow et al.  RE-AIM Planning and Evaluation Framework:  Adapting to New Science and Practice with a 20-Year Review.  Front Public Health.  2019;7:64.</a:t>
            </a:r>
          </a:p>
        </p:txBody>
      </p:sp>
      <p:graphicFrame>
        <p:nvGraphicFramePr>
          <p:cNvPr id="20" name="TextBox 1">
            <a:extLst>
              <a:ext uri="{FF2B5EF4-FFF2-40B4-BE49-F238E27FC236}">
                <a16:creationId xmlns:a16="http://schemas.microsoft.com/office/drawing/2014/main" id="{EEBC9E28-3DCB-90E7-46E9-EA1A6BAC5CBF}"/>
              </a:ext>
            </a:extLst>
          </p:cNvPr>
          <p:cNvGraphicFramePr/>
          <p:nvPr>
            <p:extLst>
              <p:ext uri="{D42A27DB-BD31-4B8C-83A1-F6EECF244321}">
                <p14:modId xmlns:p14="http://schemas.microsoft.com/office/powerpoint/2010/main" val="1100926999"/>
              </p:ext>
            </p:extLst>
          </p:nvPr>
        </p:nvGraphicFramePr>
        <p:xfrm>
          <a:off x="4690754" y="439387"/>
          <a:ext cx="7162920" cy="58901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875135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870326" y="2758610"/>
            <a:ext cx="2093156" cy="769441"/>
          </a:xfrm>
          <a:prstGeom prst="rect">
            <a:avLst/>
          </a:prstGeom>
          <a:noFill/>
        </p:spPr>
        <p:txBody>
          <a:bodyPr wrap="square" rtlCol="0">
            <a:spAutoFit/>
          </a:bodyPr>
          <a:lstStyle/>
          <a:p>
            <a:r>
              <a:rPr lang="en-US" sz="2200" b="1" dirty="0">
                <a:solidFill>
                  <a:schemeClr val="bg1"/>
                </a:solidFill>
                <a:latin typeface="Arial" panose="020B0604020202020204" pitchFamily="34" charset="0"/>
                <a:cs typeface="Arial" panose="020B0604020202020204" pitchFamily="34" charset="0"/>
              </a:rPr>
              <a:t>Pragmatic Research</a:t>
            </a:r>
          </a:p>
        </p:txBody>
      </p:sp>
      <p:sp>
        <p:nvSpPr>
          <p:cNvPr id="16" name="Rectangle 15">
            <a:extLst>
              <a:ext uri="{FF2B5EF4-FFF2-40B4-BE49-F238E27FC236}">
                <a16:creationId xmlns:a16="http://schemas.microsoft.com/office/drawing/2014/main" id="{5CEF5DC0-6F3A-4785-A3F7-B189904EC2DC}"/>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7">
            <a:extLst>
              <a:ext uri="{FF2B5EF4-FFF2-40B4-BE49-F238E27FC236}">
                <a16:creationId xmlns:a16="http://schemas.microsoft.com/office/drawing/2014/main" id="{6ADDDEAD-E4DD-41C2-9A0F-2899068785C4}"/>
              </a:ext>
            </a:extLst>
          </p:cNvPr>
          <p:cNvSpPr txBox="1">
            <a:spLocks/>
          </p:cNvSpPr>
          <p:nvPr/>
        </p:nvSpPr>
        <p:spPr>
          <a:xfrm>
            <a:off x="530087" y="2"/>
            <a:ext cx="1131735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Helvetica" panose="020B0604020202020204" pitchFamily="34" charset="0"/>
                <a:cs typeface="Helvetica" panose="020B0604020202020204" pitchFamily="34" charset="0"/>
              </a:rPr>
              <a:t>Why Should You Cost Your Implementation?</a:t>
            </a:r>
          </a:p>
        </p:txBody>
      </p:sp>
      <p:sp>
        <p:nvSpPr>
          <p:cNvPr id="23" name="Rectangle 22">
            <a:extLst>
              <a:ext uri="{FF2B5EF4-FFF2-40B4-BE49-F238E27FC236}">
                <a16:creationId xmlns:a16="http://schemas.microsoft.com/office/drawing/2014/main" id="{5FC7BBBC-8287-40E9-8806-AB1ADFE5A6C9}"/>
              </a:ext>
            </a:extLst>
          </p:cNvPr>
          <p:cNvSpPr/>
          <p:nvPr/>
        </p:nvSpPr>
        <p:spPr>
          <a:xfrm>
            <a:off x="119270" y="1"/>
            <a:ext cx="291547" cy="13255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4A946F5F-5FF8-5B4D-FE12-6BC699D3CCCA}"/>
              </a:ext>
            </a:extLst>
          </p:cNvPr>
          <p:cNvSpPr>
            <a:spLocks noGrp="1"/>
          </p:cNvSpPr>
          <p:nvPr>
            <p:ph idx="1"/>
          </p:nvPr>
        </p:nvSpPr>
        <p:spPr>
          <a:xfrm>
            <a:off x="712520" y="1223159"/>
            <a:ext cx="10438410" cy="4904510"/>
          </a:xfrm>
        </p:spPr>
        <p:txBody>
          <a:bodyPr>
            <a:normAutofit fontScale="85000" lnSpcReduction="20000"/>
          </a:bodyPr>
          <a:lstStyle/>
          <a:p>
            <a:r>
              <a:rPr lang="en-US" dirty="0"/>
              <a:t>Often the first and </a:t>
            </a:r>
            <a:r>
              <a:rPr lang="en-US" b="1" i="1" dirty="0"/>
              <a:t>key question potential adopting settings will ask</a:t>
            </a:r>
          </a:p>
          <a:p>
            <a:endParaRPr lang="en-US" dirty="0"/>
          </a:p>
          <a:p>
            <a:r>
              <a:rPr lang="en-US" dirty="0"/>
              <a:t>Decision-makers want to know what it will cost </a:t>
            </a:r>
            <a:r>
              <a:rPr lang="en-US" u="sng" dirty="0"/>
              <a:t>them</a:t>
            </a:r>
            <a:r>
              <a:rPr lang="en-US" dirty="0"/>
              <a:t> to implement</a:t>
            </a:r>
          </a:p>
          <a:p>
            <a:endParaRPr lang="en-US" dirty="0"/>
          </a:p>
          <a:p>
            <a:r>
              <a:rPr lang="en-US" dirty="0"/>
              <a:t>Is itself a key outcome- both Proctor et al. and RE-AIM outcomes</a:t>
            </a:r>
          </a:p>
          <a:p>
            <a:endParaRPr lang="en-US" dirty="0"/>
          </a:p>
          <a:p>
            <a:r>
              <a:rPr lang="en-US" dirty="0"/>
              <a:t>Cost is a </a:t>
            </a:r>
            <a:r>
              <a:rPr lang="en-US" b="1" i="1" dirty="0"/>
              <a:t>key determinant of adoption, implementation (success and adaptations, sustainment and dissemination</a:t>
            </a:r>
          </a:p>
          <a:p>
            <a:endParaRPr lang="en-US" dirty="0"/>
          </a:p>
          <a:p>
            <a:r>
              <a:rPr lang="en-US" dirty="0"/>
              <a:t>Increasingly required in proposals</a:t>
            </a:r>
          </a:p>
          <a:p>
            <a:endParaRPr lang="en-US" dirty="0"/>
          </a:p>
          <a:p>
            <a:r>
              <a:rPr lang="en-US" dirty="0"/>
              <a:t>More and more costing guidance, resources, and examples</a:t>
            </a:r>
          </a:p>
          <a:p>
            <a:pPr lvl="1"/>
            <a:r>
              <a:rPr lang="en-US" dirty="0"/>
              <a:t>- visit our exhibit or go to  </a:t>
            </a:r>
            <a:r>
              <a:rPr lang="pt-BR" sz="2400" dirty="0">
                <a:latin typeface="Helvetica" pitchFamily="2" charset="0"/>
                <a:hlinkClick r:id="rId3"/>
              </a:rPr>
              <a:t>https://tinyurl.com/ISCosting</a:t>
            </a:r>
            <a:r>
              <a:rPr lang="pt-BR" sz="2400" dirty="0">
                <a:latin typeface="Helvetica" pitchFamily="2" charset="0"/>
              </a:rPr>
              <a:t> </a:t>
            </a:r>
          </a:p>
          <a:p>
            <a:pPr lvl="1"/>
            <a:endParaRPr lang="en-US" dirty="0"/>
          </a:p>
          <a:p>
            <a:endParaRPr lang="en-US" dirty="0"/>
          </a:p>
        </p:txBody>
      </p:sp>
      <p:sp>
        <p:nvSpPr>
          <p:cNvPr id="3" name="TextBox 2">
            <a:extLst>
              <a:ext uri="{FF2B5EF4-FFF2-40B4-BE49-F238E27FC236}">
                <a16:creationId xmlns:a16="http://schemas.microsoft.com/office/drawing/2014/main" id="{D56DDA49-E4D4-E616-9972-79EEBA0E85C2}"/>
              </a:ext>
            </a:extLst>
          </p:cNvPr>
          <p:cNvSpPr txBox="1"/>
          <p:nvPr/>
        </p:nvSpPr>
        <p:spPr>
          <a:xfrm>
            <a:off x="530087" y="6317673"/>
            <a:ext cx="10763347" cy="677108"/>
          </a:xfrm>
          <a:prstGeom prst="rect">
            <a:avLst/>
          </a:prstGeom>
          <a:noFill/>
        </p:spPr>
        <p:txBody>
          <a:bodyPr wrap="square" rtlCol="0">
            <a:spAutoFit/>
          </a:bodyPr>
          <a:lstStyle/>
          <a:p>
            <a:r>
              <a:rPr lang="en-US" sz="2000" dirty="0" err="1"/>
              <a:t>Eisman</a:t>
            </a:r>
            <a:r>
              <a:rPr lang="en-US" sz="2000" dirty="0"/>
              <a:t>, A. et al. </a:t>
            </a:r>
            <a:r>
              <a:rPr lang="en-US" dirty="0">
                <a:solidFill>
                  <a:srgbClr val="131413"/>
                </a:solidFill>
                <a:effectLst/>
                <a:latin typeface="Helvetica" pitchFamily="2" charset="0"/>
              </a:rPr>
              <a:t>(2021) 16:75 https://</a:t>
            </a:r>
            <a:r>
              <a:rPr lang="en-US" dirty="0" err="1">
                <a:solidFill>
                  <a:srgbClr val="131413"/>
                </a:solidFill>
                <a:effectLst/>
                <a:latin typeface="Helvetica" pitchFamily="2" charset="0"/>
              </a:rPr>
              <a:t>doi.org</a:t>
            </a:r>
            <a:r>
              <a:rPr lang="en-US" dirty="0">
                <a:solidFill>
                  <a:srgbClr val="131413"/>
                </a:solidFill>
                <a:effectLst/>
                <a:latin typeface="Helvetica" pitchFamily="2" charset="0"/>
              </a:rPr>
              <a:t>/10.1186/s13012-021-01143-x</a:t>
            </a:r>
          </a:p>
          <a:p>
            <a:endParaRPr lang="en-US" dirty="0"/>
          </a:p>
        </p:txBody>
      </p:sp>
      <p:sp>
        <p:nvSpPr>
          <p:cNvPr id="4" name="TextBox 3">
            <a:extLst>
              <a:ext uri="{FF2B5EF4-FFF2-40B4-BE49-F238E27FC236}">
                <a16:creationId xmlns:a16="http://schemas.microsoft.com/office/drawing/2014/main" id="{DBED1EB8-28EC-3DCA-9718-36BA926A9087}"/>
              </a:ext>
            </a:extLst>
          </p:cNvPr>
          <p:cNvSpPr txBox="1"/>
          <p:nvPr/>
        </p:nvSpPr>
        <p:spPr>
          <a:xfrm>
            <a:off x="10969714" y="274500"/>
            <a:ext cx="1028700" cy="369332"/>
          </a:xfrm>
          <a:prstGeom prst="rect">
            <a:avLst/>
          </a:prstGeom>
          <a:noFill/>
        </p:spPr>
        <p:txBody>
          <a:bodyPr wrap="square">
            <a:spAutoFit/>
          </a:bodyPr>
          <a:lstStyle/>
          <a:p>
            <a:r>
              <a:rPr lang="en-US" sz="1800" dirty="0"/>
              <a:t>C-S-M-</a:t>
            </a:r>
            <a:r>
              <a:rPr lang="en-US" sz="1800" b="1" dirty="0">
                <a:solidFill>
                  <a:srgbClr val="0070C0"/>
                </a:solidFill>
              </a:rPr>
              <a:t>O</a:t>
            </a:r>
            <a:endParaRPr lang="en-US" b="1" dirty="0">
              <a:solidFill>
                <a:srgbClr val="0070C0"/>
              </a:solidFill>
            </a:endParaRPr>
          </a:p>
        </p:txBody>
      </p:sp>
    </p:spTree>
    <p:extLst>
      <p:ext uri="{BB962C8B-B14F-4D97-AF65-F5344CB8AC3E}">
        <p14:creationId xmlns:p14="http://schemas.microsoft.com/office/powerpoint/2010/main" val="37335558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D11FD0E-2D27-4A5A-949D-222E61ECB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BC8109F-B452-45EE-8BB3-65433C039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DE750292-3B6D-4482-8D28-F3A373216133}"/>
              </a:ext>
            </a:extLst>
          </p:cNvPr>
          <p:cNvSpPr>
            <a:spLocks noGrp="1"/>
          </p:cNvSpPr>
          <p:nvPr>
            <p:ph type="title"/>
          </p:nvPr>
        </p:nvSpPr>
        <p:spPr>
          <a:xfrm>
            <a:off x="5991225" y="279400"/>
            <a:ext cx="5362576" cy="1892300"/>
          </a:xfrm>
        </p:spPr>
        <p:txBody>
          <a:bodyPr vert="horz" lIns="91440" tIns="45720" rIns="91440" bIns="45720" rtlCol="0" anchor="ctr">
            <a:normAutofit/>
          </a:bodyPr>
          <a:lstStyle/>
          <a:p>
            <a:r>
              <a:rPr kumimoji="0" lang="en-US" sz="3600" b="1" i="0" u="none" strike="noStrike" kern="1200" cap="none" spc="0" normalizeH="0" baseline="0" noProof="0" dirty="0">
                <a:ln>
                  <a:noFill/>
                </a:ln>
                <a:solidFill>
                  <a:schemeClr val="tx1"/>
                </a:solidFill>
                <a:effectLst/>
                <a:uLnTx/>
                <a:uFillTx/>
                <a:latin typeface="+mj-lt"/>
                <a:ea typeface="+mj-ea"/>
                <a:cs typeface="+mj-cs"/>
              </a:rPr>
              <a:t>Adaptations Happen </a:t>
            </a:r>
            <a:br>
              <a:rPr kumimoji="0" lang="en-US" sz="3600" b="1" i="0" u="none" strike="noStrike" kern="1200" cap="none" spc="0" normalizeH="0" baseline="0" noProof="0" dirty="0">
                <a:ln>
                  <a:noFill/>
                </a:ln>
                <a:solidFill>
                  <a:schemeClr val="tx1"/>
                </a:solidFill>
                <a:effectLst/>
                <a:uLnTx/>
                <a:uFillTx/>
                <a:latin typeface="+mj-lt"/>
                <a:ea typeface="+mj-ea"/>
                <a:cs typeface="+mj-cs"/>
              </a:rPr>
            </a:br>
            <a:r>
              <a:rPr kumimoji="0" lang="en-US" sz="3600" i="0" u="none" strike="noStrike" kern="1200" cap="none" spc="0" normalizeH="0" baseline="0" noProof="0" dirty="0">
                <a:ln>
                  <a:noFill/>
                </a:ln>
                <a:solidFill>
                  <a:schemeClr val="tx1"/>
                </a:solidFill>
                <a:effectLst/>
                <a:uLnTx/>
                <a:uFillTx/>
                <a:latin typeface="+mj-lt"/>
                <a:ea typeface="+mj-ea"/>
                <a:cs typeface="+mj-cs"/>
              </a:rPr>
              <a:t>(and can be bad or good, even necessary)</a:t>
            </a:r>
            <a:endParaRPr lang="en-US" sz="3600" kern="1200" dirty="0">
              <a:solidFill>
                <a:schemeClr val="tx1"/>
              </a:solidFill>
              <a:latin typeface="+mj-lt"/>
              <a:ea typeface="+mj-ea"/>
              <a:cs typeface="+mj-cs"/>
            </a:endParaRPr>
          </a:p>
        </p:txBody>
      </p:sp>
      <p:sp>
        <p:nvSpPr>
          <p:cNvPr id="4" name="Rectangle 3">
            <a:extLst>
              <a:ext uri="{FF2B5EF4-FFF2-40B4-BE49-F238E27FC236}">
                <a16:creationId xmlns:a16="http://schemas.microsoft.com/office/drawing/2014/main" id="{8DEB96F0-B97A-4691-8E3A-38A0A1311FEE}"/>
              </a:ext>
            </a:extLst>
          </p:cNvPr>
          <p:cNvSpPr/>
          <p:nvPr/>
        </p:nvSpPr>
        <p:spPr>
          <a:xfrm>
            <a:off x="2541470" y="2028825"/>
            <a:ext cx="80157" cy="4148138"/>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A8E08D0-4CD5-4F3E-93C3-CD3C9ABE3FD8}"/>
              </a:ext>
            </a:extLst>
          </p:cNvPr>
          <p:cNvSpPr txBox="1"/>
          <p:nvPr/>
        </p:nvSpPr>
        <p:spPr>
          <a:xfrm>
            <a:off x="2806876" y="3498639"/>
            <a:ext cx="6843654" cy="609398"/>
          </a:xfrm>
          <a:prstGeom prst="rect">
            <a:avLst/>
          </a:prstGeom>
          <a:noFill/>
        </p:spPr>
        <p:txBody>
          <a:bodyPr wrap="square" rtlCol="0">
            <a:spAutoFit/>
          </a:bodyPr>
          <a:lstStyle/>
          <a:p>
            <a:pPr marL="20574" algn="ctr" defTabSz="548640">
              <a:spcBef>
                <a:spcPct val="0"/>
              </a:spcBef>
              <a:spcAft>
                <a:spcPts val="600"/>
              </a:spcAft>
            </a:pPr>
            <a:r>
              <a:rPr lang="en-US" altLang="en-US" sz="1680" kern="1200" dirty="0">
                <a:solidFill>
                  <a:schemeClr val="tx1"/>
                </a:solidFill>
                <a:latin typeface="Helvetica" panose="020B0604020202020204" pitchFamily="34" charset="0"/>
                <a:ea typeface="+mn-ea"/>
                <a:cs typeface="Helvetica" panose="020B0604020202020204" pitchFamily="34" charset="0"/>
              </a:rPr>
              <a:t>Evaluating complex interventions:  Confronting and guiding</a:t>
            </a:r>
            <a:br>
              <a:rPr lang="en-US" altLang="en-US" sz="1680" kern="1200" dirty="0">
                <a:solidFill>
                  <a:schemeClr val="tx1"/>
                </a:solidFill>
                <a:latin typeface="Helvetica" panose="020B0604020202020204" pitchFamily="34" charset="0"/>
                <a:ea typeface="+mn-ea"/>
                <a:cs typeface="Helvetica" panose="020B0604020202020204" pitchFamily="34" charset="0"/>
              </a:rPr>
            </a:br>
            <a:r>
              <a:rPr lang="en-US" altLang="en-US" sz="1680" kern="1200" dirty="0">
                <a:solidFill>
                  <a:schemeClr val="tx1"/>
                </a:solidFill>
                <a:latin typeface="Helvetica" panose="020B0604020202020204" pitchFamily="34" charset="0"/>
                <a:ea typeface="+mn-ea"/>
                <a:cs typeface="Helvetica" panose="020B0604020202020204" pitchFamily="34" charset="0"/>
              </a:rPr>
              <a:t>(vs. ignoring and suppressing) </a:t>
            </a:r>
            <a:r>
              <a:rPr lang="en-US" altLang="en-US" sz="1680" b="1" kern="1200" dirty="0">
                <a:solidFill>
                  <a:schemeClr val="tx1"/>
                </a:solidFill>
                <a:latin typeface="Helvetica" panose="020B0604020202020204" pitchFamily="34" charset="0"/>
                <a:ea typeface="+mn-ea"/>
                <a:cs typeface="Helvetica" panose="020B0604020202020204" pitchFamily="34" charset="0"/>
              </a:rPr>
              <a:t>heterogeneity</a:t>
            </a:r>
            <a:r>
              <a:rPr lang="en-US" altLang="en-US" sz="1680" kern="1200" dirty="0">
                <a:solidFill>
                  <a:schemeClr val="tx1"/>
                </a:solidFill>
                <a:latin typeface="Helvetica" panose="020B0604020202020204" pitchFamily="34" charset="0"/>
                <a:ea typeface="+mn-ea"/>
                <a:cs typeface="Helvetica" panose="020B0604020202020204" pitchFamily="34" charset="0"/>
              </a:rPr>
              <a:t> and </a:t>
            </a:r>
            <a:r>
              <a:rPr lang="en-US" altLang="en-US" sz="1680" b="1" u="sng" kern="1200" dirty="0">
                <a:solidFill>
                  <a:schemeClr val="tx1"/>
                </a:solidFill>
                <a:latin typeface="Helvetica" panose="020B0604020202020204" pitchFamily="34" charset="0"/>
                <a:ea typeface="+mn-ea"/>
                <a:cs typeface="Helvetica" panose="020B0604020202020204" pitchFamily="34" charset="0"/>
              </a:rPr>
              <a:t>adaptation </a:t>
            </a:r>
            <a:endParaRPr lang="en-US" altLang="en-US" sz="2800" b="1" u="sng" dirty="0">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9064BBB5-C3DA-4F9B-AD14-C2E4DA29D915}"/>
              </a:ext>
            </a:extLst>
          </p:cNvPr>
          <p:cNvSpPr txBox="1"/>
          <p:nvPr/>
        </p:nvSpPr>
        <p:spPr>
          <a:xfrm>
            <a:off x="4385562" y="4418598"/>
            <a:ext cx="3686283" cy="590931"/>
          </a:xfrm>
          <a:prstGeom prst="rect">
            <a:avLst/>
          </a:prstGeom>
          <a:noFill/>
        </p:spPr>
        <p:txBody>
          <a:bodyPr wrap="square">
            <a:spAutoFit/>
          </a:bodyPr>
          <a:lstStyle/>
          <a:p>
            <a:pPr marL="20574" algn="ctr" defTabSz="548640">
              <a:spcBef>
                <a:spcPts val="135"/>
              </a:spcBef>
              <a:defRPr/>
            </a:pPr>
            <a:r>
              <a:rPr lang="en-US" altLang="en-US" sz="1080" kern="1200" dirty="0">
                <a:solidFill>
                  <a:schemeClr val="tx1"/>
                </a:solidFill>
                <a:latin typeface="Helvetica" panose="020B0604020202020204" pitchFamily="34" charset="0"/>
                <a:ea typeface="+mn-ea"/>
                <a:cs typeface="Helvetica" panose="020B0604020202020204" pitchFamily="34" charset="0"/>
              </a:rPr>
              <a:t>Brian S. Mittman, PhD  Oct. 2018</a:t>
            </a:r>
          </a:p>
          <a:p>
            <a:pPr marL="20574" algn="ctr" defTabSz="548640">
              <a:spcBef>
                <a:spcPts val="45"/>
              </a:spcBef>
              <a:defRPr/>
            </a:pPr>
            <a:r>
              <a:rPr lang="en-US" altLang="en-US" sz="1080" kern="1200" dirty="0">
                <a:solidFill>
                  <a:schemeClr val="tx1"/>
                </a:solidFill>
                <a:latin typeface="Helvetica" panose="020B0604020202020204" pitchFamily="34" charset="0"/>
                <a:ea typeface="+mn-ea"/>
                <a:cs typeface="Helvetica" panose="020B0604020202020204" pitchFamily="34" charset="0"/>
              </a:rPr>
              <a:t>Department of Research and Evaluation, Kaiser Permanente Southern California </a:t>
            </a:r>
            <a:endParaRPr lang="en-US" altLang="en-US" sz="1800" dirty="0">
              <a:latin typeface="Helvetica" panose="020B0604020202020204" pitchFamily="34" charset="0"/>
              <a:cs typeface="Helvetica" panose="020B0604020202020204" pitchFamily="34" charset="0"/>
            </a:endParaRPr>
          </a:p>
        </p:txBody>
      </p:sp>
      <p:sp>
        <p:nvSpPr>
          <p:cNvPr id="11" name="TextBox 10">
            <a:extLst>
              <a:ext uri="{FF2B5EF4-FFF2-40B4-BE49-F238E27FC236}">
                <a16:creationId xmlns:a16="http://schemas.microsoft.com/office/drawing/2014/main" id="{52F15903-7CEE-4AA5-8ACE-A90637F6D0E6}"/>
              </a:ext>
            </a:extLst>
          </p:cNvPr>
          <p:cNvSpPr txBox="1"/>
          <p:nvPr/>
        </p:nvSpPr>
        <p:spPr>
          <a:xfrm>
            <a:off x="4143859" y="5396293"/>
            <a:ext cx="4531826" cy="461665"/>
          </a:xfrm>
          <a:prstGeom prst="rect">
            <a:avLst/>
          </a:prstGeom>
          <a:noFill/>
        </p:spPr>
        <p:txBody>
          <a:bodyPr wrap="square" rtlCol="0">
            <a:spAutoFit/>
          </a:bodyPr>
          <a:lstStyle/>
          <a:p>
            <a:pPr algn="ctr" defTabSz="548640">
              <a:spcAft>
                <a:spcPts val="600"/>
              </a:spcAft>
            </a:pPr>
            <a:r>
              <a:rPr lang="en-US" sz="1200" kern="1200" dirty="0">
                <a:solidFill>
                  <a:schemeClr val="tx1"/>
                </a:solidFill>
                <a:latin typeface="Helvetica" panose="020B0604020202020204" pitchFamily="34" charset="0"/>
                <a:ea typeface="+mn-ea"/>
                <a:cs typeface="Helvetica" panose="020B0604020202020204" pitchFamily="34" charset="0"/>
              </a:rPr>
              <a:t>**Also see PCORI Methods Guidance; and ADAPT Guidance (Moore et al. </a:t>
            </a:r>
            <a:r>
              <a:rPr lang="en-US" sz="1080" i="1" kern="1200" dirty="0">
                <a:solidFill>
                  <a:schemeClr val="tx1"/>
                </a:solidFill>
                <a:latin typeface="Helvetica" panose="020B0604020202020204" pitchFamily="34" charset="0"/>
                <a:ea typeface="+mn-ea"/>
                <a:cs typeface="Helvetica" panose="020B0604020202020204" pitchFamily="34" charset="0"/>
              </a:rPr>
              <a:t>BMJ</a:t>
            </a:r>
            <a:r>
              <a:rPr lang="en-US" sz="1080" kern="1200" dirty="0">
                <a:solidFill>
                  <a:schemeClr val="tx1"/>
                </a:solidFill>
                <a:latin typeface="Helvetica" panose="020B0604020202020204" pitchFamily="34" charset="0"/>
                <a:ea typeface="+mn-ea"/>
                <a:cs typeface="Helvetica" panose="020B0604020202020204" pitchFamily="34" charset="0"/>
              </a:rPr>
              <a:t> 2021;374:n1679)</a:t>
            </a:r>
            <a:endParaRPr lang="en-US" dirty="0">
              <a:effectLst/>
              <a:latin typeface="Helvetica" panose="020B0604020202020204" pitchFamily="34" charset="0"/>
              <a:cs typeface="Helvetica" panose="020B0604020202020204" pitchFamily="34" charset="0"/>
            </a:endParaRPr>
          </a:p>
        </p:txBody>
      </p:sp>
      <p:sp>
        <p:nvSpPr>
          <p:cNvPr id="3" name="TextBox 2">
            <a:extLst>
              <a:ext uri="{FF2B5EF4-FFF2-40B4-BE49-F238E27FC236}">
                <a16:creationId xmlns:a16="http://schemas.microsoft.com/office/drawing/2014/main" id="{BDBAB4FC-FBB9-3CEA-AAC5-58B4A6008D37}"/>
              </a:ext>
            </a:extLst>
          </p:cNvPr>
          <p:cNvSpPr txBox="1"/>
          <p:nvPr/>
        </p:nvSpPr>
        <p:spPr>
          <a:xfrm>
            <a:off x="10969714" y="274500"/>
            <a:ext cx="1028700" cy="369332"/>
          </a:xfrm>
          <a:prstGeom prst="rect">
            <a:avLst/>
          </a:prstGeom>
          <a:noFill/>
        </p:spPr>
        <p:txBody>
          <a:bodyPr wrap="square">
            <a:spAutoFit/>
          </a:bodyPr>
          <a:lstStyle/>
          <a:p>
            <a:r>
              <a:rPr lang="en-US" sz="1800" dirty="0"/>
              <a:t>C-</a:t>
            </a:r>
            <a:r>
              <a:rPr lang="en-US" sz="1800" b="1" dirty="0">
                <a:solidFill>
                  <a:srgbClr val="0070C0"/>
                </a:solidFill>
              </a:rPr>
              <a:t>S</a:t>
            </a:r>
            <a:r>
              <a:rPr lang="en-US" sz="1800" dirty="0"/>
              <a:t>-M-</a:t>
            </a:r>
            <a:r>
              <a:rPr lang="en-US" sz="1800" b="1" dirty="0">
                <a:solidFill>
                  <a:srgbClr val="0070C0"/>
                </a:solidFill>
              </a:rPr>
              <a:t>O</a:t>
            </a:r>
            <a:endParaRPr lang="en-US" b="1" dirty="0">
              <a:solidFill>
                <a:srgbClr val="0070C0"/>
              </a:solidFill>
            </a:endParaRPr>
          </a:p>
        </p:txBody>
      </p:sp>
    </p:spTree>
    <p:extLst>
      <p:ext uri="{BB962C8B-B14F-4D97-AF65-F5344CB8AC3E}">
        <p14:creationId xmlns:p14="http://schemas.microsoft.com/office/powerpoint/2010/main" val="1747981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panose="020B0604020202020204" pitchFamily="34" charset="0"/>
              <a:cs typeface="Helvetica" panose="020B0604020202020204" pitchFamily="34" charset="0"/>
            </a:endParaRPr>
          </a:p>
        </p:txBody>
      </p:sp>
      <p:sp>
        <p:nvSpPr>
          <p:cNvPr id="5" name="Title 1">
            <a:extLst>
              <a:ext uri="{FF2B5EF4-FFF2-40B4-BE49-F238E27FC236}">
                <a16:creationId xmlns:a16="http://schemas.microsoft.com/office/drawing/2014/main" id="{824677E4-F2DB-4F3F-8AA4-738F85A7C0D2}"/>
              </a:ext>
            </a:extLst>
          </p:cNvPr>
          <p:cNvSpPr txBox="1">
            <a:spLocks/>
          </p:cNvSpPr>
          <p:nvPr/>
        </p:nvSpPr>
        <p:spPr>
          <a:xfrm>
            <a:off x="966247" y="212103"/>
            <a:ext cx="9906000" cy="685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2400" b="1" dirty="0">
                <a:latin typeface="Helvetica" panose="020B0604020202020204" pitchFamily="34" charset="0"/>
                <a:cs typeface="Helvetica" panose="020B0604020202020204" pitchFamily="34" charset="0"/>
              </a:rPr>
              <a:t>Types of Adaptations </a:t>
            </a:r>
            <a:r>
              <a:rPr lang="en-US" sz="2400" dirty="0">
                <a:latin typeface="Helvetica" panose="020B0604020202020204" pitchFamily="34" charset="0"/>
                <a:cs typeface="Helvetica" panose="020B0604020202020204" pitchFamily="34" charset="0"/>
              </a:rPr>
              <a:t>– Cultural; Resources; AND Local: </a:t>
            </a:r>
            <a:br>
              <a:rPr lang="en-US" sz="2400" dirty="0">
                <a:latin typeface="Helvetica" panose="020B0604020202020204" pitchFamily="34" charset="0"/>
                <a:cs typeface="Helvetica" panose="020B0604020202020204" pitchFamily="34" charset="0"/>
              </a:rPr>
            </a:br>
            <a:r>
              <a:rPr lang="en-US" sz="2400" dirty="0">
                <a:latin typeface="Helvetica" panose="020B0604020202020204" pitchFamily="34" charset="0"/>
                <a:cs typeface="Helvetica" panose="020B0604020202020204" pitchFamily="34" charset="0"/>
              </a:rPr>
              <a:t>    </a:t>
            </a:r>
            <a:r>
              <a:rPr lang="en-US" sz="2000" dirty="0">
                <a:latin typeface="Helvetica" panose="020B0604020202020204" pitchFamily="34" charset="0"/>
                <a:cs typeface="Helvetica" panose="020B0604020202020204" pitchFamily="34" charset="0"/>
              </a:rPr>
              <a:t>ALL WITH AND </a:t>
            </a:r>
            <a:r>
              <a:rPr lang="en-US" sz="2000" i="1" dirty="0">
                <a:latin typeface="Helvetica" panose="020B0604020202020204" pitchFamily="34" charset="0"/>
                <a:cs typeface="Helvetica" panose="020B0604020202020204" pitchFamily="34" charset="0"/>
              </a:rPr>
              <a:t>DRIVEN BY MULTI-LEVEL PARTNERS</a:t>
            </a:r>
          </a:p>
        </p:txBody>
      </p:sp>
      <p:graphicFrame>
        <p:nvGraphicFramePr>
          <p:cNvPr id="6" name="Table 5">
            <a:extLst>
              <a:ext uri="{FF2B5EF4-FFF2-40B4-BE49-F238E27FC236}">
                <a16:creationId xmlns:a16="http://schemas.microsoft.com/office/drawing/2014/main" id="{921D3541-C2A6-4F73-9C14-1D071A918C88}"/>
              </a:ext>
            </a:extLst>
          </p:cNvPr>
          <p:cNvGraphicFramePr>
            <a:graphicFrameLocks noGrp="1"/>
          </p:cNvGraphicFramePr>
          <p:nvPr/>
        </p:nvGraphicFramePr>
        <p:xfrm>
          <a:off x="2593943" y="997527"/>
          <a:ext cx="9127003" cy="4963887"/>
        </p:xfrm>
        <a:graphic>
          <a:graphicData uri="http://schemas.openxmlformats.org/drawingml/2006/table">
            <a:tbl>
              <a:tblPr firstRow="1" firstCol="1" bandRow="1">
                <a:tableStyleId>{F5AB1C69-6EDB-4FF4-983F-18BD219EF322}</a:tableStyleId>
              </a:tblPr>
              <a:tblGrid>
                <a:gridCol w="2666982">
                  <a:extLst>
                    <a:ext uri="{9D8B030D-6E8A-4147-A177-3AD203B41FA5}">
                      <a16:colId xmlns:a16="http://schemas.microsoft.com/office/drawing/2014/main" val="20000"/>
                    </a:ext>
                  </a:extLst>
                </a:gridCol>
                <a:gridCol w="1836595">
                  <a:extLst>
                    <a:ext uri="{9D8B030D-6E8A-4147-A177-3AD203B41FA5}">
                      <a16:colId xmlns:a16="http://schemas.microsoft.com/office/drawing/2014/main" val="20001"/>
                    </a:ext>
                  </a:extLst>
                </a:gridCol>
                <a:gridCol w="2132268">
                  <a:extLst>
                    <a:ext uri="{9D8B030D-6E8A-4147-A177-3AD203B41FA5}">
                      <a16:colId xmlns:a16="http://schemas.microsoft.com/office/drawing/2014/main" val="20002"/>
                    </a:ext>
                  </a:extLst>
                </a:gridCol>
                <a:gridCol w="2491158">
                  <a:extLst>
                    <a:ext uri="{9D8B030D-6E8A-4147-A177-3AD203B41FA5}">
                      <a16:colId xmlns:a16="http://schemas.microsoft.com/office/drawing/2014/main" val="20003"/>
                    </a:ext>
                  </a:extLst>
                </a:gridCol>
              </a:tblGrid>
              <a:tr h="943597">
                <a:tc rowSpan="2">
                  <a:txBody>
                    <a:bodyPr/>
                    <a:lstStyle/>
                    <a:p>
                      <a:pPr marL="233363" marR="0" indent="0" algn="l">
                        <a:lnSpc>
                          <a:spcPct val="107000"/>
                        </a:lnSpc>
                        <a:spcBef>
                          <a:spcPts val="0"/>
                        </a:spcBef>
                        <a:spcAft>
                          <a:spcPts val="0"/>
                        </a:spcAft>
                      </a:pPr>
                      <a:r>
                        <a:rPr lang="en-US" sz="2400" dirty="0">
                          <a:effectLst/>
                          <a:latin typeface="Helvetica" panose="020B0604020202020204" pitchFamily="34" charset="0"/>
                          <a:cs typeface="Helvetica" panose="020B0604020202020204" pitchFamily="34" charset="0"/>
                        </a:rPr>
                        <a:t>Focus of Adaptation</a:t>
                      </a:r>
                      <a:endParaRPr lang="en-US" sz="900" dirty="0">
                        <a:solidFill>
                          <a:schemeClr val="tx1"/>
                        </a:solidFill>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nchor="ctr"/>
                </a:tc>
                <a:tc gridSpan="3">
                  <a:txBody>
                    <a:bodyPr/>
                    <a:lstStyle/>
                    <a:p>
                      <a:pPr marL="0" marR="0" algn="ctr">
                        <a:lnSpc>
                          <a:spcPct val="107000"/>
                        </a:lnSpc>
                        <a:spcBef>
                          <a:spcPts val="0"/>
                        </a:spcBef>
                        <a:spcAft>
                          <a:spcPts val="0"/>
                        </a:spcAft>
                      </a:pPr>
                      <a:r>
                        <a:rPr lang="en-US" sz="2400" dirty="0">
                          <a:effectLst/>
                          <a:latin typeface="Helvetica" panose="020B0604020202020204" pitchFamily="34" charset="0"/>
                          <a:cs typeface="Helvetica" panose="020B0604020202020204" pitchFamily="34" charset="0"/>
                        </a:rPr>
                        <a:t>Timing of Adaptation</a:t>
                      </a:r>
                    </a:p>
                    <a:p>
                      <a:pPr marL="0" marR="0" algn="ctr">
                        <a:lnSpc>
                          <a:spcPct val="107000"/>
                        </a:lnSpc>
                        <a:spcBef>
                          <a:spcPts val="0"/>
                        </a:spcBef>
                        <a:spcAft>
                          <a:spcPts val="600"/>
                        </a:spcAft>
                      </a:pPr>
                      <a:r>
                        <a:rPr lang="en-US" sz="1600" dirty="0">
                          <a:effectLst/>
                          <a:latin typeface="Helvetica" panose="020B0604020202020204" pitchFamily="34" charset="0"/>
                          <a:cs typeface="Helvetica" panose="020B0604020202020204" pitchFamily="34" charset="0"/>
                        </a:rPr>
                        <a:t>(point in the project)</a:t>
                      </a:r>
                      <a:endParaRPr lang="en-US" sz="900" dirty="0">
                        <a:effectLst/>
                        <a:latin typeface="Helvetica" panose="020B0604020202020204" pitchFamily="34" charset="0"/>
                        <a:cs typeface="Helvetica" panose="020B0604020202020204" pitchFamily="34" charset="0"/>
                      </a:endParaRPr>
                    </a:p>
                  </a:txBody>
                  <a:tcPr marL="51435" marR="51435"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43597">
                <a:tc vMerge="1">
                  <a:txBody>
                    <a:bodyPr/>
                    <a:lstStyle/>
                    <a:p>
                      <a:pPr marL="233363" marR="0" indent="0" algn="l">
                        <a:lnSpc>
                          <a:spcPct val="107000"/>
                        </a:lnSpc>
                        <a:spcBef>
                          <a:spcPts val="0"/>
                        </a:spcBef>
                        <a:spcAft>
                          <a:spcPts val="0"/>
                        </a:spcAft>
                      </a:pPr>
                      <a:endParaRPr lang="en-US" sz="1100" dirty="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kumimoji="0" lang="en-US" sz="2000" u="none" strike="noStrike" kern="1200" cap="none" spc="0" normalizeH="0" baseline="0" noProof="0" dirty="0">
                          <a:ln>
                            <a:noFill/>
                          </a:ln>
                          <a:effectLst/>
                          <a:uLnTx/>
                          <a:uFillTx/>
                          <a:latin typeface="Helvetica" panose="020B0604020202020204" pitchFamily="34" charset="0"/>
                          <a:cs typeface="Helvetica" panose="020B0604020202020204" pitchFamily="34" charset="0"/>
                        </a:rPr>
                        <a:t>Planning</a:t>
                      </a:r>
                      <a:endParaRPr lang="en-US" sz="1600" dirty="0">
                        <a:latin typeface="Helvetica" panose="020B0604020202020204" pitchFamily="34" charset="0"/>
                        <a:cs typeface="Helvetica" panose="020B0604020202020204" pitchFamily="34" charset="0"/>
                      </a:endParaRPr>
                    </a:p>
                  </a:txBody>
                  <a:tcPr marL="51435" marR="51435" marT="0" marB="0" anchor="ctr"/>
                </a:tc>
                <a:tc>
                  <a:txBody>
                    <a:bodyPr/>
                    <a:lstStyle/>
                    <a:p>
                      <a:pPr algn="ctr"/>
                      <a:r>
                        <a:rPr kumimoji="0" lang="en-US" sz="2000" u="none" strike="noStrike" kern="1200" cap="none" spc="0" normalizeH="0" baseline="0" noProof="0" dirty="0">
                          <a:ln>
                            <a:noFill/>
                          </a:ln>
                          <a:effectLst/>
                          <a:uLnTx/>
                          <a:uFillTx/>
                          <a:latin typeface="Helvetica" panose="020B0604020202020204" pitchFamily="34" charset="0"/>
                          <a:cs typeface="Helvetica" panose="020B0604020202020204" pitchFamily="34" charset="0"/>
                        </a:rPr>
                        <a:t>During</a:t>
                      </a:r>
                      <a:endParaRPr lang="en-US" sz="1600" dirty="0">
                        <a:latin typeface="Helvetica" panose="020B0604020202020204" pitchFamily="34" charset="0"/>
                        <a:cs typeface="Helvetica" panose="020B0604020202020204" pitchFamily="34" charset="0"/>
                      </a:endParaRPr>
                    </a:p>
                  </a:txBody>
                  <a:tcPr marL="51435" marR="51435" marT="0" marB="0" anchor="ctr"/>
                </a:tc>
                <a:tc>
                  <a:txBody>
                    <a:bodyPr/>
                    <a:lstStyle/>
                    <a:p>
                      <a:pPr marL="0" marR="0" lvl="0" indent="0" algn="ctr" defTabSz="457200" rtl="0" eaLnBrk="1" fontAlgn="auto" latinLnBrk="0" hangingPunct="1">
                        <a:lnSpc>
                          <a:spcPct val="107000"/>
                        </a:lnSpc>
                        <a:spcBef>
                          <a:spcPts val="0"/>
                        </a:spcBef>
                        <a:spcAft>
                          <a:spcPts val="0"/>
                        </a:spcAft>
                        <a:buClrTx/>
                        <a:buSzTx/>
                        <a:buFontTx/>
                        <a:buNone/>
                        <a:tabLst/>
                        <a:defRPr/>
                      </a:pPr>
                      <a:r>
                        <a:rPr kumimoji="0" lang="en-US" sz="2000" u="none" strike="noStrike" kern="1200" cap="none" spc="0" normalizeH="0" baseline="0" noProof="0" dirty="0">
                          <a:ln>
                            <a:noFill/>
                          </a:ln>
                          <a:effectLst/>
                          <a:uLnTx/>
                          <a:uFillTx/>
                          <a:latin typeface="Helvetica" panose="020B0604020202020204" pitchFamily="34" charset="0"/>
                          <a:cs typeface="Helvetica" panose="020B0604020202020204" pitchFamily="34" charset="0"/>
                        </a:rPr>
                        <a:t>Sustainment- Dissemination</a:t>
                      </a:r>
                      <a:endParaRPr kumimoji="0" lang="en-US" sz="900" b="0" i="1"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nchor="ctr"/>
                </a:tc>
                <a:extLst>
                  <a:ext uri="{0D108BD9-81ED-4DB2-BD59-A6C34878D82A}">
                    <a16:rowId xmlns:a16="http://schemas.microsoft.com/office/drawing/2014/main" val="792467295"/>
                  </a:ext>
                </a:extLst>
              </a:tr>
              <a:tr h="942376">
                <a:tc>
                  <a:txBody>
                    <a:bodyPr/>
                    <a:lstStyle/>
                    <a:p>
                      <a:pPr marL="233363" marR="0" indent="0">
                        <a:lnSpc>
                          <a:spcPct val="107000"/>
                        </a:lnSpc>
                        <a:spcBef>
                          <a:spcPts val="0"/>
                        </a:spcBef>
                        <a:spcAft>
                          <a:spcPts val="0"/>
                        </a:spcAft>
                      </a:pPr>
                      <a:r>
                        <a:rPr lang="en-US" sz="2000" dirty="0">
                          <a:effectLst/>
                          <a:latin typeface="Helvetica" panose="020B0604020202020204" pitchFamily="34" charset="0"/>
                          <a:cs typeface="Helvetica" panose="020B0604020202020204" pitchFamily="34" charset="0"/>
                        </a:rPr>
                        <a:t>Intervention</a:t>
                      </a:r>
                      <a:endParaRPr lang="en-US" sz="800" b="0" dirty="0">
                        <a:solidFill>
                          <a:schemeClr val="tx1"/>
                        </a:solidFill>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nchor="ctr"/>
                </a:tc>
                <a:tc>
                  <a:txBody>
                    <a:bodyPr/>
                    <a:lstStyle/>
                    <a:p>
                      <a:pPr marL="0" marR="0">
                        <a:lnSpc>
                          <a:spcPct val="107000"/>
                        </a:lnSpc>
                        <a:spcBef>
                          <a:spcPts val="0"/>
                        </a:spcBef>
                        <a:spcAft>
                          <a:spcPts val="0"/>
                        </a:spcAft>
                      </a:pPr>
                      <a:r>
                        <a:rPr lang="en-US" sz="1800" dirty="0">
                          <a:effectLst/>
                          <a:latin typeface="Helvetica" panose="020B0604020202020204" pitchFamily="34" charset="0"/>
                          <a:cs typeface="Helvetica" panose="020B0604020202020204" pitchFamily="34" charset="0"/>
                        </a:rPr>
                        <a:t> </a:t>
                      </a:r>
                      <a:endParaRPr lang="en-US" sz="800" dirty="0">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tc>
                <a:tc>
                  <a:txBody>
                    <a:bodyPr/>
                    <a:lstStyle/>
                    <a:p>
                      <a:pPr marL="0" marR="0" algn="ctr">
                        <a:lnSpc>
                          <a:spcPct val="107000"/>
                        </a:lnSpc>
                        <a:spcBef>
                          <a:spcPts val="0"/>
                        </a:spcBef>
                        <a:spcAft>
                          <a:spcPts val="0"/>
                        </a:spcAft>
                      </a:pPr>
                      <a:endParaRPr lang="en-US" sz="800" b="0" i="1" dirty="0">
                        <a:solidFill>
                          <a:schemeClr val="accent1"/>
                        </a:solidFill>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nchor="ctr"/>
                </a:tc>
                <a:tc>
                  <a:txBody>
                    <a:bodyPr/>
                    <a:lstStyle/>
                    <a:p>
                      <a:pPr marL="0" marR="0" algn="ctr">
                        <a:lnSpc>
                          <a:spcPct val="107000"/>
                        </a:lnSpc>
                        <a:spcBef>
                          <a:spcPts val="0"/>
                        </a:spcBef>
                        <a:spcAft>
                          <a:spcPts val="0"/>
                        </a:spcAft>
                      </a:pPr>
                      <a:endParaRPr lang="en-US" sz="800" b="0" i="1" dirty="0">
                        <a:solidFill>
                          <a:schemeClr val="accent1"/>
                        </a:solidFill>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nchor="ctr"/>
                </a:tc>
                <a:extLst>
                  <a:ext uri="{0D108BD9-81ED-4DB2-BD59-A6C34878D82A}">
                    <a16:rowId xmlns:a16="http://schemas.microsoft.com/office/drawing/2014/main" val="10001"/>
                  </a:ext>
                </a:extLst>
              </a:tr>
              <a:tr h="1088609">
                <a:tc>
                  <a:txBody>
                    <a:bodyPr/>
                    <a:lstStyle/>
                    <a:p>
                      <a:pPr marL="233363" marR="0" indent="0">
                        <a:lnSpc>
                          <a:spcPct val="107000"/>
                        </a:lnSpc>
                        <a:spcBef>
                          <a:spcPts val="0"/>
                        </a:spcBef>
                        <a:spcAft>
                          <a:spcPts val="0"/>
                        </a:spcAft>
                      </a:pPr>
                      <a:r>
                        <a:rPr lang="en-US" sz="2000" dirty="0">
                          <a:effectLst/>
                          <a:latin typeface="Helvetica" panose="020B0604020202020204" pitchFamily="34" charset="0"/>
                          <a:cs typeface="Helvetica" panose="020B0604020202020204" pitchFamily="34" charset="0"/>
                        </a:rPr>
                        <a:t>Implementation</a:t>
                      </a:r>
                      <a:endParaRPr lang="en-US" sz="900" dirty="0">
                        <a:effectLst/>
                        <a:latin typeface="Helvetica" panose="020B0604020202020204" pitchFamily="34" charset="0"/>
                        <a:cs typeface="Helvetica" panose="020B0604020202020204" pitchFamily="34" charset="0"/>
                      </a:endParaRPr>
                    </a:p>
                    <a:p>
                      <a:pPr marL="233363" marR="0" indent="0">
                        <a:lnSpc>
                          <a:spcPct val="107000"/>
                        </a:lnSpc>
                        <a:spcBef>
                          <a:spcPts val="0"/>
                        </a:spcBef>
                        <a:spcAft>
                          <a:spcPts val="0"/>
                        </a:spcAft>
                      </a:pPr>
                      <a:r>
                        <a:rPr lang="en-US" sz="2000" dirty="0">
                          <a:effectLst/>
                          <a:latin typeface="Helvetica" panose="020B0604020202020204" pitchFamily="34" charset="0"/>
                          <a:cs typeface="Helvetica" panose="020B0604020202020204" pitchFamily="34" charset="0"/>
                        </a:rPr>
                        <a:t>Strategy</a:t>
                      </a:r>
                      <a:endParaRPr lang="en-US" sz="900" b="0" dirty="0">
                        <a:solidFill>
                          <a:schemeClr val="tx1"/>
                        </a:solidFill>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nchor="ctr"/>
                </a:tc>
                <a:tc>
                  <a:txBody>
                    <a:bodyPr/>
                    <a:lstStyle/>
                    <a:p>
                      <a:pPr marL="0" marR="0">
                        <a:lnSpc>
                          <a:spcPct val="107000"/>
                        </a:lnSpc>
                        <a:spcBef>
                          <a:spcPts val="0"/>
                        </a:spcBef>
                        <a:spcAft>
                          <a:spcPts val="0"/>
                        </a:spcAft>
                      </a:pPr>
                      <a:r>
                        <a:rPr lang="en-US" sz="1800" dirty="0">
                          <a:effectLst/>
                          <a:latin typeface="Helvetica" panose="020B0604020202020204" pitchFamily="34" charset="0"/>
                          <a:cs typeface="Helvetica" panose="020B0604020202020204" pitchFamily="34" charset="0"/>
                        </a:rPr>
                        <a:t> </a:t>
                      </a:r>
                      <a:endParaRPr lang="en-US" sz="800" dirty="0">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tc>
                <a:tc>
                  <a:txBody>
                    <a:bodyPr/>
                    <a:lstStyle/>
                    <a:p>
                      <a:pPr marL="0" marR="0">
                        <a:lnSpc>
                          <a:spcPct val="107000"/>
                        </a:lnSpc>
                        <a:spcBef>
                          <a:spcPts val="0"/>
                        </a:spcBef>
                        <a:spcAft>
                          <a:spcPts val="0"/>
                        </a:spcAft>
                      </a:pPr>
                      <a:r>
                        <a:rPr lang="en-US" sz="1800" dirty="0">
                          <a:effectLst/>
                          <a:latin typeface="Helvetica" panose="020B0604020202020204" pitchFamily="34" charset="0"/>
                          <a:cs typeface="Helvetica" panose="020B0604020202020204" pitchFamily="34" charset="0"/>
                        </a:rPr>
                        <a:t> </a:t>
                      </a:r>
                      <a:endParaRPr lang="en-US" sz="800" dirty="0">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tc>
                <a:tc>
                  <a:txBody>
                    <a:bodyPr/>
                    <a:lstStyle/>
                    <a:p>
                      <a:pPr marL="0" marR="0">
                        <a:lnSpc>
                          <a:spcPct val="107000"/>
                        </a:lnSpc>
                        <a:spcBef>
                          <a:spcPts val="0"/>
                        </a:spcBef>
                        <a:spcAft>
                          <a:spcPts val="0"/>
                        </a:spcAft>
                      </a:pPr>
                      <a:r>
                        <a:rPr lang="en-US" sz="1800" dirty="0">
                          <a:effectLst/>
                          <a:latin typeface="Helvetica" panose="020B0604020202020204" pitchFamily="34" charset="0"/>
                          <a:cs typeface="Helvetica" panose="020B0604020202020204" pitchFamily="34" charset="0"/>
                        </a:rPr>
                        <a:t> </a:t>
                      </a:r>
                      <a:endParaRPr lang="en-US" sz="800" dirty="0">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tc>
                <a:extLst>
                  <a:ext uri="{0D108BD9-81ED-4DB2-BD59-A6C34878D82A}">
                    <a16:rowId xmlns:a16="http://schemas.microsoft.com/office/drawing/2014/main" val="10002"/>
                  </a:ext>
                </a:extLst>
              </a:tr>
              <a:tr h="1045708">
                <a:tc>
                  <a:txBody>
                    <a:bodyPr/>
                    <a:lstStyle/>
                    <a:p>
                      <a:pPr marL="233363" marR="0" indent="0">
                        <a:lnSpc>
                          <a:spcPct val="107000"/>
                        </a:lnSpc>
                        <a:spcBef>
                          <a:spcPts val="0"/>
                        </a:spcBef>
                        <a:spcAft>
                          <a:spcPts val="0"/>
                        </a:spcAft>
                      </a:pPr>
                      <a:r>
                        <a:rPr lang="en-US" sz="2000" dirty="0">
                          <a:effectLst/>
                          <a:latin typeface="Helvetica" panose="020B0604020202020204" pitchFamily="34" charset="0"/>
                          <a:cs typeface="Helvetica" panose="020B0604020202020204" pitchFamily="34" charset="0"/>
                        </a:rPr>
                        <a:t>Setting</a:t>
                      </a:r>
                      <a:endParaRPr lang="en-US" sz="800" b="0" dirty="0">
                        <a:solidFill>
                          <a:schemeClr val="tx1"/>
                        </a:solidFill>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nchor="ctr"/>
                </a:tc>
                <a:tc>
                  <a:txBody>
                    <a:bodyPr/>
                    <a:lstStyle/>
                    <a:p>
                      <a:pPr marL="0" marR="0">
                        <a:lnSpc>
                          <a:spcPct val="107000"/>
                        </a:lnSpc>
                        <a:spcBef>
                          <a:spcPts val="0"/>
                        </a:spcBef>
                        <a:spcAft>
                          <a:spcPts val="0"/>
                        </a:spcAft>
                      </a:pPr>
                      <a:r>
                        <a:rPr lang="en-US" sz="1800" dirty="0">
                          <a:effectLst/>
                          <a:latin typeface="Helvetica" panose="020B0604020202020204" pitchFamily="34" charset="0"/>
                          <a:cs typeface="Helvetica" panose="020B0604020202020204" pitchFamily="34" charset="0"/>
                        </a:rPr>
                        <a:t> </a:t>
                      </a:r>
                      <a:endParaRPr lang="en-US" sz="800" dirty="0">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tc>
                <a:tc>
                  <a:txBody>
                    <a:bodyPr/>
                    <a:lstStyle/>
                    <a:p>
                      <a:pPr marL="0" marR="0">
                        <a:lnSpc>
                          <a:spcPct val="107000"/>
                        </a:lnSpc>
                        <a:spcBef>
                          <a:spcPts val="0"/>
                        </a:spcBef>
                        <a:spcAft>
                          <a:spcPts val="0"/>
                        </a:spcAft>
                      </a:pPr>
                      <a:r>
                        <a:rPr lang="en-US" sz="1800" dirty="0">
                          <a:effectLst/>
                          <a:latin typeface="Helvetica" panose="020B0604020202020204" pitchFamily="34" charset="0"/>
                          <a:cs typeface="Helvetica" panose="020B0604020202020204" pitchFamily="34" charset="0"/>
                        </a:rPr>
                        <a:t> </a:t>
                      </a:r>
                      <a:endParaRPr lang="en-US" sz="800" dirty="0">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tc>
                <a:tc>
                  <a:txBody>
                    <a:bodyPr/>
                    <a:lstStyle/>
                    <a:p>
                      <a:pPr marL="0" marR="0">
                        <a:lnSpc>
                          <a:spcPct val="107000"/>
                        </a:lnSpc>
                        <a:spcBef>
                          <a:spcPts val="0"/>
                        </a:spcBef>
                        <a:spcAft>
                          <a:spcPts val="0"/>
                        </a:spcAft>
                      </a:pPr>
                      <a:r>
                        <a:rPr lang="en-US" sz="1800" dirty="0">
                          <a:effectLst/>
                          <a:latin typeface="Helvetica" panose="020B0604020202020204" pitchFamily="34" charset="0"/>
                          <a:cs typeface="Helvetica" panose="020B0604020202020204" pitchFamily="34" charset="0"/>
                        </a:rPr>
                        <a:t> </a:t>
                      </a:r>
                      <a:endParaRPr lang="en-US" sz="800" dirty="0">
                        <a:effectLst/>
                        <a:latin typeface="Helvetica" panose="020B0604020202020204" pitchFamily="34" charset="0"/>
                        <a:ea typeface="Calibri" panose="020F0502020204030204" pitchFamily="34" charset="0"/>
                        <a:cs typeface="Helvetica" panose="020B0604020202020204" pitchFamily="34" charset="0"/>
                      </a:endParaRPr>
                    </a:p>
                  </a:txBody>
                  <a:tcPr marL="51435" marR="51435" marT="0" marB="0"/>
                </a:tc>
                <a:extLst>
                  <a:ext uri="{0D108BD9-81ED-4DB2-BD59-A6C34878D82A}">
                    <a16:rowId xmlns:a16="http://schemas.microsoft.com/office/drawing/2014/main" val="10003"/>
                  </a:ext>
                </a:extLst>
              </a:tr>
            </a:tbl>
          </a:graphicData>
        </a:graphic>
      </p:graphicFrame>
      <p:sp>
        <p:nvSpPr>
          <p:cNvPr id="8" name="TextBox 7">
            <a:extLst>
              <a:ext uri="{FF2B5EF4-FFF2-40B4-BE49-F238E27FC236}">
                <a16:creationId xmlns:a16="http://schemas.microsoft.com/office/drawing/2014/main" id="{226E5D92-50B1-41F2-92A4-6F25248EF913}"/>
              </a:ext>
            </a:extLst>
          </p:cNvPr>
          <p:cNvSpPr txBox="1"/>
          <p:nvPr/>
        </p:nvSpPr>
        <p:spPr>
          <a:xfrm>
            <a:off x="356797" y="1316949"/>
            <a:ext cx="2012869" cy="1569660"/>
          </a:xfrm>
          <a:prstGeom prst="rect">
            <a:avLst/>
          </a:prstGeom>
          <a:noFill/>
        </p:spPr>
        <p:txBody>
          <a:bodyPr wrap="square" rtlCol="0">
            <a:spAutoFit/>
          </a:bodyPr>
          <a:lstStyle/>
          <a:p>
            <a:r>
              <a:rPr lang="en-US" sz="2400" dirty="0">
                <a:latin typeface="Helvetica" panose="020B0604020202020204" pitchFamily="34" charset="0"/>
                <a:cs typeface="Helvetica" panose="020B0604020202020204" pitchFamily="34" charset="0"/>
              </a:rPr>
              <a:t>RE-AIM and PRISM can </a:t>
            </a:r>
            <a:r>
              <a:rPr lang="en-US" sz="2400" b="1" i="1" u="sng" dirty="0">
                <a:latin typeface="Helvetica" panose="020B0604020202020204" pitchFamily="34" charset="0"/>
                <a:cs typeface="Helvetica" panose="020B0604020202020204" pitchFamily="34" charset="0"/>
              </a:rPr>
              <a:t>help guide adaptations</a:t>
            </a:r>
          </a:p>
        </p:txBody>
      </p:sp>
      <p:sp>
        <p:nvSpPr>
          <p:cNvPr id="3" name="TextBox 2">
            <a:extLst>
              <a:ext uri="{FF2B5EF4-FFF2-40B4-BE49-F238E27FC236}">
                <a16:creationId xmlns:a16="http://schemas.microsoft.com/office/drawing/2014/main" id="{4CEFE5FC-CB74-FC25-6AEC-48AA65110826}"/>
              </a:ext>
            </a:extLst>
          </p:cNvPr>
          <p:cNvSpPr txBox="1"/>
          <p:nvPr/>
        </p:nvSpPr>
        <p:spPr>
          <a:xfrm>
            <a:off x="475013" y="6061038"/>
            <a:ext cx="11113411" cy="646331"/>
          </a:xfrm>
          <a:prstGeom prst="rect">
            <a:avLst/>
          </a:prstGeom>
          <a:noFill/>
        </p:spPr>
        <p:txBody>
          <a:bodyPr wrap="square" rtlCol="0">
            <a:spAutoFit/>
          </a:bodyPr>
          <a:lstStyle/>
          <a:p>
            <a:r>
              <a:rPr lang="en-US" dirty="0">
                <a:effectLst/>
                <a:latin typeface="Helvetica" pitchFamily="2" charset="0"/>
              </a:rPr>
              <a:t>Rabin BA, et al. Systematic, multimethod assessment of adaptations across four diverse health systems interventions. </a:t>
            </a:r>
            <a:r>
              <a:rPr lang="en-US" i="1" dirty="0">
                <a:effectLst/>
                <a:latin typeface="Helvetica" pitchFamily="2" charset="0"/>
              </a:rPr>
              <a:t>Front </a:t>
            </a:r>
            <a:r>
              <a:rPr lang="en-US" i="1" dirty="0">
                <a:solidFill>
                  <a:srgbClr val="000000"/>
                </a:solidFill>
                <a:effectLst/>
                <a:latin typeface="Helvetica" pitchFamily="2" charset="0"/>
              </a:rPr>
              <a:t>Public Health</a:t>
            </a:r>
            <a:r>
              <a:rPr lang="en-US" dirty="0">
                <a:solidFill>
                  <a:srgbClr val="000000"/>
                </a:solidFill>
                <a:effectLst/>
                <a:latin typeface="Helvetica" pitchFamily="2" charset="0"/>
              </a:rPr>
              <a:t>. 2018;6(APR). </a:t>
            </a:r>
            <a:r>
              <a:rPr lang="en-US" dirty="0">
                <a:solidFill>
                  <a:srgbClr val="0000FF"/>
                </a:solidFill>
                <a:effectLst/>
                <a:latin typeface="Helvetica" pitchFamily="2" charset="0"/>
              </a:rPr>
              <a:t>https:// </a:t>
            </a:r>
            <a:r>
              <a:rPr lang="en-US" dirty="0" err="1">
                <a:solidFill>
                  <a:srgbClr val="0000FF"/>
                </a:solidFill>
                <a:effectLst/>
                <a:latin typeface="Helvetica" pitchFamily="2" charset="0"/>
              </a:rPr>
              <a:t>doi</a:t>
            </a:r>
            <a:r>
              <a:rPr lang="en-US" dirty="0">
                <a:solidFill>
                  <a:srgbClr val="0000FF"/>
                </a:solidFill>
                <a:effectLst/>
                <a:latin typeface="Helvetica" pitchFamily="2" charset="0"/>
              </a:rPr>
              <a:t>. org/ 10. 3389/ FPUBH. 2018. 00102</a:t>
            </a:r>
            <a:r>
              <a:rPr lang="en-US" dirty="0">
                <a:solidFill>
                  <a:srgbClr val="000000"/>
                </a:solidFill>
                <a:effectLst/>
                <a:latin typeface="Helvetica" pitchFamily="2" charset="0"/>
              </a:rPr>
              <a:t>.</a:t>
            </a:r>
            <a:endParaRPr lang="en-US" dirty="0">
              <a:solidFill>
                <a:srgbClr val="0000FF"/>
              </a:solidFill>
              <a:effectLst/>
              <a:latin typeface="Helvetica" pitchFamily="2" charset="0"/>
            </a:endParaRPr>
          </a:p>
        </p:txBody>
      </p:sp>
      <p:sp>
        <p:nvSpPr>
          <p:cNvPr id="2" name="TextBox 1">
            <a:extLst>
              <a:ext uri="{FF2B5EF4-FFF2-40B4-BE49-F238E27FC236}">
                <a16:creationId xmlns:a16="http://schemas.microsoft.com/office/drawing/2014/main" id="{836606DC-3697-04AE-5EE1-A7B1413FD772}"/>
              </a:ext>
            </a:extLst>
          </p:cNvPr>
          <p:cNvSpPr txBox="1"/>
          <p:nvPr/>
        </p:nvSpPr>
        <p:spPr>
          <a:xfrm>
            <a:off x="10969714" y="274500"/>
            <a:ext cx="1028700" cy="369332"/>
          </a:xfrm>
          <a:prstGeom prst="rect">
            <a:avLst/>
          </a:prstGeom>
          <a:noFill/>
        </p:spPr>
        <p:txBody>
          <a:bodyPr wrap="square">
            <a:spAutoFit/>
          </a:bodyPr>
          <a:lstStyle/>
          <a:p>
            <a:r>
              <a:rPr lang="en-US" sz="1800" dirty="0"/>
              <a:t>C-</a:t>
            </a:r>
            <a:r>
              <a:rPr lang="en-US" sz="1800" b="1" dirty="0">
                <a:solidFill>
                  <a:srgbClr val="0070C0"/>
                </a:solidFill>
              </a:rPr>
              <a:t>S</a:t>
            </a:r>
            <a:r>
              <a:rPr lang="en-US" sz="1800" dirty="0"/>
              <a:t>-M-</a:t>
            </a:r>
            <a:r>
              <a:rPr lang="en-US" sz="1800" b="1" dirty="0">
                <a:solidFill>
                  <a:srgbClr val="0070C0"/>
                </a:solidFill>
              </a:rPr>
              <a:t>O</a:t>
            </a:r>
            <a:endParaRPr lang="en-US" b="1" dirty="0">
              <a:solidFill>
                <a:srgbClr val="0070C0"/>
              </a:solidFill>
            </a:endParaRPr>
          </a:p>
        </p:txBody>
      </p:sp>
    </p:spTree>
    <p:extLst>
      <p:ext uri="{BB962C8B-B14F-4D97-AF65-F5344CB8AC3E}">
        <p14:creationId xmlns:p14="http://schemas.microsoft.com/office/powerpoint/2010/main" val="1340801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5B05854-8DE6-BE1C-42C0-27B7F803CC1B}"/>
              </a:ext>
            </a:extLst>
          </p:cNvPr>
          <p:cNvSpPr>
            <a:spLocks noGrp="1"/>
          </p:cNvSpPr>
          <p:nvPr>
            <p:ph type="title"/>
          </p:nvPr>
        </p:nvSpPr>
        <p:spPr>
          <a:xfrm>
            <a:off x="2555631" y="1441938"/>
            <a:ext cx="7080738" cy="3974124"/>
          </a:xfrm>
        </p:spPr>
        <p:txBody>
          <a:bodyPr>
            <a:normAutofit/>
          </a:bodyPr>
          <a:lstStyle/>
          <a:p>
            <a:pPr algn="ctr"/>
            <a:r>
              <a:rPr lang="en-US" sz="5400">
                <a:solidFill>
                  <a:schemeClr val="bg1">
                    <a:lumMod val="95000"/>
                    <a:lumOff val="5000"/>
                  </a:schemeClr>
                </a:solidFill>
              </a:rPr>
              <a:t>Acknowledging and Addressing Dynamism</a:t>
            </a:r>
          </a:p>
        </p:txBody>
      </p:sp>
    </p:spTree>
    <p:extLst>
      <p:ext uri="{BB962C8B-B14F-4D97-AF65-F5344CB8AC3E}">
        <p14:creationId xmlns:p14="http://schemas.microsoft.com/office/powerpoint/2010/main" val="34152332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3B78E-7FEF-444F-B12A-8CD9FAA6B0BC}"/>
              </a:ext>
            </a:extLst>
          </p:cNvPr>
          <p:cNvSpPr>
            <a:spLocks noGrp="1"/>
          </p:cNvSpPr>
          <p:nvPr>
            <p:ph type="title" idx="4294967295"/>
          </p:nvPr>
        </p:nvSpPr>
        <p:spPr>
          <a:xfrm>
            <a:off x="487790" y="467192"/>
            <a:ext cx="10515600" cy="709848"/>
          </a:xfrm>
        </p:spPr>
        <p:txBody>
          <a:bodyPr vert="horz" lIns="91440" tIns="45720" rIns="91440" bIns="45720" rtlCol="0" anchor="ctr">
            <a:normAutofit fontScale="90000"/>
          </a:bodyPr>
          <a:lstStyle/>
          <a:p>
            <a:r>
              <a:rPr lang="en-US" sz="4000" b="1" kern="1200" dirty="0">
                <a:solidFill>
                  <a:schemeClr val="tx1"/>
                </a:solidFill>
                <a:latin typeface="+mj-lt"/>
                <a:ea typeface="+mj-ea"/>
                <a:cs typeface="+mj-cs"/>
              </a:rPr>
              <a:t>The Need for Speed: Rationale for Iterative RE-AIM</a:t>
            </a:r>
          </a:p>
        </p:txBody>
      </p:sp>
      <p:sp>
        <p:nvSpPr>
          <p:cNvPr id="3" name="Content Placeholder 2">
            <a:extLst>
              <a:ext uri="{FF2B5EF4-FFF2-40B4-BE49-F238E27FC236}">
                <a16:creationId xmlns:a16="http://schemas.microsoft.com/office/drawing/2014/main" id="{8039B356-50AC-2D47-9DBD-BFEDFF52F7CB}"/>
              </a:ext>
            </a:extLst>
          </p:cNvPr>
          <p:cNvSpPr>
            <a:spLocks noGrp="1"/>
          </p:cNvSpPr>
          <p:nvPr>
            <p:ph idx="4294967295"/>
          </p:nvPr>
        </p:nvSpPr>
        <p:spPr>
          <a:xfrm>
            <a:off x="487790" y="1403796"/>
            <a:ext cx="11427120" cy="4308549"/>
          </a:xfrm>
        </p:spPr>
        <p:txBody>
          <a:bodyPr vert="horz" lIns="91440" tIns="45720" rIns="91440" bIns="45720" rtlCol="0">
            <a:noAutofit/>
          </a:bodyPr>
          <a:lstStyle/>
          <a:p>
            <a:pPr>
              <a:buClrTx/>
            </a:pPr>
            <a:r>
              <a:rPr lang="en-US" sz="2400" dirty="0"/>
              <a:t>D&amp;I frameworks including RE-AIM are often cited</a:t>
            </a:r>
          </a:p>
          <a:p>
            <a:pPr lvl="1"/>
            <a:r>
              <a:rPr lang="en-US" dirty="0"/>
              <a:t>But frequently </a:t>
            </a:r>
            <a:r>
              <a:rPr lang="en-US" b="1" dirty="0"/>
              <a:t>NOT used </a:t>
            </a:r>
            <a:r>
              <a:rPr lang="en-US" dirty="0"/>
              <a:t>throughout a project lifecycle</a:t>
            </a:r>
          </a:p>
          <a:p>
            <a:pPr lvl="1"/>
            <a:r>
              <a:rPr lang="en-US" dirty="0"/>
              <a:t>Almost always for planning or evaluation </a:t>
            </a:r>
          </a:p>
          <a:p>
            <a:endParaRPr lang="en-US" sz="2400" dirty="0"/>
          </a:p>
          <a:p>
            <a:r>
              <a:rPr lang="en-US" sz="2400" dirty="0"/>
              <a:t>RE-AIM has been used most for evaluation, but also successfully for planning</a:t>
            </a:r>
          </a:p>
          <a:p>
            <a:pPr>
              <a:buClrTx/>
            </a:pPr>
            <a:endParaRPr lang="en-US" sz="2400" dirty="0"/>
          </a:p>
          <a:p>
            <a:pPr>
              <a:buClrTx/>
            </a:pPr>
            <a:r>
              <a:rPr lang="en-US" sz="2400" dirty="0"/>
              <a:t>RE-AIM (or PRISM) and most other D&amp;I models have very infrequently been systematically used </a:t>
            </a:r>
            <a:r>
              <a:rPr lang="en-US" sz="2400" b="1" dirty="0"/>
              <a:t>iteratively to guide adaptations </a:t>
            </a:r>
            <a:r>
              <a:rPr lang="en-US" sz="2400" dirty="0"/>
              <a:t>at key points</a:t>
            </a:r>
          </a:p>
          <a:p>
            <a:pPr>
              <a:buClrTx/>
            </a:pPr>
            <a:endParaRPr lang="en-US" sz="2400" dirty="0"/>
          </a:p>
          <a:p>
            <a:pPr>
              <a:buClrTx/>
            </a:pPr>
            <a:r>
              <a:rPr lang="en-US" sz="2400" dirty="0"/>
              <a:t>A major limitation to D&amp;I models and methods is that they are much </a:t>
            </a:r>
            <a:r>
              <a:rPr lang="en-US" sz="2400" b="1" dirty="0"/>
              <a:t>slower than needed by partners to be relevant to learning health systems</a:t>
            </a:r>
          </a:p>
          <a:p>
            <a:endParaRPr lang="en-US" sz="2400" dirty="0"/>
          </a:p>
        </p:txBody>
      </p:sp>
      <p:sp>
        <p:nvSpPr>
          <p:cNvPr id="5" name="TextBox 4">
            <a:extLst>
              <a:ext uri="{FF2B5EF4-FFF2-40B4-BE49-F238E27FC236}">
                <a16:creationId xmlns:a16="http://schemas.microsoft.com/office/drawing/2014/main" id="{22F39C52-8638-FF47-A77F-C3B8F1FA6513}"/>
              </a:ext>
            </a:extLst>
          </p:cNvPr>
          <p:cNvSpPr txBox="1"/>
          <p:nvPr/>
        </p:nvSpPr>
        <p:spPr>
          <a:xfrm>
            <a:off x="291352" y="6215318"/>
            <a:ext cx="10490886" cy="338554"/>
          </a:xfrm>
          <a:prstGeom prst="rect">
            <a:avLst/>
          </a:prstGeom>
          <a:noFill/>
        </p:spPr>
        <p:txBody>
          <a:bodyPr wrap="square" rtlCol="0">
            <a:spAutoFit/>
          </a:bodyPr>
          <a:lstStyle/>
          <a:p>
            <a:pPr>
              <a:spcAft>
                <a:spcPts val="600"/>
              </a:spcAft>
            </a:pPr>
            <a:r>
              <a:rPr lang="en-US" sz="1600" dirty="0"/>
              <a:t>Glasgow, RE .... &amp; Rabin B. Making implementation science more rapid. (2020) </a:t>
            </a:r>
            <a:r>
              <a:rPr lang="en-US" sz="1600" i="1" dirty="0"/>
              <a:t>Frontiers Public Health</a:t>
            </a:r>
            <a:r>
              <a:rPr lang="en-US" sz="1600" dirty="0"/>
              <a:t>. 8: 194</a:t>
            </a:r>
          </a:p>
        </p:txBody>
      </p:sp>
      <p:pic>
        <p:nvPicPr>
          <p:cNvPr id="6" name="Picture 5">
            <a:extLst>
              <a:ext uri="{FF2B5EF4-FFF2-40B4-BE49-F238E27FC236}">
                <a16:creationId xmlns:a16="http://schemas.microsoft.com/office/drawing/2014/main" id="{6451CD52-F256-4271-9D32-4E21F7723266}"/>
              </a:ext>
            </a:extLst>
          </p:cNvPr>
          <p:cNvPicPr>
            <a:picLocks noChangeAspect="1"/>
          </p:cNvPicPr>
          <p:nvPr/>
        </p:nvPicPr>
        <p:blipFill>
          <a:blip r:embed="rId3"/>
          <a:stretch>
            <a:fillRect/>
          </a:stretch>
        </p:blipFill>
        <p:spPr>
          <a:xfrm>
            <a:off x="10187754" y="5931973"/>
            <a:ext cx="2004246" cy="905244"/>
          </a:xfrm>
          <a:prstGeom prst="rect">
            <a:avLst/>
          </a:prstGeom>
        </p:spPr>
      </p:pic>
      <p:pic>
        <p:nvPicPr>
          <p:cNvPr id="7" name="Graphic 6">
            <a:extLst>
              <a:ext uri="{FF2B5EF4-FFF2-40B4-BE49-F238E27FC236}">
                <a16:creationId xmlns:a16="http://schemas.microsoft.com/office/drawing/2014/main" id="{01012984-17B5-45CC-AA8D-04772B6805D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842"/>
          <a:stretch/>
        </p:blipFill>
        <p:spPr>
          <a:xfrm>
            <a:off x="0" y="1049"/>
            <a:ext cx="12192000" cy="239387"/>
          </a:xfrm>
          <a:prstGeom prst="rect">
            <a:avLst/>
          </a:prstGeom>
        </p:spPr>
      </p:pic>
      <p:sp>
        <p:nvSpPr>
          <p:cNvPr id="4" name="TextBox 3">
            <a:extLst>
              <a:ext uri="{FF2B5EF4-FFF2-40B4-BE49-F238E27FC236}">
                <a16:creationId xmlns:a16="http://schemas.microsoft.com/office/drawing/2014/main" id="{00085EE3-247B-A9CE-69A3-F0A0210C8D63}"/>
              </a:ext>
            </a:extLst>
          </p:cNvPr>
          <p:cNvSpPr txBox="1"/>
          <p:nvPr/>
        </p:nvSpPr>
        <p:spPr>
          <a:xfrm>
            <a:off x="10969714" y="274500"/>
            <a:ext cx="1028700" cy="369332"/>
          </a:xfrm>
          <a:prstGeom prst="rect">
            <a:avLst/>
          </a:prstGeom>
          <a:noFill/>
        </p:spPr>
        <p:txBody>
          <a:bodyPr wrap="square">
            <a:spAutoFit/>
          </a:bodyPr>
          <a:lstStyle/>
          <a:p>
            <a:r>
              <a:rPr lang="en-US" sz="1800" dirty="0"/>
              <a:t>C-</a:t>
            </a:r>
            <a:r>
              <a:rPr lang="en-US" sz="1800" b="1" dirty="0">
                <a:solidFill>
                  <a:srgbClr val="0070C0"/>
                </a:solidFill>
              </a:rPr>
              <a:t>S</a:t>
            </a:r>
            <a:r>
              <a:rPr lang="en-US" sz="1800" dirty="0"/>
              <a:t>-M-</a:t>
            </a:r>
            <a:r>
              <a:rPr lang="en-US" sz="1800" b="1" dirty="0">
                <a:solidFill>
                  <a:srgbClr val="0070C0"/>
                </a:solidFill>
              </a:rPr>
              <a:t>O</a:t>
            </a:r>
            <a:endParaRPr lang="en-US" b="1" dirty="0">
              <a:solidFill>
                <a:srgbClr val="0070C0"/>
              </a:solidFill>
            </a:endParaRPr>
          </a:p>
        </p:txBody>
      </p:sp>
    </p:spTree>
    <p:extLst>
      <p:ext uri="{BB962C8B-B14F-4D97-AF65-F5344CB8AC3E}">
        <p14:creationId xmlns:p14="http://schemas.microsoft.com/office/powerpoint/2010/main" val="9554288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85306-7DDC-8B43-8352-FC3716857AAB}"/>
              </a:ext>
            </a:extLst>
          </p:cNvPr>
          <p:cNvSpPr>
            <a:spLocks noGrp="1"/>
          </p:cNvSpPr>
          <p:nvPr>
            <p:ph type="title" idx="4294967295"/>
          </p:nvPr>
        </p:nvSpPr>
        <p:spPr>
          <a:xfrm>
            <a:off x="692727" y="478461"/>
            <a:ext cx="8800614" cy="582958"/>
          </a:xfrm>
        </p:spPr>
        <p:txBody>
          <a:bodyPr>
            <a:noAutofit/>
          </a:bodyPr>
          <a:lstStyle/>
          <a:p>
            <a:r>
              <a:rPr lang="en-US" sz="4000" b="1" dirty="0"/>
              <a:t> Goals of Iterative RE-AIM Studies</a:t>
            </a:r>
          </a:p>
        </p:txBody>
      </p:sp>
      <p:sp>
        <p:nvSpPr>
          <p:cNvPr id="3" name="Content Placeholder 2">
            <a:extLst>
              <a:ext uri="{FF2B5EF4-FFF2-40B4-BE49-F238E27FC236}">
                <a16:creationId xmlns:a16="http://schemas.microsoft.com/office/drawing/2014/main" id="{D2624495-47A9-5744-A1AC-514451A12F8B}"/>
              </a:ext>
            </a:extLst>
          </p:cNvPr>
          <p:cNvSpPr>
            <a:spLocks noGrp="1"/>
          </p:cNvSpPr>
          <p:nvPr>
            <p:ph idx="4294967295"/>
          </p:nvPr>
        </p:nvSpPr>
        <p:spPr>
          <a:xfrm>
            <a:off x="692727" y="1369946"/>
            <a:ext cx="11037454" cy="4119321"/>
          </a:xfrm>
        </p:spPr>
        <p:txBody>
          <a:bodyPr>
            <a:noAutofit/>
          </a:bodyPr>
          <a:lstStyle/>
          <a:p>
            <a:pPr>
              <a:spcBef>
                <a:spcPts val="0"/>
              </a:spcBef>
              <a:buClrTx/>
              <a:buFont typeface="Arial" panose="020B0604020202020204" pitchFamily="34" charset="0"/>
              <a:buChar char="•"/>
            </a:pPr>
            <a:r>
              <a:rPr lang="en-US" dirty="0"/>
              <a:t>To develop a pragmatic, replicable </a:t>
            </a:r>
            <a:r>
              <a:rPr lang="en-US" b="1" dirty="0"/>
              <a:t>iterative RE-AIM </a:t>
            </a:r>
            <a:r>
              <a:rPr lang="en-US" dirty="0"/>
              <a:t>implementation strategy bundle to inform mid-course corrections</a:t>
            </a:r>
          </a:p>
          <a:p>
            <a:pPr marL="0" indent="0">
              <a:spcBef>
                <a:spcPts val="0"/>
              </a:spcBef>
              <a:buClrTx/>
              <a:buNone/>
            </a:pPr>
            <a:endParaRPr lang="en-US" dirty="0"/>
          </a:p>
          <a:p>
            <a:pPr>
              <a:spcBef>
                <a:spcPts val="0"/>
              </a:spcBef>
              <a:buClrTx/>
              <a:buFont typeface="Arial" panose="020B0604020202020204" pitchFamily="34" charset="0"/>
              <a:buChar char="•"/>
            </a:pPr>
            <a:r>
              <a:rPr lang="en-US" dirty="0"/>
              <a:t>To use this audit and feedback </a:t>
            </a:r>
            <a:r>
              <a:rPr lang="en-US" b="1" dirty="0"/>
              <a:t>implementation strategy bundle </a:t>
            </a:r>
            <a:r>
              <a:rPr lang="en-US" dirty="0"/>
              <a:t>based on RE-AIM to help implementation teams guide adaptations</a:t>
            </a:r>
          </a:p>
          <a:p>
            <a:pPr marL="0" indent="0">
              <a:spcBef>
                <a:spcPts val="0"/>
              </a:spcBef>
              <a:buClrTx/>
              <a:buNone/>
            </a:pPr>
            <a:endParaRPr lang="en-US" dirty="0"/>
          </a:p>
          <a:p>
            <a:pPr>
              <a:spcBef>
                <a:spcPts val="0"/>
              </a:spcBef>
              <a:buClrTx/>
              <a:buFont typeface="Arial" panose="020B0604020202020204" pitchFamily="34" charset="0"/>
              <a:buChar char="•"/>
            </a:pPr>
            <a:r>
              <a:rPr lang="en-US" dirty="0"/>
              <a:t>To provide a </a:t>
            </a:r>
            <a:r>
              <a:rPr lang="en-US" b="1" dirty="0"/>
              <a:t>conceptual and data-based process </a:t>
            </a:r>
            <a:r>
              <a:rPr lang="en-US" dirty="0"/>
              <a:t>to help implementation teams reflect upon progress, set priorities, and develop action plans </a:t>
            </a:r>
          </a:p>
          <a:p>
            <a:pPr marL="0" indent="0">
              <a:spcBef>
                <a:spcPts val="0"/>
              </a:spcBef>
              <a:buClrTx/>
              <a:buNone/>
            </a:pPr>
            <a:endParaRPr lang="en-US" dirty="0"/>
          </a:p>
          <a:p>
            <a:pPr>
              <a:spcBef>
                <a:spcPts val="0"/>
              </a:spcBef>
              <a:buClrTx/>
              <a:buFont typeface="Arial" panose="020B0604020202020204" pitchFamily="34" charset="0"/>
              <a:buChar char="•"/>
            </a:pPr>
            <a:r>
              <a:rPr lang="en-US" dirty="0"/>
              <a:t>To test this process </a:t>
            </a:r>
            <a:r>
              <a:rPr lang="en-US" b="1" dirty="0"/>
              <a:t>across 5 different VA </a:t>
            </a:r>
            <a:r>
              <a:rPr lang="en-US" dirty="0"/>
              <a:t>health services research projects (on pain, care transitions, cardiac care, rural health)</a:t>
            </a:r>
          </a:p>
        </p:txBody>
      </p:sp>
      <p:sp>
        <p:nvSpPr>
          <p:cNvPr id="5" name="TextBox 4">
            <a:extLst>
              <a:ext uri="{FF2B5EF4-FFF2-40B4-BE49-F238E27FC236}">
                <a16:creationId xmlns:a16="http://schemas.microsoft.com/office/drawing/2014/main" id="{28DAE110-70ED-CB47-8182-1E086F6FB8BE}"/>
              </a:ext>
            </a:extLst>
          </p:cNvPr>
          <p:cNvSpPr txBox="1"/>
          <p:nvPr/>
        </p:nvSpPr>
        <p:spPr>
          <a:xfrm>
            <a:off x="260116" y="6210262"/>
            <a:ext cx="10243752" cy="338554"/>
          </a:xfrm>
          <a:prstGeom prst="rect">
            <a:avLst/>
          </a:prstGeom>
          <a:noFill/>
        </p:spPr>
        <p:txBody>
          <a:bodyPr wrap="square" rtlCol="0">
            <a:spAutoFit/>
          </a:bodyPr>
          <a:lstStyle/>
          <a:p>
            <a:r>
              <a:rPr lang="en-US" sz="1600" dirty="0"/>
              <a:t>Glasgow, RE .... &amp; Rabin B. Making implementation science more rapid. (2020) </a:t>
            </a:r>
            <a:r>
              <a:rPr lang="en-US" sz="1600" i="1" dirty="0"/>
              <a:t>Frontiers Public Health</a:t>
            </a:r>
            <a:r>
              <a:rPr lang="en-US" sz="1600" dirty="0"/>
              <a:t>. 8: 194</a:t>
            </a:r>
          </a:p>
        </p:txBody>
      </p:sp>
      <p:pic>
        <p:nvPicPr>
          <p:cNvPr id="7" name="Picture 6">
            <a:extLst>
              <a:ext uri="{FF2B5EF4-FFF2-40B4-BE49-F238E27FC236}">
                <a16:creationId xmlns:a16="http://schemas.microsoft.com/office/drawing/2014/main" id="{2F6F2D79-CFD2-40C4-B020-97D109FA1904}"/>
              </a:ext>
            </a:extLst>
          </p:cNvPr>
          <p:cNvPicPr>
            <a:picLocks noChangeAspect="1"/>
          </p:cNvPicPr>
          <p:nvPr/>
        </p:nvPicPr>
        <p:blipFill>
          <a:blip r:embed="rId2"/>
          <a:stretch>
            <a:fillRect/>
          </a:stretch>
        </p:blipFill>
        <p:spPr>
          <a:xfrm>
            <a:off x="10187754" y="5931973"/>
            <a:ext cx="2004246" cy="905244"/>
          </a:xfrm>
          <a:prstGeom prst="rect">
            <a:avLst/>
          </a:prstGeom>
        </p:spPr>
      </p:pic>
      <p:pic>
        <p:nvPicPr>
          <p:cNvPr id="8" name="Graphic 7">
            <a:extLst>
              <a:ext uri="{FF2B5EF4-FFF2-40B4-BE49-F238E27FC236}">
                <a16:creationId xmlns:a16="http://schemas.microsoft.com/office/drawing/2014/main" id="{CF1AF94B-90AB-469E-A7A3-BC0AB797883A}"/>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42"/>
          <a:stretch/>
        </p:blipFill>
        <p:spPr>
          <a:xfrm>
            <a:off x="0" y="1049"/>
            <a:ext cx="12192000" cy="239387"/>
          </a:xfrm>
          <a:prstGeom prst="rect">
            <a:avLst/>
          </a:prstGeom>
        </p:spPr>
      </p:pic>
      <p:sp>
        <p:nvSpPr>
          <p:cNvPr id="4" name="TextBox 3">
            <a:extLst>
              <a:ext uri="{FF2B5EF4-FFF2-40B4-BE49-F238E27FC236}">
                <a16:creationId xmlns:a16="http://schemas.microsoft.com/office/drawing/2014/main" id="{2844B2A3-0EFF-C684-D58C-76E8662DE531}"/>
              </a:ext>
            </a:extLst>
          </p:cNvPr>
          <p:cNvSpPr txBox="1"/>
          <p:nvPr/>
        </p:nvSpPr>
        <p:spPr>
          <a:xfrm>
            <a:off x="10969714" y="274500"/>
            <a:ext cx="1028700" cy="369332"/>
          </a:xfrm>
          <a:prstGeom prst="rect">
            <a:avLst/>
          </a:prstGeom>
          <a:noFill/>
        </p:spPr>
        <p:txBody>
          <a:bodyPr wrap="square">
            <a:spAutoFit/>
          </a:bodyPr>
          <a:lstStyle/>
          <a:p>
            <a:r>
              <a:rPr lang="en-US" sz="1800" dirty="0"/>
              <a:t>C-</a:t>
            </a:r>
            <a:r>
              <a:rPr lang="en-US" sz="1800" b="1" dirty="0">
                <a:solidFill>
                  <a:srgbClr val="0070C0"/>
                </a:solidFill>
              </a:rPr>
              <a:t>S</a:t>
            </a:r>
            <a:r>
              <a:rPr lang="en-US" sz="1800" dirty="0"/>
              <a:t>-M-</a:t>
            </a:r>
            <a:r>
              <a:rPr lang="en-US" sz="1800" b="1" dirty="0">
                <a:solidFill>
                  <a:srgbClr val="0070C0"/>
                </a:solidFill>
              </a:rPr>
              <a:t>O</a:t>
            </a:r>
            <a:endParaRPr lang="en-US" b="1" dirty="0">
              <a:solidFill>
                <a:srgbClr val="0070C0"/>
              </a:solidFill>
            </a:endParaRPr>
          </a:p>
        </p:txBody>
      </p:sp>
    </p:spTree>
    <p:extLst>
      <p:ext uri="{BB962C8B-B14F-4D97-AF65-F5344CB8AC3E}">
        <p14:creationId xmlns:p14="http://schemas.microsoft.com/office/powerpoint/2010/main" val="21197994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02806-219B-4ACE-B840-5D05CAA0885C}"/>
              </a:ext>
            </a:extLst>
          </p:cNvPr>
          <p:cNvSpPr>
            <a:spLocks noGrp="1"/>
          </p:cNvSpPr>
          <p:nvPr>
            <p:ph type="title"/>
          </p:nvPr>
        </p:nvSpPr>
        <p:spPr>
          <a:xfrm>
            <a:off x="640079" y="386024"/>
            <a:ext cx="10173010" cy="959908"/>
          </a:xfrm>
        </p:spPr>
        <p:txBody>
          <a:bodyPr anchor="ctr">
            <a:normAutofit/>
          </a:bodyPr>
          <a:lstStyle/>
          <a:p>
            <a:r>
              <a:rPr lang="en-US" sz="4000" b="1" dirty="0">
                <a:cs typeface="Calibri Light" panose="020F0302020204030204" pitchFamily="34" charset="0"/>
              </a:rPr>
              <a:t>How do you use iterative RE-AIM?</a:t>
            </a:r>
          </a:p>
        </p:txBody>
      </p:sp>
      <p:graphicFrame>
        <p:nvGraphicFramePr>
          <p:cNvPr id="6" name="Diagram 5">
            <a:extLst>
              <a:ext uri="{FF2B5EF4-FFF2-40B4-BE49-F238E27FC236}">
                <a16:creationId xmlns:a16="http://schemas.microsoft.com/office/drawing/2014/main" id="{6E14E073-3457-4715-8A7E-CA094B9E8403}"/>
              </a:ext>
            </a:extLst>
          </p:cNvPr>
          <p:cNvGraphicFramePr/>
          <p:nvPr/>
        </p:nvGraphicFramePr>
        <p:xfrm>
          <a:off x="640079" y="1572378"/>
          <a:ext cx="10642963" cy="41331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2A809B5-E0E2-4A7C-A7FC-19B8F7DC5B53}"/>
              </a:ext>
            </a:extLst>
          </p:cNvPr>
          <p:cNvPicPr>
            <a:picLocks noChangeAspect="1"/>
          </p:cNvPicPr>
          <p:nvPr/>
        </p:nvPicPr>
        <p:blipFill>
          <a:blip r:embed="rId8"/>
          <a:stretch>
            <a:fillRect/>
          </a:stretch>
        </p:blipFill>
        <p:spPr>
          <a:xfrm>
            <a:off x="10187754" y="5931973"/>
            <a:ext cx="2004246" cy="905244"/>
          </a:xfrm>
          <a:prstGeom prst="rect">
            <a:avLst/>
          </a:prstGeom>
        </p:spPr>
      </p:pic>
      <p:pic>
        <p:nvPicPr>
          <p:cNvPr id="5" name="Graphic 4">
            <a:extLst>
              <a:ext uri="{FF2B5EF4-FFF2-40B4-BE49-F238E27FC236}">
                <a16:creationId xmlns:a16="http://schemas.microsoft.com/office/drawing/2014/main" id="{775C21D7-DAA3-4095-9ABC-8E2D632A785B}"/>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l="842"/>
          <a:stretch/>
        </p:blipFill>
        <p:spPr>
          <a:xfrm>
            <a:off x="0" y="1049"/>
            <a:ext cx="12192000" cy="239387"/>
          </a:xfrm>
          <a:prstGeom prst="rect">
            <a:avLst/>
          </a:prstGeom>
        </p:spPr>
      </p:pic>
      <p:sp>
        <p:nvSpPr>
          <p:cNvPr id="3" name="TextBox 2">
            <a:extLst>
              <a:ext uri="{FF2B5EF4-FFF2-40B4-BE49-F238E27FC236}">
                <a16:creationId xmlns:a16="http://schemas.microsoft.com/office/drawing/2014/main" id="{271087FF-59CC-92D6-1EAA-6CED0FD82E56}"/>
              </a:ext>
            </a:extLst>
          </p:cNvPr>
          <p:cNvSpPr txBox="1"/>
          <p:nvPr/>
        </p:nvSpPr>
        <p:spPr>
          <a:xfrm>
            <a:off x="10969714" y="274500"/>
            <a:ext cx="1028700" cy="369332"/>
          </a:xfrm>
          <a:prstGeom prst="rect">
            <a:avLst/>
          </a:prstGeom>
          <a:noFill/>
        </p:spPr>
        <p:txBody>
          <a:bodyPr wrap="square">
            <a:spAutoFit/>
          </a:bodyPr>
          <a:lstStyle/>
          <a:p>
            <a:r>
              <a:rPr lang="en-US" sz="1800" dirty="0"/>
              <a:t>C-</a:t>
            </a:r>
            <a:r>
              <a:rPr lang="en-US" sz="1800" b="1" dirty="0">
                <a:solidFill>
                  <a:srgbClr val="0070C0"/>
                </a:solidFill>
              </a:rPr>
              <a:t>S</a:t>
            </a:r>
            <a:r>
              <a:rPr lang="en-US" sz="1800" dirty="0"/>
              <a:t>-M-O</a:t>
            </a:r>
            <a:endParaRPr lang="en-US" dirty="0"/>
          </a:p>
        </p:txBody>
      </p:sp>
    </p:spTree>
    <p:extLst>
      <p:ext uri="{BB962C8B-B14F-4D97-AF65-F5344CB8AC3E}">
        <p14:creationId xmlns:p14="http://schemas.microsoft.com/office/powerpoint/2010/main" val="3844192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CEBF7-8AB3-2A4B-A0A6-9047F68DBE70}"/>
              </a:ext>
            </a:extLst>
          </p:cNvPr>
          <p:cNvSpPr>
            <a:spLocks noGrp="1"/>
          </p:cNvSpPr>
          <p:nvPr>
            <p:ph type="title" idx="4294967295"/>
          </p:nvPr>
        </p:nvSpPr>
        <p:spPr>
          <a:xfrm>
            <a:off x="597739" y="399482"/>
            <a:ext cx="7693553" cy="400109"/>
          </a:xfrm>
        </p:spPr>
        <p:txBody>
          <a:bodyPr>
            <a:noAutofit/>
          </a:bodyPr>
          <a:lstStyle/>
          <a:p>
            <a:r>
              <a:rPr lang="en-US" sz="4000" b="1" dirty="0"/>
              <a:t>RE-AIM Assessment Rating Form</a:t>
            </a:r>
            <a:endParaRPr lang="en-US" sz="4000" dirty="0"/>
          </a:p>
        </p:txBody>
      </p:sp>
      <p:sp>
        <p:nvSpPr>
          <p:cNvPr id="3" name="Content Placeholder 2">
            <a:extLst>
              <a:ext uri="{FF2B5EF4-FFF2-40B4-BE49-F238E27FC236}">
                <a16:creationId xmlns:a16="http://schemas.microsoft.com/office/drawing/2014/main" id="{9CCE5991-B856-1B4E-BADE-DE71EEBA4DF9}"/>
              </a:ext>
            </a:extLst>
          </p:cNvPr>
          <p:cNvSpPr>
            <a:spLocks noGrp="1"/>
          </p:cNvSpPr>
          <p:nvPr>
            <p:ph idx="4294967295"/>
          </p:nvPr>
        </p:nvSpPr>
        <p:spPr>
          <a:xfrm>
            <a:off x="597739" y="958637"/>
            <a:ext cx="11141679" cy="1331981"/>
          </a:xfrm>
        </p:spPr>
        <p:txBody>
          <a:bodyPr>
            <a:noAutofit/>
          </a:bodyPr>
          <a:lstStyle/>
          <a:p>
            <a:pPr marL="0" indent="0">
              <a:buNone/>
            </a:pPr>
            <a:r>
              <a:rPr lang="en-US" sz="2000" dirty="0"/>
              <a:t>Please rate each question below regarding the importance of and the need to enhance each RE-AIM dimension in your project. Use your best estimate to provide a 1-5 rating for each item even if you are not sure or do not feel you have quite enough information.</a:t>
            </a:r>
          </a:p>
          <a:p>
            <a:pPr marL="0" indent="0">
              <a:buNone/>
            </a:pPr>
            <a:r>
              <a:rPr lang="en-US" sz="2000" dirty="0"/>
              <a:t> </a:t>
            </a:r>
            <a:r>
              <a:rPr lang="en-US" sz="2000" b="1" dirty="0"/>
              <a:t>REACH</a:t>
            </a:r>
            <a:r>
              <a:rPr lang="en-US" sz="2000" dirty="0"/>
              <a:t> (to eligible Veterans)</a:t>
            </a:r>
          </a:p>
        </p:txBody>
      </p:sp>
      <p:graphicFrame>
        <p:nvGraphicFramePr>
          <p:cNvPr id="4" name="Table 3">
            <a:extLst>
              <a:ext uri="{FF2B5EF4-FFF2-40B4-BE49-F238E27FC236}">
                <a16:creationId xmlns:a16="http://schemas.microsoft.com/office/drawing/2014/main" id="{3AB0478E-0DA5-49CD-B666-06EC190EACFB}"/>
              </a:ext>
            </a:extLst>
          </p:cNvPr>
          <p:cNvGraphicFramePr>
            <a:graphicFrameLocks noGrp="1"/>
          </p:cNvGraphicFramePr>
          <p:nvPr/>
        </p:nvGraphicFramePr>
        <p:xfrm>
          <a:off x="597738" y="2422010"/>
          <a:ext cx="11141680" cy="3509963"/>
        </p:xfrm>
        <a:graphic>
          <a:graphicData uri="http://schemas.openxmlformats.org/drawingml/2006/table">
            <a:tbl>
              <a:tblPr firstRow="1" bandRow="1">
                <a:tableStyleId>{7DF18680-E054-41AD-8BC1-D1AEF772440D}</a:tableStyleId>
              </a:tblPr>
              <a:tblGrid>
                <a:gridCol w="5570840">
                  <a:extLst>
                    <a:ext uri="{9D8B030D-6E8A-4147-A177-3AD203B41FA5}">
                      <a16:colId xmlns:a16="http://schemas.microsoft.com/office/drawing/2014/main" val="1733080793"/>
                    </a:ext>
                  </a:extLst>
                </a:gridCol>
                <a:gridCol w="5570840">
                  <a:extLst>
                    <a:ext uri="{9D8B030D-6E8A-4147-A177-3AD203B41FA5}">
                      <a16:colId xmlns:a16="http://schemas.microsoft.com/office/drawing/2014/main" val="3648094530"/>
                    </a:ext>
                  </a:extLst>
                </a:gridCol>
              </a:tblGrid>
              <a:tr h="900723">
                <a:tc>
                  <a:txBody>
                    <a:bodyPr/>
                    <a:lstStyle/>
                    <a:p>
                      <a:pPr algn="ctr"/>
                      <a:r>
                        <a:rPr lang="en-US" sz="2400" dirty="0"/>
                        <a:t>How</a:t>
                      </a:r>
                      <a:r>
                        <a:rPr lang="en-US" sz="2400" u="sng" dirty="0"/>
                        <a:t> Important </a:t>
                      </a:r>
                      <a:r>
                        <a:rPr lang="en-US" sz="2400" dirty="0"/>
                        <a:t>is Reach to this project, </a:t>
                      </a:r>
                    </a:p>
                    <a:p>
                      <a:pPr algn="ctr"/>
                      <a:r>
                        <a:rPr lang="en-US" sz="2400" dirty="0"/>
                        <a:t>at this time? </a:t>
                      </a:r>
                      <a:endParaRPr lang="en-US" sz="2400" dirty="0">
                        <a:solidFill>
                          <a:schemeClr val="tx1"/>
                        </a:solidFill>
                      </a:endParaRPr>
                    </a:p>
                  </a:txBody>
                  <a:tcPr marL="68580" marR="68580" marT="34290" marB="34290">
                    <a:solidFill>
                      <a:srgbClr val="154C7F"/>
                    </a:solidFill>
                  </a:tcPr>
                </a:tc>
                <a:tc>
                  <a:txBody>
                    <a:bodyPr/>
                    <a:lstStyle/>
                    <a:p>
                      <a:pPr algn="ctr"/>
                      <a:r>
                        <a:rPr lang="en-US" sz="2400" dirty="0"/>
                        <a:t>How satisfied are you with </a:t>
                      </a:r>
                      <a:r>
                        <a:rPr lang="en-US" sz="2400" u="sng" dirty="0"/>
                        <a:t>Progress</a:t>
                      </a:r>
                      <a:r>
                        <a:rPr lang="en-US" sz="2400" dirty="0"/>
                        <a:t> to date on Reach?</a:t>
                      </a:r>
                      <a:endParaRPr lang="en-US" sz="2400" dirty="0">
                        <a:solidFill>
                          <a:schemeClr val="tx1"/>
                        </a:solidFill>
                      </a:endParaRPr>
                    </a:p>
                  </a:txBody>
                  <a:tcPr marL="68580" marR="68580" marT="34290" marB="34290">
                    <a:solidFill>
                      <a:srgbClr val="154C7F"/>
                    </a:solidFill>
                  </a:tcPr>
                </a:tc>
                <a:extLst>
                  <a:ext uri="{0D108BD9-81ED-4DB2-BD59-A6C34878D82A}">
                    <a16:rowId xmlns:a16="http://schemas.microsoft.com/office/drawing/2014/main" val="3001871282"/>
                  </a:ext>
                </a:extLst>
              </a:tr>
              <a:tr h="521848">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lang="en-US" sz="2400" dirty="0"/>
                        <a:t>1 = not important </a:t>
                      </a:r>
                    </a:p>
                  </a:txBody>
                  <a:tcPr marL="68580" marR="68580" marT="34290" marB="34290"/>
                </a:tc>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lang="en-US" sz="2400" dirty="0"/>
                        <a:t>1 = not satisfied </a:t>
                      </a:r>
                    </a:p>
                  </a:txBody>
                  <a:tcPr marL="68580" marR="68580" marT="34290" marB="34290"/>
                </a:tc>
                <a:extLst>
                  <a:ext uri="{0D108BD9-81ED-4DB2-BD59-A6C34878D82A}">
                    <a16:rowId xmlns:a16="http://schemas.microsoft.com/office/drawing/2014/main" val="1396932565"/>
                  </a:ext>
                </a:extLst>
              </a:tr>
              <a:tr h="521848">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lang="en-US" sz="2400" dirty="0"/>
                        <a:t>2=somewhat important</a:t>
                      </a:r>
                    </a:p>
                  </a:txBody>
                  <a:tcPr marL="68580" marR="68580" marT="34290" marB="34290"/>
                </a:tc>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lang="en-US" sz="2400" dirty="0"/>
                        <a:t>2=somewhat satisfied</a:t>
                      </a:r>
                    </a:p>
                  </a:txBody>
                  <a:tcPr marL="68580" marR="68580" marT="34290" marB="34290"/>
                </a:tc>
                <a:extLst>
                  <a:ext uri="{0D108BD9-81ED-4DB2-BD59-A6C34878D82A}">
                    <a16:rowId xmlns:a16="http://schemas.microsoft.com/office/drawing/2014/main" val="3485648323"/>
                  </a:ext>
                </a:extLst>
              </a:tr>
              <a:tr h="521848">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lang="en-US" sz="2400" dirty="0"/>
                        <a:t>3= important</a:t>
                      </a:r>
                    </a:p>
                  </a:txBody>
                  <a:tcPr marL="68580" marR="68580" marT="34290" marB="34290"/>
                </a:tc>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lang="en-US" sz="2400" dirty="0"/>
                        <a:t>3= satisfied</a:t>
                      </a:r>
                    </a:p>
                  </a:txBody>
                  <a:tcPr marL="68580" marR="68580" marT="34290" marB="34290"/>
                </a:tc>
                <a:extLst>
                  <a:ext uri="{0D108BD9-81ED-4DB2-BD59-A6C34878D82A}">
                    <a16:rowId xmlns:a16="http://schemas.microsoft.com/office/drawing/2014/main" val="3903144946"/>
                  </a:ext>
                </a:extLst>
              </a:tr>
              <a:tr h="521848">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lang="en-US" sz="2400" dirty="0"/>
                        <a:t>4=moderately important</a:t>
                      </a:r>
                    </a:p>
                  </a:txBody>
                  <a:tcPr marL="68580" marR="68580" marT="34290" marB="34290"/>
                </a:tc>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lang="en-US" sz="2400" dirty="0"/>
                        <a:t>4=moderately satisfied</a:t>
                      </a:r>
                    </a:p>
                  </a:txBody>
                  <a:tcPr marL="68580" marR="68580" marT="34290" marB="34290"/>
                </a:tc>
                <a:extLst>
                  <a:ext uri="{0D108BD9-81ED-4DB2-BD59-A6C34878D82A}">
                    <a16:rowId xmlns:a16="http://schemas.microsoft.com/office/drawing/2014/main" val="3924979229"/>
                  </a:ext>
                </a:extLst>
              </a:tr>
              <a:tr h="521848">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lang="en-US" sz="2400" dirty="0"/>
                        <a:t>5 = extremely important</a:t>
                      </a:r>
                    </a:p>
                  </a:txBody>
                  <a:tcPr marL="68580" marR="68580" marT="34290" marB="34290"/>
                </a:tc>
                <a:tc>
                  <a:txBody>
                    <a:bodyPr/>
                    <a:lstStyle/>
                    <a:p>
                      <a:pPr marL="914400" marR="0" lvl="0" indent="0" algn="l" defTabSz="914400" rtl="0" eaLnBrk="1" fontAlgn="auto" latinLnBrk="0" hangingPunct="1">
                        <a:lnSpc>
                          <a:spcPct val="100000"/>
                        </a:lnSpc>
                        <a:spcBef>
                          <a:spcPts val="0"/>
                        </a:spcBef>
                        <a:spcAft>
                          <a:spcPts val="0"/>
                        </a:spcAft>
                        <a:buClrTx/>
                        <a:buSzTx/>
                        <a:buFontTx/>
                        <a:buNone/>
                        <a:tabLst/>
                        <a:defRPr/>
                      </a:pPr>
                      <a:r>
                        <a:rPr lang="en-US" sz="2400" dirty="0"/>
                        <a:t>5 = extremely satisfied</a:t>
                      </a:r>
                    </a:p>
                  </a:txBody>
                  <a:tcPr marL="68580" marR="68580" marT="34290" marB="34290"/>
                </a:tc>
                <a:extLst>
                  <a:ext uri="{0D108BD9-81ED-4DB2-BD59-A6C34878D82A}">
                    <a16:rowId xmlns:a16="http://schemas.microsoft.com/office/drawing/2014/main" val="3042901542"/>
                  </a:ext>
                </a:extLst>
              </a:tr>
            </a:tbl>
          </a:graphicData>
        </a:graphic>
      </p:graphicFrame>
      <p:sp>
        <p:nvSpPr>
          <p:cNvPr id="6" name="TextBox 5">
            <a:extLst>
              <a:ext uri="{FF2B5EF4-FFF2-40B4-BE49-F238E27FC236}">
                <a16:creationId xmlns:a16="http://schemas.microsoft.com/office/drawing/2014/main" id="{A4E7C58E-FFCB-ED4C-AE15-BD2D642BD92D}"/>
              </a:ext>
            </a:extLst>
          </p:cNvPr>
          <p:cNvSpPr txBox="1"/>
          <p:nvPr/>
        </p:nvSpPr>
        <p:spPr>
          <a:xfrm>
            <a:off x="1701710" y="6097621"/>
            <a:ext cx="7993856" cy="400110"/>
          </a:xfrm>
          <a:prstGeom prst="rect">
            <a:avLst/>
          </a:prstGeom>
          <a:noFill/>
        </p:spPr>
        <p:txBody>
          <a:bodyPr wrap="square" rtlCol="0">
            <a:spAutoFit/>
          </a:bodyPr>
          <a:lstStyle/>
          <a:p>
            <a:r>
              <a:rPr lang="en-US" sz="2000" b="1" dirty="0"/>
              <a:t>Comments:</a:t>
            </a:r>
          </a:p>
        </p:txBody>
      </p:sp>
      <p:pic>
        <p:nvPicPr>
          <p:cNvPr id="8" name="Picture 7">
            <a:extLst>
              <a:ext uri="{FF2B5EF4-FFF2-40B4-BE49-F238E27FC236}">
                <a16:creationId xmlns:a16="http://schemas.microsoft.com/office/drawing/2014/main" id="{DBDA5A66-0775-47B9-BA77-735A23123750}"/>
              </a:ext>
            </a:extLst>
          </p:cNvPr>
          <p:cNvPicPr>
            <a:picLocks noChangeAspect="1"/>
          </p:cNvPicPr>
          <p:nvPr/>
        </p:nvPicPr>
        <p:blipFill>
          <a:blip r:embed="rId2"/>
          <a:stretch>
            <a:fillRect/>
          </a:stretch>
        </p:blipFill>
        <p:spPr>
          <a:xfrm>
            <a:off x="10187754" y="5931973"/>
            <a:ext cx="2004246" cy="905244"/>
          </a:xfrm>
          <a:prstGeom prst="rect">
            <a:avLst/>
          </a:prstGeom>
        </p:spPr>
      </p:pic>
      <p:pic>
        <p:nvPicPr>
          <p:cNvPr id="9" name="Graphic 8">
            <a:extLst>
              <a:ext uri="{FF2B5EF4-FFF2-40B4-BE49-F238E27FC236}">
                <a16:creationId xmlns:a16="http://schemas.microsoft.com/office/drawing/2014/main" id="{3EB0EE5D-288B-401E-9B94-281FC6A5545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42"/>
          <a:stretch/>
        </p:blipFill>
        <p:spPr>
          <a:xfrm>
            <a:off x="0" y="1049"/>
            <a:ext cx="12192000" cy="239387"/>
          </a:xfrm>
          <a:prstGeom prst="rect">
            <a:avLst/>
          </a:prstGeom>
        </p:spPr>
      </p:pic>
      <p:sp>
        <p:nvSpPr>
          <p:cNvPr id="5" name="TextBox 4">
            <a:extLst>
              <a:ext uri="{FF2B5EF4-FFF2-40B4-BE49-F238E27FC236}">
                <a16:creationId xmlns:a16="http://schemas.microsoft.com/office/drawing/2014/main" id="{3039B2D6-6F5C-9BDD-3A0E-9E971BCF054D}"/>
              </a:ext>
            </a:extLst>
          </p:cNvPr>
          <p:cNvSpPr txBox="1"/>
          <p:nvPr/>
        </p:nvSpPr>
        <p:spPr>
          <a:xfrm>
            <a:off x="10969714" y="274500"/>
            <a:ext cx="1028700" cy="369332"/>
          </a:xfrm>
          <a:prstGeom prst="rect">
            <a:avLst/>
          </a:prstGeom>
          <a:noFill/>
        </p:spPr>
        <p:txBody>
          <a:bodyPr wrap="square">
            <a:spAutoFit/>
          </a:bodyPr>
          <a:lstStyle/>
          <a:p>
            <a:r>
              <a:rPr lang="en-US" sz="1800" dirty="0"/>
              <a:t>C-S-M-</a:t>
            </a:r>
            <a:r>
              <a:rPr lang="en-US" sz="1800" b="1" dirty="0">
                <a:solidFill>
                  <a:srgbClr val="0070C0"/>
                </a:solidFill>
              </a:rPr>
              <a:t>O</a:t>
            </a:r>
            <a:endParaRPr lang="en-US" b="1" dirty="0">
              <a:solidFill>
                <a:srgbClr val="0070C0"/>
              </a:solidFill>
            </a:endParaRPr>
          </a:p>
        </p:txBody>
      </p:sp>
    </p:spTree>
    <p:extLst>
      <p:ext uri="{BB962C8B-B14F-4D97-AF65-F5344CB8AC3E}">
        <p14:creationId xmlns:p14="http://schemas.microsoft.com/office/powerpoint/2010/main" val="767996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
        <p:nvSpPr>
          <p:cNvPr id="2" name="TextBox 2"/>
          <p:cNvSpPr txBox="1"/>
          <p:nvPr/>
        </p:nvSpPr>
        <p:spPr>
          <a:xfrm>
            <a:off x="2038350" y="685800"/>
            <a:ext cx="3123286" cy="1264577"/>
          </a:xfrm>
          <a:prstGeom prst="rect">
            <a:avLst/>
          </a:prstGeom>
        </p:spPr>
        <p:txBody>
          <a:bodyPr lIns="0" tIns="0" rIns="0" bIns="0" rtlCol="0" anchor="t">
            <a:spAutoFit/>
          </a:bodyPr>
          <a:lstStyle/>
          <a:p>
            <a:pPr defTabSz="857250">
              <a:lnSpc>
                <a:spcPts val="5063"/>
              </a:lnSpc>
            </a:pPr>
            <a:r>
              <a:rPr lang="en-US" sz="4219" spc="41">
                <a:solidFill>
                  <a:srgbClr val="35382F"/>
                </a:solidFill>
                <a:latin typeface="Century Gothic" panose="020B0502020202020204" pitchFamily="34" charset="0"/>
              </a:rPr>
              <a:t>17-24 year lag time</a:t>
            </a:r>
          </a:p>
        </p:txBody>
      </p:sp>
      <p:sp>
        <p:nvSpPr>
          <p:cNvPr id="3" name="TextBox 3"/>
          <p:cNvSpPr txBox="1"/>
          <p:nvPr/>
        </p:nvSpPr>
        <p:spPr>
          <a:xfrm rot="5400000">
            <a:off x="8485111" y="3389915"/>
            <a:ext cx="3637642" cy="286810"/>
          </a:xfrm>
          <a:prstGeom prst="rect">
            <a:avLst/>
          </a:prstGeom>
        </p:spPr>
        <p:txBody>
          <a:bodyPr lIns="0" tIns="0" rIns="0" bIns="0" rtlCol="0" anchor="t">
            <a:spAutoFit/>
          </a:bodyPr>
          <a:lstStyle/>
          <a:p>
            <a:pPr defTabSz="857250">
              <a:lnSpc>
                <a:spcPts val="2363"/>
              </a:lnSpc>
            </a:pPr>
            <a:r>
              <a:rPr lang="en-US" sz="1969" spc="98">
                <a:solidFill>
                  <a:srgbClr val="35382F"/>
                </a:solidFill>
                <a:latin typeface="Century Gothic" panose="020B0502020202020204" pitchFamily="34" charset="0"/>
              </a:rPr>
              <a:t>RIGHT TURN ON RED</a:t>
            </a:r>
          </a:p>
        </p:txBody>
      </p:sp>
      <p:sp>
        <p:nvSpPr>
          <p:cNvPr id="4" name="TextBox 4"/>
          <p:cNvSpPr txBox="1"/>
          <p:nvPr/>
        </p:nvSpPr>
        <p:spPr>
          <a:xfrm>
            <a:off x="2038350" y="5198376"/>
            <a:ext cx="3123286" cy="961802"/>
          </a:xfrm>
          <a:prstGeom prst="rect">
            <a:avLst/>
          </a:prstGeom>
        </p:spPr>
        <p:txBody>
          <a:bodyPr lIns="0" tIns="0" rIns="0" bIns="0" rtlCol="0" anchor="t">
            <a:spAutoFit/>
          </a:bodyPr>
          <a:lstStyle/>
          <a:p>
            <a:pPr defTabSz="857250">
              <a:lnSpc>
                <a:spcPts val="2531"/>
              </a:lnSpc>
            </a:pPr>
            <a:r>
              <a:rPr lang="en-US" sz="2250" spc="34" dirty="0">
                <a:solidFill>
                  <a:srgbClr val="35382F"/>
                </a:solidFill>
                <a:latin typeface="Century Gothic" panose="020B0502020202020204" pitchFamily="34" charset="0"/>
              </a:rPr>
              <a:t>Let’s think about evolution for a moment</a:t>
            </a:r>
          </a:p>
        </p:txBody>
      </p:sp>
      <p:sp>
        <p:nvSpPr>
          <p:cNvPr id="5" name="AutoShape 5"/>
          <p:cNvSpPr/>
          <p:nvPr/>
        </p:nvSpPr>
        <p:spPr>
          <a:xfrm>
            <a:off x="5775997" y="6155096"/>
            <a:ext cx="4377653" cy="17105"/>
          </a:xfrm>
          <a:prstGeom prst="rect">
            <a:avLst/>
          </a:prstGeom>
          <a:solidFill>
            <a:srgbClr val="35382F"/>
          </a:solidFill>
        </p:spPr>
        <p:txBody>
          <a:bodyPr/>
          <a:lstStyle/>
          <a:p>
            <a:pPr defTabSz="857250"/>
            <a:endParaRPr lang="en-US" sz="1688">
              <a:solidFill>
                <a:prstClr val="black"/>
              </a:solidFill>
              <a:latin typeface="Century Gothic" panose="020B0502020202020204" pitchFamily="34" charset="0"/>
            </a:endParaRPr>
          </a:p>
        </p:txBody>
      </p:sp>
      <p:sp>
        <p:nvSpPr>
          <p:cNvPr id="6" name="Freeform 6"/>
          <p:cNvSpPr/>
          <p:nvPr/>
        </p:nvSpPr>
        <p:spPr>
          <a:xfrm>
            <a:off x="5998468" y="1256903"/>
            <a:ext cx="3855145" cy="2028770"/>
          </a:xfrm>
          <a:custGeom>
            <a:avLst/>
            <a:gdLst/>
            <a:ahLst/>
            <a:cxnLst/>
            <a:rect l="l" t="t" r="r" b="b"/>
            <a:pathLst>
              <a:path w="4112155" h="2164021">
                <a:moveTo>
                  <a:pt x="0" y="0"/>
                </a:moveTo>
                <a:lnTo>
                  <a:pt x="4112155" y="0"/>
                </a:lnTo>
                <a:lnTo>
                  <a:pt x="4112155" y="2164022"/>
                </a:lnTo>
                <a:lnTo>
                  <a:pt x="0" y="2164022"/>
                </a:lnTo>
                <a:lnTo>
                  <a:pt x="0" y="0"/>
                </a:lnTo>
                <a:close/>
              </a:path>
            </a:pathLst>
          </a:custGeom>
          <a:blipFill>
            <a:blip r:embed="rId2"/>
            <a:stretch>
              <a:fillRect/>
            </a:stretch>
          </a:blipFill>
        </p:spPr>
        <p:txBody>
          <a:bodyPr/>
          <a:lstStyle/>
          <a:p>
            <a:pPr defTabSz="857250"/>
            <a:endParaRPr lang="en-US" sz="1688">
              <a:solidFill>
                <a:prstClr val="black"/>
              </a:solidFill>
              <a:latin typeface="Century Gothic" panose="020B0502020202020204" pitchFamily="34" charset="0"/>
            </a:endParaRPr>
          </a:p>
        </p:txBody>
      </p:sp>
      <p:sp>
        <p:nvSpPr>
          <p:cNvPr id="7" name="Freeform 7"/>
          <p:cNvSpPr/>
          <p:nvPr/>
        </p:nvSpPr>
        <p:spPr>
          <a:xfrm>
            <a:off x="5998468" y="3285673"/>
            <a:ext cx="3855145" cy="2599586"/>
          </a:xfrm>
          <a:custGeom>
            <a:avLst/>
            <a:gdLst/>
            <a:ahLst/>
            <a:cxnLst/>
            <a:rect l="l" t="t" r="r" b="b"/>
            <a:pathLst>
              <a:path w="4112155" h="2772892">
                <a:moveTo>
                  <a:pt x="0" y="0"/>
                </a:moveTo>
                <a:lnTo>
                  <a:pt x="4112155" y="0"/>
                </a:lnTo>
                <a:lnTo>
                  <a:pt x="4112155" y="2772892"/>
                </a:lnTo>
                <a:lnTo>
                  <a:pt x="0" y="2772892"/>
                </a:lnTo>
                <a:lnTo>
                  <a:pt x="0" y="0"/>
                </a:lnTo>
                <a:close/>
              </a:path>
            </a:pathLst>
          </a:custGeom>
          <a:blipFill>
            <a:blip r:embed="rId3"/>
            <a:stretch>
              <a:fillRect t="-98081" b="-24088"/>
            </a:stretch>
          </a:blipFill>
        </p:spPr>
        <p:txBody>
          <a:bodyPr/>
          <a:lstStyle/>
          <a:p>
            <a:pPr defTabSz="857250"/>
            <a:endParaRPr lang="en-US" sz="1688">
              <a:solidFill>
                <a:prstClr val="black"/>
              </a:solidFill>
              <a:latin typeface="Century Gothic" panose="020B0502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477744" y="2313435"/>
            <a:ext cx="7797165" cy="0"/>
          </a:xfrm>
          <a:custGeom>
            <a:avLst/>
            <a:gdLst/>
            <a:ahLst/>
            <a:cxnLst/>
            <a:rect l="l" t="t" r="r" b="b"/>
            <a:pathLst>
              <a:path w="7797165">
                <a:moveTo>
                  <a:pt x="0" y="0"/>
                </a:moveTo>
                <a:lnTo>
                  <a:pt x="7796783"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4" name="object 4"/>
          <p:cNvSpPr/>
          <p:nvPr/>
        </p:nvSpPr>
        <p:spPr>
          <a:xfrm>
            <a:off x="2477744" y="2313435"/>
            <a:ext cx="7797165" cy="0"/>
          </a:xfrm>
          <a:custGeom>
            <a:avLst/>
            <a:gdLst/>
            <a:ahLst/>
            <a:cxnLst/>
            <a:rect l="l" t="t" r="r" b="b"/>
            <a:pathLst>
              <a:path w="7797165">
                <a:moveTo>
                  <a:pt x="0" y="0"/>
                </a:moveTo>
                <a:lnTo>
                  <a:pt x="7796783"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5" name="object 5"/>
          <p:cNvSpPr/>
          <p:nvPr/>
        </p:nvSpPr>
        <p:spPr>
          <a:xfrm>
            <a:off x="2477744" y="2415542"/>
            <a:ext cx="7797165" cy="0"/>
          </a:xfrm>
          <a:custGeom>
            <a:avLst/>
            <a:gdLst/>
            <a:ahLst/>
            <a:cxnLst/>
            <a:rect l="l" t="t" r="r" b="b"/>
            <a:pathLst>
              <a:path w="7797165">
                <a:moveTo>
                  <a:pt x="0" y="0"/>
                </a:moveTo>
                <a:lnTo>
                  <a:pt x="779678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7" name="object 7"/>
          <p:cNvSpPr/>
          <p:nvPr/>
        </p:nvSpPr>
        <p:spPr>
          <a:xfrm>
            <a:off x="2477744" y="2519175"/>
            <a:ext cx="7797165" cy="0"/>
          </a:xfrm>
          <a:custGeom>
            <a:avLst/>
            <a:gdLst/>
            <a:ahLst/>
            <a:cxnLst/>
            <a:rect l="l" t="t" r="r" b="b"/>
            <a:pathLst>
              <a:path w="7797165">
                <a:moveTo>
                  <a:pt x="0" y="0"/>
                </a:moveTo>
                <a:lnTo>
                  <a:pt x="779678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8" name="object 8"/>
          <p:cNvSpPr/>
          <p:nvPr/>
        </p:nvSpPr>
        <p:spPr>
          <a:xfrm>
            <a:off x="2477744" y="2519175"/>
            <a:ext cx="7797165" cy="0"/>
          </a:xfrm>
          <a:custGeom>
            <a:avLst/>
            <a:gdLst/>
            <a:ahLst/>
            <a:cxnLst/>
            <a:rect l="l" t="t" r="r" b="b"/>
            <a:pathLst>
              <a:path w="7797165">
                <a:moveTo>
                  <a:pt x="0" y="0"/>
                </a:moveTo>
                <a:lnTo>
                  <a:pt x="779678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9" name="object 9"/>
          <p:cNvSpPr/>
          <p:nvPr/>
        </p:nvSpPr>
        <p:spPr>
          <a:xfrm>
            <a:off x="2477744" y="2622807"/>
            <a:ext cx="7797165" cy="0"/>
          </a:xfrm>
          <a:custGeom>
            <a:avLst/>
            <a:gdLst/>
            <a:ahLst/>
            <a:cxnLst/>
            <a:rect l="l" t="t" r="r" b="b"/>
            <a:pathLst>
              <a:path w="7797165">
                <a:moveTo>
                  <a:pt x="0" y="0"/>
                </a:moveTo>
                <a:lnTo>
                  <a:pt x="779678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0" name="object 10"/>
          <p:cNvSpPr/>
          <p:nvPr/>
        </p:nvSpPr>
        <p:spPr>
          <a:xfrm>
            <a:off x="2477744" y="2622807"/>
            <a:ext cx="7797165" cy="0"/>
          </a:xfrm>
          <a:custGeom>
            <a:avLst/>
            <a:gdLst/>
            <a:ahLst/>
            <a:cxnLst/>
            <a:rect l="l" t="t" r="r" b="b"/>
            <a:pathLst>
              <a:path w="7797165">
                <a:moveTo>
                  <a:pt x="0" y="0"/>
                </a:moveTo>
                <a:lnTo>
                  <a:pt x="779678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1" name="object 11"/>
          <p:cNvSpPr/>
          <p:nvPr/>
        </p:nvSpPr>
        <p:spPr>
          <a:xfrm>
            <a:off x="2477744" y="2726438"/>
            <a:ext cx="7797165" cy="0"/>
          </a:xfrm>
          <a:custGeom>
            <a:avLst/>
            <a:gdLst/>
            <a:ahLst/>
            <a:cxnLst/>
            <a:rect l="l" t="t" r="r" b="b"/>
            <a:pathLst>
              <a:path w="7797165">
                <a:moveTo>
                  <a:pt x="0" y="0"/>
                </a:moveTo>
                <a:lnTo>
                  <a:pt x="779678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2" name="object 12"/>
          <p:cNvSpPr/>
          <p:nvPr/>
        </p:nvSpPr>
        <p:spPr>
          <a:xfrm>
            <a:off x="2477744" y="2726438"/>
            <a:ext cx="7797165" cy="0"/>
          </a:xfrm>
          <a:custGeom>
            <a:avLst/>
            <a:gdLst/>
            <a:ahLst/>
            <a:cxnLst/>
            <a:rect l="l" t="t" r="r" b="b"/>
            <a:pathLst>
              <a:path w="7797165">
                <a:moveTo>
                  <a:pt x="0" y="0"/>
                </a:moveTo>
                <a:lnTo>
                  <a:pt x="779678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3" name="object 13"/>
          <p:cNvSpPr txBox="1"/>
          <p:nvPr/>
        </p:nvSpPr>
        <p:spPr>
          <a:xfrm>
            <a:off x="2050821" y="2191642"/>
            <a:ext cx="297815" cy="197490"/>
          </a:xfrm>
          <a:prstGeom prst="rect">
            <a:avLst/>
          </a:prstGeom>
        </p:spPr>
        <p:txBody>
          <a:bodyPr vert="horz" wrap="square" lIns="0" tIns="12700" rIns="0" bIns="0" rtlCol="0">
            <a:spAutoFit/>
          </a:bodyPr>
          <a:lstStyle/>
          <a:p>
            <a:pPr marL="12700">
              <a:spcBef>
                <a:spcPts val="100"/>
              </a:spcBef>
            </a:pPr>
            <a:r>
              <a:rPr sz="1200" b="1" dirty="0">
                <a:solidFill>
                  <a:srgbClr val="585858"/>
                </a:solidFill>
                <a:latin typeface="Calibri"/>
                <a:cs typeface="Calibri"/>
              </a:rPr>
              <a:t>6</a:t>
            </a:r>
            <a:r>
              <a:rPr sz="1200" b="1" spc="-5" dirty="0">
                <a:solidFill>
                  <a:srgbClr val="585858"/>
                </a:solidFill>
                <a:latin typeface="Calibri"/>
                <a:cs typeface="Calibri"/>
              </a:rPr>
              <a:t>.</a:t>
            </a:r>
            <a:r>
              <a:rPr sz="1200" b="1" dirty="0">
                <a:solidFill>
                  <a:srgbClr val="585858"/>
                </a:solidFill>
                <a:latin typeface="Calibri"/>
                <a:cs typeface="Calibri"/>
              </a:rPr>
              <a:t>00</a:t>
            </a:r>
            <a:endParaRPr sz="1200">
              <a:solidFill>
                <a:prstClr val="black"/>
              </a:solidFill>
              <a:latin typeface="Calibri"/>
              <a:cs typeface="Calibri"/>
            </a:endParaRPr>
          </a:p>
        </p:txBody>
      </p:sp>
      <p:sp>
        <p:nvSpPr>
          <p:cNvPr id="14" name="object 14"/>
          <p:cNvSpPr txBox="1">
            <a:spLocks noGrp="1"/>
          </p:cNvSpPr>
          <p:nvPr>
            <p:ph type="title"/>
          </p:nvPr>
        </p:nvSpPr>
        <p:spPr>
          <a:xfrm>
            <a:off x="673611" y="440371"/>
            <a:ext cx="9441015" cy="567463"/>
          </a:xfrm>
          <a:prstGeom prst="rect">
            <a:avLst/>
          </a:prstGeom>
        </p:spPr>
        <p:txBody>
          <a:bodyPr vert="horz" wrap="square" lIns="0" tIns="13335" rIns="0" bIns="0" rtlCol="0">
            <a:spAutoFit/>
          </a:bodyPr>
          <a:lstStyle/>
          <a:p>
            <a:pPr marL="12700">
              <a:spcBef>
                <a:spcPts val="105"/>
              </a:spcBef>
            </a:pPr>
            <a:r>
              <a:rPr lang="en-US" sz="4000" b="1" dirty="0"/>
              <a:t> </a:t>
            </a:r>
            <a:r>
              <a:rPr sz="4000" b="1" dirty="0"/>
              <a:t>Sample </a:t>
            </a:r>
            <a:r>
              <a:rPr sz="4000" b="1" spc="-10" dirty="0"/>
              <a:t>“Ga</a:t>
            </a:r>
            <a:r>
              <a:rPr lang="en-US" sz="4000" b="1" spc="-10" dirty="0"/>
              <a:t>p” Analysis</a:t>
            </a:r>
            <a:endParaRPr sz="4000" b="1" dirty="0"/>
          </a:p>
        </p:txBody>
      </p:sp>
      <p:grpSp>
        <p:nvGrpSpPr>
          <p:cNvPr id="2" name="Group 1">
            <a:extLst>
              <a:ext uri="{FF2B5EF4-FFF2-40B4-BE49-F238E27FC236}">
                <a16:creationId xmlns:a16="http://schemas.microsoft.com/office/drawing/2014/main" id="{EF47067F-2965-4CFD-8CDA-5C5113F4E285}"/>
              </a:ext>
            </a:extLst>
          </p:cNvPr>
          <p:cNvGrpSpPr/>
          <p:nvPr/>
        </p:nvGrpSpPr>
        <p:grpSpPr>
          <a:xfrm>
            <a:off x="326430" y="1283908"/>
            <a:ext cx="1971039" cy="648254"/>
            <a:chOff x="3255508" y="1189591"/>
            <a:chExt cx="1971039" cy="648254"/>
          </a:xfrm>
        </p:grpSpPr>
        <p:sp>
          <p:nvSpPr>
            <p:cNvPr id="19" name="object 19"/>
            <p:cNvSpPr txBox="1"/>
            <p:nvPr/>
          </p:nvSpPr>
          <p:spPr>
            <a:xfrm>
              <a:off x="3255508" y="1189591"/>
              <a:ext cx="1971039" cy="648254"/>
            </a:xfrm>
            <a:prstGeom prst="rect">
              <a:avLst/>
            </a:prstGeom>
            <a:ln w="12700">
              <a:solidFill>
                <a:srgbClr val="3A7327"/>
              </a:solidFill>
            </a:ln>
          </p:spPr>
          <p:txBody>
            <a:bodyPr vert="horz" wrap="square" lIns="0" tIns="4445" rIns="0" bIns="0" rtlCol="0">
              <a:spAutoFit/>
            </a:bodyPr>
            <a:lstStyle/>
            <a:p>
              <a:pPr marL="714375"/>
              <a:r>
                <a:rPr spc="-5" dirty="0">
                  <a:solidFill>
                    <a:prstClr val="black"/>
                  </a:solidFill>
                  <a:latin typeface="Calibri"/>
                  <a:cs typeface="Calibri"/>
                </a:rPr>
                <a:t>Importance</a:t>
              </a:r>
              <a:endParaRPr dirty="0">
                <a:solidFill>
                  <a:prstClr val="black"/>
                </a:solidFill>
                <a:latin typeface="Calibri"/>
                <a:cs typeface="Calibri"/>
              </a:endParaRPr>
            </a:p>
            <a:p>
              <a:pPr marL="715645">
                <a:spcBef>
                  <a:spcPts val="670"/>
                </a:spcBef>
              </a:pPr>
              <a:r>
                <a:rPr spc="-10" dirty="0">
                  <a:solidFill>
                    <a:prstClr val="black"/>
                  </a:solidFill>
                  <a:latin typeface="Calibri"/>
                  <a:cs typeface="Calibri"/>
                </a:rPr>
                <a:t>Progress</a:t>
              </a:r>
              <a:endParaRPr dirty="0">
                <a:solidFill>
                  <a:prstClr val="black"/>
                </a:solidFill>
                <a:latin typeface="Calibri"/>
                <a:cs typeface="Calibri"/>
              </a:endParaRPr>
            </a:p>
          </p:txBody>
        </p:sp>
        <p:sp>
          <p:nvSpPr>
            <p:cNvPr id="15" name="object 15"/>
            <p:cNvSpPr/>
            <p:nvPr/>
          </p:nvSpPr>
          <p:spPr>
            <a:xfrm>
              <a:off x="3364643" y="1223101"/>
              <a:ext cx="324276" cy="269749"/>
            </a:xfrm>
            <a:custGeom>
              <a:avLst/>
              <a:gdLst/>
              <a:ahLst/>
              <a:cxnLst/>
              <a:rect l="l" t="t" r="r" b="b"/>
              <a:pathLst>
                <a:path w="391794" h="347980">
                  <a:moveTo>
                    <a:pt x="0" y="347472"/>
                  </a:moveTo>
                  <a:lnTo>
                    <a:pt x="391668" y="347472"/>
                  </a:lnTo>
                  <a:lnTo>
                    <a:pt x="391668" y="0"/>
                  </a:lnTo>
                  <a:lnTo>
                    <a:pt x="0" y="0"/>
                  </a:lnTo>
                  <a:lnTo>
                    <a:pt x="0" y="347472"/>
                  </a:lnTo>
                  <a:close/>
                </a:path>
              </a:pathLst>
            </a:custGeom>
            <a:solidFill>
              <a:srgbClr val="539E39"/>
            </a:solidFill>
          </p:spPr>
          <p:txBody>
            <a:bodyPr wrap="square" lIns="0" tIns="0" rIns="0" bIns="0" rtlCol="0"/>
            <a:lstStyle/>
            <a:p>
              <a:endParaRPr dirty="0">
                <a:solidFill>
                  <a:prstClr val="black"/>
                </a:solidFill>
                <a:latin typeface="Calibri"/>
              </a:endParaRPr>
            </a:p>
          </p:txBody>
        </p:sp>
        <p:sp>
          <p:nvSpPr>
            <p:cNvPr id="17" name="object 17"/>
            <p:cNvSpPr/>
            <p:nvPr/>
          </p:nvSpPr>
          <p:spPr>
            <a:xfrm>
              <a:off x="3364642" y="1536091"/>
              <a:ext cx="319735" cy="269749"/>
            </a:xfrm>
            <a:custGeom>
              <a:avLst/>
              <a:gdLst/>
              <a:ahLst/>
              <a:cxnLst/>
              <a:rect l="l" t="t" r="r" b="b"/>
              <a:pathLst>
                <a:path w="391794" h="347980">
                  <a:moveTo>
                    <a:pt x="0" y="347472"/>
                  </a:moveTo>
                  <a:lnTo>
                    <a:pt x="391668" y="347472"/>
                  </a:lnTo>
                  <a:lnTo>
                    <a:pt x="391668" y="0"/>
                  </a:lnTo>
                  <a:lnTo>
                    <a:pt x="0" y="0"/>
                  </a:lnTo>
                  <a:lnTo>
                    <a:pt x="0" y="347472"/>
                  </a:lnTo>
                  <a:close/>
                </a:path>
              </a:pathLst>
            </a:custGeom>
            <a:solidFill>
              <a:srgbClr val="0888B0"/>
            </a:solidFill>
          </p:spPr>
          <p:txBody>
            <a:bodyPr wrap="square" lIns="0" tIns="0" rIns="0" bIns="0" rtlCol="0"/>
            <a:lstStyle/>
            <a:p>
              <a:endParaRPr>
                <a:solidFill>
                  <a:prstClr val="black"/>
                </a:solidFill>
                <a:latin typeface="Calibri"/>
              </a:endParaRPr>
            </a:p>
          </p:txBody>
        </p:sp>
      </p:grpSp>
      <p:sp>
        <p:nvSpPr>
          <p:cNvPr id="20" name="object 20"/>
          <p:cNvSpPr txBox="1"/>
          <p:nvPr/>
        </p:nvSpPr>
        <p:spPr>
          <a:xfrm>
            <a:off x="4269968" y="1380747"/>
            <a:ext cx="5844658" cy="930768"/>
          </a:xfrm>
          <a:prstGeom prst="rect">
            <a:avLst/>
          </a:prstGeom>
        </p:spPr>
        <p:txBody>
          <a:bodyPr vert="horz" wrap="square" lIns="0" tIns="5080" rIns="0" bIns="0" rtlCol="0">
            <a:spAutoFit/>
          </a:bodyPr>
          <a:lstStyle/>
          <a:p>
            <a:pPr marL="1525905" marR="5080" indent="-1513840">
              <a:lnSpc>
                <a:spcPct val="101699"/>
              </a:lnSpc>
              <a:spcBef>
                <a:spcPts val="40"/>
              </a:spcBef>
            </a:pPr>
            <a:r>
              <a:rPr lang="en-US" sz="3000" b="1" spc="-20" dirty="0">
                <a:solidFill>
                  <a:srgbClr val="585858"/>
                </a:solidFill>
                <a:latin typeface="Calibri"/>
                <a:cs typeface="Calibri"/>
              </a:rPr>
              <a:t>      </a:t>
            </a:r>
            <a:r>
              <a:rPr sz="3000" b="1" spc="-20" dirty="0">
                <a:solidFill>
                  <a:srgbClr val="585858"/>
                </a:solidFill>
                <a:latin typeface="Calibri"/>
                <a:cs typeface="Calibri"/>
              </a:rPr>
              <a:t>Patient </a:t>
            </a:r>
            <a:r>
              <a:rPr sz="3000" b="1" spc="-15" dirty="0">
                <a:solidFill>
                  <a:srgbClr val="585858"/>
                </a:solidFill>
                <a:latin typeface="Calibri"/>
                <a:cs typeface="Calibri"/>
              </a:rPr>
              <a:t>Reported </a:t>
            </a:r>
            <a:r>
              <a:rPr sz="3000" b="1" spc="-5" dirty="0">
                <a:solidFill>
                  <a:srgbClr val="585858"/>
                </a:solidFill>
                <a:latin typeface="Calibri"/>
                <a:cs typeface="Calibri"/>
              </a:rPr>
              <a:t>Health </a:t>
            </a:r>
            <a:r>
              <a:rPr sz="3000" b="1" spc="-10" dirty="0">
                <a:solidFill>
                  <a:srgbClr val="585858"/>
                </a:solidFill>
                <a:latin typeface="Calibri"/>
                <a:cs typeface="Calibri"/>
              </a:rPr>
              <a:t>Statu</a:t>
            </a:r>
            <a:r>
              <a:rPr lang="en-US" sz="3000" b="1" spc="-10" dirty="0">
                <a:solidFill>
                  <a:srgbClr val="585858"/>
                </a:solidFill>
                <a:latin typeface="Calibri"/>
                <a:cs typeface="Calibri"/>
              </a:rPr>
              <a:t>s </a:t>
            </a:r>
            <a:r>
              <a:rPr sz="3000" b="1" spc="-5" dirty="0">
                <a:solidFill>
                  <a:srgbClr val="585858"/>
                </a:solidFill>
                <a:latin typeface="Calibri"/>
                <a:cs typeface="Calibri"/>
              </a:rPr>
              <a:t>Assessmen</a:t>
            </a:r>
            <a:r>
              <a:rPr lang="en-US" sz="3000" b="1" spc="-5" dirty="0">
                <a:solidFill>
                  <a:srgbClr val="585858"/>
                </a:solidFill>
                <a:latin typeface="Calibri"/>
                <a:cs typeface="Calibri"/>
              </a:rPr>
              <a:t>t Project</a:t>
            </a:r>
            <a:endParaRPr sz="3000" dirty="0">
              <a:solidFill>
                <a:prstClr val="black"/>
              </a:solidFill>
              <a:latin typeface="Calibri"/>
              <a:cs typeface="Calibri"/>
            </a:endParaRPr>
          </a:p>
        </p:txBody>
      </p:sp>
      <p:sp>
        <p:nvSpPr>
          <p:cNvPr id="21" name="object 21"/>
          <p:cNvSpPr txBox="1"/>
          <p:nvPr/>
        </p:nvSpPr>
        <p:spPr>
          <a:xfrm>
            <a:off x="2050821" y="2709167"/>
            <a:ext cx="297815" cy="2278380"/>
          </a:xfrm>
          <a:prstGeom prst="rect">
            <a:avLst/>
          </a:prstGeom>
        </p:spPr>
        <p:txBody>
          <a:bodyPr vert="horz" wrap="square" lIns="0" tIns="12700" rIns="0" bIns="0" rtlCol="0">
            <a:spAutoFit/>
          </a:bodyPr>
          <a:lstStyle/>
          <a:p>
            <a:pPr marL="12700">
              <a:spcBef>
                <a:spcPts val="100"/>
              </a:spcBef>
            </a:pPr>
            <a:r>
              <a:rPr sz="1200" b="1" dirty="0">
                <a:solidFill>
                  <a:srgbClr val="585858"/>
                </a:solidFill>
                <a:latin typeface="Calibri"/>
                <a:cs typeface="Calibri"/>
              </a:rPr>
              <a:t>5</a:t>
            </a:r>
            <a:r>
              <a:rPr sz="1200" b="1" spc="-5" dirty="0">
                <a:solidFill>
                  <a:srgbClr val="585858"/>
                </a:solidFill>
                <a:latin typeface="Calibri"/>
                <a:cs typeface="Calibri"/>
              </a:rPr>
              <a:t>.</a:t>
            </a:r>
            <a:r>
              <a:rPr sz="1200" b="1" dirty="0">
                <a:solidFill>
                  <a:srgbClr val="585858"/>
                </a:solidFill>
                <a:latin typeface="Calibri"/>
                <a:cs typeface="Calibri"/>
              </a:rPr>
              <a:t>00</a:t>
            </a:r>
            <a:endParaRPr sz="1200" dirty="0">
              <a:solidFill>
                <a:prstClr val="black"/>
              </a:solidFill>
              <a:latin typeface="Calibri"/>
              <a:cs typeface="Calibri"/>
            </a:endParaRPr>
          </a:p>
          <a:p>
            <a:endParaRPr sz="1200" dirty="0">
              <a:solidFill>
                <a:prstClr val="black"/>
              </a:solidFill>
              <a:latin typeface="Calibri"/>
              <a:cs typeface="Calibri"/>
            </a:endParaRPr>
          </a:p>
          <a:p>
            <a:pPr>
              <a:spcBef>
                <a:spcPts val="10"/>
              </a:spcBef>
            </a:pPr>
            <a:endParaRPr sz="950" dirty="0">
              <a:solidFill>
                <a:prstClr val="black"/>
              </a:solidFill>
              <a:latin typeface="Calibri"/>
              <a:cs typeface="Calibri"/>
            </a:endParaRPr>
          </a:p>
          <a:p>
            <a:pPr marL="12700"/>
            <a:r>
              <a:rPr sz="1200" b="1" dirty="0">
                <a:solidFill>
                  <a:srgbClr val="585858"/>
                </a:solidFill>
                <a:latin typeface="Calibri"/>
                <a:cs typeface="Calibri"/>
              </a:rPr>
              <a:t>4</a:t>
            </a:r>
            <a:r>
              <a:rPr sz="1200" b="1" spc="-5" dirty="0">
                <a:solidFill>
                  <a:srgbClr val="585858"/>
                </a:solidFill>
                <a:latin typeface="Calibri"/>
                <a:cs typeface="Calibri"/>
              </a:rPr>
              <a:t>.</a:t>
            </a:r>
            <a:r>
              <a:rPr sz="1200" b="1" dirty="0">
                <a:solidFill>
                  <a:srgbClr val="585858"/>
                </a:solidFill>
                <a:latin typeface="Calibri"/>
                <a:cs typeface="Calibri"/>
              </a:rPr>
              <a:t>00</a:t>
            </a:r>
            <a:endParaRPr sz="1200" dirty="0">
              <a:solidFill>
                <a:prstClr val="black"/>
              </a:solidFill>
              <a:latin typeface="Calibri"/>
              <a:cs typeface="Calibri"/>
            </a:endParaRPr>
          </a:p>
          <a:p>
            <a:endParaRPr sz="1200" dirty="0">
              <a:solidFill>
                <a:prstClr val="black"/>
              </a:solidFill>
              <a:latin typeface="Calibri"/>
              <a:cs typeface="Calibri"/>
            </a:endParaRPr>
          </a:p>
          <a:p>
            <a:pPr>
              <a:spcBef>
                <a:spcPts val="5"/>
              </a:spcBef>
            </a:pPr>
            <a:endParaRPr sz="950" dirty="0">
              <a:solidFill>
                <a:prstClr val="black"/>
              </a:solidFill>
              <a:latin typeface="Calibri"/>
              <a:cs typeface="Calibri"/>
            </a:endParaRPr>
          </a:p>
          <a:p>
            <a:pPr marL="12700"/>
            <a:r>
              <a:rPr sz="1200" b="1" dirty="0">
                <a:solidFill>
                  <a:srgbClr val="585858"/>
                </a:solidFill>
                <a:latin typeface="Calibri"/>
                <a:cs typeface="Calibri"/>
              </a:rPr>
              <a:t>3</a:t>
            </a:r>
            <a:r>
              <a:rPr sz="1200" b="1" spc="-5" dirty="0">
                <a:solidFill>
                  <a:srgbClr val="585858"/>
                </a:solidFill>
                <a:latin typeface="Calibri"/>
                <a:cs typeface="Calibri"/>
              </a:rPr>
              <a:t>.</a:t>
            </a:r>
            <a:r>
              <a:rPr sz="1200" b="1" dirty="0">
                <a:solidFill>
                  <a:srgbClr val="585858"/>
                </a:solidFill>
                <a:latin typeface="Calibri"/>
                <a:cs typeface="Calibri"/>
              </a:rPr>
              <a:t>00</a:t>
            </a:r>
            <a:endParaRPr sz="1200" dirty="0">
              <a:solidFill>
                <a:prstClr val="black"/>
              </a:solidFill>
              <a:latin typeface="Calibri"/>
              <a:cs typeface="Calibri"/>
            </a:endParaRPr>
          </a:p>
          <a:p>
            <a:endParaRPr sz="1200" dirty="0">
              <a:solidFill>
                <a:prstClr val="black"/>
              </a:solidFill>
              <a:latin typeface="Calibri"/>
              <a:cs typeface="Calibri"/>
            </a:endParaRPr>
          </a:p>
          <a:p>
            <a:pPr>
              <a:spcBef>
                <a:spcPts val="10"/>
              </a:spcBef>
            </a:pPr>
            <a:endParaRPr sz="950" dirty="0">
              <a:solidFill>
                <a:prstClr val="black"/>
              </a:solidFill>
              <a:latin typeface="Calibri"/>
              <a:cs typeface="Calibri"/>
            </a:endParaRPr>
          </a:p>
          <a:p>
            <a:pPr marL="12700">
              <a:spcBef>
                <a:spcPts val="5"/>
              </a:spcBef>
            </a:pPr>
            <a:r>
              <a:rPr sz="1200" b="1" dirty="0">
                <a:solidFill>
                  <a:srgbClr val="585858"/>
                </a:solidFill>
                <a:latin typeface="Calibri"/>
                <a:cs typeface="Calibri"/>
              </a:rPr>
              <a:t>2</a:t>
            </a:r>
            <a:r>
              <a:rPr sz="1200" b="1" spc="-5" dirty="0">
                <a:solidFill>
                  <a:srgbClr val="585858"/>
                </a:solidFill>
                <a:latin typeface="Calibri"/>
                <a:cs typeface="Calibri"/>
              </a:rPr>
              <a:t>.</a:t>
            </a:r>
            <a:r>
              <a:rPr sz="1200" b="1" dirty="0">
                <a:solidFill>
                  <a:srgbClr val="585858"/>
                </a:solidFill>
                <a:latin typeface="Calibri"/>
                <a:cs typeface="Calibri"/>
              </a:rPr>
              <a:t>00</a:t>
            </a:r>
            <a:endParaRPr sz="1200" dirty="0">
              <a:solidFill>
                <a:prstClr val="black"/>
              </a:solidFill>
              <a:latin typeface="Calibri"/>
              <a:cs typeface="Calibri"/>
            </a:endParaRPr>
          </a:p>
          <a:p>
            <a:endParaRPr sz="1200" dirty="0">
              <a:solidFill>
                <a:prstClr val="black"/>
              </a:solidFill>
              <a:latin typeface="Calibri"/>
              <a:cs typeface="Calibri"/>
            </a:endParaRPr>
          </a:p>
          <a:p>
            <a:pPr>
              <a:spcBef>
                <a:spcPts val="10"/>
              </a:spcBef>
            </a:pPr>
            <a:endParaRPr sz="950" dirty="0">
              <a:solidFill>
                <a:prstClr val="black"/>
              </a:solidFill>
              <a:latin typeface="Calibri"/>
              <a:cs typeface="Calibri"/>
            </a:endParaRPr>
          </a:p>
          <a:p>
            <a:pPr marL="12700"/>
            <a:r>
              <a:rPr sz="1200" b="1" dirty="0">
                <a:solidFill>
                  <a:srgbClr val="585858"/>
                </a:solidFill>
                <a:latin typeface="Calibri"/>
                <a:cs typeface="Calibri"/>
              </a:rPr>
              <a:t>1</a:t>
            </a:r>
            <a:r>
              <a:rPr sz="1200" b="1" spc="-5" dirty="0">
                <a:solidFill>
                  <a:srgbClr val="585858"/>
                </a:solidFill>
                <a:latin typeface="Calibri"/>
                <a:cs typeface="Calibri"/>
              </a:rPr>
              <a:t>.</a:t>
            </a:r>
            <a:r>
              <a:rPr sz="1200" b="1" dirty="0">
                <a:solidFill>
                  <a:srgbClr val="585858"/>
                </a:solidFill>
                <a:latin typeface="Calibri"/>
                <a:cs typeface="Calibri"/>
              </a:rPr>
              <a:t>00</a:t>
            </a:r>
            <a:endParaRPr sz="1200" dirty="0">
              <a:solidFill>
                <a:prstClr val="black"/>
              </a:solidFill>
              <a:latin typeface="Calibri"/>
              <a:cs typeface="Calibri"/>
            </a:endParaRPr>
          </a:p>
        </p:txBody>
      </p:sp>
      <p:sp>
        <p:nvSpPr>
          <p:cNvPr id="22" name="object 22"/>
          <p:cNvSpPr txBox="1"/>
          <p:nvPr/>
        </p:nvSpPr>
        <p:spPr>
          <a:xfrm>
            <a:off x="2050821" y="5296004"/>
            <a:ext cx="297815" cy="197490"/>
          </a:xfrm>
          <a:prstGeom prst="rect">
            <a:avLst/>
          </a:prstGeom>
        </p:spPr>
        <p:txBody>
          <a:bodyPr vert="horz" wrap="square" lIns="0" tIns="12700" rIns="0" bIns="0" rtlCol="0">
            <a:spAutoFit/>
          </a:bodyPr>
          <a:lstStyle/>
          <a:p>
            <a:pPr marL="12700">
              <a:spcBef>
                <a:spcPts val="100"/>
              </a:spcBef>
            </a:pPr>
            <a:r>
              <a:rPr sz="1200" b="1" dirty="0">
                <a:solidFill>
                  <a:srgbClr val="585858"/>
                </a:solidFill>
                <a:latin typeface="Calibri"/>
                <a:cs typeface="Calibri"/>
              </a:rPr>
              <a:t>0</a:t>
            </a:r>
            <a:r>
              <a:rPr sz="1200" b="1" spc="-10" dirty="0">
                <a:solidFill>
                  <a:srgbClr val="585858"/>
                </a:solidFill>
                <a:latin typeface="Calibri"/>
                <a:cs typeface="Calibri"/>
              </a:rPr>
              <a:t>.</a:t>
            </a:r>
            <a:r>
              <a:rPr sz="1200" b="1" dirty="0">
                <a:solidFill>
                  <a:srgbClr val="585858"/>
                </a:solidFill>
                <a:latin typeface="Calibri"/>
                <a:cs typeface="Calibri"/>
              </a:rPr>
              <a:t>00</a:t>
            </a:r>
            <a:endParaRPr sz="1200" dirty="0">
              <a:solidFill>
                <a:prstClr val="black"/>
              </a:solidFill>
              <a:latin typeface="Calibri"/>
              <a:cs typeface="Calibri"/>
            </a:endParaRPr>
          </a:p>
        </p:txBody>
      </p:sp>
      <p:sp>
        <p:nvSpPr>
          <p:cNvPr id="23" name="object 23"/>
          <p:cNvSpPr/>
          <p:nvPr/>
        </p:nvSpPr>
        <p:spPr>
          <a:xfrm>
            <a:off x="10040595" y="5312667"/>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4" name="object 24"/>
          <p:cNvSpPr/>
          <p:nvPr/>
        </p:nvSpPr>
        <p:spPr>
          <a:xfrm>
            <a:off x="9260307" y="5312667"/>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5" name="object 25"/>
          <p:cNvSpPr/>
          <p:nvPr/>
        </p:nvSpPr>
        <p:spPr>
          <a:xfrm>
            <a:off x="8481543" y="5312667"/>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6" name="object 26"/>
          <p:cNvSpPr/>
          <p:nvPr/>
        </p:nvSpPr>
        <p:spPr>
          <a:xfrm>
            <a:off x="7701254" y="5312667"/>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7" name="object 27"/>
          <p:cNvSpPr/>
          <p:nvPr/>
        </p:nvSpPr>
        <p:spPr>
          <a:xfrm>
            <a:off x="6920967" y="5312667"/>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8" name="object 28"/>
          <p:cNvSpPr/>
          <p:nvPr/>
        </p:nvSpPr>
        <p:spPr>
          <a:xfrm>
            <a:off x="5361914" y="5312667"/>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9" name="object 29"/>
          <p:cNvSpPr/>
          <p:nvPr/>
        </p:nvSpPr>
        <p:spPr>
          <a:xfrm>
            <a:off x="4583150" y="5312667"/>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0" name="object 30"/>
          <p:cNvSpPr/>
          <p:nvPr/>
        </p:nvSpPr>
        <p:spPr>
          <a:xfrm>
            <a:off x="3802862" y="5312667"/>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1" name="object 31"/>
          <p:cNvSpPr/>
          <p:nvPr/>
        </p:nvSpPr>
        <p:spPr>
          <a:xfrm>
            <a:off x="3022575" y="5312667"/>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2" name="object 32"/>
          <p:cNvSpPr/>
          <p:nvPr/>
        </p:nvSpPr>
        <p:spPr>
          <a:xfrm>
            <a:off x="2477744" y="5312667"/>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3" name="object 33"/>
          <p:cNvSpPr/>
          <p:nvPr/>
        </p:nvSpPr>
        <p:spPr>
          <a:xfrm>
            <a:off x="10040595" y="5209035"/>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4" name="object 34"/>
          <p:cNvSpPr/>
          <p:nvPr/>
        </p:nvSpPr>
        <p:spPr>
          <a:xfrm>
            <a:off x="9260307" y="5209035"/>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5" name="object 35"/>
          <p:cNvSpPr/>
          <p:nvPr/>
        </p:nvSpPr>
        <p:spPr>
          <a:xfrm>
            <a:off x="8481543" y="5209035"/>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6" name="object 36"/>
          <p:cNvSpPr/>
          <p:nvPr/>
        </p:nvSpPr>
        <p:spPr>
          <a:xfrm>
            <a:off x="7701254" y="5209035"/>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7" name="object 37"/>
          <p:cNvSpPr/>
          <p:nvPr/>
        </p:nvSpPr>
        <p:spPr>
          <a:xfrm>
            <a:off x="6920967" y="5209035"/>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8" name="object 38"/>
          <p:cNvSpPr/>
          <p:nvPr/>
        </p:nvSpPr>
        <p:spPr>
          <a:xfrm>
            <a:off x="5361914" y="5209035"/>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9" name="object 39"/>
          <p:cNvSpPr/>
          <p:nvPr/>
        </p:nvSpPr>
        <p:spPr>
          <a:xfrm>
            <a:off x="4583150" y="5209035"/>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40" name="object 40"/>
          <p:cNvSpPr/>
          <p:nvPr/>
        </p:nvSpPr>
        <p:spPr>
          <a:xfrm>
            <a:off x="3802862" y="5209035"/>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41" name="object 41"/>
          <p:cNvSpPr/>
          <p:nvPr/>
        </p:nvSpPr>
        <p:spPr>
          <a:xfrm>
            <a:off x="3022575" y="5209035"/>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42" name="object 42"/>
          <p:cNvSpPr/>
          <p:nvPr/>
        </p:nvSpPr>
        <p:spPr>
          <a:xfrm>
            <a:off x="2477744" y="5209035"/>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43" name="object 43"/>
          <p:cNvSpPr/>
          <p:nvPr/>
        </p:nvSpPr>
        <p:spPr>
          <a:xfrm>
            <a:off x="10040595" y="5106926"/>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44" name="object 44"/>
          <p:cNvSpPr/>
          <p:nvPr/>
        </p:nvSpPr>
        <p:spPr>
          <a:xfrm>
            <a:off x="9260307" y="5106926"/>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45" name="object 45"/>
          <p:cNvSpPr/>
          <p:nvPr/>
        </p:nvSpPr>
        <p:spPr>
          <a:xfrm>
            <a:off x="8481543" y="5106926"/>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46" name="object 46"/>
          <p:cNvSpPr/>
          <p:nvPr/>
        </p:nvSpPr>
        <p:spPr>
          <a:xfrm>
            <a:off x="7701254" y="5106926"/>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47" name="object 47"/>
          <p:cNvSpPr/>
          <p:nvPr/>
        </p:nvSpPr>
        <p:spPr>
          <a:xfrm>
            <a:off x="6920967" y="5106926"/>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48" name="object 48"/>
          <p:cNvSpPr/>
          <p:nvPr/>
        </p:nvSpPr>
        <p:spPr>
          <a:xfrm>
            <a:off x="5361914" y="5106926"/>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49" name="object 49"/>
          <p:cNvSpPr/>
          <p:nvPr/>
        </p:nvSpPr>
        <p:spPr>
          <a:xfrm>
            <a:off x="4583150" y="5106926"/>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50" name="object 50"/>
          <p:cNvSpPr/>
          <p:nvPr/>
        </p:nvSpPr>
        <p:spPr>
          <a:xfrm>
            <a:off x="3802862" y="5106926"/>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51" name="object 51"/>
          <p:cNvSpPr/>
          <p:nvPr/>
        </p:nvSpPr>
        <p:spPr>
          <a:xfrm>
            <a:off x="3022575" y="5106926"/>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52" name="object 52"/>
          <p:cNvSpPr/>
          <p:nvPr/>
        </p:nvSpPr>
        <p:spPr>
          <a:xfrm>
            <a:off x="2477744" y="5106926"/>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53" name="object 53"/>
          <p:cNvSpPr/>
          <p:nvPr/>
        </p:nvSpPr>
        <p:spPr>
          <a:xfrm>
            <a:off x="10040595" y="5003294"/>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54" name="object 54"/>
          <p:cNvSpPr/>
          <p:nvPr/>
        </p:nvSpPr>
        <p:spPr>
          <a:xfrm>
            <a:off x="9260307" y="5003294"/>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55" name="object 55"/>
          <p:cNvSpPr/>
          <p:nvPr/>
        </p:nvSpPr>
        <p:spPr>
          <a:xfrm>
            <a:off x="8481543" y="5003294"/>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56" name="object 56"/>
          <p:cNvSpPr/>
          <p:nvPr/>
        </p:nvSpPr>
        <p:spPr>
          <a:xfrm>
            <a:off x="7701254" y="5003294"/>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57" name="object 57"/>
          <p:cNvSpPr/>
          <p:nvPr/>
        </p:nvSpPr>
        <p:spPr>
          <a:xfrm>
            <a:off x="6920967" y="5003294"/>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58" name="object 58"/>
          <p:cNvSpPr/>
          <p:nvPr/>
        </p:nvSpPr>
        <p:spPr>
          <a:xfrm>
            <a:off x="5361914" y="5003294"/>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59" name="object 59"/>
          <p:cNvSpPr/>
          <p:nvPr/>
        </p:nvSpPr>
        <p:spPr>
          <a:xfrm>
            <a:off x="4583150" y="5003294"/>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60" name="object 60"/>
          <p:cNvSpPr/>
          <p:nvPr/>
        </p:nvSpPr>
        <p:spPr>
          <a:xfrm>
            <a:off x="3802862" y="5003294"/>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61" name="object 61"/>
          <p:cNvSpPr/>
          <p:nvPr/>
        </p:nvSpPr>
        <p:spPr>
          <a:xfrm>
            <a:off x="3022575" y="5003294"/>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62" name="object 62"/>
          <p:cNvSpPr/>
          <p:nvPr/>
        </p:nvSpPr>
        <p:spPr>
          <a:xfrm>
            <a:off x="2477744" y="5003294"/>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63" name="object 63"/>
          <p:cNvSpPr/>
          <p:nvPr/>
        </p:nvSpPr>
        <p:spPr>
          <a:xfrm>
            <a:off x="10040595" y="4796031"/>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64" name="object 64"/>
          <p:cNvSpPr/>
          <p:nvPr/>
        </p:nvSpPr>
        <p:spPr>
          <a:xfrm>
            <a:off x="9260307" y="4796031"/>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65" name="object 65"/>
          <p:cNvSpPr/>
          <p:nvPr/>
        </p:nvSpPr>
        <p:spPr>
          <a:xfrm>
            <a:off x="8481543" y="4796031"/>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66" name="object 66"/>
          <p:cNvSpPr/>
          <p:nvPr/>
        </p:nvSpPr>
        <p:spPr>
          <a:xfrm>
            <a:off x="7701254" y="4796031"/>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67" name="object 67"/>
          <p:cNvSpPr/>
          <p:nvPr/>
        </p:nvSpPr>
        <p:spPr>
          <a:xfrm>
            <a:off x="6920967" y="4796031"/>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68" name="object 68"/>
          <p:cNvSpPr/>
          <p:nvPr/>
        </p:nvSpPr>
        <p:spPr>
          <a:xfrm>
            <a:off x="5361914" y="4796031"/>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69" name="object 69"/>
          <p:cNvSpPr/>
          <p:nvPr/>
        </p:nvSpPr>
        <p:spPr>
          <a:xfrm>
            <a:off x="4583150" y="4796031"/>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70" name="object 70"/>
          <p:cNvSpPr/>
          <p:nvPr/>
        </p:nvSpPr>
        <p:spPr>
          <a:xfrm>
            <a:off x="3802862" y="4796031"/>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71" name="object 71"/>
          <p:cNvSpPr/>
          <p:nvPr/>
        </p:nvSpPr>
        <p:spPr>
          <a:xfrm>
            <a:off x="3022575" y="4796031"/>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72" name="object 72"/>
          <p:cNvSpPr/>
          <p:nvPr/>
        </p:nvSpPr>
        <p:spPr>
          <a:xfrm>
            <a:off x="2477744" y="4796031"/>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73" name="object 73"/>
          <p:cNvSpPr/>
          <p:nvPr/>
        </p:nvSpPr>
        <p:spPr>
          <a:xfrm>
            <a:off x="10040595" y="4692399"/>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74" name="object 74"/>
          <p:cNvSpPr/>
          <p:nvPr/>
        </p:nvSpPr>
        <p:spPr>
          <a:xfrm>
            <a:off x="9260307" y="4692399"/>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75" name="object 75"/>
          <p:cNvSpPr/>
          <p:nvPr/>
        </p:nvSpPr>
        <p:spPr>
          <a:xfrm>
            <a:off x="8481543" y="4692399"/>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76" name="object 76"/>
          <p:cNvSpPr/>
          <p:nvPr/>
        </p:nvSpPr>
        <p:spPr>
          <a:xfrm>
            <a:off x="7701254" y="4692399"/>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77" name="object 77"/>
          <p:cNvSpPr/>
          <p:nvPr/>
        </p:nvSpPr>
        <p:spPr>
          <a:xfrm>
            <a:off x="6920967" y="4692399"/>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78" name="object 78"/>
          <p:cNvSpPr/>
          <p:nvPr/>
        </p:nvSpPr>
        <p:spPr>
          <a:xfrm>
            <a:off x="5361914" y="4692399"/>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79" name="object 79"/>
          <p:cNvSpPr/>
          <p:nvPr/>
        </p:nvSpPr>
        <p:spPr>
          <a:xfrm>
            <a:off x="4583150" y="4692399"/>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80" name="object 80"/>
          <p:cNvSpPr/>
          <p:nvPr/>
        </p:nvSpPr>
        <p:spPr>
          <a:xfrm>
            <a:off x="3802862" y="4692399"/>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81" name="object 81"/>
          <p:cNvSpPr/>
          <p:nvPr/>
        </p:nvSpPr>
        <p:spPr>
          <a:xfrm>
            <a:off x="3022575" y="4692399"/>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82" name="object 82"/>
          <p:cNvSpPr/>
          <p:nvPr/>
        </p:nvSpPr>
        <p:spPr>
          <a:xfrm>
            <a:off x="2477744" y="4692399"/>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83" name="object 83"/>
          <p:cNvSpPr/>
          <p:nvPr/>
        </p:nvSpPr>
        <p:spPr>
          <a:xfrm>
            <a:off x="10040595" y="4588767"/>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84" name="object 84"/>
          <p:cNvSpPr/>
          <p:nvPr/>
        </p:nvSpPr>
        <p:spPr>
          <a:xfrm>
            <a:off x="9260307" y="4588767"/>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85" name="object 85"/>
          <p:cNvSpPr/>
          <p:nvPr/>
        </p:nvSpPr>
        <p:spPr>
          <a:xfrm>
            <a:off x="8481543" y="4588767"/>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86" name="object 86"/>
          <p:cNvSpPr/>
          <p:nvPr/>
        </p:nvSpPr>
        <p:spPr>
          <a:xfrm>
            <a:off x="7701254" y="4588767"/>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87" name="object 87"/>
          <p:cNvSpPr/>
          <p:nvPr/>
        </p:nvSpPr>
        <p:spPr>
          <a:xfrm>
            <a:off x="6920967" y="4588767"/>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88" name="object 88"/>
          <p:cNvSpPr/>
          <p:nvPr/>
        </p:nvSpPr>
        <p:spPr>
          <a:xfrm>
            <a:off x="5361914" y="4588767"/>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89" name="object 89"/>
          <p:cNvSpPr/>
          <p:nvPr/>
        </p:nvSpPr>
        <p:spPr>
          <a:xfrm>
            <a:off x="4583150" y="4588767"/>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90" name="object 90"/>
          <p:cNvSpPr/>
          <p:nvPr/>
        </p:nvSpPr>
        <p:spPr>
          <a:xfrm>
            <a:off x="3802862" y="4588767"/>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91" name="object 91"/>
          <p:cNvSpPr/>
          <p:nvPr/>
        </p:nvSpPr>
        <p:spPr>
          <a:xfrm>
            <a:off x="3022575" y="4588767"/>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92" name="object 92"/>
          <p:cNvSpPr/>
          <p:nvPr/>
        </p:nvSpPr>
        <p:spPr>
          <a:xfrm>
            <a:off x="2477744" y="4588767"/>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93" name="object 93"/>
          <p:cNvSpPr/>
          <p:nvPr/>
        </p:nvSpPr>
        <p:spPr>
          <a:xfrm>
            <a:off x="10040595" y="4485135"/>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94" name="object 94"/>
          <p:cNvSpPr/>
          <p:nvPr/>
        </p:nvSpPr>
        <p:spPr>
          <a:xfrm>
            <a:off x="9260307" y="4485135"/>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95" name="object 95"/>
          <p:cNvSpPr/>
          <p:nvPr/>
        </p:nvSpPr>
        <p:spPr>
          <a:xfrm>
            <a:off x="8481543" y="4485135"/>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96" name="object 96"/>
          <p:cNvSpPr/>
          <p:nvPr/>
        </p:nvSpPr>
        <p:spPr>
          <a:xfrm>
            <a:off x="7701254" y="4485135"/>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97" name="object 97"/>
          <p:cNvSpPr/>
          <p:nvPr/>
        </p:nvSpPr>
        <p:spPr>
          <a:xfrm>
            <a:off x="6920967" y="4485135"/>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98" name="object 98"/>
          <p:cNvSpPr/>
          <p:nvPr/>
        </p:nvSpPr>
        <p:spPr>
          <a:xfrm>
            <a:off x="5361914" y="4485135"/>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99" name="object 99"/>
          <p:cNvSpPr/>
          <p:nvPr/>
        </p:nvSpPr>
        <p:spPr>
          <a:xfrm>
            <a:off x="4583150" y="4485135"/>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00" name="object 100"/>
          <p:cNvSpPr/>
          <p:nvPr/>
        </p:nvSpPr>
        <p:spPr>
          <a:xfrm>
            <a:off x="3802862" y="4485135"/>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01" name="object 101"/>
          <p:cNvSpPr/>
          <p:nvPr/>
        </p:nvSpPr>
        <p:spPr>
          <a:xfrm>
            <a:off x="3022575" y="4485135"/>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02" name="object 102"/>
          <p:cNvSpPr/>
          <p:nvPr/>
        </p:nvSpPr>
        <p:spPr>
          <a:xfrm>
            <a:off x="2477744" y="4485135"/>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03" name="object 103"/>
          <p:cNvSpPr/>
          <p:nvPr/>
        </p:nvSpPr>
        <p:spPr>
          <a:xfrm>
            <a:off x="10040595" y="4277870"/>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04" name="object 104"/>
          <p:cNvSpPr/>
          <p:nvPr/>
        </p:nvSpPr>
        <p:spPr>
          <a:xfrm>
            <a:off x="9260307" y="4277870"/>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05" name="object 105"/>
          <p:cNvSpPr/>
          <p:nvPr/>
        </p:nvSpPr>
        <p:spPr>
          <a:xfrm>
            <a:off x="8481543" y="4277870"/>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06" name="object 106"/>
          <p:cNvSpPr/>
          <p:nvPr/>
        </p:nvSpPr>
        <p:spPr>
          <a:xfrm>
            <a:off x="7701254" y="4277870"/>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07" name="object 107"/>
          <p:cNvSpPr/>
          <p:nvPr/>
        </p:nvSpPr>
        <p:spPr>
          <a:xfrm>
            <a:off x="6920967" y="4277870"/>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08" name="object 108"/>
          <p:cNvSpPr/>
          <p:nvPr/>
        </p:nvSpPr>
        <p:spPr>
          <a:xfrm>
            <a:off x="5361914" y="4277870"/>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09" name="object 109"/>
          <p:cNvSpPr/>
          <p:nvPr/>
        </p:nvSpPr>
        <p:spPr>
          <a:xfrm>
            <a:off x="4583150" y="4277870"/>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10" name="object 110"/>
          <p:cNvSpPr/>
          <p:nvPr/>
        </p:nvSpPr>
        <p:spPr>
          <a:xfrm>
            <a:off x="3802862" y="4277870"/>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11" name="object 111"/>
          <p:cNvSpPr/>
          <p:nvPr/>
        </p:nvSpPr>
        <p:spPr>
          <a:xfrm>
            <a:off x="3022575" y="4277870"/>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12" name="object 112"/>
          <p:cNvSpPr/>
          <p:nvPr/>
        </p:nvSpPr>
        <p:spPr>
          <a:xfrm>
            <a:off x="2477744" y="4277870"/>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13" name="object 113"/>
          <p:cNvSpPr/>
          <p:nvPr/>
        </p:nvSpPr>
        <p:spPr>
          <a:xfrm>
            <a:off x="10040595" y="4175762"/>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14" name="object 114"/>
          <p:cNvSpPr/>
          <p:nvPr/>
        </p:nvSpPr>
        <p:spPr>
          <a:xfrm>
            <a:off x="9260307" y="4175762"/>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15" name="object 115"/>
          <p:cNvSpPr/>
          <p:nvPr/>
        </p:nvSpPr>
        <p:spPr>
          <a:xfrm>
            <a:off x="8481543" y="4175762"/>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16" name="object 116"/>
          <p:cNvSpPr/>
          <p:nvPr/>
        </p:nvSpPr>
        <p:spPr>
          <a:xfrm>
            <a:off x="7701254" y="4175762"/>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17" name="object 117"/>
          <p:cNvSpPr/>
          <p:nvPr/>
        </p:nvSpPr>
        <p:spPr>
          <a:xfrm>
            <a:off x="6920967" y="4175762"/>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18" name="object 118"/>
          <p:cNvSpPr/>
          <p:nvPr/>
        </p:nvSpPr>
        <p:spPr>
          <a:xfrm>
            <a:off x="5361914" y="4175762"/>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19" name="object 119"/>
          <p:cNvSpPr/>
          <p:nvPr/>
        </p:nvSpPr>
        <p:spPr>
          <a:xfrm>
            <a:off x="4583150" y="4175762"/>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20" name="object 120"/>
          <p:cNvSpPr/>
          <p:nvPr/>
        </p:nvSpPr>
        <p:spPr>
          <a:xfrm>
            <a:off x="3802862" y="4175762"/>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21" name="object 121"/>
          <p:cNvSpPr/>
          <p:nvPr/>
        </p:nvSpPr>
        <p:spPr>
          <a:xfrm>
            <a:off x="3022575" y="4175762"/>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22" name="object 122"/>
          <p:cNvSpPr/>
          <p:nvPr/>
        </p:nvSpPr>
        <p:spPr>
          <a:xfrm>
            <a:off x="2477744" y="4175762"/>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23" name="object 123"/>
          <p:cNvSpPr/>
          <p:nvPr/>
        </p:nvSpPr>
        <p:spPr>
          <a:xfrm>
            <a:off x="10040595" y="4072131"/>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24" name="object 124"/>
          <p:cNvSpPr/>
          <p:nvPr/>
        </p:nvSpPr>
        <p:spPr>
          <a:xfrm>
            <a:off x="9260307" y="4072131"/>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25" name="object 125"/>
          <p:cNvSpPr/>
          <p:nvPr/>
        </p:nvSpPr>
        <p:spPr>
          <a:xfrm>
            <a:off x="8481543" y="4072131"/>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26" name="object 126"/>
          <p:cNvSpPr/>
          <p:nvPr/>
        </p:nvSpPr>
        <p:spPr>
          <a:xfrm>
            <a:off x="7701254" y="4072131"/>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27" name="object 127"/>
          <p:cNvSpPr/>
          <p:nvPr/>
        </p:nvSpPr>
        <p:spPr>
          <a:xfrm>
            <a:off x="6920967" y="4072131"/>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28" name="object 128"/>
          <p:cNvSpPr/>
          <p:nvPr/>
        </p:nvSpPr>
        <p:spPr>
          <a:xfrm>
            <a:off x="5361914" y="4072131"/>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29" name="object 129"/>
          <p:cNvSpPr/>
          <p:nvPr/>
        </p:nvSpPr>
        <p:spPr>
          <a:xfrm>
            <a:off x="4583150" y="4072131"/>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30" name="object 130"/>
          <p:cNvSpPr/>
          <p:nvPr/>
        </p:nvSpPr>
        <p:spPr>
          <a:xfrm>
            <a:off x="3022574" y="4072131"/>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31" name="object 131"/>
          <p:cNvSpPr/>
          <p:nvPr/>
        </p:nvSpPr>
        <p:spPr>
          <a:xfrm>
            <a:off x="2477744" y="4072131"/>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32" name="object 132"/>
          <p:cNvSpPr/>
          <p:nvPr/>
        </p:nvSpPr>
        <p:spPr>
          <a:xfrm>
            <a:off x="10040595" y="3968499"/>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33" name="object 133"/>
          <p:cNvSpPr/>
          <p:nvPr/>
        </p:nvSpPr>
        <p:spPr>
          <a:xfrm>
            <a:off x="9260307" y="3968499"/>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34" name="object 134"/>
          <p:cNvSpPr/>
          <p:nvPr/>
        </p:nvSpPr>
        <p:spPr>
          <a:xfrm>
            <a:off x="8481543" y="3968499"/>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35" name="object 135"/>
          <p:cNvSpPr/>
          <p:nvPr/>
        </p:nvSpPr>
        <p:spPr>
          <a:xfrm>
            <a:off x="7701254" y="3968499"/>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36" name="object 136"/>
          <p:cNvSpPr/>
          <p:nvPr/>
        </p:nvSpPr>
        <p:spPr>
          <a:xfrm>
            <a:off x="6920967" y="3968499"/>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37" name="object 137"/>
          <p:cNvSpPr/>
          <p:nvPr/>
        </p:nvSpPr>
        <p:spPr>
          <a:xfrm>
            <a:off x="4583149" y="3968499"/>
            <a:ext cx="2026920" cy="0"/>
          </a:xfrm>
          <a:custGeom>
            <a:avLst/>
            <a:gdLst/>
            <a:ahLst/>
            <a:cxnLst/>
            <a:rect l="l" t="t" r="r" b="b"/>
            <a:pathLst>
              <a:path w="2026920">
                <a:moveTo>
                  <a:pt x="0" y="0"/>
                </a:moveTo>
                <a:lnTo>
                  <a:pt x="2026920"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38" name="object 138"/>
          <p:cNvSpPr/>
          <p:nvPr/>
        </p:nvSpPr>
        <p:spPr>
          <a:xfrm>
            <a:off x="3022574" y="3968499"/>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39" name="object 139"/>
          <p:cNvSpPr/>
          <p:nvPr/>
        </p:nvSpPr>
        <p:spPr>
          <a:xfrm>
            <a:off x="2477744" y="3968499"/>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40" name="object 140"/>
          <p:cNvSpPr/>
          <p:nvPr/>
        </p:nvSpPr>
        <p:spPr>
          <a:xfrm>
            <a:off x="9260306" y="3761235"/>
            <a:ext cx="1014730" cy="0"/>
          </a:xfrm>
          <a:custGeom>
            <a:avLst/>
            <a:gdLst/>
            <a:ahLst/>
            <a:cxnLst/>
            <a:rect l="l" t="t" r="r" b="b"/>
            <a:pathLst>
              <a:path w="1014729">
                <a:moveTo>
                  <a:pt x="0" y="0"/>
                </a:moveTo>
                <a:lnTo>
                  <a:pt x="1014221"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41" name="object 141"/>
          <p:cNvSpPr/>
          <p:nvPr/>
        </p:nvSpPr>
        <p:spPr>
          <a:xfrm>
            <a:off x="8481543" y="3761235"/>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42" name="object 142"/>
          <p:cNvSpPr/>
          <p:nvPr/>
        </p:nvSpPr>
        <p:spPr>
          <a:xfrm>
            <a:off x="4583150" y="3761235"/>
            <a:ext cx="3586479" cy="0"/>
          </a:xfrm>
          <a:custGeom>
            <a:avLst/>
            <a:gdLst/>
            <a:ahLst/>
            <a:cxnLst/>
            <a:rect l="l" t="t" r="r" b="b"/>
            <a:pathLst>
              <a:path w="3586479">
                <a:moveTo>
                  <a:pt x="0" y="0"/>
                </a:moveTo>
                <a:lnTo>
                  <a:pt x="3585972"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43" name="object 143"/>
          <p:cNvSpPr/>
          <p:nvPr/>
        </p:nvSpPr>
        <p:spPr>
          <a:xfrm>
            <a:off x="3022574" y="3761235"/>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44" name="object 144"/>
          <p:cNvSpPr/>
          <p:nvPr/>
        </p:nvSpPr>
        <p:spPr>
          <a:xfrm>
            <a:off x="2477744" y="3761235"/>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45" name="object 145"/>
          <p:cNvSpPr/>
          <p:nvPr/>
        </p:nvSpPr>
        <p:spPr>
          <a:xfrm>
            <a:off x="4583150" y="3657603"/>
            <a:ext cx="5691505" cy="0"/>
          </a:xfrm>
          <a:custGeom>
            <a:avLst/>
            <a:gdLst/>
            <a:ahLst/>
            <a:cxnLst/>
            <a:rect l="l" t="t" r="r" b="b"/>
            <a:pathLst>
              <a:path w="5691505">
                <a:moveTo>
                  <a:pt x="0" y="0"/>
                </a:moveTo>
                <a:lnTo>
                  <a:pt x="569137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46" name="object 146"/>
          <p:cNvSpPr/>
          <p:nvPr/>
        </p:nvSpPr>
        <p:spPr>
          <a:xfrm>
            <a:off x="3022574" y="3657603"/>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47" name="object 147"/>
          <p:cNvSpPr/>
          <p:nvPr/>
        </p:nvSpPr>
        <p:spPr>
          <a:xfrm>
            <a:off x="2477744" y="3657603"/>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48" name="object 148"/>
          <p:cNvSpPr/>
          <p:nvPr/>
        </p:nvSpPr>
        <p:spPr>
          <a:xfrm>
            <a:off x="4583150" y="3553970"/>
            <a:ext cx="5691505" cy="0"/>
          </a:xfrm>
          <a:custGeom>
            <a:avLst/>
            <a:gdLst/>
            <a:ahLst/>
            <a:cxnLst/>
            <a:rect l="l" t="t" r="r" b="b"/>
            <a:pathLst>
              <a:path w="5691505">
                <a:moveTo>
                  <a:pt x="0" y="0"/>
                </a:moveTo>
                <a:lnTo>
                  <a:pt x="569137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49" name="object 149"/>
          <p:cNvSpPr/>
          <p:nvPr/>
        </p:nvSpPr>
        <p:spPr>
          <a:xfrm>
            <a:off x="3022574" y="3553970"/>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50" name="object 150"/>
          <p:cNvSpPr/>
          <p:nvPr/>
        </p:nvSpPr>
        <p:spPr>
          <a:xfrm>
            <a:off x="2477744" y="3553970"/>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51" name="object 151"/>
          <p:cNvSpPr/>
          <p:nvPr/>
        </p:nvSpPr>
        <p:spPr>
          <a:xfrm>
            <a:off x="4583150" y="3450338"/>
            <a:ext cx="5691505" cy="0"/>
          </a:xfrm>
          <a:custGeom>
            <a:avLst/>
            <a:gdLst/>
            <a:ahLst/>
            <a:cxnLst/>
            <a:rect l="l" t="t" r="r" b="b"/>
            <a:pathLst>
              <a:path w="5691505">
                <a:moveTo>
                  <a:pt x="0" y="0"/>
                </a:moveTo>
                <a:lnTo>
                  <a:pt x="569137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52" name="object 152"/>
          <p:cNvSpPr/>
          <p:nvPr/>
        </p:nvSpPr>
        <p:spPr>
          <a:xfrm>
            <a:off x="3022574" y="3450338"/>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53" name="object 153"/>
          <p:cNvSpPr/>
          <p:nvPr/>
        </p:nvSpPr>
        <p:spPr>
          <a:xfrm>
            <a:off x="2477744" y="3450338"/>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54" name="object 154"/>
          <p:cNvSpPr/>
          <p:nvPr/>
        </p:nvSpPr>
        <p:spPr>
          <a:xfrm>
            <a:off x="3022574" y="3244599"/>
            <a:ext cx="7252334" cy="0"/>
          </a:xfrm>
          <a:custGeom>
            <a:avLst/>
            <a:gdLst/>
            <a:ahLst/>
            <a:cxnLst/>
            <a:rect l="l" t="t" r="r" b="b"/>
            <a:pathLst>
              <a:path w="7252334">
                <a:moveTo>
                  <a:pt x="0" y="0"/>
                </a:moveTo>
                <a:lnTo>
                  <a:pt x="725195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55" name="object 155"/>
          <p:cNvSpPr/>
          <p:nvPr/>
        </p:nvSpPr>
        <p:spPr>
          <a:xfrm>
            <a:off x="2477744" y="3244599"/>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56" name="object 156"/>
          <p:cNvSpPr/>
          <p:nvPr/>
        </p:nvSpPr>
        <p:spPr>
          <a:xfrm>
            <a:off x="3022574" y="3140967"/>
            <a:ext cx="7252334" cy="0"/>
          </a:xfrm>
          <a:custGeom>
            <a:avLst/>
            <a:gdLst/>
            <a:ahLst/>
            <a:cxnLst/>
            <a:rect l="l" t="t" r="r" b="b"/>
            <a:pathLst>
              <a:path w="7252334">
                <a:moveTo>
                  <a:pt x="0" y="0"/>
                </a:moveTo>
                <a:lnTo>
                  <a:pt x="725195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57" name="object 157"/>
          <p:cNvSpPr/>
          <p:nvPr/>
        </p:nvSpPr>
        <p:spPr>
          <a:xfrm>
            <a:off x="2477744" y="3140967"/>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58" name="object 158"/>
          <p:cNvSpPr/>
          <p:nvPr/>
        </p:nvSpPr>
        <p:spPr>
          <a:xfrm>
            <a:off x="2477744" y="3037335"/>
            <a:ext cx="7797165" cy="0"/>
          </a:xfrm>
          <a:custGeom>
            <a:avLst/>
            <a:gdLst/>
            <a:ahLst/>
            <a:cxnLst/>
            <a:rect l="l" t="t" r="r" b="b"/>
            <a:pathLst>
              <a:path w="7797165">
                <a:moveTo>
                  <a:pt x="0" y="0"/>
                </a:moveTo>
                <a:lnTo>
                  <a:pt x="779678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59" name="object 159"/>
          <p:cNvSpPr/>
          <p:nvPr/>
        </p:nvSpPr>
        <p:spPr>
          <a:xfrm>
            <a:off x="2477744" y="2933703"/>
            <a:ext cx="7797165" cy="0"/>
          </a:xfrm>
          <a:custGeom>
            <a:avLst/>
            <a:gdLst/>
            <a:ahLst/>
            <a:cxnLst/>
            <a:rect l="l" t="t" r="r" b="b"/>
            <a:pathLst>
              <a:path w="7797165">
                <a:moveTo>
                  <a:pt x="0" y="0"/>
                </a:moveTo>
                <a:lnTo>
                  <a:pt x="779678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60" name="object 160"/>
          <p:cNvSpPr/>
          <p:nvPr/>
        </p:nvSpPr>
        <p:spPr>
          <a:xfrm>
            <a:off x="2477744" y="5416299"/>
            <a:ext cx="7797165" cy="0"/>
          </a:xfrm>
          <a:custGeom>
            <a:avLst/>
            <a:gdLst/>
            <a:ahLst/>
            <a:cxnLst/>
            <a:rect l="l" t="t" r="r" b="b"/>
            <a:pathLst>
              <a:path w="7797165">
                <a:moveTo>
                  <a:pt x="0" y="0"/>
                </a:moveTo>
                <a:lnTo>
                  <a:pt x="7796783"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61" name="object 161"/>
          <p:cNvSpPr/>
          <p:nvPr/>
        </p:nvSpPr>
        <p:spPr>
          <a:xfrm>
            <a:off x="10040595" y="4899662"/>
            <a:ext cx="234315" cy="0"/>
          </a:xfrm>
          <a:custGeom>
            <a:avLst/>
            <a:gdLst/>
            <a:ahLst/>
            <a:cxnLst/>
            <a:rect l="l" t="t" r="r" b="b"/>
            <a:pathLst>
              <a:path w="234315">
                <a:moveTo>
                  <a:pt x="0" y="0"/>
                </a:moveTo>
                <a:lnTo>
                  <a:pt x="233933"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62" name="object 162"/>
          <p:cNvSpPr/>
          <p:nvPr/>
        </p:nvSpPr>
        <p:spPr>
          <a:xfrm>
            <a:off x="9260307" y="4899662"/>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63" name="object 163"/>
          <p:cNvSpPr/>
          <p:nvPr/>
        </p:nvSpPr>
        <p:spPr>
          <a:xfrm>
            <a:off x="8481543" y="4899662"/>
            <a:ext cx="467995" cy="0"/>
          </a:xfrm>
          <a:custGeom>
            <a:avLst/>
            <a:gdLst/>
            <a:ahLst/>
            <a:cxnLst/>
            <a:rect l="l" t="t" r="r" b="b"/>
            <a:pathLst>
              <a:path w="467995">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64" name="object 164"/>
          <p:cNvSpPr/>
          <p:nvPr/>
        </p:nvSpPr>
        <p:spPr>
          <a:xfrm>
            <a:off x="7701254" y="4899662"/>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65" name="object 165"/>
          <p:cNvSpPr/>
          <p:nvPr/>
        </p:nvSpPr>
        <p:spPr>
          <a:xfrm>
            <a:off x="6920967" y="4899662"/>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66" name="object 166"/>
          <p:cNvSpPr/>
          <p:nvPr/>
        </p:nvSpPr>
        <p:spPr>
          <a:xfrm>
            <a:off x="5361914" y="4899662"/>
            <a:ext cx="1248410" cy="0"/>
          </a:xfrm>
          <a:custGeom>
            <a:avLst/>
            <a:gdLst/>
            <a:ahLst/>
            <a:cxnLst/>
            <a:rect l="l" t="t" r="r" b="b"/>
            <a:pathLst>
              <a:path w="1248410">
                <a:moveTo>
                  <a:pt x="0" y="0"/>
                </a:moveTo>
                <a:lnTo>
                  <a:pt x="1248156"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67" name="object 167"/>
          <p:cNvSpPr/>
          <p:nvPr/>
        </p:nvSpPr>
        <p:spPr>
          <a:xfrm>
            <a:off x="4583150" y="4899662"/>
            <a:ext cx="467995" cy="0"/>
          </a:xfrm>
          <a:custGeom>
            <a:avLst/>
            <a:gdLst/>
            <a:ahLst/>
            <a:cxnLst/>
            <a:rect l="l" t="t" r="r" b="b"/>
            <a:pathLst>
              <a:path w="467994">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68" name="object 168"/>
          <p:cNvSpPr/>
          <p:nvPr/>
        </p:nvSpPr>
        <p:spPr>
          <a:xfrm>
            <a:off x="3802862" y="4899662"/>
            <a:ext cx="467995" cy="0"/>
          </a:xfrm>
          <a:custGeom>
            <a:avLst/>
            <a:gdLst/>
            <a:ahLst/>
            <a:cxnLst/>
            <a:rect l="l" t="t" r="r" b="b"/>
            <a:pathLst>
              <a:path w="467994">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69" name="object 169"/>
          <p:cNvSpPr/>
          <p:nvPr/>
        </p:nvSpPr>
        <p:spPr>
          <a:xfrm>
            <a:off x="3022575" y="4899662"/>
            <a:ext cx="467995" cy="0"/>
          </a:xfrm>
          <a:custGeom>
            <a:avLst/>
            <a:gdLst/>
            <a:ahLst/>
            <a:cxnLst/>
            <a:rect l="l" t="t" r="r" b="b"/>
            <a:pathLst>
              <a:path w="467994">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70" name="object 170"/>
          <p:cNvSpPr/>
          <p:nvPr/>
        </p:nvSpPr>
        <p:spPr>
          <a:xfrm>
            <a:off x="2477744" y="4899662"/>
            <a:ext cx="234315" cy="0"/>
          </a:xfrm>
          <a:custGeom>
            <a:avLst/>
            <a:gdLst/>
            <a:ahLst/>
            <a:cxnLst/>
            <a:rect l="l" t="t" r="r" b="b"/>
            <a:pathLst>
              <a:path w="234315">
                <a:moveTo>
                  <a:pt x="0" y="0"/>
                </a:moveTo>
                <a:lnTo>
                  <a:pt x="233934"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71" name="object 171"/>
          <p:cNvSpPr/>
          <p:nvPr/>
        </p:nvSpPr>
        <p:spPr>
          <a:xfrm>
            <a:off x="10040595" y="4381503"/>
            <a:ext cx="234315" cy="0"/>
          </a:xfrm>
          <a:custGeom>
            <a:avLst/>
            <a:gdLst/>
            <a:ahLst/>
            <a:cxnLst/>
            <a:rect l="l" t="t" r="r" b="b"/>
            <a:pathLst>
              <a:path w="234315">
                <a:moveTo>
                  <a:pt x="0" y="0"/>
                </a:moveTo>
                <a:lnTo>
                  <a:pt x="233933"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72" name="object 172"/>
          <p:cNvSpPr/>
          <p:nvPr/>
        </p:nvSpPr>
        <p:spPr>
          <a:xfrm>
            <a:off x="9260307" y="4381503"/>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73" name="object 173"/>
          <p:cNvSpPr/>
          <p:nvPr/>
        </p:nvSpPr>
        <p:spPr>
          <a:xfrm>
            <a:off x="8481543" y="4381503"/>
            <a:ext cx="467995" cy="0"/>
          </a:xfrm>
          <a:custGeom>
            <a:avLst/>
            <a:gdLst/>
            <a:ahLst/>
            <a:cxnLst/>
            <a:rect l="l" t="t" r="r" b="b"/>
            <a:pathLst>
              <a:path w="467995">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74" name="object 174"/>
          <p:cNvSpPr/>
          <p:nvPr/>
        </p:nvSpPr>
        <p:spPr>
          <a:xfrm>
            <a:off x="7701254" y="4381503"/>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75" name="object 175"/>
          <p:cNvSpPr/>
          <p:nvPr/>
        </p:nvSpPr>
        <p:spPr>
          <a:xfrm>
            <a:off x="6920967" y="4381503"/>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76" name="object 176"/>
          <p:cNvSpPr/>
          <p:nvPr/>
        </p:nvSpPr>
        <p:spPr>
          <a:xfrm>
            <a:off x="5361914" y="4381503"/>
            <a:ext cx="1248410" cy="0"/>
          </a:xfrm>
          <a:custGeom>
            <a:avLst/>
            <a:gdLst/>
            <a:ahLst/>
            <a:cxnLst/>
            <a:rect l="l" t="t" r="r" b="b"/>
            <a:pathLst>
              <a:path w="1248410">
                <a:moveTo>
                  <a:pt x="0" y="0"/>
                </a:moveTo>
                <a:lnTo>
                  <a:pt x="1248156"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77" name="object 177"/>
          <p:cNvSpPr/>
          <p:nvPr/>
        </p:nvSpPr>
        <p:spPr>
          <a:xfrm>
            <a:off x="4583150" y="4381503"/>
            <a:ext cx="467995" cy="0"/>
          </a:xfrm>
          <a:custGeom>
            <a:avLst/>
            <a:gdLst/>
            <a:ahLst/>
            <a:cxnLst/>
            <a:rect l="l" t="t" r="r" b="b"/>
            <a:pathLst>
              <a:path w="467994">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78" name="object 178"/>
          <p:cNvSpPr/>
          <p:nvPr/>
        </p:nvSpPr>
        <p:spPr>
          <a:xfrm>
            <a:off x="3802862" y="4381503"/>
            <a:ext cx="467995" cy="0"/>
          </a:xfrm>
          <a:custGeom>
            <a:avLst/>
            <a:gdLst/>
            <a:ahLst/>
            <a:cxnLst/>
            <a:rect l="l" t="t" r="r" b="b"/>
            <a:pathLst>
              <a:path w="467994">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79" name="object 179"/>
          <p:cNvSpPr/>
          <p:nvPr/>
        </p:nvSpPr>
        <p:spPr>
          <a:xfrm>
            <a:off x="3022575" y="4381503"/>
            <a:ext cx="467995" cy="0"/>
          </a:xfrm>
          <a:custGeom>
            <a:avLst/>
            <a:gdLst/>
            <a:ahLst/>
            <a:cxnLst/>
            <a:rect l="l" t="t" r="r" b="b"/>
            <a:pathLst>
              <a:path w="467994">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80" name="object 180"/>
          <p:cNvSpPr/>
          <p:nvPr/>
        </p:nvSpPr>
        <p:spPr>
          <a:xfrm>
            <a:off x="2477744" y="4381503"/>
            <a:ext cx="234315" cy="0"/>
          </a:xfrm>
          <a:custGeom>
            <a:avLst/>
            <a:gdLst/>
            <a:ahLst/>
            <a:cxnLst/>
            <a:rect l="l" t="t" r="r" b="b"/>
            <a:pathLst>
              <a:path w="234315">
                <a:moveTo>
                  <a:pt x="0" y="0"/>
                </a:moveTo>
                <a:lnTo>
                  <a:pt x="233934"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81" name="object 181"/>
          <p:cNvSpPr/>
          <p:nvPr/>
        </p:nvSpPr>
        <p:spPr>
          <a:xfrm>
            <a:off x="9260306" y="3864867"/>
            <a:ext cx="1014730" cy="0"/>
          </a:xfrm>
          <a:custGeom>
            <a:avLst/>
            <a:gdLst/>
            <a:ahLst/>
            <a:cxnLst/>
            <a:rect l="l" t="t" r="r" b="b"/>
            <a:pathLst>
              <a:path w="1014729">
                <a:moveTo>
                  <a:pt x="0" y="0"/>
                </a:moveTo>
                <a:lnTo>
                  <a:pt x="1014221"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82" name="object 182"/>
          <p:cNvSpPr/>
          <p:nvPr/>
        </p:nvSpPr>
        <p:spPr>
          <a:xfrm>
            <a:off x="8481543" y="3864867"/>
            <a:ext cx="467995" cy="0"/>
          </a:xfrm>
          <a:custGeom>
            <a:avLst/>
            <a:gdLst/>
            <a:ahLst/>
            <a:cxnLst/>
            <a:rect l="l" t="t" r="r" b="b"/>
            <a:pathLst>
              <a:path w="467995">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83" name="object 183"/>
          <p:cNvSpPr/>
          <p:nvPr/>
        </p:nvSpPr>
        <p:spPr>
          <a:xfrm>
            <a:off x="7701254" y="3864867"/>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84" name="object 184"/>
          <p:cNvSpPr/>
          <p:nvPr/>
        </p:nvSpPr>
        <p:spPr>
          <a:xfrm>
            <a:off x="6920967" y="3864867"/>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85" name="object 185"/>
          <p:cNvSpPr/>
          <p:nvPr/>
        </p:nvSpPr>
        <p:spPr>
          <a:xfrm>
            <a:off x="4583149" y="3864867"/>
            <a:ext cx="2026920" cy="0"/>
          </a:xfrm>
          <a:custGeom>
            <a:avLst/>
            <a:gdLst/>
            <a:ahLst/>
            <a:cxnLst/>
            <a:rect l="l" t="t" r="r" b="b"/>
            <a:pathLst>
              <a:path w="2026920">
                <a:moveTo>
                  <a:pt x="0" y="0"/>
                </a:moveTo>
                <a:lnTo>
                  <a:pt x="2026920"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86" name="object 186"/>
          <p:cNvSpPr/>
          <p:nvPr/>
        </p:nvSpPr>
        <p:spPr>
          <a:xfrm>
            <a:off x="3022574" y="3864867"/>
            <a:ext cx="1248410" cy="0"/>
          </a:xfrm>
          <a:custGeom>
            <a:avLst/>
            <a:gdLst/>
            <a:ahLst/>
            <a:cxnLst/>
            <a:rect l="l" t="t" r="r" b="b"/>
            <a:pathLst>
              <a:path w="1248410">
                <a:moveTo>
                  <a:pt x="0" y="0"/>
                </a:moveTo>
                <a:lnTo>
                  <a:pt x="1248156"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87" name="object 187"/>
          <p:cNvSpPr/>
          <p:nvPr/>
        </p:nvSpPr>
        <p:spPr>
          <a:xfrm>
            <a:off x="2477744" y="3864867"/>
            <a:ext cx="234315" cy="0"/>
          </a:xfrm>
          <a:custGeom>
            <a:avLst/>
            <a:gdLst/>
            <a:ahLst/>
            <a:cxnLst/>
            <a:rect l="l" t="t" r="r" b="b"/>
            <a:pathLst>
              <a:path w="234315">
                <a:moveTo>
                  <a:pt x="0" y="0"/>
                </a:moveTo>
                <a:lnTo>
                  <a:pt x="233934"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88" name="object 188"/>
          <p:cNvSpPr/>
          <p:nvPr/>
        </p:nvSpPr>
        <p:spPr>
          <a:xfrm>
            <a:off x="3022574" y="3346706"/>
            <a:ext cx="7252334" cy="0"/>
          </a:xfrm>
          <a:custGeom>
            <a:avLst/>
            <a:gdLst/>
            <a:ahLst/>
            <a:cxnLst/>
            <a:rect l="l" t="t" r="r" b="b"/>
            <a:pathLst>
              <a:path w="7252334">
                <a:moveTo>
                  <a:pt x="0" y="0"/>
                </a:moveTo>
                <a:lnTo>
                  <a:pt x="7251954"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89" name="object 189"/>
          <p:cNvSpPr/>
          <p:nvPr/>
        </p:nvSpPr>
        <p:spPr>
          <a:xfrm>
            <a:off x="2477744" y="3346706"/>
            <a:ext cx="234315" cy="0"/>
          </a:xfrm>
          <a:custGeom>
            <a:avLst/>
            <a:gdLst/>
            <a:ahLst/>
            <a:cxnLst/>
            <a:rect l="l" t="t" r="r" b="b"/>
            <a:pathLst>
              <a:path w="234315">
                <a:moveTo>
                  <a:pt x="0" y="0"/>
                </a:moveTo>
                <a:lnTo>
                  <a:pt x="233934"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90" name="object 190"/>
          <p:cNvSpPr/>
          <p:nvPr/>
        </p:nvSpPr>
        <p:spPr>
          <a:xfrm>
            <a:off x="2477744" y="2830070"/>
            <a:ext cx="7797165" cy="0"/>
          </a:xfrm>
          <a:custGeom>
            <a:avLst/>
            <a:gdLst/>
            <a:ahLst/>
            <a:cxnLst/>
            <a:rect l="l" t="t" r="r" b="b"/>
            <a:pathLst>
              <a:path w="7797165">
                <a:moveTo>
                  <a:pt x="0" y="0"/>
                </a:moveTo>
                <a:lnTo>
                  <a:pt x="7796783"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191" name="object 191"/>
          <p:cNvSpPr/>
          <p:nvPr/>
        </p:nvSpPr>
        <p:spPr>
          <a:xfrm>
            <a:off x="10040595" y="5312667"/>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92" name="object 192"/>
          <p:cNvSpPr/>
          <p:nvPr/>
        </p:nvSpPr>
        <p:spPr>
          <a:xfrm>
            <a:off x="9260307" y="5312667"/>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93" name="object 193"/>
          <p:cNvSpPr/>
          <p:nvPr/>
        </p:nvSpPr>
        <p:spPr>
          <a:xfrm>
            <a:off x="8481543" y="5312667"/>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94" name="object 194"/>
          <p:cNvSpPr/>
          <p:nvPr/>
        </p:nvSpPr>
        <p:spPr>
          <a:xfrm>
            <a:off x="7701254" y="5312667"/>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95" name="object 195"/>
          <p:cNvSpPr/>
          <p:nvPr/>
        </p:nvSpPr>
        <p:spPr>
          <a:xfrm>
            <a:off x="6920967" y="5312667"/>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96" name="object 196"/>
          <p:cNvSpPr/>
          <p:nvPr/>
        </p:nvSpPr>
        <p:spPr>
          <a:xfrm>
            <a:off x="5361914" y="5312667"/>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97" name="object 197"/>
          <p:cNvSpPr/>
          <p:nvPr/>
        </p:nvSpPr>
        <p:spPr>
          <a:xfrm>
            <a:off x="4583150" y="5312667"/>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98" name="object 198"/>
          <p:cNvSpPr/>
          <p:nvPr/>
        </p:nvSpPr>
        <p:spPr>
          <a:xfrm>
            <a:off x="3802862" y="5312667"/>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199" name="object 199"/>
          <p:cNvSpPr/>
          <p:nvPr/>
        </p:nvSpPr>
        <p:spPr>
          <a:xfrm>
            <a:off x="3022575" y="5312667"/>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00" name="object 200"/>
          <p:cNvSpPr/>
          <p:nvPr/>
        </p:nvSpPr>
        <p:spPr>
          <a:xfrm>
            <a:off x="2477744" y="5312667"/>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01" name="object 201"/>
          <p:cNvSpPr/>
          <p:nvPr/>
        </p:nvSpPr>
        <p:spPr>
          <a:xfrm>
            <a:off x="10040595" y="5209035"/>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02" name="object 202"/>
          <p:cNvSpPr/>
          <p:nvPr/>
        </p:nvSpPr>
        <p:spPr>
          <a:xfrm>
            <a:off x="9260307" y="5209035"/>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03" name="object 203"/>
          <p:cNvSpPr/>
          <p:nvPr/>
        </p:nvSpPr>
        <p:spPr>
          <a:xfrm>
            <a:off x="8481543" y="5209035"/>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04" name="object 204"/>
          <p:cNvSpPr/>
          <p:nvPr/>
        </p:nvSpPr>
        <p:spPr>
          <a:xfrm>
            <a:off x="7701254" y="5209035"/>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05" name="object 205"/>
          <p:cNvSpPr/>
          <p:nvPr/>
        </p:nvSpPr>
        <p:spPr>
          <a:xfrm>
            <a:off x="6920967" y="5209035"/>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06" name="object 206"/>
          <p:cNvSpPr/>
          <p:nvPr/>
        </p:nvSpPr>
        <p:spPr>
          <a:xfrm>
            <a:off x="5361914" y="5209035"/>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07" name="object 207"/>
          <p:cNvSpPr/>
          <p:nvPr/>
        </p:nvSpPr>
        <p:spPr>
          <a:xfrm>
            <a:off x="4583150" y="5209035"/>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08" name="object 208"/>
          <p:cNvSpPr/>
          <p:nvPr/>
        </p:nvSpPr>
        <p:spPr>
          <a:xfrm>
            <a:off x="3802862" y="5209035"/>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09" name="object 209"/>
          <p:cNvSpPr/>
          <p:nvPr/>
        </p:nvSpPr>
        <p:spPr>
          <a:xfrm>
            <a:off x="3022575" y="5209035"/>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10" name="object 210"/>
          <p:cNvSpPr/>
          <p:nvPr/>
        </p:nvSpPr>
        <p:spPr>
          <a:xfrm>
            <a:off x="2477744" y="5209035"/>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11" name="object 211"/>
          <p:cNvSpPr/>
          <p:nvPr/>
        </p:nvSpPr>
        <p:spPr>
          <a:xfrm>
            <a:off x="10040595" y="5106926"/>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12" name="object 212"/>
          <p:cNvSpPr/>
          <p:nvPr/>
        </p:nvSpPr>
        <p:spPr>
          <a:xfrm>
            <a:off x="9260307" y="5106926"/>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13" name="object 213"/>
          <p:cNvSpPr/>
          <p:nvPr/>
        </p:nvSpPr>
        <p:spPr>
          <a:xfrm>
            <a:off x="8481543" y="5106926"/>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14" name="object 214"/>
          <p:cNvSpPr/>
          <p:nvPr/>
        </p:nvSpPr>
        <p:spPr>
          <a:xfrm>
            <a:off x="7701254" y="5106926"/>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15" name="object 215"/>
          <p:cNvSpPr/>
          <p:nvPr/>
        </p:nvSpPr>
        <p:spPr>
          <a:xfrm>
            <a:off x="6920967" y="5106926"/>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16" name="object 216"/>
          <p:cNvSpPr/>
          <p:nvPr/>
        </p:nvSpPr>
        <p:spPr>
          <a:xfrm>
            <a:off x="5361914" y="5106926"/>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17" name="object 217"/>
          <p:cNvSpPr/>
          <p:nvPr/>
        </p:nvSpPr>
        <p:spPr>
          <a:xfrm>
            <a:off x="4583150" y="5106926"/>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18" name="object 218"/>
          <p:cNvSpPr/>
          <p:nvPr/>
        </p:nvSpPr>
        <p:spPr>
          <a:xfrm>
            <a:off x="3802862" y="5106926"/>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19" name="object 219"/>
          <p:cNvSpPr/>
          <p:nvPr/>
        </p:nvSpPr>
        <p:spPr>
          <a:xfrm>
            <a:off x="3022575" y="5106926"/>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20" name="object 220"/>
          <p:cNvSpPr/>
          <p:nvPr/>
        </p:nvSpPr>
        <p:spPr>
          <a:xfrm>
            <a:off x="2477744" y="5106926"/>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21" name="object 221"/>
          <p:cNvSpPr/>
          <p:nvPr/>
        </p:nvSpPr>
        <p:spPr>
          <a:xfrm>
            <a:off x="10040595" y="5003294"/>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22" name="object 222"/>
          <p:cNvSpPr/>
          <p:nvPr/>
        </p:nvSpPr>
        <p:spPr>
          <a:xfrm>
            <a:off x="9260307" y="5003294"/>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23" name="object 223"/>
          <p:cNvSpPr/>
          <p:nvPr/>
        </p:nvSpPr>
        <p:spPr>
          <a:xfrm>
            <a:off x="8481543" y="5003294"/>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24" name="object 224"/>
          <p:cNvSpPr/>
          <p:nvPr/>
        </p:nvSpPr>
        <p:spPr>
          <a:xfrm>
            <a:off x="7701254" y="5003294"/>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25" name="object 225"/>
          <p:cNvSpPr/>
          <p:nvPr/>
        </p:nvSpPr>
        <p:spPr>
          <a:xfrm>
            <a:off x="6920967" y="5003294"/>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26" name="object 226"/>
          <p:cNvSpPr/>
          <p:nvPr/>
        </p:nvSpPr>
        <p:spPr>
          <a:xfrm>
            <a:off x="5361914" y="5003294"/>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27" name="object 227"/>
          <p:cNvSpPr/>
          <p:nvPr/>
        </p:nvSpPr>
        <p:spPr>
          <a:xfrm>
            <a:off x="4583150" y="5003294"/>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28" name="object 228"/>
          <p:cNvSpPr/>
          <p:nvPr/>
        </p:nvSpPr>
        <p:spPr>
          <a:xfrm>
            <a:off x="3802862" y="5003294"/>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29" name="object 229"/>
          <p:cNvSpPr/>
          <p:nvPr/>
        </p:nvSpPr>
        <p:spPr>
          <a:xfrm>
            <a:off x="3022575" y="5003294"/>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30" name="object 230"/>
          <p:cNvSpPr/>
          <p:nvPr/>
        </p:nvSpPr>
        <p:spPr>
          <a:xfrm>
            <a:off x="2477744" y="5003294"/>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31" name="object 231"/>
          <p:cNvSpPr/>
          <p:nvPr/>
        </p:nvSpPr>
        <p:spPr>
          <a:xfrm>
            <a:off x="10040595" y="4796031"/>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32" name="object 232"/>
          <p:cNvSpPr/>
          <p:nvPr/>
        </p:nvSpPr>
        <p:spPr>
          <a:xfrm>
            <a:off x="9260307" y="4796031"/>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33" name="object 233"/>
          <p:cNvSpPr/>
          <p:nvPr/>
        </p:nvSpPr>
        <p:spPr>
          <a:xfrm>
            <a:off x="8481543" y="4796031"/>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34" name="object 234"/>
          <p:cNvSpPr/>
          <p:nvPr/>
        </p:nvSpPr>
        <p:spPr>
          <a:xfrm>
            <a:off x="7701254" y="4796031"/>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35" name="object 235"/>
          <p:cNvSpPr/>
          <p:nvPr/>
        </p:nvSpPr>
        <p:spPr>
          <a:xfrm>
            <a:off x="6920967" y="4796031"/>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36" name="object 236"/>
          <p:cNvSpPr/>
          <p:nvPr/>
        </p:nvSpPr>
        <p:spPr>
          <a:xfrm>
            <a:off x="5361914" y="4796031"/>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37" name="object 237"/>
          <p:cNvSpPr/>
          <p:nvPr/>
        </p:nvSpPr>
        <p:spPr>
          <a:xfrm>
            <a:off x="4583150" y="4796031"/>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38" name="object 238"/>
          <p:cNvSpPr/>
          <p:nvPr/>
        </p:nvSpPr>
        <p:spPr>
          <a:xfrm>
            <a:off x="3802862" y="4796031"/>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39" name="object 239"/>
          <p:cNvSpPr/>
          <p:nvPr/>
        </p:nvSpPr>
        <p:spPr>
          <a:xfrm>
            <a:off x="3022575" y="4796031"/>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40" name="object 240"/>
          <p:cNvSpPr/>
          <p:nvPr/>
        </p:nvSpPr>
        <p:spPr>
          <a:xfrm>
            <a:off x="2477744" y="4796031"/>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41" name="object 241"/>
          <p:cNvSpPr/>
          <p:nvPr/>
        </p:nvSpPr>
        <p:spPr>
          <a:xfrm>
            <a:off x="10040595" y="4692399"/>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42" name="object 242"/>
          <p:cNvSpPr/>
          <p:nvPr/>
        </p:nvSpPr>
        <p:spPr>
          <a:xfrm>
            <a:off x="9260307" y="4692399"/>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43" name="object 243"/>
          <p:cNvSpPr/>
          <p:nvPr/>
        </p:nvSpPr>
        <p:spPr>
          <a:xfrm>
            <a:off x="8481543" y="4692399"/>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44" name="object 244"/>
          <p:cNvSpPr/>
          <p:nvPr/>
        </p:nvSpPr>
        <p:spPr>
          <a:xfrm>
            <a:off x="7701254" y="4692399"/>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45" name="object 245"/>
          <p:cNvSpPr/>
          <p:nvPr/>
        </p:nvSpPr>
        <p:spPr>
          <a:xfrm>
            <a:off x="6920967" y="4692399"/>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46" name="object 246"/>
          <p:cNvSpPr/>
          <p:nvPr/>
        </p:nvSpPr>
        <p:spPr>
          <a:xfrm>
            <a:off x="5361914" y="4692399"/>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47" name="object 247"/>
          <p:cNvSpPr/>
          <p:nvPr/>
        </p:nvSpPr>
        <p:spPr>
          <a:xfrm>
            <a:off x="4583150" y="4692399"/>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48" name="object 248"/>
          <p:cNvSpPr/>
          <p:nvPr/>
        </p:nvSpPr>
        <p:spPr>
          <a:xfrm>
            <a:off x="3802862" y="4692399"/>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49" name="object 249"/>
          <p:cNvSpPr/>
          <p:nvPr/>
        </p:nvSpPr>
        <p:spPr>
          <a:xfrm>
            <a:off x="3022575" y="4692399"/>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50" name="object 250"/>
          <p:cNvSpPr/>
          <p:nvPr/>
        </p:nvSpPr>
        <p:spPr>
          <a:xfrm>
            <a:off x="2477744" y="4692399"/>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51" name="object 251"/>
          <p:cNvSpPr/>
          <p:nvPr/>
        </p:nvSpPr>
        <p:spPr>
          <a:xfrm>
            <a:off x="10040595" y="4588767"/>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52" name="object 252"/>
          <p:cNvSpPr/>
          <p:nvPr/>
        </p:nvSpPr>
        <p:spPr>
          <a:xfrm>
            <a:off x="9260307" y="4588767"/>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53" name="object 253"/>
          <p:cNvSpPr/>
          <p:nvPr/>
        </p:nvSpPr>
        <p:spPr>
          <a:xfrm>
            <a:off x="8481543" y="4588767"/>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54" name="object 254"/>
          <p:cNvSpPr/>
          <p:nvPr/>
        </p:nvSpPr>
        <p:spPr>
          <a:xfrm>
            <a:off x="7701254" y="4588767"/>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55" name="object 255"/>
          <p:cNvSpPr/>
          <p:nvPr/>
        </p:nvSpPr>
        <p:spPr>
          <a:xfrm>
            <a:off x="6920967" y="4588767"/>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56" name="object 256"/>
          <p:cNvSpPr/>
          <p:nvPr/>
        </p:nvSpPr>
        <p:spPr>
          <a:xfrm>
            <a:off x="5361914" y="4588767"/>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57" name="object 257"/>
          <p:cNvSpPr/>
          <p:nvPr/>
        </p:nvSpPr>
        <p:spPr>
          <a:xfrm>
            <a:off x="4583150" y="4588767"/>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58" name="object 258"/>
          <p:cNvSpPr/>
          <p:nvPr/>
        </p:nvSpPr>
        <p:spPr>
          <a:xfrm>
            <a:off x="3802862" y="4588767"/>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59" name="object 259"/>
          <p:cNvSpPr/>
          <p:nvPr/>
        </p:nvSpPr>
        <p:spPr>
          <a:xfrm>
            <a:off x="3022575" y="4588767"/>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60" name="object 260"/>
          <p:cNvSpPr/>
          <p:nvPr/>
        </p:nvSpPr>
        <p:spPr>
          <a:xfrm>
            <a:off x="2477744" y="4588767"/>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61" name="object 261"/>
          <p:cNvSpPr/>
          <p:nvPr/>
        </p:nvSpPr>
        <p:spPr>
          <a:xfrm>
            <a:off x="10040595" y="4485135"/>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62" name="object 262"/>
          <p:cNvSpPr/>
          <p:nvPr/>
        </p:nvSpPr>
        <p:spPr>
          <a:xfrm>
            <a:off x="9260307" y="4485135"/>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63" name="object 263"/>
          <p:cNvSpPr/>
          <p:nvPr/>
        </p:nvSpPr>
        <p:spPr>
          <a:xfrm>
            <a:off x="8481543" y="4485135"/>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64" name="object 264"/>
          <p:cNvSpPr/>
          <p:nvPr/>
        </p:nvSpPr>
        <p:spPr>
          <a:xfrm>
            <a:off x="7701254" y="4485135"/>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65" name="object 265"/>
          <p:cNvSpPr/>
          <p:nvPr/>
        </p:nvSpPr>
        <p:spPr>
          <a:xfrm>
            <a:off x="6920967" y="4485135"/>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66" name="object 266"/>
          <p:cNvSpPr/>
          <p:nvPr/>
        </p:nvSpPr>
        <p:spPr>
          <a:xfrm>
            <a:off x="5361914" y="4485135"/>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67" name="object 267"/>
          <p:cNvSpPr/>
          <p:nvPr/>
        </p:nvSpPr>
        <p:spPr>
          <a:xfrm>
            <a:off x="4583150" y="4485135"/>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68" name="object 268"/>
          <p:cNvSpPr/>
          <p:nvPr/>
        </p:nvSpPr>
        <p:spPr>
          <a:xfrm>
            <a:off x="3802862" y="4485135"/>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69" name="object 269"/>
          <p:cNvSpPr/>
          <p:nvPr/>
        </p:nvSpPr>
        <p:spPr>
          <a:xfrm>
            <a:off x="3022575" y="4485135"/>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70" name="object 270"/>
          <p:cNvSpPr/>
          <p:nvPr/>
        </p:nvSpPr>
        <p:spPr>
          <a:xfrm>
            <a:off x="2477744" y="4485135"/>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71" name="object 271"/>
          <p:cNvSpPr/>
          <p:nvPr/>
        </p:nvSpPr>
        <p:spPr>
          <a:xfrm>
            <a:off x="10040595" y="4277870"/>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72" name="object 272"/>
          <p:cNvSpPr/>
          <p:nvPr/>
        </p:nvSpPr>
        <p:spPr>
          <a:xfrm>
            <a:off x="9260307" y="4277870"/>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73" name="object 273"/>
          <p:cNvSpPr/>
          <p:nvPr/>
        </p:nvSpPr>
        <p:spPr>
          <a:xfrm>
            <a:off x="8481543" y="4277870"/>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74" name="object 274"/>
          <p:cNvSpPr/>
          <p:nvPr/>
        </p:nvSpPr>
        <p:spPr>
          <a:xfrm>
            <a:off x="7701254" y="4277870"/>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75" name="object 275"/>
          <p:cNvSpPr/>
          <p:nvPr/>
        </p:nvSpPr>
        <p:spPr>
          <a:xfrm>
            <a:off x="6920967" y="4277870"/>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76" name="object 276"/>
          <p:cNvSpPr/>
          <p:nvPr/>
        </p:nvSpPr>
        <p:spPr>
          <a:xfrm>
            <a:off x="5361914" y="4277870"/>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77" name="object 277"/>
          <p:cNvSpPr/>
          <p:nvPr/>
        </p:nvSpPr>
        <p:spPr>
          <a:xfrm>
            <a:off x="4583150" y="4277870"/>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78" name="object 278"/>
          <p:cNvSpPr/>
          <p:nvPr/>
        </p:nvSpPr>
        <p:spPr>
          <a:xfrm>
            <a:off x="3802862" y="4277870"/>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79" name="object 279"/>
          <p:cNvSpPr/>
          <p:nvPr/>
        </p:nvSpPr>
        <p:spPr>
          <a:xfrm>
            <a:off x="3022575" y="4277870"/>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80" name="object 280"/>
          <p:cNvSpPr/>
          <p:nvPr/>
        </p:nvSpPr>
        <p:spPr>
          <a:xfrm>
            <a:off x="2477744" y="4277870"/>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81" name="object 281"/>
          <p:cNvSpPr/>
          <p:nvPr/>
        </p:nvSpPr>
        <p:spPr>
          <a:xfrm>
            <a:off x="10040595" y="4175762"/>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82" name="object 282"/>
          <p:cNvSpPr/>
          <p:nvPr/>
        </p:nvSpPr>
        <p:spPr>
          <a:xfrm>
            <a:off x="9260307" y="4175762"/>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83" name="object 283"/>
          <p:cNvSpPr/>
          <p:nvPr/>
        </p:nvSpPr>
        <p:spPr>
          <a:xfrm>
            <a:off x="8481543" y="4175762"/>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84" name="object 284"/>
          <p:cNvSpPr/>
          <p:nvPr/>
        </p:nvSpPr>
        <p:spPr>
          <a:xfrm>
            <a:off x="7701254" y="4175762"/>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85" name="object 285"/>
          <p:cNvSpPr/>
          <p:nvPr/>
        </p:nvSpPr>
        <p:spPr>
          <a:xfrm>
            <a:off x="6920967" y="4175762"/>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86" name="object 286"/>
          <p:cNvSpPr/>
          <p:nvPr/>
        </p:nvSpPr>
        <p:spPr>
          <a:xfrm>
            <a:off x="5361914" y="4175762"/>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87" name="object 287"/>
          <p:cNvSpPr/>
          <p:nvPr/>
        </p:nvSpPr>
        <p:spPr>
          <a:xfrm>
            <a:off x="4583150" y="4175762"/>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88" name="object 288"/>
          <p:cNvSpPr/>
          <p:nvPr/>
        </p:nvSpPr>
        <p:spPr>
          <a:xfrm>
            <a:off x="3802862" y="4175762"/>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89" name="object 289"/>
          <p:cNvSpPr/>
          <p:nvPr/>
        </p:nvSpPr>
        <p:spPr>
          <a:xfrm>
            <a:off x="3022575" y="4175762"/>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90" name="object 290"/>
          <p:cNvSpPr/>
          <p:nvPr/>
        </p:nvSpPr>
        <p:spPr>
          <a:xfrm>
            <a:off x="2477744" y="4175762"/>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91" name="object 291"/>
          <p:cNvSpPr/>
          <p:nvPr/>
        </p:nvSpPr>
        <p:spPr>
          <a:xfrm>
            <a:off x="10040595" y="4072131"/>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92" name="object 292"/>
          <p:cNvSpPr/>
          <p:nvPr/>
        </p:nvSpPr>
        <p:spPr>
          <a:xfrm>
            <a:off x="9260307" y="4072131"/>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93" name="object 293"/>
          <p:cNvSpPr/>
          <p:nvPr/>
        </p:nvSpPr>
        <p:spPr>
          <a:xfrm>
            <a:off x="8481543" y="4072131"/>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94" name="object 294"/>
          <p:cNvSpPr/>
          <p:nvPr/>
        </p:nvSpPr>
        <p:spPr>
          <a:xfrm>
            <a:off x="7701254" y="4072131"/>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95" name="object 295"/>
          <p:cNvSpPr/>
          <p:nvPr/>
        </p:nvSpPr>
        <p:spPr>
          <a:xfrm>
            <a:off x="6920967" y="4072131"/>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96" name="object 296"/>
          <p:cNvSpPr/>
          <p:nvPr/>
        </p:nvSpPr>
        <p:spPr>
          <a:xfrm>
            <a:off x="5361914" y="4072131"/>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97" name="object 297"/>
          <p:cNvSpPr/>
          <p:nvPr/>
        </p:nvSpPr>
        <p:spPr>
          <a:xfrm>
            <a:off x="4583150" y="4072131"/>
            <a:ext cx="467995" cy="0"/>
          </a:xfrm>
          <a:custGeom>
            <a:avLst/>
            <a:gdLst/>
            <a:ahLst/>
            <a:cxnLst/>
            <a:rect l="l" t="t" r="r" b="b"/>
            <a:pathLst>
              <a:path w="467994">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98" name="object 298"/>
          <p:cNvSpPr/>
          <p:nvPr/>
        </p:nvSpPr>
        <p:spPr>
          <a:xfrm>
            <a:off x="3022574" y="4072131"/>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299" name="object 299"/>
          <p:cNvSpPr/>
          <p:nvPr/>
        </p:nvSpPr>
        <p:spPr>
          <a:xfrm>
            <a:off x="2477744" y="4072131"/>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00" name="object 300"/>
          <p:cNvSpPr/>
          <p:nvPr/>
        </p:nvSpPr>
        <p:spPr>
          <a:xfrm>
            <a:off x="10040595" y="3968499"/>
            <a:ext cx="234315" cy="0"/>
          </a:xfrm>
          <a:custGeom>
            <a:avLst/>
            <a:gdLst/>
            <a:ahLst/>
            <a:cxnLst/>
            <a:rect l="l" t="t" r="r" b="b"/>
            <a:pathLst>
              <a:path w="234315">
                <a:moveTo>
                  <a:pt x="0" y="0"/>
                </a:moveTo>
                <a:lnTo>
                  <a:pt x="23393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01" name="object 301"/>
          <p:cNvSpPr/>
          <p:nvPr/>
        </p:nvSpPr>
        <p:spPr>
          <a:xfrm>
            <a:off x="9260307" y="3968499"/>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02" name="object 302"/>
          <p:cNvSpPr/>
          <p:nvPr/>
        </p:nvSpPr>
        <p:spPr>
          <a:xfrm>
            <a:off x="8481543" y="3968499"/>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03" name="object 303"/>
          <p:cNvSpPr/>
          <p:nvPr/>
        </p:nvSpPr>
        <p:spPr>
          <a:xfrm>
            <a:off x="7701254" y="3968499"/>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04" name="object 304"/>
          <p:cNvSpPr/>
          <p:nvPr/>
        </p:nvSpPr>
        <p:spPr>
          <a:xfrm>
            <a:off x="6920967" y="3968499"/>
            <a:ext cx="467995" cy="0"/>
          </a:xfrm>
          <a:custGeom>
            <a:avLst/>
            <a:gdLst/>
            <a:ahLst/>
            <a:cxnLst/>
            <a:rect l="l" t="t" r="r" b="b"/>
            <a:pathLst>
              <a:path w="467995">
                <a:moveTo>
                  <a:pt x="0" y="0"/>
                </a:moveTo>
                <a:lnTo>
                  <a:pt x="46786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05" name="object 305"/>
          <p:cNvSpPr/>
          <p:nvPr/>
        </p:nvSpPr>
        <p:spPr>
          <a:xfrm>
            <a:off x="4583149" y="3968499"/>
            <a:ext cx="2026920" cy="0"/>
          </a:xfrm>
          <a:custGeom>
            <a:avLst/>
            <a:gdLst/>
            <a:ahLst/>
            <a:cxnLst/>
            <a:rect l="l" t="t" r="r" b="b"/>
            <a:pathLst>
              <a:path w="2026920">
                <a:moveTo>
                  <a:pt x="0" y="0"/>
                </a:moveTo>
                <a:lnTo>
                  <a:pt x="2026920"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06" name="object 306"/>
          <p:cNvSpPr/>
          <p:nvPr/>
        </p:nvSpPr>
        <p:spPr>
          <a:xfrm>
            <a:off x="3022574" y="3968499"/>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07" name="object 307"/>
          <p:cNvSpPr/>
          <p:nvPr/>
        </p:nvSpPr>
        <p:spPr>
          <a:xfrm>
            <a:off x="2477744" y="3968499"/>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08" name="object 308"/>
          <p:cNvSpPr/>
          <p:nvPr/>
        </p:nvSpPr>
        <p:spPr>
          <a:xfrm>
            <a:off x="9260306" y="3761235"/>
            <a:ext cx="1014730" cy="0"/>
          </a:xfrm>
          <a:custGeom>
            <a:avLst/>
            <a:gdLst/>
            <a:ahLst/>
            <a:cxnLst/>
            <a:rect l="l" t="t" r="r" b="b"/>
            <a:pathLst>
              <a:path w="1014729">
                <a:moveTo>
                  <a:pt x="0" y="0"/>
                </a:moveTo>
                <a:lnTo>
                  <a:pt x="1014221"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09" name="object 309"/>
          <p:cNvSpPr/>
          <p:nvPr/>
        </p:nvSpPr>
        <p:spPr>
          <a:xfrm>
            <a:off x="8481543" y="3761235"/>
            <a:ext cx="467995" cy="0"/>
          </a:xfrm>
          <a:custGeom>
            <a:avLst/>
            <a:gdLst/>
            <a:ahLst/>
            <a:cxnLst/>
            <a:rect l="l" t="t" r="r" b="b"/>
            <a:pathLst>
              <a:path w="467995">
                <a:moveTo>
                  <a:pt x="0" y="0"/>
                </a:moveTo>
                <a:lnTo>
                  <a:pt x="467868"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10" name="object 310"/>
          <p:cNvSpPr/>
          <p:nvPr/>
        </p:nvSpPr>
        <p:spPr>
          <a:xfrm>
            <a:off x="4583150" y="3761235"/>
            <a:ext cx="3586479" cy="0"/>
          </a:xfrm>
          <a:custGeom>
            <a:avLst/>
            <a:gdLst/>
            <a:ahLst/>
            <a:cxnLst/>
            <a:rect l="l" t="t" r="r" b="b"/>
            <a:pathLst>
              <a:path w="3586479">
                <a:moveTo>
                  <a:pt x="0" y="0"/>
                </a:moveTo>
                <a:lnTo>
                  <a:pt x="3585972"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11" name="object 311"/>
          <p:cNvSpPr/>
          <p:nvPr/>
        </p:nvSpPr>
        <p:spPr>
          <a:xfrm>
            <a:off x="3022574" y="3761235"/>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12" name="object 312"/>
          <p:cNvSpPr/>
          <p:nvPr/>
        </p:nvSpPr>
        <p:spPr>
          <a:xfrm>
            <a:off x="2477744" y="3761235"/>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13" name="object 313"/>
          <p:cNvSpPr/>
          <p:nvPr/>
        </p:nvSpPr>
        <p:spPr>
          <a:xfrm>
            <a:off x="4583150" y="3657603"/>
            <a:ext cx="5691505" cy="0"/>
          </a:xfrm>
          <a:custGeom>
            <a:avLst/>
            <a:gdLst/>
            <a:ahLst/>
            <a:cxnLst/>
            <a:rect l="l" t="t" r="r" b="b"/>
            <a:pathLst>
              <a:path w="5691505">
                <a:moveTo>
                  <a:pt x="0" y="0"/>
                </a:moveTo>
                <a:lnTo>
                  <a:pt x="569137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14" name="object 314"/>
          <p:cNvSpPr/>
          <p:nvPr/>
        </p:nvSpPr>
        <p:spPr>
          <a:xfrm>
            <a:off x="3022574" y="3657603"/>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15" name="object 315"/>
          <p:cNvSpPr/>
          <p:nvPr/>
        </p:nvSpPr>
        <p:spPr>
          <a:xfrm>
            <a:off x="2477744" y="3657603"/>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16" name="object 316"/>
          <p:cNvSpPr/>
          <p:nvPr/>
        </p:nvSpPr>
        <p:spPr>
          <a:xfrm>
            <a:off x="4583150" y="3553970"/>
            <a:ext cx="5691505" cy="0"/>
          </a:xfrm>
          <a:custGeom>
            <a:avLst/>
            <a:gdLst/>
            <a:ahLst/>
            <a:cxnLst/>
            <a:rect l="l" t="t" r="r" b="b"/>
            <a:pathLst>
              <a:path w="5691505">
                <a:moveTo>
                  <a:pt x="0" y="0"/>
                </a:moveTo>
                <a:lnTo>
                  <a:pt x="569137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17" name="object 317"/>
          <p:cNvSpPr/>
          <p:nvPr/>
        </p:nvSpPr>
        <p:spPr>
          <a:xfrm>
            <a:off x="3022574" y="3553970"/>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18" name="object 318"/>
          <p:cNvSpPr/>
          <p:nvPr/>
        </p:nvSpPr>
        <p:spPr>
          <a:xfrm>
            <a:off x="2477744" y="3553970"/>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19" name="object 319"/>
          <p:cNvSpPr/>
          <p:nvPr/>
        </p:nvSpPr>
        <p:spPr>
          <a:xfrm>
            <a:off x="4583150" y="3450338"/>
            <a:ext cx="5691505" cy="0"/>
          </a:xfrm>
          <a:custGeom>
            <a:avLst/>
            <a:gdLst/>
            <a:ahLst/>
            <a:cxnLst/>
            <a:rect l="l" t="t" r="r" b="b"/>
            <a:pathLst>
              <a:path w="5691505">
                <a:moveTo>
                  <a:pt x="0" y="0"/>
                </a:moveTo>
                <a:lnTo>
                  <a:pt x="5691377"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20" name="object 320"/>
          <p:cNvSpPr/>
          <p:nvPr/>
        </p:nvSpPr>
        <p:spPr>
          <a:xfrm>
            <a:off x="3022574" y="3450338"/>
            <a:ext cx="1248410" cy="0"/>
          </a:xfrm>
          <a:custGeom>
            <a:avLst/>
            <a:gdLst/>
            <a:ahLst/>
            <a:cxnLst/>
            <a:rect l="l" t="t" r="r" b="b"/>
            <a:pathLst>
              <a:path w="1248410">
                <a:moveTo>
                  <a:pt x="0" y="0"/>
                </a:moveTo>
                <a:lnTo>
                  <a:pt x="1248156"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21" name="object 321"/>
          <p:cNvSpPr/>
          <p:nvPr/>
        </p:nvSpPr>
        <p:spPr>
          <a:xfrm>
            <a:off x="2477744" y="3450338"/>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22" name="object 322"/>
          <p:cNvSpPr/>
          <p:nvPr/>
        </p:nvSpPr>
        <p:spPr>
          <a:xfrm>
            <a:off x="3022574" y="3244599"/>
            <a:ext cx="7252334" cy="0"/>
          </a:xfrm>
          <a:custGeom>
            <a:avLst/>
            <a:gdLst/>
            <a:ahLst/>
            <a:cxnLst/>
            <a:rect l="l" t="t" r="r" b="b"/>
            <a:pathLst>
              <a:path w="7252334">
                <a:moveTo>
                  <a:pt x="0" y="0"/>
                </a:moveTo>
                <a:lnTo>
                  <a:pt x="725195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23" name="object 323"/>
          <p:cNvSpPr/>
          <p:nvPr/>
        </p:nvSpPr>
        <p:spPr>
          <a:xfrm>
            <a:off x="2477744" y="3244599"/>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24" name="object 324"/>
          <p:cNvSpPr/>
          <p:nvPr/>
        </p:nvSpPr>
        <p:spPr>
          <a:xfrm>
            <a:off x="3022574" y="3140967"/>
            <a:ext cx="7252334" cy="0"/>
          </a:xfrm>
          <a:custGeom>
            <a:avLst/>
            <a:gdLst/>
            <a:ahLst/>
            <a:cxnLst/>
            <a:rect l="l" t="t" r="r" b="b"/>
            <a:pathLst>
              <a:path w="7252334">
                <a:moveTo>
                  <a:pt x="0" y="0"/>
                </a:moveTo>
                <a:lnTo>
                  <a:pt x="725195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25" name="object 325"/>
          <p:cNvSpPr/>
          <p:nvPr/>
        </p:nvSpPr>
        <p:spPr>
          <a:xfrm>
            <a:off x="2477744" y="3140967"/>
            <a:ext cx="234315" cy="0"/>
          </a:xfrm>
          <a:custGeom>
            <a:avLst/>
            <a:gdLst/>
            <a:ahLst/>
            <a:cxnLst/>
            <a:rect l="l" t="t" r="r" b="b"/>
            <a:pathLst>
              <a:path w="234315">
                <a:moveTo>
                  <a:pt x="0" y="0"/>
                </a:moveTo>
                <a:lnTo>
                  <a:pt x="233934"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26" name="object 326"/>
          <p:cNvSpPr/>
          <p:nvPr/>
        </p:nvSpPr>
        <p:spPr>
          <a:xfrm>
            <a:off x="2477744" y="3037335"/>
            <a:ext cx="7797165" cy="0"/>
          </a:xfrm>
          <a:custGeom>
            <a:avLst/>
            <a:gdLst/>
            <a:ahLst/>
            <a:cxnLst/>
            <a:rect l="l" t="t" r="r" b="b"/>
            <a:pathLst>
              <a:path w="7797165">
                <a:moveTo>
                  <a:pt x="0" y="0"/>
                </a:moveTo>
                <a:lnTo>
                  <a:pt x="779678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27" name="object 327"/>
          <p:cNvSpPr/>
          <p:nvPr/>
        </p:nvSpPr>
        <p:spPr>
          <a:xfrm>
            <a:off x="2477744" y="2933703"/>
            <a:ext cx="7797165" cy="0"/>
          </a:xfrm>
          <a:custGeom>
            <a:avLst/>
            <a:gdLst/>
            <a:ahLst/>
            <a:cxnLst/>
            <a:rect l="l" t="t" r="r" b="b"/>
            <a:pathLst>
              <a:path w="7797165">
                <a:moveTo>
                  <a:pt x="0" y="0"/>
                </a:moveTo>
                <a:lnTo>
                  <a:pt x="7796783" y="0"/>
                </a:lnTo>
              </a:path>
            </a:pathLst>
          </a:custGeom>
          <a:ln w="9525">
            <a:solidFill>
              <a:srgbClr val="F1F1F1"/>
            </a:solidFill>
          </a:ln>
        </p:spPr>
        <p:txBody>
          <a:bodyPr wrap="square" lIns="0" tIns="0" rIns="0" bIns="0" rtlCol="0"/>
          <a:lstStyle/>
          <a:p>
            <a:endParaRPr>
              <a:solidFill>
                <a:prstClr val="black"/>
              </a:solidFill>
              <a:latin typeface="Calibri"/>
            </a:endParaRPr>
          </a:p>
        </p:txBody>
      </p:sp>
      <p:sp>
        <p:nvSpPr>
          <p:cNvPr id="328" name="object 328"/>
          <p:cNvSpPr/>
          <p:nvPr/>
        </p:nvSpPr>
        <p:spPr>
          <a:xfrm>
            <a:off x="2477744" y="5416299"/>
            <a:ext cx="7797165" cy="0"/>
          </a:xfrm>
          <a:custGeom>
            <a:avLst/>
            <a:gdLst/>
            <a:ahLst/>
            <a:cxnLst/>
            <a:rect l="l" t="t" r="r" b="b"/>
            <a:pathLst>
              <a:path w="7797165">
                <a:moveTo>
                  <a:pt x="0" y="0"/>
                </a:moveTo>
                <a:lnTo>
                  <a:pt x="7796783"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29" name="object 329"/>
          <p:cNvSpPr/>
          <p:nvPr/>
        </p:nvSpPr>
        <p:spPr>
          <a:xfrm>
            <a:off x="10040595" y="4899662"/>
            <a:ext cx="234315" cy="0"/>
          </a:xfrm>
          <a:custGeom>
            <a:avLst/>
            <a:gdLst/>
            <a:ahLst/>
            <a:cxnLst/>
            <a:rect l="l" t="t" r="r" b="b"/>
            <a:pathLst>
              <a:path w="234315">
                <a:moveTo>
                  <a:pt x="0" y="0"/>
                </a:moveTo>
                <a:lnTo>
                  <a:pt x="233933"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30" name="object 330"/>
          <p:cNvSpPr/>
          <p:nvPr/>
        </p:nvSpPr>
        <p:spPr>
          <a:xfrm>
            <a:off x="9260307" y="4899662"/>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31" name="object 331"/>
          <p:cNvSpPr/>
          <p:nvPr/>
        </p:nvSpPr>
        <p:spPr>
          <a:xfrm>
            <a:off x="8481543" y="4899662"/>
            <a:ext cx="467995" cy="0"/>
          </a:xfrm>
          <a:custGeom>
            <a:avLst/>
            <a:gdLst/>
            <a:ahLst/>
            <a:cxnLst/>
            <a:rect l="l" t="t" r="r" b="b"/>
            <a:pathLst>
              <a:path w="467995">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32" name="object 332"/>
          <p:cNvSpPr/>
          <p:nvPr/>
        </p:nvSpPr>
        <p:spPr>
          <a:xfrm>
            <a:off x="7701254" y="4899662"/>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33" name="object 333"/>
          <p:cNvSpPr/>
          <p:nvPr/>
        </p:nvSpPr>
        <p:spPr>
          <a:xfrm>
            <a:off x="6920967" y="4899662"/>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34" name="object 334"/>
          <p:cNvSpPr/>
          <p:nvPr/>
        </p:nvSpPr>
        <p:spPr>
          <a:xfrm>
            <a:off x="5361914" y="4899662"/>
            <a:ext cx="1248410" cy="0"/>
          </a:xfrm>
          <a:custGeom>
            <a:avLst/>
            <a:gdLst/>
            <a:ahLst/>
            <a:cxnLst/>
            <a:rect l="l" t="t" r="r" b="b"/>
            <a:pathLst>
              <a:path w="1248410">
                <a:moveTo>
                  <a:pt x="0" y="0"/>
                </a:moveTo>
                <a:lnTo>
                  <a:pt x="1248156"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35" name="object 335"/>
          <p:cNvSpPr/>
          <p:nvPr/>
        </p:nvSpPr>
        <p:spPr>
          <a:xfrm>
            <a:off x="4583150" y="4899662"/>
            <a:ext cx="467995" cy="0"/>
          </a:xfrm>
          <a:custGeom>
            <a:avLst/>
            <a:gdLst/>
            <a:ahLst/>
            <a:cxnLst/>
            <a:rect l="l" t="t" r="r" b="b"/>
            <a:pathLst>
              <a:path w="467994">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36" name="object 336"/>
          <p:cNvSpPr/>
          <p:nvPr/>
        </p:nvSpPr>
        <p:spPr>
          <a:xfrm>
            <a:off x="3802862" y="4899662"/>
            <a:ext cx="467995" cy="0"/>
          </a:xfrm>
          <a:custGeom>
            <a:avLst/>
            <a:gdLst/>
            <a:ahLst/>
            <a:cxnLst/>
            <a:rect l="l" t="t" r="r" b="b"/>
            <a:pathLst>
              <a:path w="467994">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37" name="object 337"/>
          <p:cNvSpPr/>
          <p:nvPr/>
        </p:nvSpPr>
        <p:spPr>
          <a:xfrm>
            <a:off x="3022575" y="4899662"/>
            <a:ext cx="467995" cy="0"/>
          </a:xfrm>
          <a:custGeom>
            <a:avLst/>
            <a:gdLst/>
            <a:ahLst/>
            <a:cxnLst/>
            <a:rect l="l" t="t" r="r" b="b"/>
            <a:pathLst>
              <a:path w="467994">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38" name="object 338"/>
          <p:cNvSpPr/>
          <p:nvPr/>
        </p:nvSpPr>
        <p:spPr>
          <a:xfrm>
            <a:off x="2477744" y="4899662"/>
            <a:ext cx="234315" cy="0"/>
          </a:xfrm>
          <a:custGeom>
            <a:avLst/>
            <a:gdLst/>
            <a:ahLst/>
            <a:cxnLst/>
            <a:rect l="l" t="t" r="r" b="b"/>
            <a:pathLst>
              <a:path w="234315">
                <a:moveTo>
                  <a:pt x="0" y="0"/>
                </a:moveTo>
                <a:lnTo>
                  <a:pt x="233934"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39" name="object 339"/>
          <p:cNvSpPr/>
          <p:nvPr/>
        </p:nvSpPr>
        <p:spPr>
          <a:xfrm>
            <a:off x="10040595" y="4381503"/>
            <a:ext cx="234315" cy="0"/>
          </a:xfrm>
          <a:custGeom>
            <a:avLst/>
            <a:gdLst/>
            <a:ahLst/>
            <a:cxnLst/>
            <a:rect l="l" t="t" r="r" b="b"/>
            <a:pathLst>
              <a:path w="234315">
                <a:moveTo>
                  <a:pt x="0" y="0"/>
                </a:moveTo>
                <a:lnTo>
                  <a:pt x="233933"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40" name="object 340"/>
          <p:cNvSpPr/>
          <p:nvPr/>
        </p:nvSpPr>
        <p:spPr>
          <a:xfrm>
            <a:off x="9260307" y="4381503"/>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41" name="object 341"/>
          <p:cNvSpPr/>
          <p:nvPr/>
        </p:nvSpPr>
        <p:spPr>
          <a:xfrm>
            <a:off x="8481543" y="4381503"/>
            <a:ext cx="467995" cy="0"/>
          </a:xfrm>
          <a:custGeom>
            <a:avLst/>
            <a:gdLst/>
            <a:ahLst/>
            <a:cxnLst/>
            <a:rect l="l" t="t" r="r" b="b"/>
            <a:pathLst>
              <a:path w="467995">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42" name="object 342"/>
          <p:cNvSpPr/>
          <p:nvPr/>
        </p:nvSpPr>
        <p:spPr>
          <a:xfrm>
            <a:off x="7701254" y="4381503"/>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43" name="object 343"/>
          <p:cNvSpPr/>
          <p:nvPr/>
        </p:nvSpPr>
        <p:spPr>
          <a:xfrm>
            <a:off x="6920967" y="4381503"/>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44" name="object 344"/>
          <p:cNvSpPr/>
          <p:nvPr/>
        </p:nvSpPr>
        <p:spPr>
          <a:xfrm>
            <a:off x="5361914" y="4381503"/>
            <a:ext cx="1248410" cy="0"/>
          </a:xfrm>
          <a:custGeom>
            <a:avLst/>
            <a:gdLst/>
            <a:ahLst/>
            <a:cxnLst/>
            <a:rect l="l" t="t" r="r" b="b"/>
            <a:pathLst>
              <a:path w="1248410">
                <a:moveTo>
                  <a:pt x="0" y="0"/>
                </a:moveTo>
                <a:lnTo>
                  <a:pt x="1248156"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45" name="object 345"/>
          <p:cNvSpPr/>
          <p:nvPr/>
        </p:nvSpPr>
        <p:spPr>
          <a:xfrm>
            <a:off x="4583150" y="4381503"/>
            <a:ext cx="467995" cy="0"/>
          </a:xfrm>
          <a:custGeom>
            <a:avLst/>
            <a:gdLst/>
            <a:ahLst/>
            <a:cxnLst/>
            <a:rect l="l" t="t" r="r" b="b"/>
            <a:pathLst>
              <a:path w="467994">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46" name="object 346"/>
          <p:cNvSpPr/>
          <p:nvPr/>
        </p:nvSpPr>
        <p:spPr>
          <a:xfrm>
            <a:off x="3802862" y="4381503"/>
            <a:ext cx="467995" cy="0"/>
          </a:xfrm>
          <a:custGeom>
            <a:avLst/>
            <a:gdLst/>
            <a:ahLst/>
            <a:cxnLst/>
            <a:rect l="l" t="t" r="r" b="b"/>
            <a:pathLst>
              <a:path w="467994">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47" name="object 347"/>
          <p:cNvSpPr/>
          <p:nvPr/>
        </p:nvSpPr>
        <p:spPr>
          <a:xfrm>
            <a:off x="3022575" y="4381503"/>
            <a:ext cx="467995" cy="0"/>
          </a:xfrm>
          <a:custGeom>
            <a:avLst/>
            <a:gdLst/>
            <a:ahLst/>
            <a:cxnLst/>
            <a:rect l="l" t="t" r="r" b="b"/>
            <a:pathLst>
              <a:path w="467994">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48" name="object 348"/>
          <p:cNvSpPr/>
          <p:nvPr/>
        </p:nvSpPr>
        <p:spPr>
          <a:xfrm>
            <a:off x="2477744" y="4381503"/>
            <a:ext cx="234315" cy="0"/>
          </a:xfrm>
          <a:custGeom>
            <a:avLst/>
            <a:gdLst/>
            <a:ahLst/>
            <a:cxnLst/>
            <a:rect l="l" t="t" r="r" b="b"/>
            <a:pathLst>
              <a:path w="234315">
                <a:moveTo>
                  <a:pt x="0" y="0"/>
                </a:moveTo>
                <a:lnTo>
                  <a:pt x="233934"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49" name="object 349"/>
          <p:cNvSpPr/>
          <p:nvPr/>
        </p:nvSpPr>
        <p:spPr>
          <a:xfrm>
            <a:off x="9260306" y="3864867"/>
            <a:ext cx="1014730" cy="0"/>
          </a:xfrm>
          <a:custGeom>
            <a:avLst/>
            <a:gdLst/>
            <a:ahLst/>
            <a:cxnLst/>
            <a:rect l="l" t="t" r="r" b="b"/>
            <a:pathLst>
              <a:path w="1014729">
                <a:moveTo>
                  <a:pt x="0" y="0"/>
                </a:moveTo>
                <a:lnTo>
                  <a:pt x="1014221"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50" name="object 350"/>
          <p:cNvSpPr/>
          <p:nvPr/>
        </p:nvSpPr>
        <p:spPr>
          <a:xfrm>
            <a:off x="8481543" y="3864867"/>
            <a:ext cx="467995" cy="0"/>
          </a:xfrm>
          <a:custGeom>
            <a:avLst/>
            <a:gdLst/>
            <a:ahLst/>
            <a:cxnLst/>
            <a:rect l="l" t="t" r="r" b="b"/>
            <a:pathLst>
              <a:path w="467995">
                <a:moveTo>
                  <a:pt x="0" y="0"/>
                </a:moveTo>
                <a:lnTo>
                  <a:pt x="467868"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51" name="object 351"/>
          <p:cNvSpPr/>
          <p:nvPr/>
        </p:nvSpPr>
        <p:spPr>
          <a:xfrm>
            <a:off x="7701254" y="3864867"/>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52" name="object 352"/>
          <p:cNvSpPr/>
          <p:nvPr/>
        </p:nvSpPr>
        <p:spPr>
          <a:xfrm>
            <a:off x="6920967" y="3864867"/>
            <a:ext cx="467995" cy="0"/>
          </a:xfrm>
          <a:custGeom>
            <a:avLst/>
            <a:gdLst/>
            <a:ahLst/>
            <a:cxnLst/>
            <a:rect l="l" t="t" r="r" b="b"/>
            <a:pathLst>
              <a:path w="467995">
                <a:moveTo>
                  <a:pt x="0" y="0"/>
                </a:moveTo>
                <a:lnTo>
                  <a:pt x="467867"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53" name="object 353"/>
          <p:cNvSpPr/>
          <p:nvPr/>
        </p:nvSpPr>
        <p:spPr>
          <a:xfrm>
            <a:off x="4583149" y="3864867"/>
            <a:ext cx="2026920" cy="0"/>
          </a:xfrm>
          <a:custGeom>
            <a:avLst/>
            <a:gdLst/>
            <a:ahLst/>
            <a:cxnLst/>
            <a:rect l="l" t="t" r="r" b="b"/>
            <a:pathLst>
              <a:path w="2026920">
                <a:moveTo>
                  <a:pt x="0" y="0"/>
                </a:moveTo>
                <a:lnTo>
                  <a:pt x="2026920"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54" name="object 354"/>
          <p:cNvSpPr/>
          <p:nvPr/>
        </p:nvSpPr>
        <p:spPr>
          <a:xfrm>
            <a:off x="3022574" y="3864867"/>
            <a:ext cx="1248410" cy="0"/>
          </a:xfrm>
          <a:custGeom>
            <a:avLst/>
            <a:gdLst/>
            <a:ahLst/>
            <a:cxnLst/>
            <a:rect l="l" t="t" r="r" b="b"/>
            <a:pathLst>
              <a:path w="1248410">
                <a:moveTo>
                  <a:pt x="0" y="0"/>
                </a:moveTo>
                <a:lnTo>
                  <a:pt x="1248156"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55" name="object 355"/>
          <p:cNvSpPr/>
          <p:nvPr/>
        </p:nvSpPr>
        <p:spPr>
          <a:xfrm>
            <a:off x="2477744" y="3864867"/>
            <a:ext cx="234315" cy="0"/>
          </a:xfrm>
          <a:custGeom>
            <a:avLst/>
            <a:gdLst/>
            <a:ahLst/>
            <a:cxnLst/>
            <a:rect l="l" t="t" r="r" b="b"/>
            <a:pathLst>
              <a:path w="234315">
                <a:moveTo>
                  <a:pt x="0" y="0"/>
                </a:moveTo>
                <a:lnTo>
                  <a:pt x="233934"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56" name="object 356"/>
          <p:cNvSpPr/>
          <p:nvPr/>
        </p:nvSpPr>
        <p:spPr>
          <a:xfrm>
            <a:off x="3022574" y="3346706"/>
            <a:ext cx="7252334" cy="0"/>
          </a:xfrm>
          <a:custGeom>
            <a:avLst/>
            <a:gdLst/>
            <a:ahLst/>
            <a:cxnLst/>
            <a:rect l="l" t="t" r="r" b="b"/>
            <a:pathLst>
              <a:path w="7252334">
                <a:moveTo>
                  <a:pt x="0" y="0"/>
                </a:moveTo>
                <a:lnTo>
                  <a:pt x="7251954"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57" name="object 357"/>
          <p:cNvSpPr/>
          <p:nvPr/>
        </p:nvSpPr>
        <p:spPr>
          <a:xfrm>
            <a:off x="2477744" y="3346706"/>
            <a:ext cx="234315" cy="0"/>
          </a:xfrm>
          <a:custGeom>
            <a:avLst/>
            <a:gdLst/>
            <a:ahLst/>
            <a:cxnLst/>
            <a:rect l="l" t="t" r="r" b="b"/>
            <a:pathLst>
              <a:path w="234315">
                <a:moveTo>
                  <a:pt x="0" y="0"/>
                </a:moveTo>
                <a:lnTo>
                  <a:pt x="233934"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58" name="object 358"/>
          <p:cNvSpPr/>
          <p:nvPr/>
        </p:nvSpPr>
        <p:spPr>
          <a:xfrm>
            <a:off x="2477744" y="2830070"/>
            <a:ext cx="7797165" cy="0"/>
          </a:xfrm>
          <a:custGeom>
            <a:avLst/>
            <a:gdLst/>
            <a:ahLst/>
            <a:cxnLst/>
            <a:rect l="l" t="t" r="r" b="b"/>
            <a:pathLst>
              <a:path w="7797165">
                <a:moveTo>
                  <a:pt x="0" y="0"/>
                </a:moveTo>
                <a:lnTo>
                  <a:pt x="7796783" y="0"/>
                </a:lnTo>
              </a:path>
            </a:pathLst>
          </a:custGeom>
          <a:ln w="9525">
            <a:solidFill>
              <a:srgbClr val="D9D9D9"/>
            </a:solidFill>
          </a:ln>
        </p:spPr>
        <p:txBody>
          <a:bodyPr wrap="square" lIns="0" tIns="0" rIns="0" bIns="0" rtlCol="0"/>
          <a:lstStyle/>
          <a:p>
            <a:endParaRPr>
              <a:solidFill>
                <a:prstClr val="black"/>
              </a:solidFill>
              <a:latin typeface="Calibri"/>
            </a:endParaRPr>
          </a:p>
        </p:txBody>
      </p:sp>
      <p:sp>
        <p:nvSpPr>
          <p:cNvPr id="359" name="object 359"/>
          <p:cNvSpPr/>
          <p:nvPr/>
        </p:nvSpPr>
        <p:spPr>
          <a:xfrm>
            <a:off x="2710915" y="3087626"/>
            <a:ext cx="311658" cy="2329434"/>
          </a:xfrm>
          <a:prstGeom prst="rect">
            <a:avLst/>
          </a:prstGeom>
          <a:blipFill>
            <a:blip r:embed="rId2" cstate="print"/>
            <a:stretch>
              <a:fillRect/>
            </a:stretch>
          </a:blipFill>
        </p:spPr>
        <p:txBody>
          <a:bodyPr wrap="square" lIns="0" tIns="0" rIns="0" bIns="0" rtlCol="0"/>
          <a:lstStyle/>
          <a:p>
            <a:endParaRPr dirty="0">
              <a:solidFill>
                <a:prstClr val="black"/>
              </a:solidFill>
              <a:latin typeface="Calibri"/>
            </a:endParaRPr>
          </a:p>
        </p:txBody>
      </p:sp>
      <p:sp>
        <p:nvSpPr>
          <p:cNvPr id="360" name="object 360"/>
          <p:cNvSpPr/>
          <p:nvPr/>
        </p:nvSpPr>
        <p:spPr>
          <a:xfrm>
            <a:off x="2711677" y="3088388"/>
            <a:ext cx="311150" cy="2329180"/>
          </a:xfrm>
          <a:custGeom>
            <a:avLst/>
            <a:gdLst/>
            <a:ahLst/>
            <a:cxnLst/>
            <a:rect l="l" t="t" r="r" b="b"/>
            <a:pathLst>
              <a:path w="311150" h="2329179">
                <a:moveTo>
                  <a:pt x="0" y="2328672"/>
                </a:moveTo>
                <a:lnTo>
                  <a:pt x="310896" y="2328672"/>
                </a:lnTo>
                <a:lnTo>
                  <a:pt x="310896" y="0"/>
                </a:lnTo>
                <a:lnTo>
                  <a:pt x="0" y="0"/>
                </a:lnTo>
                <a:lnTo>
                  <a:pt x="0" y="2328672"/>
                </a:lnTo>
                <a:close/>
              </a:path>
            </a:pathLst>
          </a:custGeom>
          <a:ln w="28575">
            <a:solidFill>
              <a:srgbClr val="539E39"/>
            </a:solidFill>
          </a:ln>
        </p:spPr>
        <p:txBody>
          <a:bodyPr wrap="square" lIns="0" tIns="0" rIns="0" bIns="0" rtlCol="0"/>
          <a:lstStyle/>
          <a:p>
            <a:endParaRPr>
              <a:solidFill>
                <a:prstClr val="black"/>
              </a:solidFill>
              <a:latin typeface="Calibri"/>
            </a:endParaRPr>
          </a:p>
        </p:txBody>
      </p:sp>
      <p:sp>
        <p:nvSpPr>
          <p:cNvPr id="361" name="object 361"/>
          <p:cNvSpPr/>
          <p:nvPr/>
        </p:nvSpPr>
        <p:spPr>
          <a:xfrm>
            <a:off x="3489681" y="4122424"/>
            <a:ext cx="313181" cy="1294637"/>
          </a:xfrm>
          <a:prstGeom prst="rect">
            <a:avLst/>
          </a:prstGeom>
          <a:blipFill>
            <a:blip r:embed="rId3" cstate="print"/>
            <a:stretch>
              <a:fillRect/>
            </a:stretch>
          </a:blipFill>
        </p:spPr>
        <p:txBody>
          <a:bodyPr wrap="square" lIns="0" tIns="0" rIns="0" bIns="0" rtlCol="0"/>
          <a:lstStyle/>
          <a:p>
            <a:endParaRPr>
              <a:solidFill>
                <a:prstClr val="black"/>
              </a:solidFill>
              <a:latin typeface="Calibri"/>
            </a:endParaRPr>
          </a:p>
        </p:txBody>
      </p:sp>
      <p:sp>
        <p:nvSpPr>
          <p:cNvPr id="362" name="object 362"/>
          <p:cNvSpPr/>
          <p:nvPr/>
        </p:nvSpPr>
        <p:spPr>
          <a:xfrm>
            <a:off x="3490442" y="4123185"/>
            <a:ext cx="312420" cy="1294130"/>
          </a:xfrm>
          <a:custGeom>
            <a:avLst/>
            <a:gdLst/>
            <a:ahLst/>
            <a:cxnLst/>
            <a:rect l="l" t="t" r="r" b="b"/>
            <a:pathLst>
              <a:path w="312419" h="1294129">
                <a:moveTo>
                  <a:pt x="0" y="1293875"/>
                </a:moveTo>
                <a:lnTo>
                  <a:pt x="312419" y="1293875"/>
                </a:lnTo>
                <a:lnTo>
                  <a:pt x="312419" y="0"/>
                </a:lnTo>
                <a:lnTo>
                  <a:pt x="0" y="0"/>
                </a:lnTo>
                <a:lnTo>
                  <a:pt x="0" y="1293875"/>
                </a:lnTo>
                <a:close/>
              </a:path>
            </a:pathLst>
          </a:custGeom>
          <a:ln w="28575">
            <a:solidFill>
              <a:srgbClr val="0888B0"/>
            </a:solidFill>
          </a:ln>
        </p:spPr>
        <p:txBody>
          <a:bodyPr wrap="square" lIns="0" tIns="0" rIns="0" bIns="0" rtlCol="0"/>
          <a:lstStyle/>
          <a:p>
            <a:endParaRPr>
              <a:solidFill>
                <a:prstClr val="black"/>
              </a:solidFill>
              <a:latin typeface="Calibri"/>
            </a:endParaRPr>
          </a:p>
        </p:txBody>
      </p:sp>
      <p:sp>
        <p:nvSpPr>
          <p:cNvPr id="363" name="object 363"/>
          <p:cNvSpPr/>
          <p:nvPr/>
        </p:nvSpPr>
        <p:spPr>
          <a:xfrm>
            <a:off x="4269968" y="3433574"/>
            <a:ext cx="313181" cy="1983486"/>
          </a:xfrm>
          <a:prstGeom prst="rect">
            <a:avLst/>
          </a:prstGeom>
          <a:blipFill>
            <a:blip r:embed="rId4" cstate="print"/>
            <a:stretch>
              <a:fillRect/>
            </a:stretch>
          </a:blipFill>
        </p:spPr>
        <p:txBody>
          <a:bodyPr wrap="square" lIns="0" tIns="0" rIns="0" bIns="0" rtlCol="0"/>
          <a:lstStyle/>
          <a:p>
            <a:endParaRPr>
              <a:solidFill>
                <a:prstClr val="black"/>
              </a:solidFill>
              <a:latin typeface="Calibri"/>
            </a:endParaRPr>
          </a:p>
        </p:txBody>
      </p:sp>
      <p:sp>
        <p:nvSpPr>
          <p:cNvPr id="364" name="object 364"/>
          <p:cNvSpPr/>
          <p:nvPr/>
        </p:nvSpPr>
        <p:spPr>
          <a:xfrm>
            <a:off x="4270730" y="3434338"/>
            <a:ext cx="312420" cy="1983105"/>
          </a:xfrm>
          <a:custGeom>
            <a:avLst/>
            <a:gdLst/>
            <a:ahLst/>
            <a:cxnLst/>
            <a:rect l="l" t="t" r="r" b="b"/>
            <a:pathLst>
              <a:path w="312419" h="1983104">
                <a:moveTo>
                  <a:pt x="0" y="1982724"/>
                </a:moveTo>
                <a:lnTo>
                  <a:pt x="312419" y="1982724"/>
                </a:lnTo>
                <a:lnTo>
                  <a:pt x="312419" y="0"/>
                </a:lnTo>
                <a:lnTo>
                  <a:pt x="0" y="0"/>
                </a:lnTo>
                <a:lnTo>
                  <a:pt x="0" y="1982724"/>
                </a:lnTo>
                <a:close/>
              </a:path>
            </a:pathLst>
          </a:custGeom>
          <a:ln w="28575">
            <a:solidFill>
              <a:srgbClr val="539E39"/>
            </a:solidFill>
          </a:ln>
        </p:spPr>
        <p:txBody>
          <a:bodyPr wrap="square" lIns="0" tIns="0" rIns="0" bIns="0" rtlCol="0"/>
          <a:lstStyle/>
          <a:p>
            <a:endParaRPr>
              <a:solidFill>
                <a:prstClr val="black"/>
              </a:solidFill>
              <a:latin typeface="Calibri"/>
            </a:endParaRPr>
          </a:p>
        </p:txBody>
      </p:sp>
      <p:sp>
        <p:nvSpPr>
          <p:cNvPr id="365" name="object 365"/>
          <p:cNvSpPr/>
          <p:nvPr/>
        </p:nvSpPr>
        <p:spPr>
          <a:xfrm>
            <a:off x="5050256" y="4037079"/>
            <a:ext cx="311657" cy="1379982"/>
          </a:xfrm>
          <a:prstGeom prst="rect">
            <a:avLst/>
          </a:prstGeom>
          <a:blipFill>
            <a:blip r:embed="rId5" cstate="print"/>
            <a:stretch>
              <a:fillRect/>
            </a:stretch>
          </a:blipFill>
        </p:spPr>
        <p:txBody>
          <a:bodyPr wrap="square" lIns="0" tIns="0" rIns="0" bIns="0" rtlCol="0"/>
          <a:lstStyle/>
          <a:p>
            <a:endParaRPr>
              <a:solidFill>
                <a:prstClr val="black"/>
              </a:solidFill>
              <a:latin typeface="Calibri"/>
            </a:endParaRPr>
          </a:p>
        </p:txBody>
      </p:sp>
      <p:sp>
        <p:nvSpPr>
          <p:cNvPr id="366" name="object 366"/>
          <p:cNvSpPr/>
          <p:nvPr/>
        </p:nvSpPr>
        <p:spPr>
          <a:xfrm>
            <a:off x="5051017" y="4037841"/>
            <a:ext cx="311150" cy="1379220"/>
          </a:xfrm>
          <a:custGeom>
            <a:avLst/>
            <a:gdLst/>
            <a:ahLst/>
            <a:cxnLst/>
            <a:rect l="l" t="t" r="r" b="b"/>
            <a:pathLst>
              <a:path w="311150" h="1379220">
                <a:moveTo>
                  <a:pt x="0" y="1379220"/>
                </a:moveTo>
                <a:lnTo>
                  <a:pt x="310895" y="1379220"/>
                </a:lnTo>
                <a:lnTo>
                  <a:pt x="310895" y="0"/>
                </a:lnTo>
                <a:lnTo>
                  <a:pt x="0" y="0"/>
                </a:lnTo>
                <a:lnTo>
                  <a:pt x="0" y="1379220"/>
                </a:lnTo>
                <a:close/>
              </a:path>
            </a:pathLst>
          </a:custGeom>
          <a:ln w="28575">
            <a:solidFill>
              <a:srgbClr val="0888B0"/>
            </a:solidFill>
          </a:ln>
        </p:spPr>
        <p:txBody>
          <a:bodyPr wrap="square" lIns="0" tIns="0" rIns="0" bIns="0" rtlCol="0"/>
          <a:lstStyle/>
          <a:p>
            <a:endParaRPr>
              <a:solidFill>
                <a:prstClr val="black"/>
              </a:solidFill>
              <a:latin typeface="Calibri"/>
            </a:endParaRPr>
          </a:p>
        </p:txBody>
      </p:sp>
      <p:sp>
        <p:nvSpPr>
          <p:cNvPr id="367" name="object 367"/>
          <p:cNvSpPr/>
          <p:nvPr/>
        </p:nvSpPr>
        <p:spPr>
          <a:xfrm>
            <a:off x="5829020" y="3087626"/>
            <a:ext cx="313182" cy="2329434"/>
          </a:xfrm>
          <a:prstGeom prst="rect">
            <a:avLst/>
          </a:prstGeom>
          <a:blipFill>
            <a:blip r:embed="rId6" cstate="print"/>
            <a:stretch>
              <a:fillRect/>
            </a:stretch>
          </a:blipFill>
        </p:spPr>
        <p:txBody>
          <a:bodyPr wrap="square" lIns="0" tIns="0" rIns="0" bIns="0" rtlCol="0"/>
          <a:lstStyle/>
          <a:p>
            <a:endParaRPr>
              <a:solidFill>
                <a:prstClr val="black"/>
              </a:solidFill>
              <a:latin typeface="Calibri"/>
            </a:endParaRPr>
          </a:p>
        </p:txBody>
      </p:sp>
      <p:sp>
        <p:nvSpPr>
          <p:cNvPr id="368" name="object 368"/>
          <p:cNvSpPr/>
          <p:nvPr/>
        </p:nvSpPr>
        <p:spPr>
          <a:xfrm>
            <a:off x="5829782" y="3088388"/>
            <a:ext cx="312420" cy="2329180"/>
          </a:xfrm>
          <a:custGeom>
            <a:avLst/>
            <a:gdLst/>
            <a:ahLst/>
            <a:cxnLst/>
            <a:rect l="l" t="t" r="r" b="b"/>
            <a:pathLst>
              <a:path w="312420" h="2329179">
                <a:moveTo>
                  <a:pt x="0" y="2328672"/>
                </a:moveTo>
                <a:lnTo>
                  <a:pt x="312420" y="2328672"/>
                </a:lnTo>
                <a:lnTo>
                  <a:pt x="312420" y="0"/>
                </a:lnTo>
                <a:lnTo>
                  <a:pt x="0" y="0"/>
                </a:lnTo>
                <a:lnTo>
                  <a:pt x="0" y="2328672"/>
                </a:lnTo>
                <a:close/>
              </a:path>
            </a:pathLst>
          </a:custGeom>
          <a:ln w="28574">
            <a:solidFill>
              <a:srgbClr val="0888B0"/>
            </a:solidFill>
          </a:ln>
        </p:spPr>
        <p:txBody>
          <a:bodyPr wrap="square" lIns="0" tIns="0" rIns="0" bIns="0" rtlCol="0"/>
          <a:lstStyle/>
          <a:p>
            <a:endParaRPr>
              <a:solidFill>
                <a:prstClr val="black"/>
              </a:solidFill>
              <a:latin typeface="Calibri"/>
            </a:endParaRPr>
          </a:p>
        </p:txBody>
      </p:sp>
      <p:sp>
        <p:nvSpPr>
          <p:cNvPr id="369" name="object 369"/>
          <p:cNvSpPr/>
          <p:nvPr/>
        </p:nvSpPr>
        <p:spPr>
          <a:xfrm>
            <a:off x="6609308" y="3777999"/>
            <a:ext cx="311658" cy="1639062"/>
          </a:xfrm>
          <a:prstGeom prst="rect">
            <a:avLst/>
          </a:prstGeom>
          <a:blipFill>
            <a:blip r:embed="rId7" cstate="print"/>
            <a:stretch>
              <a:fillRect/>
            </a:stretch>
          </a:blipFill>
        </p:spPr>
        <p:txBody>
          <a:bodyPr wrap="square" lIns="0" tIns="0" rIns="0" bIns="0" rtlCol="0"/>
          <a:lstStyle/>
          <a:p>
            <a:endParaRPr>
              <a:solidFill>
                <a:prstClr val="black"/>
              </a:solidFill>
              <a:latin typeface="Calibri"/>
            </a:endParaRPr>
          </a:p>
        </p:txBody>
      </p:sp>
      <p:sp>
        <p:nvSpPr>
          <p:cNvPr id="370" name="object 370"/>
          <p:cNvSpPr/>
          <p:nvPr/>
        </p:nvSpPr>
        <p:spPr>
          <a:xfrm>
            <a:off x="6610070" y="3778761"/>
            <a:ext cx="311150" cy="1638300"/>
          </a:xfrm>
          <a:custGeom>
            <a:avLst/>
            <a:gdLst/>
            <a:ahLst/>
            <a:cxnLst/>
            <a:rect l="l" t="t" r="r" b="b"/>
            <a:pathLst>
              <a:path w="311150" h="1638300">
                <a:moveTo>
                  <a:pt x="0" y="1638300"/>
                </a:moveTo>
                <a:lnTo>
                  <a:pt x="310896" y="1638300"/>
                </a:lnTo>
                <a:lnTo>
                  <a:pt x="310896" y="0"/>
                </a:lnTo>
                <a:lnTo>
                  <a:pt x="0" y="0"/>
                </a:lnTo>
                <a:lnTo>
                  <a:pt x="0" y="1638300"/>
                </a:lnTo>
                <a:close/>
              </a:path>
            </a:pathLst>
          </a:custGeom>
          <a:ln w="28575">
            <a:solidFill>
              <a:srgbClr val="0888B0"/>
            </a:solidFill>
          </a:ln>
        </p:spPr>
        <p:txBody>
          <a:bodyPr wrap="square" lIns="0" tIns="0" rIns="0" bIns="0" rtlCol="0"/>
          <a:lstStyle/>
          <a:p>
            <a:endParaRPr>
              <a:solidFill>
                <a:prstClr val="black"/>
              </a:solidFill>
              <a:latin typeface="Calibri"/>
            </a:endParaRPr>
          </a:p>
        </p:txBody>
      </p:sp>
      <p:sp>
        <p:nvSpPr>
          <p:cNvPr id="371" name="object 371"/>
          <p:cNvSpPr/>
          <p:nvPr/>
        </p:nvSpPr>
        <p:spPr>
          <a:xfrm>
            <a:off x="7388072" y="3761235"/>
            <a:ext cx="313182" cy="1655826"/>
          </a:xfrm>
          <a:prstGeom prst="rect">
            <a:avLst/>
          </a:prstGeom>
          <a:blipFill>
            <a:blip r:embed="rId8" cstate="print"/>
            <a:stretch>
              <a:fillRect/>
            </a:stretch>
          </a:blipFill>
        </p:spPr>
        <p:txBody>
          <a:bodyPr wrap="square" lIns="0" tIns="0" rIns="0" bIns="0" rtlCol="0"/>
          <a:lstStyle/>
          <a:p>
            <a:endParaRPr>
              <a:solidFill>
                <a:prstClr val="black"/>
              </a:solidFill>
              <a:latin typeface="Calibri"/>
            </a:endParaRPr>
          </a:p>
        </p:txBody>
      </p:sp>
      <p:sp>
        <p:nvSpPr>
          <p:cNvPr id="372" name="object 372"/>
          <p:cNvSpPr/>
          <p:nvPr/>
        </p:nvSpPr>
        <p:spPr>
          <a:xfrm>
            <a:off x="7388834" y="3761998"/>
            <a:ext cx="312420" cy="1655445"/>
          </a:xfrm>
          <a:custGeom>
            <a:avLst/>
            <a:gdLst/>
            <a:ahLst/>
            <a:cxnLst/>
            <a:rect l="l" t="t" r="r" b="b"/>
            <a:pathLst>
              <a:path w="312420" h="1655445">
                <a:moveTo>
                  <a:pt x="0" y="1655064"/>
                </a:moveTo>
                <a:lnTo>
                  <a:pt x="312420" y="1655064"/>
                </a:lnTo>
                <a:lnTo>
                  <a:pt x="312420" y="0"/>
                </a:lnTo>
                <a:lnTo>
                  <a:pt x="0" y="0"/>
                </a:lnTo>
                <a:lnTo>
                  <a:pt x="0" y="1655064"/>
                </a:lnTo>
                <a:close/>
              </a:path>
            </a:pathLst>
          </a:custGeom>
          <a:ln w="28575">
            <a:solidFill>
              <a:srgbClr val="539E39"/>
            </a:solidFill>
          </a:ln>
        </p:spPr>
        <p:txBody>
          <a:bodyPr wrap="square" lIns="0" tIns="0" rIns="0" bIns="0" rtlCol="0"/>
          <a:lstStyle/>
          <a:p>
            <a:endParaRPr>
              <a:solidFill>
                <a:prstClr val="black"/>
              </a:solidFill>
              <a:latin typeface="Calibri"/>
            </a:endParaRPr>
          </a:p>
        </p:txBody>
      </p:sp>
      <p:sp>
        <p:nvSpPr>
          <p:cNvPr id="373" name="object 373"/>
          <p:cNvSpPr/>
          <p:nvPr/>
        </p:nvSpPr>
        <p:spPr>
          <a:xfrm>
            <a:off x="8168360" y="3657603"/>
            <a:ext cx="313181" cy="1759458"/>
          </a:xfrm>
          <a:prstGeom prst="rect">
            <a:avLst/>
          </a:prstGeom>
          <a:blipFill>
            <a:blip r:embed="rId9" cstate="print"/>
            <a:stretch>
              <a:fillRect/>
            </a:stretch>
          </a:blipFill>
        </p:spPr>
        <p:txBody>
          <a:bodyPr wrap="square" lIns="0" tIns="0" rIns="0" bIns="0" rtlCol="0"/>
          <a:lstStyle/>
          <a:p>
            <a:endParaRPr>
              <a:solidFill>
                <a:prstClr val="black"/>
              </a:solidFill>
              <a:latin typeface="Calibri"/>
            </a:endParaRPr>
          </a:p>
        </p:txBody>
      </p:sp>
      <p:sp>
        <p:nvSpPr>
          <p:cNvPr id="374" name="object 374"/>
          <p:cNvSpPr/>
          <p:nvPr/>
        </p:nvSpPr>
        <p:spPr>
          <a:xfrm>
            <a:off x="8169122" y="3658364"/>
            <a:ext cx="312420" cy="1758950"/>
          </a:xfrm>
          <a:custGeom>
            <a:avLst/>
            <a:gdLst/>
            <a:ahLst/>
            <a:cxnLst/>
            <a:rect l="l" t="t" r="r" b="b"/>
            <a:pathLst>
              <a:path w="312420" h="1758950">
                <a:moveTo>
                  <a:pt x="0" y="1758696"/>
                </a:moveTo>
                <a:lnTo>
                  <a:pt x="312419" y="1758696"/>
                </a:lnTo>
                <a:lnTo>
                  <a:pt x="312419" y="0"/>
                </a:lnTo>
                <a:lnTo>
                  <a:pt x="0" y="0"/>
                </a:lnTo>
                <a:lnTo>
                  <a:pt x="0" y="1758696"/>
                </a:lnTo>
                <a:close/>
              </a:path>
            </a:pathLst>
          </a:custGeom>
          <a:ln w="28575">
            <a:solidFill>
              <a:srgbClr val="0888B0"/>
            </a:solidFill>
          </a:ln>
        </p:spPr>
        <p:txBody>
          <a:bodyPr wrap="square" lIns="0" tIns="0" rIns="0" bIns="0" rtlCol="0"/>
          <a:lstStyle/>
          <a:p>
            <a:endParaRPr>
              <a:solidFill>
                <a:prstClr val="black"/>
              </a:solidFill>
              <a:latin typeface="Calibri"/>
            </a:endParaRPr>
          </a:p>
        </p:txBody>
      </p:sp>
      <p:sp>
        <p:nvSpPr>
          <p:cNvPr id="375" name="object 375"/>
          <p:cNvSpPr/>
          <p:nvPr/>
        </p:nvSpPr>
        <p:spPr>
          <a:xfrm>
            <a:off x="8948647" y="3691131"/>
            <a:ext cx="311658" cy="1725930"/>
          </a:xfrm>
          <a:prstGeom prst="rect">
            <a:avLst/>
          </a:prstGeom>
          <a:blipFill>
            <a:blip r:embed="rId10" cstate="print"/>
            <a:stretch>
              <a:fillRect/>
            </a:stretch>
          </a:blipFill>
        </p:spPr>
        <p:txBody>
          <a:bodyPr wrap="square" lIns="0" tIns="0" rIns="0" bIns="0" rtlCol="0"/>
          <a:lstStyle/>
          <a:p>
            <a:endParaRPr>
              <a:solidFill>
                <a:prstClr val="black"/>
              </a:solidFill>
              <a:latin typeface="Calibri"/>
            </a:endParaRPr>
          </a:p>
        </p:txBody>
      </p:sp>
      <p:sp>
        <p:nvSpPr>
          <p:cNvPr id="376" name="object 376"/>
          <p:cNvSpPr/>
          <p:nvPr/>
        </p:nvSpPr>
        <p:spPr>
          <a:xfrm>
            <a:off x="8949409" y="3691894"/>
            <a:ext cx="311150" cy="1725295"/>
          </a:xfrm>
          <a:custGeom>
            <a:avLst/>
            <a:gdLst/>
            <a:ahLst/>
            <a:cxnLst/>
            <a:rect l="l" t="t" r="r" b="b"/>
            <a:pathLst>
              <a:path w="311150" h="1725295">
                <a:moveTo>
                  <a:pt x="0" y="1725168"/>
                </a:moveTo>
                <a:lnTo>
                  <a:pt x="310896" y="1725168"/>
                </a:lnTo>
                <a:lnTo>
                  <a:pt x="310896" y="0"/>
                </a:lnTo>
                <a:lnTo>
                  <a:pt x="0" y="0"/>
                </a:lnTo>
                <a:lnTo>
                  <a:pt x="0" y="1725168"/>
                </a:lnTo>
                <a:close/>
              </a:path>
            </a:pathLst>
          </a:custGeom>
          <a:ln w="28575">
            <a:solidFill>
              <a:srgbClr val="539E39"/>
            </a:solidFill>
          </a:ln>
        </p:spPr>
        <p:txBody>
          <a:bodyPr wrap="square" lIns="0" tIns="0" rIns="0" bIns="0" rtlCol="0"/>
          <a:lstStyle/>
          <a:p>
            <a:endParaRPr>
              <a:solidFill>
                <a:prstClr val="black"/>
              </a:solidFill>
              <a:latin typeface="Calibri"/>
            </a:endParaRPr>
          </a:p>
        </p:txBody>
      </p:sp>
      <p:sp>
        <p:nvSpPr>
          <p:cNvPr id="377" name="object 377"/>
          <p:cNvSpPr/>
          <p:nvPr/>
        </p:nvSpPr>
        <p:spPr>
          <a:xfrm>
            <a:off x="9727412" y="3950212"/>
            <a:ext cx="313181" cy="1466849"/>
          </a:xfrm>
          <a:prstGeom prst="rect">
            <a:avLst/>
          </a:prstGeom>
          <a:blipFill>
            <a:blip r:embed="rId11" cstate="print"/>
            <a:stretch>
              <a:fillRect/>
            </a:stretch>
          </a:blipFill>
        </p:spPr>
        <p:txBody>
          <a:bodyPr wrap="square" lIns="0" tIns="0" rIns="0" bIns="0" rtlCol="0"/>
          <a:lstStyle/>
          <a:p>
            <a:endParaRPr>
              <a:solidFill>
                <a:prstClr val="black"/>
              </a:solidFill>
              <a:latin typeface="Calibri"/>
            </a:endParaRPr>
          </a:p>
        </p:txBody>
      </p:sp>
      <p:sp>
        <p:nvSpPr>
          <p:cNvPr id="378" name="object 378"/>
          <p:cNvSpPr/>
          <p:nvPr/>
        </p:nvSpPr>
        <p:spPr>
          <a:xfrm>
            <a:off x="9728173" y="3950974"/>
            <a:ext cx="312420" cy="1466215"/>
          </a:xfrm>
          <a:custGeom>
            <a:avLst/>
            <a:gdLst/>
            <a:ahLst/>
            <a:cxnLst/>
            <a:rect l="l" t="t" r="r" b="b"/>
            <a:pathLst>
              <a:path w="312420" h="1466214">
                <a:moveTo>
                  <a:pt x="0" y="1466087"/>
                </a:moveTo>
                <a:lnTo>
                  <a:pt x="312420" y="1466087"/>
                </a:lnTo>
                <a:lnTo>
                  <a:pt x="312420" y="0"/>
                </a:lnTo>
                <a:lnTo>
                  <a:pt x="0" y="0"/>
                </a:lnTo>
                <a:lnTo>
                  <a:pt x="0" y="1466087"/>
                </a:lnTo>
                <a:close/>
              </a:path>
            </a:pathLst>
          </a:custGeom>
          <a:ln w="28575">
            <a:solidFill>
              <a:srgbClr val="0888B0"/>
            </a:solidFill>
          </a:ln>
        </p:spPr>
        <p:txBody>
          <a:bodyPr wrap="square" lIns="0" tIns="0" rIns="0" bIns="0" rtlCol="0"/>
          <a:lstStyle/>
          <a:p>
            <a:endParaRPr>
              <a:solidFill>
                <a:prstClr val="black"/>
              </a:solidFill>
              <a:latin typeface="Calibri"/>
            </a:endParaRPr>
          </a:p>
        </p:txBody>
      </p:sp>
      <p:sp>
        <p:nvSpPr>
          <p:cNvPr id="379" name="object 379"/>
          <p:cNvSpPr/>
          <p:nvPr/>
        </p:nvSpPr>
        <p:spPr>
          <a:xfrm>
            <a:off x="2829026" y="2791208"/>
            <a:ext cx="7094220" cy="2108200"/>
          </a:xfrm>
          <a:custGeom>
            <a:avLst/>
            <a:gdLst/>
            <a:ahLst/>
            <a:cxnLst/>
            <a:rect l="l" t="t" r="r" b="b"/>
            <a:pathLst>
              <a:path w="7094220" h="2108200">
                <a:moveTo>
                  <a:pt x="25400" y="73640"/>
                </a:moveTo>
                <a:lnTo>
                  <a:pt x="25400" y="1072896"/>
                </a:lnTo>
                <a:lnTo>
                  <a:pt x="50800" y="1072896"/>
                </a:lnTo>
                <a:lnTo>
                  <a:pt x="50800" y="76200"/>
                </a:lnTo>
                <a:lnTo>
                  <a:pt x="38100" y="76200"/>
                </a:lnTo>
                <a:lnTo>
                  <a:pt x="25400" y="73640"/>
                </a:lnTo>
                <a:close/>
              </a:path>
              <a:path w="7094220" h="2108200">
                <a:moveTo>
                  <a:pt x="50800" y="38100"/>
                </a:moveTo>
                <a:lnTo>
                  <a:pt x="25400" y="38100"/>
                </a:lnTo>
                <a:lnTo>
                  <a:pt x="25400" y="73640"/>
                </a:lnTo>
                <a:lnTo>
                  <a:pt x="38100" y="76200"/>
                </a:lnTo>
                <a:lnTo>
                  <a:pt x="50799" y="73640"/>
                </a:lnTo>
                <a:lnTo>
                  <a:pt x="50800" y="38100"/>
                </a:lnTo>
                <a:close/>
              </a:path>
              <a:path w="7094220" h="2108200">
                <a:moveTo>
                  <a:pt x="50800" y="73640"/>
                </a:moveTo>
                <a:lnTo>
                  <a:pt x="38100" y="76200"/>
                </a:lnTo>
                <a:lnTo>
                  <a:pt x="50800" y="76200"/>
                </a:lnTo>
                <a:lnTo>
                  <a:pt x="50800" y="73640"/>
                </a:lnTo>
                <a:close/>
              </a:path>
              <a:path w="7094220" h="2108200">
                <a:moveTo>
                  <a:pt x="38100" y="0"/>
                </a:moveTo>
                <a:lnTo>
                  <a:pt x="23268" y="2988"/>
                </a:lnTo>
                <a:lnTo>
                  <a:pt x="11158" y="11144"/>
                </a:lnTo>
                <a:lnTo>
                  <a:pt x="2993" y="23252"/>
                </a:lnTo>
                <a:lnTo>
                  <a:pt x="0" y="38100"/>
                </a:lnTo>
                <a:lnTo>
                  <a:pt x="2993" y="52947"/>
                </a:lnTo>
                <a:lnTo>
                  <a:pt x="11158" y="65055"/>
                </a:lnTo>
                <a:lnTo>
                  <a:pt x="23268" y="73211"/>
                </a:lnTo>
                <a:lnTo>
                  <a:pt x="25400" y="73640"/>
                </a:lnTo>
                <a:lnTo>
                  <a:pt x="25400" y="38100"/>
                </a:lnTo>
                <a:lnTo>
                  <a:pt x="76200" y="38100"/>
                </a:lnTo>
                <a:lnTo>
                  <a:pt x="73206" y="23252"/>
                </a:lnTo>
                <a:lnTo>
                  <a:pt x="65041" y="11144"/>
                </a:lnTo>
                <a:lnTo>
                  <a:pt x="52931" y="2988"/>
                </a:lnTo>
                <a:lnTo>
                  <a:pt x="38100" y="0"/>
                </a:lnTo>
                <a:close/>
              </a:path>
              <a:path w="7094220" h="2108200">
                <a:moveTo>
                  <a:pt x="76200" y="38100"/>
                </a:moveTo>
                <a:lnTo>
                  <a:pt x="50800" y="38100"/>
                </a:lnTo>
                <a:lnTo>
                  <a:pt x="50800" y="73640"/>
                </a:lnTo>
                <a:lnTo>
                  <a:pt x="52931" y="73211"/>
                </a:lnTo>
                <a:lnTo>
                  <a:pt x="65041" y="65055"/>
                </a:lnTo>
                <a:lnTo>
                  <a:pt x="73206" y="52947"/>
                </a:lnTo>
                <a:lnTo>
                  <a:pt x="76200" y="38100"/>
                </a:lnTo>
                <a:close/>
              </a:path>
              <a:path w="7094220" h="2108200">
                <a:moveTo>
                  <a:pt x="805688" y="1108439"/>
                </a:moveTo>
                <a:lnTo>
                  <a:pt x="805688" y="2107692"/>
                </a:lnTo>
                <a:lnTo>
                  <a:pt x="831088" y="2107692"/>
                </a:lnTo>
                <a:lnTo>
                  <a:pt x="831088" y="1110996"/>
                </a:lnTo>
                <a:lnTo>
                  <a:pt x="818388" y="1110996"/>
                </a:lnTo>
                <a:lnTo>
                  <a:pt x="805688" y="1108439"/>
                </a:lnTo>
                <a:close/>
              </a:path>
              <a:path w="7094220" h="2108200">
                <a:moveTo>
                  <a:pt x="831088" y="1072896"/>
                </a:moveTo>
                <a:lnTo>
                  <a:pt x="805688" y="1072896"/>
                </a:lnTo>
                <a:lnTo>
                  <a:pt x="805688" y="1108439"/>
                </a:lnTo>
                <a:lnTo>
                  <a:pt x="818388" y="1110996"/>
                </a:lnTo>
                <a:lnTo>
                  <a:pt x="831088" y="1108439"/>
                </a:lnTo>
                <a:lnTo>
                  <a:pt x="831088" y="1072896"/>
                </a:lnTo>
                <a:close/>
              </a:path>
              <a:path w="7094220" h="2108200">
                <a:moveTo>
                  <a:pt x="831088" y="1108439"/>
                </a:moveTo>
                <a:lnTo>
                  <a:pt x="818388" y="1110996"/>
                </a:lnTo>
                <a:lnTo>
                  <a:pt x="831088" y="1110996"/>
                </a:lnTo>
                <a:lnTo>
                  <a:pt x="831088" y="1108439"/>
                </a:lnTo>
                <a:close/>
              </a:path>
              <a:path w="7094220" h="2108200">
                <a:moveTo>
                  <a:pt x="818388" y="1034796"/>
                </a:moveTo>
                <a:lnTo>
                  <a:pt x="803540" y="1037784"/>
                </a:lnTo>
                <a:lnTo>
                  <a:pt x="791432" y="1045940"/>
                </a:lnTo>
                <a:lnTo>
                  <a:pt x="783276" y="1058048"/>
                </a:lnTo>
                <a:lnTo>
                  <a:pt x="780288" y="1072896"/>
                </a:lnTo>
                <a:lnTo>
                  <a:pt x="783276" y="1087743"/>
                </a:lnTo>
                <a:lnTo>
                  <a:pt x="791432" y="1099851"/>
                </a:lnTo>
                <a:lnTo>
                  <a:pt x="803540" y="1108007"/>
                </a:lnTo>
                <a:lnTo>
                  <a:pt x="805688" y="1108439"/>
                </a:lnTo>
                <a:lnTo>
                  <a:pt x="805688" y="1072896"/>
                </a:lnTo>
                <a:lnTo>
                  <a:pt x="856488" y="1072896"/>
                </a:lnTo>
                <a:lnTo>
                  <a:pt x="853499" y="1058048"/>
                </a:lnTo>
                <a:lnTo>
                  <a:pt x="845343" y="1045940"/>
                </a:lnTo>
                <a:lnTo>
                  <a:pt x="833235" y="1037784"/>
                </a:lnTo>
                <a:lnTo>
                  <a:pt x="818388" y="1034796"/>
                </a:lnTo>
                <a:close/>
              </a:path>
              <a:path w="7094220" h="2108200">
                <a:moveTo>
                  <a:pt x="856488" y="1072896"/>
                </a:moveTo>
                <a:lnTo>
                  <a:pt x="831088" y="1072896"/>
                </a:lnTo>
                <a:lnTo>
                  <a:pt x="831088" y="1108439"/>
                </a:lnTo>
                <a:lnTo>
                  <a:pt x="833235" y="1108007"/>
                </a:lnTo>
                <a:lnTo>
                  <a:pt x="845343" y="1099851"/>
                </a:lnTo>
                <a:lnTo>
                  <a:pt x="853499" y="1087743"/>
                </a:lnTo>
                <a:lnTo>
                  <a:pt x="856488" y="1072896"/>
                </a:lnTo>
                <a:close/>
              </a:path>
              <a:path w="7094220" h="2108200">
                <a:moveTo>
                  <a:pt x="1584452" y="73643"/>
                </a:moveTo>
                <a:lnTo>
                  <a:pt x="1584452" y="1072896"/>
                </a:lnTo>
                <a:lnTo>
                  <a:pt x="1609852" y="1072896"/>
                </a:lnTo>
                <a:lnTo>
                  <a:pt x="1609852" y="76200"/>
                </a:lnTo>
                <a:lnTo>
                  <a:pt x="1597152" y="76200"/>
                </a:lnTo>
                <a:lnTo>
                  <a:pt x="1584452" y="73643"/>
                </a:lnTo>
                <a:close/>
              </a:path>
              <a:path w="7094220" h="2108200">
                <a:moveTo>
                  <a:pt x="1609852" y="38100"/>
                </a:moveTo>
                <a:lnTo>
                  <a:pt x="1584452" y="38100"/>
                </a:lnTo>
                <a:lnTo>
                  <a:pt x="1584452" y="73643"/>
                </a:lnTo>
                <a:lnTo>
                  <a:pt x="1597152" y="76200"/>
                </a:lnTo>
                <a:lnTo>
                  <a:pt x="1609851" y="73643"/>
                </a:lnTo>
                <a:lnTo>
                  <a:pt x="1609852" y="38100"/>
                </a:lnTo>
                <a:close/>
              </a:path>
              <a:path w="7094220" h="2108200">
                <a:moveTo>
                  <a:pt x="1609852" y="73643"/>
                </a:moveTo>
                <a:lnTo>
                  <a:pt x="1597152" y="76200"/>
                </a:lnTo>
                <a:lnTo>
                  <a:pt x="1609852" y="76200"/>
                </a:lnTo>
                <a:lnTo>
                  <a:pt x="1609852" y="73643"/>
                </a:lnTo>
                <a:close/>
              </a:path>
              <a:path w="7094220" h="2108200">
                <a:moveTo>
                  <a:pt x="1597152" y="0"/>
                </a:moveTo>
                <a:lnTo>
                  <a:pt x="1582304" y="2988"/>
                </a:lnTo>
                <a:lnTo>
                  <a:pt x="1570196" y="11144"/>
                </a:lnTo>
                <a:lnTo>
                  <a:pt x="1562040" y="23252"/>
                </a:lnTo>
                <a:lnTo>
                  <a:pt x="1559052" y="38100"/>
                </a:lnTo>
                <a:lnTo>
                  <a:pt x="1562040" y="52947"/>
                </a:lnTo>
                <a:lnTo>
                  <a:pt x="1570196" y="65055"/>
                </a:lnTo>
                <a:lnTo>
                  <a:pt x="1582304" y="73211"/>
                </a:lnTo>
                <a:lnTo>
                  <a:pt x="1584452" y="73643"/>
                </a:lnTo>
                <a:lnTo>
                  <a:pt x="1584452" y="38100"/>
                </a:lnTo>
                <a:lnTo>
                  <a:pt x="1635252" y="38100"/>
                </a:lnTo>
                <a:lnTo>
                  <a:pt x="1632263" y="23252"/>
                </a:lnTo>
                <a:lnTo>
                  <a:pt x="1624107" y="11144"/>
                </a:lnTo>
                <a:lnTo>
                  <a:pt x="1611999" y="2988"/>
                </a:lnTo>
                <a:lnTo>
                  <a:pt x="1597152" y="0"/>
                </a:lnTo>
                <a:close/>
              </a:path>
              <a:path w="7094220" h="2108200">
                <a:moveTo>
                  <a:pt x="1635252" y="38100"/>
                </a:moveTo>
                <a:lnTo>
                  <a:pt x="1609852" y="38100"/>
                </a:lnTo>
                <a:lnTo>
                  <a:pt x="1609852" y="73643"/>
                </a:lnTo>
                <a:lnTo>
                  <a:pt x="1611999" y="73211"/>
                </a:lnTo>
                <a:lnTo>
                  <a:pt x="1624107" y="65055"/>
                </a:lnTo>
                <a:lnTo>
                  <a:pt x="1632263" y="52947"/>
                </a:lnTo>
                <a:lnTo>
                  <a:pt x="1635252" y="38100"/>
                </a:lnTo>
                <a:close/>
              </a:path>
              <a:path w="7094220" h="2108200">
                <a:moveTo>
                  <a:pt x="2364740" y="591803"/>
                </a:moveTo>
                <a:lnTo>
                  <a:pt x="2364740" y="2107692"/>
                </a:lnTo>
                <a:lnTo>
                  <a:pt x="2390140" y="2107692"/>
                </a:lnTo>
                <a:lnTo>
                  <a:pt x="2390140" y="594360"/>
                </a:lnTo>
                <a:lnTo>
                  <a:pt x="2377440" y="594360"/>
                </a:lnTo>
                <a:lnTo>
                  <a:pt x="2364740" y="591803"/>
                </a:lnTo>
                <a:close/>
              </a:path>
              <a:path w="7094220" h="2108200">
                <a:moveTo>
                  <a:pt x="2390140" y="556260"/>
                </a:moveTo>
                <a:lnTo>
                  <a:pt x="2364740" y="556260"/>
                </a:lnTo>
                <a:lnTo>
                  <a:pt x="2364740" y="591803"/>
                </a:lnTo>
                <a:lnTo>
                  <a:pt x="2377440" y="594360"/>
                </a:lnTo>
                <a:lnTo>
                  <a:pt x="2390140" y="591803"/>
                </a:lnTo>
                <a:lnTo>
                  <a:pt x="2390140" y="556260"/>
                </a:lnTo>
                <a:close/>
              </a:path>
              <a:path w="7094220" h="2108200">
                <a:moveTo>
                  <a:pt x="2390140" y="591803"/>
                </a:moveTo>
                <a:lnTo>
                  <a:pt x="2377440" y="594360"/>
                </a:lnTo>
                <a:lnTo>
                  <a:pt x="2390140" y="594360"/>
                </a:lnTo>
                <a:lnTo>
                  <a:pt x="2390140" y="591803"/>
                </a:lnTo>
                <a:close/>
              </a:path>
              <a:path w="7094220" h="2108200">
                <a:moveTo>
                  <a:pt x="2377440" y="518159"/>
                </a:moveTo>
                <a:lnTo>
                  <a:pt x="2362592" y="521148"/>
                </a:lnTo>
                <a:lnTo>
                  <a:pt x="2350484" y="529304"/>
                </a:lnTo>
                <a:lnTo>
                  <a:pt x="2342328" y="541412"/>
                </a:lnTo>
                <a:lnTo>
                  <a:pt x="2339340" y="556260"/>
                </a:lnTo>
                <a:lnTo>
                  <a:pt x="2342328" y="571107"/>
                </a:lnTo>
                <a:lnTo>
                  <a:pt x="2350484" y="583215"/>
                </a:lnTo>
                <a:lnTo>
                  <a:pt x="2362592" y="591371"/>
                </a:lnTo>
                <a:lnTo>
                  <a:pt x="2364740" y="591803"/>
                </a:lnTo>
                <a:lnTo>
                  <a:pt x="2364740" y="556260"/>
                </a:lnTo>
                <a:lnTo>
                  <a:pt x="2415540" y="556260"/>
                </a:lnTo>
                <a:lnTo>
                  <a:pt x="2412551" y="541412"/>
                </a:lnTo>
                <a:lnTo>
                  <a:pt x="2404395" y="529304"/>
                </a:lnTo>
                <a:lnTo>
                  <a:pt x="2392287" y="521148"/>
                </a:lnTo>
                <a:lnTo>
                  <a:pt x="2377440" y="518159"/>
                </a:lnTo>
                <a:close/>
              </a:path>
              <a:path w="7094220" h="2108200">
                <a:moveTo>
                  <a:pt x="2415540" y="556260"/>
                </a:moveTo>
                <a:lnTo>
                  <a:pt x="2390140" y="556260"/>
                </a:lnTo>
                <a:lnTo>
                  <a:pt x="2390140" y="591803"/>
                </a:lnTo>
                <a:lnTo>
                  <a:pt x="2392287" y="591371"/>
                </a:lnTo>
                <a:lnTo>
                  <a:pt x="2404395" y="583215"/>
                </a:lnTo>
                <a:lnTo>
                  <a:pt x="2412551" y="571107"/>
                </a:lnTo>
                <a:lnTo>
                  <a:pt x="2415540" y="556260"/>
                </a:lnTo>
                <a:close/>
              </a:path>
              <a:path w="7094220" h="2108200">
                <a:moveTo>
                  <a:pt x="3143504" y="73643"/>
                </a:moveTo>
                <a:lnTo>
                  <a:pt x="3143504" y="1072896"/>
                </a:lnTo>
                <a:lnTo>
                  <a:pt x="3168904" y="1072896"/>
                </a:lnTo>
                <a:lnTo>
                  <a:pt x="3168904" y="76200"/>
                </a:lnTo>
                <a:lnTo>
                  <a:pt x="3156204" y="76200"/>
                </a:lnTo>
                <a:lnTo>
                  <a:pt x="3143504" y="73643"/>
                </a:lnTo>
                <a:close/>
              </a:path>
              <a:path w="7094220" h="2108200">
                <a:moveTo>
                  <a:pt x="3168904" y="38100"/>
                </a:moveTo>
                <a:lnTo>
                  <a:pt x="3143504" y="38100"/>
                </a:lnTo>
                <a:lnTo>
                  <a:pt x="3143504" y="73643"/>
                </a:lnTo>
                <a:lnTo>
                  <a:pt x="3156204" y="76200"/>
                </a:lnTo>
                <a:lnTo>
                  <a:pt x="3168904" y="73643"/>
                </a:lnTo>
                <a:lnTo>
                  <a:pt x="3168904" y="38100"/>
                </a:lnTo>
                <a:close/>
              </a:path>
              <a:path w="7094220" h="2108200">
                <a:moveTo>
                  <a:pt x="3168904" y="73643"/>
                </a:moveTo>
                <a:lnTo>
                  <a:pt x="3156204" y="76200"/>
                </a:lnTo>
                <a:lnTo>
                  <a:pt x="3168904" y="76200"/>
                </a:lnTo>
                <a:lnTo>
                  <a:pt x="3168904" y="73643"/>
                </a:lnTo>
                <a:close/>
              </a:path>
              <a:path w="7094220" h="2108200">
                <a:moveTo>
                  <a:pt x="3156204" y="0"/>
                </a:moveTo>
                <a:lnTo>
                  <a:pt x="3141356" y="2988"/>
                </a:lnTo>
                <a:lnTo>
                  <a:pt x="3129248" y="11144"/>
                </a:lnTo>
                <a:lnTo>
                  <a:pt x="3121092" y="23252"/>
                </a:lnTo>
                <a:lnTo>
                  <a:pt x="3118104" y="38100"/>
                </a:lnTo>
                <a:lnTo>
                  <a:pt x="3121092" y="52947"/>
                </a:lnTo>
                <a:lnTo>
                  <a:pt x="3129248" y="65055"/>
                </a:lnTo>
                <a:lnTo>
                  <a:pt x="3141356" y="73211"/>
                </a:lnTo>
                <a:lnTo>
                  <a:pt x="3143504" y="73643"/>
                </a:lnTo>
                <a:lnTo>
                  <a:pt x="3143504" y="38100"/>
                </a:lnTo>
                <a:lnTo>
                  <a:pt x="3194304" y="38100"/>
                </a:lnTo>
                <a:lnTo>
                  <a:pt x="3191315" y="23252"/>
                </a:lnTo>
                <a:lnTo>
                  <a:pt x="3183159" y="11144"/>
                </a:lnTo>
                <a:lnTo>
                  <a:pt x="3171051" y="2988"/>
                </a:lnTo>
                <a:lnTo>
                  <a:pt x="3156204" y="0"/>
                </a:lnTo>
                <a:close/>
              </a:path>
              <a:path w="7094220" h="2108200">
                <a:moveTo>
                  <a:pt x="3194304" y="38100"/>
                </a:moveTo>
                <a:lnTo>
                  <a:pt x="3168904" y="38100"/>
                </a:lnTo>
                <a:lnTo>
                  <a:pt x="3168904" y="73643"/>
                </a:lnTo>
                <a:lnTo>
                  <a:pt x="3171051" y="73211"/>
                </a:lnTo>
                <a:lnTo>
                  <a:pt x="3183159" y="65055"/>
                </a:lnTo>
                <a:lnTo>
                  <a:pt x="3191315" y="52947"/>
                </a:lnTo>
                <a:lnTo>
                  <a:pt x="3194304" y="38100"/>
                </a:lnTo>
                <a:close/>
              </a:path>
              <a:path w="7094220" h="2108200">
                <a:moveTo>
                  <a:pt x="3923792" y="73643"/>
                </a:moveTo>
                <a:lnTo>
                  <a:pt x="3923791" y="2107692"/>
                </a:lnTo>
                <a:lnTo>
                  <a:pt x="3949191" y="2107692"/>
                </a:lnTo>
                <a:lnTo>
                  <a:pt x="3949191" y="76200"/>
                </a:lnTo>
                <a:lnTo>
                  <a:pt x="3936491" y="76200"/>
                </a:lnTo>
                <a:lnTo>
                  <a:pt x="3923792" y="73643"/>
                </a:lnTo>
                <a:close/>
              </a:path>
              <a:path w="7094220" h="2108200">
                <a:moveTo>
                  <a:pt x="3949191" y="38100"/>
                </a:moveTo>
                <a:lnTo>
                  <a:pt x="3923791" y="38100"/>
                </a:lnTo>
                <a:lnTo>
                  <a:pt x="3923792" y="73643"/>
                </a:lnTo>
                <a:lnTo>
                  <a:pt x="3936491" y="76200"/>
                </a:lnTo>
                <a:lnTo>
                  <a:pt x="3949191" y="73643"/>
                </a:lnTo>
                <a:lnTo>
                  <a:pt x="3949191" y="38100"/>
                </a:lnTo>
                <a:close/>
              </a:path>
              <a:path w="7094220" h="2108200">
                <a:moveTo>
                  <a:pt x="3949191" y="73643"/>
                </a:moveTo>
                <a:lnTo>
                  <a:pt x="3936491" y="76200"/>
                </a:lnTo>
                <a:lnTo>
                  <a:pt x="3949191" y="76200"/>
                </a:lnTo>
                <a:lnTo>
                  <a:pt x="3949191" y="73643"/>
                </a:lnTo>
                <a:close/>
              </a:path>
              <a:path w="7094220" h="2108200">
                <a:moveTo>
                  <a:pt x="3936491" y="0"/>
                </a:moveTo>
                <a:lnTo>
                  <a:pt x="3921644" y="2988"/>
                </a:lnTo>
                <a:lnTo>
                  <a:pt x="3909536" y="11144"/>
                </a:lnTo>
                <a:lnTo>
                  <a:pt x="3901380" y="23252"/>
                </a:lnTo>
                <a:lnTo>
                  <a:pt x="3898391" y="38100"/>
                </a:lnTo>
                <a:lnTo>
                  <a:pt x="3901380" y="52947"/>
                </a:lnTo>
                <a:lnTo>
                  <a:pt x="3909536" y="65055"/>
                </a:lnTo>
                <a:lnTo>
                  <a:pt x="3921644" y="73211"/>
                </a:lnTo>
                <a:lnTo>
                  <a:pt x="3923792" y="73643"/>
                </a:lnTo>
                <a:lnTo>
                  <a:pt x="3923791" y="38100"/>
                </a:lnTo>
                <a:lnTo>
                  <a:pt x="3974591" y="38100"/>
                </a:lnTo>
                <a:lnTo>
                  <a:pt x="3971603" y="23252"/>
                </a:lnTo>
                <a:lnTo>
                  <a:pt x="3963447" y="11144"/>
                </a:lnTo>
                <a:lnTo>
                  <a:pt x="3951339" y="2988"/>
                </a:lnTo>
                <a:lnTo>
                  <a:pt x="3936491" y="0"/>
                </a:lnTo>
                <a:close/>
              </a:path>
              <a:path w="7094220" h="2108200">
                <a:moveTo>
                  <a:pt x="3974591" y="38100"/>
                </a:moveTo>
                <a:lnTo>
                  <a:pt x="3949191" y="38100"/>
                </a:lnTo>
                <a:lnTo>
                  <a:pt x="3949191" y="73643"/>
                </a:lnTo>
                <a:lnTo>
                  <a:pt x="3951339" y="73211"/>
                </a:lnTo>
                <a:lnTo>
                  <a:pt x="3963447" y="65055"/>
                </a:lnTo>
                <a:lnTo>
                  <a:pt x="3971603" y="52947"/>
                </a:lnTo>
                <a:lnTo>
                  <a:pt x="3974591" y="38100"/>
                </a:lnTo>
                <a:close/>
              </a:path>
              <a:path w="7094220" h="2108200">
                <a:moveTo>
                  <a:pt x="4704080" y="591803"/>
                </a:moveTo>
                <a:lnTo>
                  <a:pt x="4704080" y="2107692"/>
                </a:lnTo>
                <a:lnTo>
                  <a:pt x="4729480" y="2107692"/>
                </a:lnTo>
                <a:lnTo>
                  <a:pt x="4729480" y="594360"/>
                </a:lnTo>
                <a:lnTo>
                  <a:pt x="4716780" y="594360"/>
                </a:lnTo>
                <a:lnTo>
                  <a:pt x="4704080" y="591803"/>
                </a:lnTo>
                <a:close/>
              </a:path>
              <a:path w="7094220" h="2108200">
                <a:moveTo>
                  <a:pt x="4729480" y="556260"/>
                </a:moveTo>
                <a:lnTo>
                  <a:pt x="4704080" y="556260"/>
                </a:lnTo>
                <a:lnTo>
                  <a:pt x="4704080" y="591803"/>
                </a:lnTo>
                <a:lnTo>
                  <a:pt x="4716780" y="594360"/>
                </a:lnTo>
                <a:lnTo>
                  <a:pt x="4729480" y="591803"/>
                </a:lnTo>
                <a:lnTo>
                  <a:pt x="4729480" y="556260"/>
                </a:lnTo>
                <a:close/>
              </a:path>
              <a:path w="7094220" h="2108200">
                <a:moveTo>
                  <a:pt x="4729480" y="591803"/>
                </a:moveTo>
                <a:lnTo>
                  <a:pt x="4716780" y="594360"/>
                </a:lnTo>
                <a:lnTo>
                  <a:pt x="4729480" y="594360"/>
                </a:lnTo>
                <a:lnTo>
                  <a:pt x="4729480" y="591803"/>
                </a:lnTo>
                <a:close/>
              </a:path>
              <a:path w="7094220" h="2108200">
                <a:moveTo>
                  <a:pt x="4716780" y="518159"/>
                </a:moveTo>
                <a:lnTo>
                  <a:pt x="4701932" y="521148"/>
                </a:lnTo>
                <a:lnTo>
                  <a:pt x="4689824" y="529304"/>
                </a:lnTo>
                <a:lnTo>
                  <a:pt x="4681668" y="541412"/>
                </a:lnTo>
                <a:lnTo>
                  <a:pt x="4678680" y="556260"/>
                </a:lnTo>
                <a:lnTo>
                  <a:pt x="4681668" y="571107"/>
                </a:lnTo>
                <a:lnTo>
                  <a:pt x="4689824" y="583215"/>
                </a:lnTo>
                <a:lnTo>
                  <a:pt x="4701932" y="591371"/>
                </a:lnTo>
                <a:lnTo>
                  <a:pt x="4704080" y="591803"/>
                </a:lnTo>
                <a:lnTo>
                  <a:pt x="4704080" y="556260"/>
                </a:lnTo>
                <a:lnTo>
                  <a:pt x="4754880" y="556260"/>
                </a:lnTo>
                <a:lnTo>
                  <a:pt x="4751891" y="541412"/>
                </a:lnTo>
                <a:lnTo>
                  <a:pt x="4743735" y="529304"/>
                </a:lnTo>
                <a:lnTo>
                  <a:pt x="4731627" y="521148"/>
                </a:lnTo>
                <a:lnTo>
                  <a:pt x="4716780" y="518159"/>
                </a:lnTo>
                <a:close/>
              </a:path>
              <a:path w="7094220" h="2108200">
                <a:moveTo>
                  <a:pt x="4754880" y="556260"/>
                </a:moveTo>
                <a:lnTo>
                  <a:pt x="4729480" y="556260"/>
                </a:lnTo>
                <a:lnTo>
                  <a:pt x="4729480" y="591803"/>
                </a:lnTo>
                <a:lnTo>
                  <a:pt x="4731627" y="591371"/>
                </a:lnTo>
                <a:lnTo>
                  <a:pt x="4743735" y="583215"/>
                </a:lnTo>
                <a:lnTo>
                  <a:pt x="4751891" y="571107"/>
                </a:lnTo>
                <a:lnTo>
                  <a:pt x="4754880" y="556260"/>
                </a:lnTo>
                <a:close/>
              </a:path>
              <a:path w="7094220" h="2108200">
                <a:moveTo>
                  <a:pt x="5482844" y="591803"/>
                </a:moveTo>
                <a:lnTo>
                  <a:pt x="5482844" y="1072896"/>
                </a:lnTo>
                <a:lnTo>
                  <a:pt x="5508244" y="1072896"/>
                </a:lnTo>
                <a:lnTo>
                  <a:pt x="5508244" y="594360"/>
                </a:lnTo>
                <a:lnTo>
                  <a:pt x="5495544" y="594360"/>
                </a:lnTo>
                <a:lnTo>
                  <a:pt x="5482844" y="591803"/>
                </a:lnTo>
                <a:close/>
              </a:path>
              <a:path w="7094220" h="2108200">
                <a:moveTo>
                  <a:pt x="5508244" y="556260"/>
                </a:moveTo>
                <a:lnTo>
                  <a:pt x="5482844" y="556260"/>
                </a:lnTo>
                <a:lnTo>
                  <a:pt x="5482844" y="591803"/>
                </a:lnTo>
                <a:lnTo>
                  <a:pt x="5495544" y="594360"/>
                </a:lnTo>
                <a:lnTo>
                  <a:pt x="5508244" y="591803"/>
                </a:lnTo>
                <a:lnTo>
                  <a:pt x="5508244" y="556260"/>
                </a:lnTo>
                <a:close/>
              </a:path>
              <a:path w="7094220" h="2108200">
                <a:moveTo>
                  <a:pt x="5508244" y="591803"/>
                </a:moveTo>
                <a:lnTo>
                  <a:pt x="5495544" y="594360"/>
                </a:lnTo>
                <a:lnTo>
                  <a:pt x="5508244" y="594360"/>
                </a:lnTo>
                <a:lnTo>
                  <a:pt x="5508244" y="591803"/>
                </a:lnTo>
                <a:close/>
              </a:path>
              <a:path w="7094220" h="2108200">
                <a:moveTo>
                  <a:pt x="5495544" y="518159"/>
                </a:moveTo>
                <a:lnTo>
                  <a:pt x="5480696" y="521148"/>
                </a:lnTo>
                <a:lnTo>
                  <a:pt x="5468588" y="529304"/>
                </a:lnTo>
                <a:lnTo>
                  <a:pt x="5460432" y="541412"/>
                </a:lnTo>
                <a:lnTo>
                  <a:pt x="5457444" y="556260"/>
                </a:lnTo>
                <a:lnTo>
                  <a:pt x="5460432" y="571107"/>
                </a:lnTo>
                <a:lnTo>
                  <a:pt x="5468588" y="583215"/>
                </a:lnTo>
                <a:lnTo>
                  <a:pt x="5480696" y="591371"/>
                </a:lnTo>
                <a:lnTo>
                  <a:pt x="5482844" y="591803"/>
                </a:lnTo>
                <a:lnTo>
                  <a:pt x="5482844" y="556260"/>
                </a:lnTo>
                <a:lnTo>
                  <a:pt x="5533644" y="556260"/>
                </a:lnTo>
                <a:lnTo>
                  <a:pt x="5530655" y="541412"/>
                </a:lnTo>
                <a:lnTo>
                  <a:pt x="5522499" y="529304"/>
                </a:lnTo>
                <a:lnTo>
                  <a:pt x="5510391" y="521148"/>
                </a:lnTo>
                <a:lnTo>
                  <a:pt x="5495544" y="518159"/>
                </a:lnTo>
                <a:close/>
              </a:path>
              <a:path w="7094220" h="2108200">
                <a:moveTo>
                  <a:pt x="5533644" y="556260"/>
                </a:moveTo>
                <a:lnTo>
                  <a:pt x="5508244" y="556260"/>
                </a:lnTo>
                <a:lnTo>
                  <a:pt x="5508244" y="591803"/>
                </a:lnTo>
                <a:lnTo>
                  <a:pt x="5510391" y="591371"/>
                </a:lnTo>
                <a:lnTo>
                  <a:pt x="5522499" y="583215"/>
                </a:lnTo>
                <a:lnTo>
                  <a:pt x="5530655" y="571107"/>
                </a:lnTo>
                <a:lnTo>
                  <a:pt x="5533644" y="556260"/>
                </a:lnTo>
                <a:close/>
              </a:path>
              <a:path w="7094220" h="2108200">
                <a:moveTo>
                  <a:pt x="6263132" y="591803"/>
                </a:moveTo>
                <a:lnTo>
                  <a:pt x="6263132" y="1072896"/>
                </a:lnTo>
                <a:lnTo>
                  <a:pt x="6288532" y="1072896"/>
                </a:lnTo>
                <a:lnTo>
                  <a:pt x="6288532" y="594360"/>
                </a:lnTo>
                <a:lnTo>
                  <a:pt x="6275832" y="594360"/>
                </a:lnTo>
                <a:lnTo>
                  <a:pt x="6263132" y="591803"/>
                </a:lnTo>
                <a:close/>
              </a:path>
              <a:path w="7094220" h="2108200">
                <a:moveTo>
                  <a:pt x="6288532" y="556260"/>
                </a:moveTo>
                <a:lnTo>
                  <a:pt x="6263132" y="556260"/>
                </a:lnTo>
                <a:lnTo>
                  <a:pt x="6263132" y="591803"/>
                </a:lnTo>
                <a:lnTo>
                  <a:pt x="6275832" y="594360"/>
                </a:lnTo>
                <a:lnTo>
                  <a:pt x="6288532" y="591803"/>
                </a:lnTo>
                <a:lnTo>
                  <a:pt x="6288532" y="556260"/>
                </a:lnTo>
                <a:close/>
              </a:path>
              <a:path w="7094220" h="2108200">
                <a:moveTo>
                  <a:pt x="6288532" y="591803"/>
                </a:moveTo>
                <a:lnTo>
                  <a:pt x="6275832" y="594360"/>
                </a:lnTo>
                <a:lnTo>
                  <a:pt x="6288532" y="594360"/>
                </a:lnTo>
                <a:lnTo>
                  <a:pt x="6288532" y="591803"/>
                </a:lnTo>
                <a:close/>
              </a:path>
              <a:path w="7094220" h="2108200">
                <a:moveTo>
                  <a:pt x="6275832" y="518159"/>
                </a:moveTo>
                <a:lnTo>
                  <a:pt x="6260984" y="521148"/>
                </a:lnTo>
                <a:lnTo>
                  <a:pt x="6248876" y="529304"/>
                </a:lnTo>
                <a:lnTo>
                  <a:pt x="6240720" y="541412"/>
                </a:lnTo>
                <a:lnTo>
                  <a:pt x="6237732" y="556260"/>
                </a:lnTo>
                <a:lnTo>
                  <a:pt x="6240720" y="571107"/>
                </a:lnTo>
                <a:lnTo>
                  <a:pt x="6248876" y="583215"/>
                </a:lnTo>
                <a:lnTo>
                  <a:pt x="6260984" y="591371"/>
                </a:lnTo>
                <a:lnTo>
                  <a:pt x="6263132" y="591803"/>
                </a:lnTo>
                <a:lnTo>
                  <a:pt x="6263132" y="556260"/>
                </a:lnTo>
                <a:lnTo>
                  <a:pt x="6313932" y="556260"/>
                </a:lnTo>
                <a:lnTo>
                  <a:pt x="6310943" y="541412"/>
                </a:lnTo>
                <a:lnTo>
                  <a:pt x="6302787" y="529304"/>
                </a:lnTo>
                <a:lnTo>
                  <a:pt x="6290679" y="521148"/>
                </a:lnTo>
                <a:lnTo>
                  <a:pt x="6275832" y="518159"/>
                </a:lnTo>
                <a:close/>
              </a:path>
              <a:path w="7094220" h="2108200">
                <a:moveTo>
                  <a:pt x="6313932" y="556260"/>
                </a:moveTo>
                <a:lnTo>
                  <a:pt x="6288532" y="556260"/>
                </a:lnTo>
                <a:lnTo>
                  <a:pt x="6288532" y="591803"/>
                </a:lnTo>
                <a:lnTo>
                  <a:pt x="6290679" y="591371"/>
                </a:lnTo>
                <a:lnTo>
                  <a:pt x="6302787" y="583215"/>
                </a:lnTo>
                <a:lnTo>
                  <a:pt x="6310943" y="571107"/>
                </a:lnTo>
                <a:lnTo>
                  <a:pt x="6313932" y="556260"/>
                </a:lnTo>
                <a:close/>
              </a:path>
              <a:path w="7094220" h="2108200">
                <a:moveTo>
                  <a:pt x="7043420" y="1108439"/>
                </a:moveTo>
                <a:lnTo>
                  <a:pt x="7043420" y="1591056"/>
                </a:lnTo>
                <a:lnTo>
                  <a:pt x="7068820" y="1591056"/>
                </a:lnTo>
                <a:lnTo>
                  <a:pt x="7068820" y="1110996"/>
                </a:lnTo>
                <a:lnTo>
                  <a:pt x="7056120" y="1110996"/>
                </a:lnTo>
                <a:lnTo>
                  <a:pt x="7043420" y="1108439"/>
                </a:lnTo>
                <a:close/>
              </a:path>
              <a:path w="7094220" h="2108200">
                <a:moveTo>
                  <a:pt x="7068820" y="1072896"/>
                </a:moveTo>
                <a:lnTo>
                  <a:pt x="7043420" y="1072896"/>
                </a:lnTo>
                <a:lnTo>
                  <a:pt x="7043420" y="1108439"/>
                </a:lnTo>
                <a:lnTo>
                  <a:pt x="7056120" y="1110996"/>
                </a:lnTo>
                <a:lnTo>
                  <a:pt x="7068820" y="1108439"/>
                </a:lnTo>
                <a:lnTo>
                  <a:pt x="7068820" y="1072896"/>
                </a:lnTo>
                <a:close/>
              </a:path>
              <a:path w="7094220" h="2108200">
                <a:moveTo>
                  <a:pt x="7068820" y="1108439"/>
                </a:moveTo>
                <a:lnTo>
                  <a:pt x="7056120" y="1110996"/>
                </a:lnTo>
                <a:lnTo>
                  <a:pt x="7068820" y="1110996"/>
                </a:lnTo>
                <a:lnTo>
                  <a:pt x="7068820" y="1108439"/>
                </a:lnTo>
                <a:close/>
              </a:path>
              <a:path w="7094220" h="2108200">
                <a:moveTo>
                  <a:pt x="7056120" y="1034796"/>
                </a:moveTo>
                <a:lnTo>
                  <a:pt x="7041272" y="1037784"/>
                </a:lnTo>
                <a:lnTo>
                  <a:pt x="7029164" y="1045940"/>
                </a:lnTo>
                <a:lnTo>
                  <a:pt x="7021008" y="1058048"/>
                </a:lnTo>
                <a:lnTo>
                  <a:pt x="7018020" y="1072896"/>
                </a:lnTo>
                <a:lnTo>
                  <a:pt x="7021008" y="1087743"/>
                </a:lnTo>
                <a:lnTo>
                  <a:pt x="7029164" y="1099851"/>
                </a:lnTo>
                <a:lnTo>
                  <a:pt x="7041272" y="1108007"/>
                </a:lnTo>
                <a:lnTo>
                  <a:pt x="7043420" y="1108439"/>
                </a:lnTo>
                <a:lnTo>
                  <a:pt x="7043420" y="1072896"/>
                </a:lnTo>
                <a:lnTo>
                  <a:pt x="7094220" y="1072896"/>
                </a:lnTo>
                <a:lnTo>
                  <a:pt x="7091231" y="1058048"/>
                </a:lnTo>
                <a:lnTo>
                  <a:pt x="7083075" y="1045940"/>
                </a:lnTo>
                <a:lnTo>
                  <a:pt x="7070967" y="1037784"/>
                </a:lnTo>
                <a:lnTo>
                  <a:pt x="7056120" y="1034796"/>
                </a:lnTo>
                <a:close/>
              </a:path>
              <a:path w="7094220" h="2108200">
                <a:moveTo>
                  <a:pt x="7094220" y="1072896"/>
                </a:moveTo>
                <a:lnTo>
                  <a:pt x="7068820" y="1072896"/>
                </a:lnTo>
                <a:lnTo>
                  <a:pt x="7068820" y="1108439"/>
                </a:lnTo>
                <a:lnTo>
                  <a:pt x="7070967" y="1108007"/>
                </a:lnTo>
                <a:lnTo>
                  <a:pt x="7083075" y="1099851"/>
                </a:lnTo>
                <a:lnTo>
                  <a:pt x="7091231" y="1087743"/>
                </a:lnTo>
                <a:lnTo>
                  <a:pt x="7094220" y="1072896"/>
                </a:lnTo>
                <a:close/>
              </a:path>
            </a:pathLst>
          </a:custGeom>
          <a:solidFill>
            <a:srgbClr val="029576"/>
          </a:solidFill>
        </p:spPr>
        <p:txBody>
          <a:bodyPr wrap="square" lIns="0" tIns="0" rIns="0" bIns="0" rtlCol="0"/>
          <a:lstStyle/>
          <a:p>
            <a:endParaRPr>
              <a:solidFill>
                <a:prstClr val="black"/>
              </a:solidFill>
              <a:latin typeface="Calibri"/>
            </a:endParaRPr>
          </a:p>
        </p:txBody>
      </p:sp>
      <p:sp>
        <p:nvSpPr>
          <p:cNvPr id="380" name="object 380"/>
          <p:cNvSpPr txBox="1"/>
          <p:nvPr/>
        </p:nvSpPr>
        <p:spPr>
          <a:xfrm>
            <a:off x="2673527" y="5122878"/>
            <a:ext cx="387350" cy="258404"/>
          </a:xfrm>
          <a:prstGeom prst="rect">
            <a:avLst/>
          </a:prstGeom>
        </p:spPr>
        <p:txBody>
          <a:bodyPr vert="horz" wrap="square" lIns="0" tIns="12065" rIns="0" bIns="0" rtlCol="0">
            <a:spAutoFit/>
          </a:bodyPr>
          <a:lstStyle/>
          <a:p>
            <a:pPr marL="12700">
              <a:spcBef>
                <a:spcPts val="95"/>
              </a:spcBef>
            </a:pPr>
            <a:r>
              <a:rPr sz="1600" b="1" spc="-10" dirty="0">
                <a:solidFill>
                  <a:srgbClr val="404040"/>
                </a:solidFill>
                <a:latin typeface="Calibri"/>
                <a:cs typeface="Calibri"/>
              </a:rPr>
              <a:t>4</a:t>
            </a:r>
            <a:r>
              <a:rPr sz="1600" b="1" spc="-5" dirty="0">
                <a:solidFill>
                  <a:srgbClr val="404040"/>
                </a:solidFill>
                <a:latin typeface="Calibri"/>
                <a:cs typeface="Calibri"/>
              </a:rPr>
              <a:t>.</a:t>
            </a:r>
            <a:r>
              <a:rPr sz="1600" b="1" spc="-10" dirty="0">
                <a:solidFill>
                  <a:srgbClr val="404040"/>
                </a:solidFill>
                <a:latin typeface="Calibri"/>
                <a:cs typeface="Calibri"/>
              </a:rPr>
              <a:t>5</a:t>
            </a:r>
            <a:r>
              <a:rPr sz="1600" b="1" spc="-5" dirty="0">
                <a:solidFill>
                  <a:srgbClr val="404040"/>
                </a:solidFill>
                <a:latin typeface="Calibri"/>
                <a:cs typeface="Calibri"/>
              </a:rPr>
              <a:t>0</a:t>
            </a:r>
            <a:endParaRPr sz="1600">
              <a:solidFill>
                <a:prstClr val="black"/>
              </a:solidFill>
              <a:latin typeface="Calibri"/>
              <a:cs typeface="Calibri"/>
            </a:endParaRPr>
          </a:p>
        </p:txBody>
      </p:sp>
      <p:sp>
        <p:nvSpPr>
          <p:cNvPr id="381" name="object 381"/>
          <p:cNvSpPr txBox="1"/>
          <p:nvPr/>
        </p:nvSpPr>
        <p:spPr>
          <a:xfrm>
            <a:off x="3453230" y="5117391"/>
            <a:ext cx="387350" cy="258404"/>
          </a:xfrm>
          <a:prstGeom prst="rect">
            <a:avLst/>
          </a:prstGeom>
        </p:spPr>
        <p:txBody>
          <a:bodyPr vert="horz" wrap="square" lIns="0" tIns="12065" rIns="0" bIns="0" rtlCol="0">
            <a:spAutoFit/>
          </a:bodyPr>
          <a:lstStyle/>
          <a:p>
            <a:pPr marL="12700">
              <a:spcBef>
                <a:spcPts val="95"/>
              </a:spcBef>
            </a:pPr>
            <a:r>
              <a:rPr sz="1600" b="1" spc="-15" dirty="0">
                <a:solidFill>
                  <a:srgbClr val="404040"/>
                </a:solidFill>
                <a:latin typeface="Calibri"/>
                <a:cs typeface="Calibri"/>
              </a:rPr>
              <a:t>2</a:t>
            </a:r>
            <a:r>
              <a:rPr sz="1600" b="1" spc="-5" dirty="0">
                <a:solidFill>
                  <a:srgbClr val="404040"/>
                </a:solidFill>
                <a:latin typeface="Calibri"/>
                <a:cs typeface="Calibri"/>
              </a:rPr>
              <a:t>.</a:t>
            </a:r>
            <a:r>
              <a:rPr sz="1600" b="1" spc="-15" dirty="0">
                <a:solidFill>
                  <a:srgbClr val="404040"/>
                </a:solidFill>
                <a:latin typeface="Calibri"/>
                <a:cs typeface="Calibri"/>
              </a:rPr>
              <a:t>5</a:t>
            </a:r>
            <a:r>
              <a:rPr sz="1600" b="1" spc="-5" dirty="0">
                <a:solidFill>
                  <a:srgbClr val="404040"/>
                </a:solidFill>
                <a:latin typeface="Calibri"/>
                <a:cs typeface="Calibri"/>
              </a:rPr>
              <a:t>0</a:t>
            </a:r>
            <a:endParaRPr sz="1600">
              <a:solidFill>
                <a:prstClr val="black"/>
              </a:solidFill>
              <a:latin typeface="Calibri"/>
              <a:cs typeface="Calibri"/>
            </a:endParaRPr>
          </a:p>
        </p:txBody>
      </p:sp>
      <p:sp>
        <p:nvSpPr>
          <p:cNvPr id="382" name="object 382"/>
          <p:cNvSpPr txBox="1"/>
          <p:nvPr/>
        </p:nvSpPr>
        <p:spPr>
          <a:xfrm>
            <a:off x="8912198" y="5128669"/>
            <a:ext cx="387350" cy="258404"/>
          </a:xfrm>
          <a:prstGeom prst="rect">
            <a:avLst/>
          </a:prstGeom>
        </p:spPr>
        <p:txBody>
          <a:bodyPr vert="horz" wrap="square" lIns="0" tIns="12065" rIns="0" bIns="0" rtlCol="0">
            <a:spAutoFit/>
          </a:bodyPr>
          <a:lstStyle/>
          <a:p>
            <a:pPr marL="12700">
              <a:spcBef>
                <a:spcPts val="95"/>
              </a:spcBef>
            </a:pPr>
            <a:r>
              <a:rPr sz="1600" b="1" spc="-15" dirty="0">
                <a:solidFill>
                  <a:srgbClr val="404040"/>
                </a:solidFill>
                <a:latin typeface="Calibri"/>
                <a:cs typeface="Calibri"/>
              </a:rPr>
              <a:t>3</a:t>
            </a:r>
            <a:r>
              <a:rPr sz="1600" b="1" spc="-5" dirty="0">
                <a:solidFill>
                  <a:srgbClr val="404040"/>
                </a:solidFill>
                <a:latin typeface="Calibri"/>
                <a:cs typeface="Calibri"/>
              </a:rPr>
              <a:t>.</a:t>
            </a:r>
            <a:r>
              <a:rPr sz="1600" b="1" spc="-15" dirty="0">
                <a:solidFill>
                  <a:srgbClr val="404040"/>
                </a:solidFill>
                <a:latin typeface="Calibri"/>
                <a:cs typeface="Calibri"/>
              </a:rPr>
              <a:t>3</a:t>
            </a:r>
            <a:r>
              <a:rPr sz="1600" b="1" spc="-5" dirty="0">
                <a:solidFill>
                  <a:srgbClr val="404040"/>
                </a:solidFill>
                <a:latin typeface="Calibri"/>
                <a:cs typeface="Calibri"/>
              </a:rPr>
              <a:t>3</a:t>
            </a:r>
            <a:endParaRPr sz="1600">
              <a:solidFill>
                <a:prstClr val="black"/>
              </a:solidFill>
              <a:latin typeface="Calibri"/>
              <a:cs typeface="Calibri"/>
            </a:endParaRPr>
          </a:p>
        </p:txBody>
      </p:sp>
      <p:sp>
        <p:nvSpPr>
          <p:cNvPr id="383" name="object 383"/>
          <p:cNvSpPr txBox="1"/>
          <p:nvPr/>
        </p:nvSpPr>
        <p:spPr>
          <a:xfrm>
            <a:off x="9691852" y="5146652"/>
            <a:ext cx="387350" cy="258404"/>
          </a:xfrm>
          <a:prstGeom prst="rect">
            <a:avLst/>
          </a:prstGeom>
        </p:spPr>
        <p:txBody>
          <a:bodyPr vert="horz" wrap="square" lIns="0" tIns="12065" rIns="0" bIns="0" rtlCol="0">
            <a:spAutoFit/>
          </a:bodyPr>
          <a:lstStyle/>
          <a:p>
            <a:pPr marL="12700">
              <a:spcBef>
                <a:spcPts val="95"/>
              </a:spcBef>
            </a:pPr>
            <a:r>
              <a:rPr sz="1600" b="1" spc="-10" dirty="0">
                <a:solidFill>
                  <a:srgbClr val="404040"/>
                </a:solidFill>
                <a:latin typeface="Calibri"/>
                <a:cs typeface="Calibri"/>
              </a:rPr>
              <a:t>2</a:t>
            </a:r>
            <a:r>
              <a:rPr sz="1600" b="1" spc="-5" dirty="0">
                <a:solidFill>
                  <a:srgbClr val="404040"/>
                </a:solidFill>
                <a:latin typeface="Calibri"/>
                <a:cs typeface="Calibri"/>
              </a:rPr>
              <a:t>.</a:t>
            </a:r>
            <a:r>
              <a:rPr sz="1600" b="1" spc="-10" dirty="0">
                <a:solidFill>
                  <a:srgbClr val="404040"/>
                </a:solidFill>
                <a:latin typeface="Calibri"/>
                <a:cs typeface="Calibri"/>
              </a:rPr>
              <a:t>8</a:t>
            </a:r>
            <a:r>
              <a:rPr sz="1600" b="1" spc="-5" dirty="0">
                <a:solidFill>
                  <a:srgbClr val="404040"/>
                </a:solidFill>
                <a:latin typeface="Calibri"/>
                <a:cs typeface="Calibri"/>
              </a:rPr>
              <a:t>3</a:t>
            </a:r>
            <a:endParaRPr sz="1600">
              <a:solidFill>
                <a:prstClr val="black"/>
              </a:solidFill>
              <a:latin typeface="Calibri"/>
              <a:cs typeface="Calibri"/>
            </a:endParaRPr>
          </a:p>
        </p:txBody>
      </p:sp>
      <p:sp>
        <p:nvSpPr>
          <p:cNvPr id="384" name="object 384"/>
          <p:cNvSpPr txBox="1"/>
          <p:nvPr/>
        </p:nvSpPr>
        <p:spPr>
          <a:xfrm>
            <a:off x="2978023" y="5454195"/>
            <a:ext cx="518795" cy="228268"/>
          </a:xfrm>
          <a:prstGeom prst="rect">
            <a:avLst/>
          </a:prstGeom>
        </p:spPr>
        <p:txBody>
          <a:bodyPr vert="horz" wrap="square" lIns="0" tIns="12700" rIns="0" bIns="0" rtlCol="0">
            <a:spAutoFit/>
          </a:bodyPr>
          <a:lstStyle/>
          <a:p>
            <a:pPr marL="12700">
              <a:spcBef>
                <a:spcPts val="100"/>
              </a:spcBef>
            </a:pPr>
            <a:r>
              <a:rPr sz="1400" dirty="0">
                <a:solidFill>
                  <a:prstClr val="black"/>
                </a:solidFill>
                <a:latin typeface="Calibri"/>
                <a:cs typeface="Calibri"/>
              </a:rPr>
              <a:t>R</a:t>
            </a:r>
            <a:r>
              <a:rPr sz="1400" spc="-5" dirty="0">
                <a:solidFill>
                  <a:prstClr val="black"/>
                </a:solidFill>
                <a:latin typeface="Calibri"/>
                <a:cs typeface="Calibri"/>
              </a:rPr>
              <a:t>EACH</a:t>
            </a:r>
            <a:endParaRPr sz="1400">
              <a:solidFill>
                <a:prstClr val="black"/>
              </a:solidFill>
              <a:latin typeface="Calibri"/>
              <a:cs typeface="Calibri"/>
            </a:endParaRPr>
          </a:p>
        </p:txBody>
      </p:sp>
      <p:sp>
        <p:nvSpPr>
          <p:cNvPr id="385" name="object 385"/>
          <p:cNvSpPr txBox="1"/>
          <p:nvPr/>
        </p:nvSpPr>
        <p:spPr>
          <a:xfrm>
            <a:off x="4233139" y="5044332"/>
            <a:ext cx="1210945" cy="642620"/>
          </a:xfrm>
          <a:prstGeom prst="rect">
            <a:avLst/>
          </a:prstGeom>
        </p:spPr>
        <p:txBody>
          <a:bodyPr vert="horz" wrap="square" lIns="0" tIns="97155" rIns="0" bIns="0" rtlCol="0">
            <a:spAutoFit/>
          </a:bodyPr>
          <a:lstStyle/>
          <a:p>
            <a:pPr marL="12700">
              <a:spcBef>
                <a:spcPts val="765"/>
              </a:spcBef>
              <a:tabLst>
                <a:tab pos="791845" algn="l"/>
              </a:tabLst>
            </a:pPr>
            <a:r>
              <a:rPr sz="1600" b="1" spc="-10" dirty="0">
                <a:solidFill>
                  <a:srgbClr val="404040"/>
                </a:solidFill>
                <a:latin typeface="Calibri"/>
                <a:cs typeface="Calibri"/>
              </a:rPr>
              <a:t>3.83	</a:t>
            </a:r>
            <a:r>
              <a:rPr sz="1600" b="1" spc="-5" dirty="0">
                <a:solidFill>
                  <a:srgbClr val="404040"/>
                </a:solidFill>
                <a:latin typeface="Calibri"/>
                <a:cs typeface="Calibri"/>
              </a:rPr>
              <a:t>2.67</a:t>
            </a:r>
            <a:endParaRPr sz="1600">
              <a:solidFill>
                <a:prstClr val="black"/>
              </a:solidFill>
              <a:latin typeface="Calibri"/>
              <a:cs typeface="Calibri"/>
            </a:endParaRPr>
          </a:p>
          <a:p>
            <a:pPr marL="80645">
              <a:spcBef>
                <a:spcPts val="590"/>
              </a:spcBef>
            </a:pPr>
            <a:r>
              <a:rPr sz="1400" spc="-5" dirty="0">
                <a:solidFill>
                  <a:prstClr val="black"/>
                </a:solidFill>
                <a:latin typeface="Calibri"/>
                <a:cs typeface="Calibri"/>
              </a:rPr>
              <a:t>EFFECTIVENESS</a:t>
            </a:r>
            <a:endParaRPr sz="1400">
              <a:solidFill>
                <a:prstClr val="black"/>
              </a:solidFill>
              <a:latin typeface="Calibri"/>
              <a:cs typeface="Calibri"/>
            </a:endParaRPr>
          </a:p>
        </p:txBody>
      </p:sp>
      <p:sp>
        <p:nvSpPr>
          <p:cNvPr id="386" name="object 386"/>
          <p:cNvSpPr txBox="1"/>
          <p:nvPr/>
        </p:nvSpPr>
        <p:spPr>
          <a:xfrm>
            <a:off x="5792824" y="5050059"/>
            <a:ext cx="1170940" cy="629920"/>
          </a:xfrm>
          <a:prstGeom prst="rect">
            <a:avLst/>
          </a:prstGeom>
        </p:spPr>
        <p:txBody>
          <a:bodyPr vert="horz" wrap="square" lIns="0" tIns="90170" rIns="0" bIns="0" rtlCol="0">
            <a:spAutoFit/>
          </a:bodyPr>
          <a:lstStyle/>
          <a:p>
            <a:pPr algn="ctr">
              <a:spcBef>
                <a:spcPts val="710"/>
              </a:spcBef>
              <a:tabLst>
                <a:tab pos="783590" algn="l"/>
              </a:tabLst>
            </a:pPr>
            <a:r>
              <a:rPr sz="1600" b="1" spc="-10" dirty="0">
                <a:solidFill>
                  <a:srgbClr val="404040"/>
                </a:solidFill>
                <a:latin typeface="Calibri"/>
                <a:cs typeface="Calibri"/>
              </a:rPr>
              <a:t>4</a:t>
            </a:r>
            <a:r>
              <a:rPr sz="1600" b="1" spc="-5" dirty="0">
                <a:solidFill>
                  <a:srgbClr val="404040"/>
                </a:solidFill>
                <a:latin typeface="Calibri"/>
                <a:cs typeface="Calibri"/>
              </a:rPr>
              <a:t>.</a:t>
            </a:r>
            <a:r>
              <a:rPr sz="1600" b="1" spc="-10" dirty="0">
                <a:solidFill>
                  <a:srgbClr val="404040"/>
                </a:solidFill>
                <a:latin typeface="Calibri"/>
                <a:cs typeface="Calibri"/>
              </a:rPr>
              <a:t>5</a:t>
            </a:r>
            <a:r>
              <a:rPr sz="1600" b="1" spc="-5" dirty="0">
                <a:solidFill>
                  <a:srgbClr val="404040"/>
                </a:solidFill>
                <a:latin typeface="Calibri"/>
                <a:cs typeface="Calibri"/>
              </a:rPr>
              <a:t>0</a:t>
            </a:r>
            <a:r>
              <a:rPr sz="1600" b="1" dirty="0">
                <a:solidFill>
                  <a:srgbClr val="404040"/>
                </a:solidFill>
                <a:latin typeface="Calibri"/>
                <a:cs typeface="Calibri"/>
              </a:rPr>
              <a:t>	</a:t>
            </a:r>
            <a:r>
              <a:rPr sz="2400" b="1" spc="-15" baseline="1736" dirty="0">
                <a:solidFill>
                  <a:srgbClr val="404040"/>
                </a:solidFill>
                <a:latin typeface="Calibri"/>
                <a:cs typeface="Calibri"/>
              </a:rPr>
              <a:t>3</a:t>
            </a:r>
            <a:r>
              <a:rPr sz="2400" b="1" spc="-7" baseline="1736" dirty="0">
                <a:solidFill>
                  <a:srgbClr val="404040"/>
                </a:solidFill>
                <a:latin typeface="Calibri"/>
                <a:cs typeface="Calibri"/>
              </a:rPr>
              <a:t>.</a:t>
            </a:r>
            <a:r>
              <a:rPr sz="2400" b="1" spc="-15" baseline="1736" dirty="0">
                <a:solidFill>
                  <a:srgbClr val="404040"/>
                </a:solidFill>
                <a:latin typeface="Calibri"/>
                <a:cs typeface="Calibri"/>
              </a:rPr>
              <a:t>1</a:t>
            </a:r>
            <a:r>
              <a:rPr sz="2400" b="1" spc="-7" baseline="1736" dirty="0">
                <a:solidFill>
                  <a:srgbClr val="404040"/>
                </a:solidFill>
                <a:latin typeface="Calibri"/>
                <a:cs typeface="Calibri"/>
              </a:rPr>
              <a:t>7</a:t>
            </a:r>
            <a:endParaRPr sz="2400" baseline="1736">
              <a:solidFill>
                <a:prstClr val="black"/>
              </a:solidFill>
              <a:latin typeface="Calibri"/>
              <a:cs typeface="Calibri"/>
            </a:endParaRPr>
          </a:p>
          <a:p>
            <a:pPr algn="ctr">
              <a:spcBef>
                <a:spcPts val="545"/>
              </a:spcBef>
            </a:pPr>
            <a:r>
              <a:rPr sz="1400" spc="-5" dirty="0">
                <a:solidFill>
                  <a:prstClr val="black"/>
                </a:solidFill>
                <a:latin typeface="Calibri"/>
                <a:cs typeface="Calibri"/>
              </a:rPr>
              <a:t>ADOPTION</a:t>
            </a:r>
            <a:endParaRPr sz="1400">
              <a:solidFill>
                <a:prstClr val="black"/>
              </a:solidFill>
              <a:latin typeface="Calibri"/>
              <a:cs typeface="Calibri"/>
            </a:endParaRPr>
          </a:p>
        </p:txBody>
      </p:sp>
      <p:sp>
        <p:nvSpPr>
          <p:cNvPr id="387" name="object 387"/>
          <p:cNvSpPr txBox="1"/>
          <p:nvPr/>
        </p:nvSpPr>
        <p:spPr>
          <a:xfrm>
            <a:off x="7325080" y="5053441"/>
            <a:ext cx="1387475" cy="624840"/>
          </a:xfrm>
          <a:prstGeom prst="rect">
            <a:avLst/>
          </a:prstGeom>
        </p:spPr>
        <p:txBody>
          <a:bodyPr vert="horz" wrap="square" lIns="0" tIns="87630" rIns="0" bIns="0" rtlCol="0">
            <a:spAutoFit/>
          </a:bodyPr>
          <a:lstStyle/>
          <a:p>
            <a:pPr marL="40005">
              <a:spcBef>
                <a:spcPts val="690"/>
              </a:spcBef>
              <a:tabLst>
                <a:tab pos="819150" algn="l"/>
              </a:tabLst>
            </a:pPr>
            <a:r>
              <a:rPr sz="2400" b="1" spc="-7" baseline="1736" dirty="0">
                <a:solidFill>
                  <a:srgbClr val="404040"/>
                </a:solidFill>
                <a:latin typeface="Calibri"/>
                <a:cs typeface="Calibri"/>
              </a:rPr>
              <a:t>3.20	</a:t>
            </a:r>
            <a:r>
              <a:rPr sz="1600" b="1" spc="-5" dirty="0">
                <a:solidFill>
                  <a:srgbClr val="404040"/>
                </a:solidFill>
                <a:latin typeface="Calibri"/>
                <a:cs typeface="Calibri"/>
              </a:rPr>
              <a:t>3.40</a:t>
            </a:r>
            <a:endParaRPr sz="1600">
              <a:solidFill>
                <a:prstClr val="black"/>
              </a:solidFill>
              <a:latin typeface="Calibri"/>
              <a:cs typeface="Calibri"/>
            </a:endParaRPr>
          </a:p>
          <a:p>
            <a:pPr marL="12700">
              <a:spcBef>
                <a:spcPts val="525"/>
              </a:spcBef>
            </a:pPr>
            <a:r>
              <a:rPr sz="1400" spc="-10" dirty="0">
                <a:solidFill>
                  <a:prstClr val="black"/>
                </a:solidFill>
                <a:latin typeface="Calibri"/>
                <a:cs typeface="Calibri"/>
              </a:rPr>
              <a:t>I</a:t>
            </a:r>
            <a:r>
              <a:rPr sz="1400" dirty="0">
                <a:solidFill>
                  <a:prstClr val="black"/>
                </a:solidFill>
                <a:latin typeface="Calibri"/>
                <a:cs typeface="Calibri"/>
              </a:rPr>
              <a:t>MPLEME</a:t>
            </a:r>
            <a:r>
              <a:rPr sz="1400" spc="5" dirty="0">
                <a:solidFill>
                  <a:prstClr val="black"/>
                </a:solidFill>
                <a:latin typeface="Calibri"/>
                <a:cs typeface="Calibri"/>
              </a:rPr>
              <a:t>N</a:t>
            </a:r>
            <a:r>
              <a:rPr sz="1400" spc="-5" dirty="0">
                <a:solidFill>
                  <a:prstClr val="black"/>
                </a:solidFill>
                <a:latin typeface="Calibri"/>
                <a:cs typeface="Calibri"/>
              </a:rPr>
              <a:t>T</a:t>
            </a:r>
            <a:r>
              <a:rPr sz="1400" spc="5" dirty="0">
                <a:solidFill>
                  <a:prstClr val="black"/>
                </a:solidFill>
                <a:latin typeface="Calibri"/>
                <a:cs typeface="Calibri"/>
              </a:rPr>
              <a:t>A</a:t>
            </a:r>
            <a:r>
              <a:rPr sz="1400" spc="-5" dirty="0">
                <a:solidFill>
                  <a:prstClr val="black"/>
                </a:solidFill>
                <a:latin typeface="Calibri"/>
                <a:cs typeface="Calibri"/>
              </a:rPr>
              <a:t>TI</a:t>
            </a:r>
            <a:r>
              <a:rPr sz="1400" spc="-10" dirty="0">
                <a:solidFill>
                  <a:prstClr val="black"/>
                </a:solidFill>
                <a:latin typeface="Calibri"/>
                <a:cs typeface="Calibri"/>
              </a:rPr>
              <a:t>O</a:t>
            </a:r>
            <a:r>
              <a:rPr sz="1400" dirty="0">
                <a:solidFill>
                  <a:prstClr val="black"/>
                </a:solidFill>
                <a:latin typeface="Calibri"/>
                <a:cs typeface="Calibri"/>
              </a:rPr>
              <a:t>N</a:t>
            </a:r>
            <a:endParaRPr sz="1400">
              <a:solidFill>
                <a:prstClr val="black"/>
              </a:solidFill>
              <a:latin typeface="Calibri"/>
              <a:cs typeface="Calibri"/>
            </a:endParaRPr>
          </a:p>
        </p:txBody>
      </p:sp>
      <p:sp>
        <p:nvSpPr>
          <p:cNvPr id="388" name="object 388"/>
          <p:cNvSpPr txBox="1"/>
          <p:nvPr/>
        </p:nvSpPr>
        <p:spPr>
          <a:xfrm>
            <a:off x="9006942" y="5436518"/>
            <a:ext cx="1133475" cy="228909"/>
          </a:xfrm>
          <a:prstGeom prst="rect">
            <a:avLst/>
          </a:prstGeom>
        </p:spPr>
        <p:txBody>
          <a:bodyPr vert="horz" wrap="square" lIns="0" tIns="13335" rIns="0" bIns="0" rtlCol="0">
            <a:spAutoFit/>
          </a:bodyPr>
          <a:lstStyle/>
          <a:p>
            <a:pPr marL="12700">
              <a:spcBef>
                <a:spcPts val="105"/>
              </a:spcBef>
            </a:pPr>
            <a:r>
              <a:rPr sz="1400" dirty="0">
                <a:solidFill>
                  <a:prstClr val="black"/>
                </a:solidFill>
                <a:latin typeface="Calibri"/>
                <a:cs typeface="Calibri"/>
              </a:rPr>
              <a:t>MAINTENANCE</a:t>
            </a:r>
            <a:endParaRPr sz="1400">
              <a:solidFill>
                <a:prstClr val="black"/>
              </a:solidFill>
              <a:latin typeface="Calibri"/>
              <a:cs typeface="Calibri"/>
            </a:endParaRPr>
          </a:p>
        </p:txBody>
      </p:sp>
      <p:pic>
        <p:nvPicPr>
          <p:cNvPr id="389" name="Picture 388">
            <a:extLst>
              <a:ext uri="{FF2B5EF4-FFF2-40B4-BE49-F238E27FC236}">
                <a16:creationId xmlns:a16="http://schemas.microsoft.com/office/drawing/2014/main" id="{7836B4DE-626B-4468-A176-DB6114961A90}"/>
              </a:ext>
            </a:extLst>
          </p:cNvPr>
          <p:cNvPicPr>
            <a:picLocks noChangeAspect="1"/>
          </p:cNvPicPr>
          <p:nvPr/>
        </p:nvPicPr>
        <p:blipFill>
          <a:blip r:embed="rId12"/>
          <a:stretch>
            <a:fillRect/>
          </a:stretch>
        </p:blipFill>
        <p:spPr>
          <a:xfrm>
            <a:off x="10187754" y="5931973"/>
            <a:ext cx="2004246" cy="905244"/>
          </a:xfrm>
          <a:prstGeom prst="rect">
            <a:avLst/>
          </a:prstGeom>
        </p:spPr>
      </p:pic>
      <p:pic>
        <p:nvPicPr>
          <p:cNvPr id="390" name="Graphic 389">
            <a:extLst>
              <a:ext uri="{FF2B5EF4-FFF2-40B4-BE49-F238E27FC236}">
                <a16:creationId xmlns:a16="http://schemas.microsoft.com/office/drawing/2014/main" id="{84B84715-B549-4402-875E-E183D6CAFAAA}"/>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842"/>
          <a:stretch/>
        </p:blipFill>
        <p:spPr>
          <a:xfrm>
            <a:off x="0" y="1049"/>
            <a:ext cx="12192000" cy="239387"/>
          </a:xfrm>
          <a:prstGeom prst="rect">
            <a:avLst/>
          </a:prstGeom>
        </p:spPr>
      </p:pic>
      <p:sp>
        <p:nvSpPr>
          <p:cNvPr id="6" name="TextBox 5">
            <a:extLst>
              <a:ext uri="{FF2B5EF4-FFF2-40B4-BE49-F238E27FC236}">
                <a16:creationId xmlns:a16="http://schemas.microsoft.com/office/drawing/2014/main" id="{A17B47A2-A17E-494D-6EDA-7CD576221F5C}"/>
              </a:ext>
            </a:extLst>
          </p:cNvPr>
          <p:cNvSpPr txBox="1"/>
          <p:nvPr/>
        </p:nvSpPr>
        <p:spPr>
          <a:xfrm>
            <a:off x="10969714" y="274500"/>
            <a:ext cx="1028700" cy="369332"/>
          </a:xfrm>
          <a:prstGeom prst="rect">
            <a:avLst/>
          </a:prstGeom>
          <a:noFill/>
        </p:spPr>
        <p:txBody>
          <a:bodyPr wrap="square">
            <a:spAutoFit/>
          </a:bodyPr>
          <a:lstStyle/>
          <a:p>
            <a:r>
              <a:rPr lang="en-US" sz="1800" dirty="0"/>
              <a:t>C-</a:t>
            </a:r>
            <a:r>
              <a:rPr lang="en-US" sz="1800" b="1" dirty="0">
                <a:solidFill>
                  <a:srgbClr val="0070C0"/>
                </a:solidFill>
              </a:rPr>
              <a:t>S</a:t>
            </a:r>
            <a:r>
              <a:rPr lang="en-US" sz="1800" dirty="0"/>
              <a:t>-M-</a:t>
            </a:r>
            <a:r>
              <a:rPr lang="en-US" sz="1800" b="1" dirty="0">
                <a:solidFill>
                  <a:srgbClr val="0070C0"/>
                </a:solidFill>
              </a:rPr>
              <a:t>O</a:t>
            </a:r>
            <a:endParaRPr lang="en-US" b="1" dirty="0">
              <a:solidFill>
                <a:srgbClr val="0070C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A3AF7E-7BD3-CC41-9C43-1F6630C2EBEA}"/>
              </a:ext>
            </a:extLst>
          </p:cNvPr>
          <p:cNvSpPr>
            <a:spLocks noGrp="1"/>
          </p:cNvSpPr>
          <p:nvPr>
            <p:ph type="title"/>
          </p:nvPr>
        </p:nvSpPr>
        <p:spPr>
          <a:xfrm>
            <a:off x="1524000" y="409366"/>
            <a:ext cx="10104582" cy="640385"/>
          </a:xfrm>
        </p:spPr>
        <p:txBody>
          <a:bodyPr>
            <a:noAutofit/>
          </a:bodyPr>
          <a:lstStyle/>
          <a:p>
            <a:r>
              <a:rPr lang="en-US" sz="4000" b="1" dirty="0">
                <a:solidFill>
                  <a:schemeClr val="tx1"/>
                </a:solidFill>
                <a:latin typeface="+mj-lt"/>
                <a:cs typeface="+mj-cs"/>
              </a:rPr>
              <a:t>Iterative RE-AIM: Key Findings, Challenges, </a:t>
            </a:r>
            <a:br>
              <a:rPr lang="en-US" sz="4000" b="1" dirty="0">
                <a:solidFill>
                  <a:schemeClr val="tx1"/>
                </a:solidFill>
                <a:latin typeface="+mj-lt"/>
                <a:cs typeface="+mj-cs"/>
              </a:rPr>
            </a:br>
            <a:r>
              <a:rPr lang="en-US" sz="4000" b="1" dirty="0">
                <a:solidFill>
                  <a:schemeClr val="tx1"/>
                </a:solidFill>
                <a:latin typeface="+mj-lt"/>
                <a:cs typeface="+mj-cs"/>
              </a:rPr>
              <a:t>Next Steps</a:t>
            </a:r>
          </a:p>
        </p:txBody>
      </p:sp>
      <p:graphicFrame>
        <p:nvGraphicFramePr>
          <p:cNvPr id="5" name="Diagram 4"/>
          <p:cNvGraphicFramePr/>
          <p:nvPr>
            <p:extLst>
              <p:ext uri="{D42A27DB-BD31-4B8C-83A1-F6EECF244321}">
                <p14:modId xmlns:p14="http://schemas.microsoft.com/office/powerpoint/2010/main" val="2890121683"/>
              </p:ext>
            </p:extLst>
          </p:nvPr>
        </p:nvGraphicFramePr>
        <p:xfrm>
          <a:off x="688769" y="1199407"/>
          <a:ext cx="11127179" cy="5139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BFB5FBF8-2F75-6892-A3B6-DBEB213A112F}"/>
              </a:ext>
            </a:extLst>
          </p:cNvPr>
          <p:cNvSpPr txBox="1"/>
          <p:nvPr/>
        </p:nvSpPr>
        <p:spPr>
          <a:xfrm>
            <a:off x="249382" y="6339013"/>
            <a:ext cx="10345604" cy="369332"/>
          </a:xfrm>
          <a:prstGeom prst="rect">
            <a:avLst/>
          </a:prstGeom>
          <a:noFill/>
        </p:spPr>
        <p:txBody>
          <a:bodyPr wrap="square" rtlCol="0">
            <a:spAutoFit/>
          </a:bodyPr>
          <a:lstStyle/>
          <a:p>
            <a:r>
              <a:rPr lang="en-US" sz="1600" dirty="0"/>
              <a:t>Glasgow, RE Battaglia C et al.   </a:t>
            </a:r>
            <a:r>
              <a:rPr lang="en-US" i="1" dirty="0">
                <a:effectLst/>
                <a:ea typeface="Calibri" panose="020F0502020204030204" pitchFamily="34" charset="0"/>
              </a:rPr>
              <a:t>Front Health Serv</a:t>
            </a:r>
            <a:r>
              <a:rPr lang="en-US" dirty="0">
                <a:effectLst/>
                <a:ea typeface="Calibri" panose="020F0502020204030204" pitchFamily="34" charset="0"/>
              </a:rPr>
              <a:t>. 2022;2:959565. </a:t>
            </a:r>
            <a:r>
              <a:rPr lang="en-US" b="1" u="sng" dirty="0">
                <a:effectLst/>
                <a:ea typeface="Calibri" panose="020F0502020204030204" pitchFamily="34" charset="0"/>
              </a:rPr>
              <a:t>doi:10.3389/frhs.2022.959565</a:t>
            </a:r>
            <a:r>
              <a:rPr lang="en-US" dirty="0"/>
              <a:t> </a:t>
            </a:r>
          </a:p>
        </p:txBody>
      </p:sp>
      <p:pic>
        <p:nvPicPr>
          <p:cNvPr id="8" name="Graphic 7">
            <a:extLst>
              <a:ext uri="{FF2B5EF4-FFF2-40B4-BE49-F238E27FC236}">
                <a16:creationId xmlns:a16="http://schemas.microsoft.com/office/drawing/2014/main" id="{2ED0CD3F-3814-481B-8228-AF6059FF2BA0}"/>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842"/>
          <a:stretch/>
        </p:blipFill>
        <p:spPr>
          <a:xfrm>
            <a:off x="0" y="1049"/>
            <a:ext cx="12192000" cy="239387"/>
          </a:xfrm>
          <a:prstGeom prst="rect">
            <a:avLst/>
          </a:prstGeom>
        </p:spPr>
      </p:pic>
    </p:spTree>
    <p:extLst>
      <p:ext uri="{BB962C8B-B14F-4D97-AF65-F5344CB8AC3E}">
        <p14:creationId xmlns:p14="http://schemas.microsoft.com/office/powerpoint/2010/main" val="28482895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28C77B-4F9C-E672-3801-DE2A21E2CDFB}"/>
              </a:ext>
            </a:extLst>
          </p:cNvPr>
          <p:cNvSpPr>
            <a:spLocks noGrp="1"/>
          </p:cNvSpPr>
          <p:nvPr>
            <p:ph type="title"/>
          </p:nvPr>
        </p:nvSpPr>
        <p:spPr>
          <a:xfrm>
            <a:off x="2555631" y="1441938"/>
            <a:ext cx="7080738" cy="3974124"/>
          </a:xfrm>
        </p:spPr>
        <p:txBody>
          <a:bodyPr>
            <a:normAutofit/>
          </a:bodyPr>
          <a:lstStyle/>
          <a:p>
            <a:pPr algn="ctr"/>
            <a:r>
              <a:rPr lang="en-US" sz="5400">
                <a:solidFill>
                  <a:schemeClr val="bg1">
                    <a:lumMod val="95000"/>
                    <a:lumOff val="5000"/>
                  </a:schemeClr>
                </a:solidFill>
              </a:rPr>
              <a:t>Everything You Wanted to Know about RE-AIM …..but Were Afraid to Ask</a:t>
            </a:r>
          </a:p>
        </p:txBody>
      </p:sp>
    </p:spTree>
    <p:extLst>
      <p:ext uri="{BB962C8B-B14F-4D97-AF65-F5344CB8AC3E}">
        <p14:creationId xmlns:p14="http://schemas.microsoft.com/office/powerpoint/2010/main" val="40445886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B07289-27F2-4349-85A2-E3832DE62E8F}"/>
              </a:ext>
            </a:extLst>
          </p:cNvPr>
          <p:cNvSpPr/>
          <p:nvPr/>
        </p:nvSpPr>
        <p:spPr>
          <a:xfrm>
            <a:off x="0" y="-1"/>
            <a:ext cx="12192000" cy="6858000"/>
          </a:xfrm>
          <a:prstGeom prst="rect">
            <a:avLst/>
          </a:prstGeom>
          <a:blipFill dpi="0" rotWithShape="1">
            <a:blip r:embed="rId3" cstate="email">
              <a:alphaModFix amt="77000"/>
              <a:duotone>
                <a:schemeClr val="bg2">
                  <a:shade val="45000"/>
                  <a:satMod val="135000"/>
                </a:schemeClr>
                <a:prstClr val="white"/>
              </a:duotone>
              <a:extLst>
                <a:ext uri="{BEBA8EAE-BF5A-486C-A8C5-ECC9F3942E4B}">
                  <a14:imgProps xmlns:a14="http://schemas.microsoft.com/office/drawing/2010/main">
                    <a14:imgLayer r:embed="rId4">
                      <a14:imgEffect>
                        <a14:saturation sat="87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CEF5DC0-6F3A-4785-A3F7-B189904EC2DC}"/>
              </a:ext>
            </a:extLst>
          </p:cNvPr>
          <p:cNvSpPr/>
          <p:nvPr/>
        </p:nvSpPr>
        <p:spPr>
          <a:xfrm>
            <a:off x="0" y="0"/>
            <a:ext cx="13252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7">
            <a:extLst>
              <a:ext uri="{FF2B5EF4-FFF2-40B4-BE49-F238E27FC236}">
                <a16:creationId xmlns:a16="http://schemas.microsoft.com/office/drawing/2014/main" id="{6ADDDEAD-E4DD-41C2-9A0F-2899068785C4}"/>
              </a:ext>
            </a:extLst>
          </p:cNvPr>
          <p:cNvSpPr txBox="1">
            <a:spLocks/>
          </p:cNvSpPr>
          <p:nvPr/>
        </p:nvSpPr>
        <p:spPr>
          <a:xfrm>
            <a:off x="530087" y="94270"/>
            <a:ext cx="11317356" cy="11051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bg1"/>
                </a:solidFill>
                <a:effectLst>
                  <a:glow rad="101600">
                    <a:schemeClr val="bg2">
                      <a:lumMod val="50000"/>
                      <a:alpha val="60000"/>
                    </a:schemeClr>
                  </a:glow>
                </a:effectLst>
                <a:latin typeface="Helvetica" panose="020B0604020202020204" pitchFamily="34" charset="0"/>
                <a:cs typeface="Helvetica" panose="020B0604020202020204" pitchFamily="34" charset="0"/>
              </a:rPr>
              <a:t>Overview of PRISM</a:t>
            </a:r>
          </a:p>
        </p:txBody>
      </p:sp>
      <p:sp>
        <p:nvSpPr>
          <p:cNvPr id="23" name="Rectangle 22">
            <a:extLst>
              <a:ext uri="{FF2B5EF4-FFF2-40B4-BE49-F238E27FC236}">
                <a16:creationId xmlns:a16="http://schemas.microsoft.com/office/drawing/2014/main" id="{5FC7BBBC-8287-40E9-8806-AB1ADFE5A6C9}"/>
              </a:ext>
            </a:extLst>
          </p:cNvPr>
          <p:cNvSpPr/>
          <p:nvPr/>
        </p:nvSpPr>
        <p:spPr>
          <a:xfrm>
            <a:off x="119270" y="1"/>
            <a:ext cx="291547" cy="1325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7">
            <a:extLst>
              <a:ext uri="{FF2B5EF4-FFF2-40B4-BE49-F238E27FC236}">
                <a16:creationId xmlns:a16="http://schemas.microsoft.com/office/drawing/2014/main" id="{0FE298D5-69FF-4AB6-B8C9-936905A80E4B}"/>
              </a:ext>
            </a:extLst>
          </p:cNvPr>
          <p:cNvSpPr txBox="1">
            <a:spLocks/>
          </p:cNvSpPr>
          <p:nvPr/>
        </p:nvSpPr>
        <p:spPr>
          <a:xfrm>
            <a:off x="530087" y="1293679"/>
            <a:ext cx="11317356" cy="518253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spcBef>
                <a:spcPts val="0"/>
              </a:spcBef>
            </a:pPr>
            <a:r>
              <a:rPr lang="en-US" dirty="0">
                <a:solidFill>
                  <a:schemeClr val="bg1"/>
                </a:solidFill>
                <a:effectLst>
                  <a:glow rad="101600">
                    <a:schemeClr val="bg2">
                      <a:lumMod val="50000"/>
                      <a:alpha val="60000"/>
                    </a:schemeClr>
                  </a:glow>
                </a:effectLst>
                <a:latin typeface="Helvetica" panose="020B0604020202020204" pitchFamily="34" charset="0"/>
                <a:cs typeface="Helvetica" panose="020B0604020202020204" pitchFamily="34" charset="0"/>
              </a:rPr>
              <a:t>Context is Everything</a:t>
            </a:r>
          </a:p>
          <a:p>
            <a:pPr>
              <a:lnSpc>
                <a:spcPct val="110000"/>
              </a:lnSpc>
              <a:spcBef>
                <a:spcPts val="0"/>
              </a:spcBef>
            </a:pPr>
            <a:endParaRPr lang="en-US" dirty="0">
              <a:solidFill>
                <a:schemeClr val="bg1"/>
              </a:solidFill>
              <a:effectLst>
                <a:glow rad="101600">
                  <a:schemeClr val="bg2">
                    <a:lumMod val="50000"/>
                    <a:alpha val="60000"/>
                  </a:schemeClr>
                </a:glow>
              </a:effectLst>
              <a:latin typeface="Helvetica" panose="020B0604020202020204" pitchFamily="34" charset="0"/>
              <a:cs typeface="Helvetica" panose="020B0604020202020204" pitchFamily="34" charset="0"/>
            </a:endParaRPr>
          </a:p>
          <a:p>
            <a:pPr marL="457200" indent="-457200">
              <a:lnSpc>
                <a:spcPct val="110000"/>
              </a:lnSpc>
              <a:spcBef>
                <a:spcPts val="0"/>
              </a:spcBef>
              <a:buFont typeface="Arial" panose="020B0604020202020204" pitchFamily="34" charset="0"/>
              <a:buChar char="•"/>
            </a:pPr>
            <a:r>
              <a:rPr lang="en-US" sz="2800" dirty="0">
                <a:solidFill>
                  <a:schemeClr val="bg1"/>
                </a:solidFill>
                <a:effectLst>
                  <a:glow rad="101600">
                    <a:schemeClr val="bg2">
                      <a:lumMod val="50000"/>
                      <a:alpha val="60000"/>
                    </a:schemeClr>
                  </a:glow>
                </a:effectLst>
                <a:latin typeface="Helvetica" panose="020B0604020202020204" pitchFamily="34" charset="0"/>
                <a:cs typeface="Helvetica" panose="020B0604020202020204" pitchFamily="34" charset="0"/>
              </a:rPr>
              <a:t>Context is </a:t>
            </a:r>
            <a:r>
              <a:rPr lang="en-US" sz="2800" b="1" i="1" dirty="0">
                <a:solidFill>
                  <a:schemeClr val="bg1"/>
                </a:solidFill>
                <a:effectLst>
                  <a:glow rad="101600">
                    <a:schemeClr val="bg2">
                      <a:lumMod val="50000"/>
                      <a:alpha val="60000"/>
                    </a:schemeClr>
                  </a:glow>
                </a:effectLst>
                <a:latin typeface="Helvetica" panose="020B0604020202020204" pitchFamily="34" charset="0"/>
                <a:cs typeface="Helvetica" panose="020B0604020202020204" pitchFamily="34" charset="0"/>
              </a:rPr>
              <a:t>multi-level and dynamic </a:t>
            </a:r>
            <a:r>
              <a:rPr lang="en-US" sz="2800" dirty="0">
                <a:solidFill>
                  <a:schemeClr val="bg1"/>
                </a:solidFill>
                <a:effectLst>
                  <a:glow rad="101600">
                    <a:schemeClr val="bg2">
                      <a:lumMod val="50000"/>
                      <a:alpha val="60000"/>
                    </a:schemeClr>
                  </a:glow>
                </a:effectLst>
                <a:latin typeface="Helvetica" panose="020B0604020202020204" pitchFamily="34" charset="0"/>
                <a:cs typeface="Helvetica" panose="020B0604020202020204" pitchFamily="34" charset="0"/>
              </a:rPr>
              <a:t>- not just places, but also history and relationships (trust, etc.)</a:t>
            </a:r>
          </a:p>
          <a:p>
            <a:pPr>
              <a:lnSpc>
                <a:spcPct val="110000"/>
              </a:lnSpc>
              <a:spcBef>
                <a:spcPts val="0"/>
              </a:spcBef>
            </a:pPr>
            <a:endParaRPr lang="en-US" sz="2800" dirty="0">
              <a:solidFill>
                <a:schemeClr val="bg1"/>
              </a:solidFill>
              <a:effectLst>
                <a:glow rad="101600">
                  <a:schemeClr val="bg2">
                    <a:lumMod val="50000"/>
                    <a:alpha val="60000"/>
                  </a:schemeClr>
                </a:glow>
              </a:effectLst>
              <a:latin typeface="Helvetica" panose="020B0604020202020204" pitchFamily="34" charset="0"/>
              <a:cs typeface="Helvetica" panose="020B0604020202020204" pitchFamily="34" charset="0"/>
            </a:endParaRPr>
          </a:p>
          <a:p>
            <a:pPr marL="457200" indent="-457200">
              <a:lnSpc>
                <a:spcPct val="110000"/>
              </a:lnSpc>
              <a:spcBef>
                <a:spcPts val="0"/>
              </a:spcBef>
              <a:buFont typeface="Arial" panose="020B0604020202020204" pitchFamily="34" charset="0"/>
              <a:buChar char="•"/>
            </a:pPr>
            <a:r>
              <a:rPr lang="en-US" sz="2800" dirty="0">
                <a:solidFill>
                  <a:schemeClr val="bg1"/>
                </a:solidFill>
                <a:effectLst>
                  <a:glow rad="101600">
                    <a:schemeClr val="bg2">
                      <a:lumMod val="50000"/>
                      <a:alpha val="60000"/>
                    </a:schemeClr>
                  </a:glow>
                </a:effectLst>
                <a:latin typeface="Helvetica" panose="020B0604020202020204" pitchFamily="34" charset="0"/>
                <a:cs typeface="Helvetica" panose="020B0604020202020204" pitchFamily="34" charset="0"/>
              </a:rPr>
              <a:t>Addressed through PRISM extension of RE-AIM Outcomes: “RE-AIM in context”</a:t>
            </a:r>
          </a:p>
          <a:p>
            <a:pPr marL="1028700" lvl="1" indent="-571500">
              <a:buFont typeface="Arial" panose="020B0604020202020204" pitchFamily="34" charset="0"/>
              <a:buChar char="•"/>
            </a:pPr>
            <a:endParaRPr lang="en-US" sz="1200" dirty="0">
              <a:solidFill>
                <a:schemeClr val="bg1"/>
              </a:solidFill>
              <a:effectLst>
                <a:glow rad="101600">
                  <a:schemeClr val="bg2">
                    <a:lumMod val="50000"/>
                    <a:alpha val="60000"/>
                  </a:schemeClr>
                </a:glow>
              </a:effectLst>
              <a:latin typeface="Helvetica" panose="020B0604020202020204" pitchFamily="34" charset="0"/>
              <a:cs typeface="Helvetica" panose="020B0604020202020204" pitchFamily="34" charset="0"/>
            </a:endParaRPr>
          </a:p>
        </p:txBody>
      </p:sp>
      <p:sp>
        <p:nvSpPr>
          <p:cNvPr id="9" name="Rectangle 8">
            <a:extLst>
              <a:ext uri="{FF2B5EF4-FFF2-40B4-BE49-F238E27FC236}">
                <a16:creationId xmlns:a16="http://schemas.microsoft.com/office/drawing/2014/main" id="{3EB99D29-D440-42FB-B672-2F4FFDA0E098}"/>
              </a:ext>
            </a:extLst>
          </p:cNvPr>
          <p:cNvSpPr/>
          <p:nvPr/>
        </p:nvSpPr>
        <p:spPr>
          <a:xfrm>
            <a:off x="344557" y="5830785"/>
            <a:ext cx="11032004" cy="830997"/>
          </a:xfrm>
          <a:prstGeom prst="rect">
            <a:avLst/>
          </a:prstGeom>
        </p:spPr>
        <p:txBody>
          <a:bodyPr wrap="square">
            <a:spAutoFit/>
          </a:bodyPr>
          <a:lstStyle/>
          <a:p>
            <a:r>
              <a:rPr lang="en-US" sz="1600" b="1" dirty="0">
                <a:solidFill>
                  <a:schemeClr val="bg1"/>
                </a:solidFill>
                <a:effectLst/>
                <a:latin typeface="Helvetica" pitchFamily="2" charset="0"/>
              </a:rPr>
              <a:t>Nilsen P, </a:t>
            </a:r>
            <a:r>
              <a:rPr lang="en-US" sz="1600" b="1" dirty="0" err="1">
                <a:solidFill>
                  <a:schemeClr val="bg1"/>
                </a:solidFill>
                <a:effectLst/>
                <a:latin typeface="Helvetica" pitchFamily="2" charset="0"/>
              </a:rPr>
              <a:t>Bernhardsson</a:t>
            </a:r>
            <a:r>
              <a:rPr lang="en-US" sz="1600" b="1" dirty="0">
                <a:solidFill>
                  <a:schemeClr val="bg1"/>
                </a:solidFill>
                <a:effectLst/>
                <a:latin typeface="Helvetica" pitchFamily="2" charset="0"/>
              </a:rPr>
              <a:t> S. Context matters in implementation science: BMC Health Serv Res. 2019;19(1):189</a:t>
            </a:r>
            <a:r>
              <a:rPr lang="en-US" sz="1600" dirty="0">
                <a:effectLst/>
                <a:latin typeface="Helvetica" pitchFamily="2"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Shelton, RC et al. </a:t>
            </a:r>
            <a:r>
              <a:rPr kumimoji="0" lang="en-US"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An extension of RE-AIM….</a:t>
            </a:r>
            <a:r>
              <a:rPr kumimoji="0" lang="en-US" sz="1600" b="1" i="1"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Front Public Health </a:t>
            </a:r>
            <a:r>
              <a:rPr kumimoji="0" lang="en-US"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2020 8:134</a:t>
            </a:r>
            <a:r>
              <a:rPr kumimoji="0" lang="en-US" altLang="en-US"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Chambers, D et al. The dynamic sustainability framework. </a:t>
            </a:r>
            <a:r>
              <a:rPr kumimoji="0" lang="en-US" sz="1600" b="1" i="1"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Implement Sci. </a:t>
            </a:r>
            <a:r>
              <a:rPr kumimoji="0" lang="en-US" sz="16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(2013) 8:117. </a:t>
            </a:r>
            <a:endParaRPr kumimoji="0" lang="en-US" altLang="en-US" sz="1400" b="1"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323FD212-CC71-208D-2B2D-2D366C591CCD}"/>
              </a:ext>
            </a:extLst>
          </p:cNvPr>
          <p:cNvSpPr txBox="1"/>
          <p:nvPr/>
        </p:nvSpPr>
        <p:spPr>
          <a:xfrm>
            <a:off x="10969714" y="274500"/>
            <a:ext cx="1028700" cy="369332"/>
          </a:xfrm>
          <a:prstGeom prst="rect">
            <a:avLst/>
          </a:prstGeom>
          <a:noFill/>
        </p:spPr>
        <p:txBody>
          <a:bodyPr wrap="square">
            <a:spAutoFit/>
          </a:bodyPr>
          <a:lstStyle/>
          <a:p>
            <a:r>
              <a:rPr lang="en-US" sz="1800" b="1" dirty="0">
                <a:solidFill>
                  <a:schemeClr val="accent1"/>
                </a:solidFill>
              </a:rPr>
              <a:t>C-</a:t>
            </a:r>
            <a:r>
              <a:rPr lang="en-US" sz="1800" dirty="0"/>
              <a:t>S</a:t>
            </a:r>
            <a:r>
              <a:rPr lang="en-US" sz="1800" b="1" dirty="0">
                <a:solidFill>
                  <a:schemeClr val="accent1"/>
                </a:solidFill>
              </a:rPr>
              <a:t>-M</a:t>
            </a:r>
            <a:r>
              <a:rPr lang="en-US" sz="1800" b="1" dirty="0"/>
              <a:t>-</a:t>
            </a:r>
            <a:r>
              <a:rPr lang="en-US" sz="1800" dirty="0"/>
              <a:t>O</a:t>
            </a:r>
            <a:endParaRPr lang="en-US" dirty="0"/>
          </a:p>
        </p:txBody>
      </p:sp>
    </p:spTree>
    <p:extLst>
      <p:ext uri="{BB962C8B-B14F-4D97-AF65-F5344CB8AC3E}">
        <p14:creationId xmlns:p14="http://schemas.microsoft.com/office/powerpoint/2010/main" val="25196001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E750292-3B6D-4482-8D28-F3A373216133}"/>
              </a:ext>
            </a:extLst>
          </p:cNvPr>
          <p:cNvSpPr>
            <a:spLocks noGrp="1"/>
          </p:cNvSpPr>
          <p:nvPr>
            <p:ph type="title"/>
          </p:nvPr>
        </p:nvSpPr>
        <p:spPr>
          <a:xfrm>
            <a:off x="530086" y="0"/>
            <a:ext cx="11314421" cy="1325563"/>
          </a:xfrm>
        </p:spPr>
        <p:txBody>
          <a:bodyPr>
            <a:normAutofit/>
          </a:bodyPr>
          <a:lstStyle/>
          <a:p>
            <a:r>
              <a:rPr kumimoji="0" lang="en-US" sz="4000" b="1" i="0" u="none" strike="noStrike" kern="1200" cap="none" spc="0" normalizeH="0" baseline="0" noProof="0" dirty="0">
                <a:ln>
                  <a:noFill/>
                </a:ln>
                <a:solidFill>
                  <a:srgbClr val="000000"/>
                </a:solidFill>
                <a:effectLst/>
                <a:uLnTx/>
                <a:uFillTx/>
                <a:latin typeface="Helvetica" panose="020B0604020202020204" pitchFamily="34" charset="0"/>
                <a:cs typeface="Helvetica" panose="020B0604020202020204" pitchFamily="34" charset="0"/>
              </a:rPr>
              <a:t>What is PRISM?</a:t>
            </a:r>
            <a:endParaRPr lang="en-US" sz="4800" b="1" dirty="0">
              <a:latin typeface="Helvetica" panose="020B0604020202020204" pitchFamily="34" charset="0"/>
              <a:cs typeface="Helvetica" panose="020B0604020202020204" pitchFamily="34" charset="0"/>
            </a:endParaRPr>
          </a:p>
        </p:txBody>
      </p:sp>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A8E08D0-4CD5-4F3E-93C3-CD3C9ABE3FD8}"/>
              </a:ext>
            </a:extLst>
          </p:cNvPr>
          <p:cNvSpPr txBox="1"/>
          <p:nvPr/>
        </p:nvSpPr>
        <p:spPr>
          <a:xfrm>
            <a:off x="438789" y="1130087"/>
            <a:ext cx="11314421" cy="5931111"/>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Practical, Robust Implementation and Sustainability Model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Contextually expanded RE-AIM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800" dirty="0">
                <a:solidFill>
                  <a:prstClr val="black"/>
                </a:solidFill>
                <a:latin typeface="Helvetica" panose="020B0604020202020204" pitchFamily="34" charset="0"/>
                <a:cs typeface="Helvetica" panose="020B0604020202020204" pitchFamily="34" charset="0"/>
              </a:rPr>
              <a:t>Has been </a:t>
            </a: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used as 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Determinant framework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Process framework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prstClr val="black"/>
                </a:solidFill>
                <a:latin typeface="Helvetica" panose="020B0604020202020204" pitchFamily="34" charset="0"/>
                <a:cs typeface="Helvetica" panose="020B0604020202020204" pitchFamily="34" charset="0"/>
              </a:rPr>
              <a:t>Implementation framework</a:t>
            </a:r>
            <a:endPar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400" dirty="0">
                <a:solidFill>
                  <a:prstClr val="black"/>
                </a:solidFill>
                <a:latin typeface="Helvetica" panose="020B0604020202020204" pitchFamily="34" charset="0"/>
                <a:cs typeface="Helvetica" panose="020B0604020202020204" pitchFamily="34" charset="0"/>
              </a:rPr>
              <a:t>Evaluation</a:t>
            </a: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 framework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a:p>
            <a:pPr marL="228600" indent="-228600">
              <a:lnSpc>
                <a:spcPct val="90000"/>
              </a:lnSpc>
              <a:spcBef>
                <a:spcPts val="500"/>
              </a:spcBef>
              <a:buFont typeface="Arial" panose="020B0604020202020204" pitchFamily="34" charset="0"/>
              <a:buChar char="•"/>
              <a:defRPr/>
            </a:pPr>
            <a:r>
              <a:rPr lang="en-US" sz="2800" b="1" dirty="0">
                <a:solidFill>
                  <a:prstClr val="black"/>
                </a:solidFill>
                <a:latin typeface="Helvetica" panose="020B0604020202020204" pitchFamily="34" charset="0"/>
                <a:cs typeface="Helvetica" panose="020B0604020202020204" pitchFamily="34" charset="0"/>
              </a:rPr>
              <a:t>Includes constructs that can be applied to:</a:t>
            </a:r>
          </a:p>
          <a:p>
            <a:pPr marL="685800" lvl="1" indent="-228600">
              <a:lnSpc>
                <a:spcPct val="90000"/>
              </a:lnSpc>
              <a:spcBef>
                <a:spcPts val="500"/>
              </a:spcBef>
              <a:buFont typeface="Arial" panose="020B0604020202020204" pitchFamily="34" charset="0"/>
              <a:buChar char="•"/>
              <a:defRPr/>
            </a:pPr>
            <a:r>
              <a:rPr lang="en-US" sz="2400" b="1" dirty="0">
                <a:solidFill>
                  <a:prstClr val="black"/>
                </a:solidFill>
                <a:latin typeface="Helvetica" panose="020B0604020202020204" pitchFamily="34" charset="0"/>
                <a:cs typeface="Helvetica" panose="020B0604020202020204" pitchFamily="34" charset="0"/>
              </a:rPr>
              <a:t>Context</a:t>
            </a:r>
          </a:p>
          <a:p>
            <a:pPr marL="685800" lvl="1" indent="-228600">
              <a:lnSpc>
                <a:spcPct val="90000"/>
              </a:lnSpc>
              <a:spcBef>
                <a:spcPts val="500"/>
              </a:spcBef>
              <a:buFont typeface="Arial" panose="020B0604020202020204" pitchFamily="34" charset="0"/>
              <a:buChar char="•"/>
              <a:defRPr/>
            </a:pPr>
            <a:r>
              <a:rPr lang="en-US" sz="2400" b="1" dirty="0">
                <a:solidFill>
                  <a:prstClr val="black"/>
                </a:solidFill>
                <a:latin typeface="Helvetica" panose="020B0604020202020204" pitchFamily="34" charset="0"/>
                <a:cs typeface="Helvetica" panose="020B0604020202020204" pitchFamily="34" charset="0"/>
              </a:rPr>
              <a:t>Strategies</a:t>
            </a:r>
          </a:p>
          <a:p>
            <a:pPr marL="685800" lvl="1" indent="-228600">
              <a:lnSpc>
                <a:spcPct val="90000"/>
              </a:lnSpc>
              <a:spcBef>
                <a:spcPts val="500"/>
              </a:spcBef>
              <a:buFont typeface="Arial" panose="020B0604020202020204" pitchFamily="34" charset="0"/>
              <a:buChar char="•"/>
              <a:defRPr/>
            </a:pPr>
            <a:r>
              <a:rPr lang="en-US" sz="2400" b="1" dirty="0">
                <a:solidFill>
                  <a:prstClr val="black"/>
                </a:solidFill>
                <a:latin typeface="Helvetica" panose="020B0604020202020204" pitchFamily="34" charset="0"/>
                <a:cs typeface="Helvetica" panose="020B0604020202020204" pitchFamily="34" charset="0"/>
              </a:rPr>
              <a:t>Mechanisms of change</a:t>
            </a:r>
          </a:p>
          <a:p>
            <a:pPr marL="685800" lvl="1" indent="-228600">
              <a:lnSpc>
                <a:spcPct val="90000"/>
              </a:lnSpc>
              <a:spcBef>
                <a:spcPts val="500"/>
              </a:spcBef>
              <a:buFont typeface="Arial" panose="020B0604020202020204" pitchFamily="34" charset="0"/>
              <a:buChar char="•"/>
              <a:defRPr/>
            </a:pPr>
            <a:r>
              <a:rPr lang="en-US" sz="2400" b="1" dirty="0">
                <a:solidFill>
                  <a:prstClr val="black"/>
                </a:solidFill>
                <a:latin typeface="Helvetica" panose="020B0604020202020204" pitchFamily="34" charset="0"/>
                <a:cs typeface="Helvetica" panose="020B0604020202020204" pitchFamily="34" charset="0"/>
              </a:rPr>
              <a:t>Outcomes               </a:t>
            </a:r>
          </a:p>
          <a:p>
            <a:pPr marL="685800" lvl="1" indent="-228600">
              <a:lnSpc>
                <a:spcPct val="90000"/>
              </a:lnSpc>
              <a:spcBef>
                <a:spcPts val="500"/>
              </a:spcBef>
              <a:buFont typeface="Arial" panose="020B0604020202020204" pitchFamily="34" charset="0"/>
              <a:buChar char="•"/>
              <a:defRPr/>
            </a:pPr>
            <a:endPar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CC602ED5-E7DB-4C85-BE5A-D186552057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58922" y="2000239"/>
            <a:ext cx="3794288" cy="3533662"/>
          </a:xfrm>
          <a:prstGeom prst="rect">
            <a:avLst/>
          </a:prstGeom>
        </p:spPr>
      </p:pic>
      <p:sp>
        <p:nvSpPr>
          <p:cNvPr id="2" name="TextBox 1">
            <a:extLst>
              <a:ext uri="{FF2B5EF4-FFF2-40B4-BE49-F238E27FC236}">
                <a16:creationId xmlns:a16="http://schemas.microsoft.com/office/drawing/2014/main" id="{D0C337CE-133C-5303-E153-8E71BDE5AD37}"/>
              </a:ext>
            </a:extLst>
          </p:cNvPr>
          <p:cNvSpPr txBox="1"/>
          <p:nvPr/>
        </p:nvSpPr>
        <p:spPr>
          <a:xfrm>
            <a:off x="10969714" y="274500"/>
            <a:ext cx="1028700" cy="369332"/>
          </a:xfrm>
          <a:prstGeom prst="rect">
            <a:avLst/>
          </a:prstGeom>
          <a:noFill/>
        </p:spPr>
        <p:txBody>
          <a:bodyPr wrap="square">
            <a:spAutoFit/>
          </a:bodyPr>
          <a:lstStyle/>
          <a:p>
            <a:r>
              <a:rPr lang="en-US" sz="1800" b="1" dirty="0">
                <a:solidFill>
                  <a:schemeClr val="accent1"/>
                </a:solidFill>
              </a:rPr>
              <a:t>C-</a:t>
            </a:r>
            <a:r>
              <a:rPr lang="en-US" sz="1800" dirty="0"/>
              <a:t>S</a:t>
            </a:r>
            <a:r>
              <a:rPr lang="en-US" sz="1800" b="1" dirty="0">
                <a:solidFill>
                  <a:schemeClr val="accent1"/>
                </a:solidFill>
              </a:rPr>
              <a:t>-M</a:t>
            </a:r>
            <a:r>
              <a:rPr lang="en-US" sz="1800" b="1" dirty="0"/>
              <a:t>-</a:t>
            </a:r>
            <a:r>
              <a:rPr lang="en-US" sz="1800" dirty="0"/>
              <a:t>O</a:t>
            </a:r>
            <a:endParaRPr lang="en-US" dirty="0"/>
          </a:p>
        </p:txBody>
      </p:sp>
    </p:spTree>
    <p:extLst>
      <p:ext uri="{BB962C8B-B14F-4D97-AF65-F5344CB8AC3E}">
        <p14:creationId xmlns:p14="http://schemas.microsoft.com/office/powerpoint/2010/main" val="3635692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236EE2B0-B5E3-EA40-ADB4-1E95F959FA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953" y="139802"/>
            <a:ext cx="7465478" cy="671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
            <a:extLst>
              <a:ext uri="{FF2B5EF4-FFF2-40B4-BE49-F238E27FC236}">
                <a16:creationId xmlns:a16="http://schemas.microsoft.com/office/drawing/2014/main" id="{43009BED-0430-2145-BF75-B950134E3E80}"/>
              </a:ext>
            </a:extLst>
          </p:cNvPr>
          <p:cNvSpPr txBox="1">
            <a:spLocks noChangeArrowheads="1"/>
          </p:cNvSpPr>
          <p:nvPr/>
        </p:nvSpPr>
        <p:spPr bwMode="auto">
          <a:xfrm>
            <a:off x="9377916" y="203463"/>
            <a:ext cx="2559804"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altLang="x-none" sz="1400" dirty="0"/>
              <a:t>Feldstein AC, Glasgow RE. A practical, robust implementation and sustainability model (PRISM) for integrating research findings into practice. </a:t>
            </a:r>
            <a:r>
              <a:rPr lang="en-US" altLang="x-none" sz="1400" i="1" dirty="0"/>
              <a:t>Jt Comm J Qual Patient Saf. </a:t>
            </a:r>
            <a:r>
              <a:rPr lang="en-US" altLang="x-none" sz="1400" dirty="0"/>
              <a:t>2008 Apr;34(4):228-43.</a:t>
            </a:r>
          </a:p>
          <a:p>
            <a:pPr algn="r" eaLnBrk="1" hangingPunct="1">
              <a:defRPr/>
            </a:pPr>
            <a:endParaRPr lang="en-US" altLang="x-none" sz="1200" dirty="0"/>
          </a:p>
          <a:p>
            <a:pPr algn="r" eaLnBrk="1" hangingPunct="1">
              <a:defRPr/>
            </a:pPr>
            <a:endParaRPr lang="en-US" altLang="x-none" sz="1200" dirty="0"/>
          </a:p>
        </p:txBody>
      </p:sp>
      <p:sp>
        <p:nvSpPr>
          <p:cNvPr id="2" name="Rectangle 1">
            <a:extLst>
              <a:ext uri="{FF2B5EF4-FFF2-40B4-BE49-F238E27FC236}">
                <a16:creationId xmlns:a16="http://schemas.microsoft.com/office/drawing/2014/main" id="{80C5C3A7-860D-334A-9D86-AC2D726E56E5}"/>
              </a:ext>
            </a:extLst>
          </p:cNvPr>
          <p:cNvSpPr/>
          <p:nvPr/>
        </p:nvSpPr>
        <p:spPr>
          <a:xfrm>
            <a:off x="563417" y="139802"/>
            <a:ext cx="8164286" cy="4644634"/>
          </a:xfrm>
          <a:prstGeom prst="rect">
            <a:avLst/>
          </a:prstGeom>
          <a:noFill/>
          <a:ln w="76200">
            <a:solidFill>
              <a:srgbClr val="154C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BDDF74-BFC1-7E47-9730-AE4BC55763E5}"/>
              </a:ext>
            </a:extLst>
          </p:cNvPr>
          <p:cNvSpPr txBox="1"/>
          <p:nvPr/>
        </p:nvSpPr>
        <p:spPr>
          <a:xfrm>
            <a:off x="6637646" y="440872"/>
            <a:ext cx="2090057" cy="1292662"/>
          </a:xfrm>
          <a:prstGeom prst="rect">
            <a:avLst/>
          </a:prstGeom>
          <a:noFill/>
        </p:spPr>
        <p:txBody>
          <a:bodyPr wrap="square" rtlCol="0">
            <a:spAutoFit/>
          </a:bodyPr>
          <a:lstStyle/>
          <a:p>
            <a:r>
              <a:rPr lang="en-US" sz="2600" b="1" dirty="0">
                <a:solidFill>
                  <a:srgbClr val="002060"/>
                </a:solidFill>
                <a:latin typeface="+mj-lt"/>
              </a:rPr>
              <a:t>PRISM CONTEXTUAL DOMAINS</a:t>
            </a:r>
          </a:p>
        </p:txBody>
      </p:sp>
      <p:sp>
        <p:nvSpPr>
          <p:cNvPr id="7" name="TextBox 6">
            <a:extLst>
              <a:ext uri="{FF2B5EF4-FFF2-40B4-BE49-F238E27FC236}">
                <a16:creationId xmlns:a16="http://schemas.microsoft.com/office/drawing/2014/main" id="{BCF69AA0-EF3F-9340-A1CD-0AFEF7463987}"/>
              </a:ext>
            </a:extLst>
          </p:cNvPr>
          <p:cNvSpPr txBox="1"/>
          <p:nvPr/>
        </p:nvSpPr>
        <p:spPr>
          <a:xfrm>
            <a:off x="563416" y="5212560"/>
            <a:ext cx="1877786" cy="892552"/>
          </a:xfrm>
          <a:prstGeom prst="rect">
            <a:avLst/>
          </a:prstGeom>
          <a:noFill/>
        </p:spPr>
        <p:txBody>
          <a:bodyPr wrap="square" rtlCol="0">
            <a:spAutoFit/>
          </a:bodyPr>
          <a:lstStyle/>
          <a:p>
            <a:r>
              <a:rPr lang="en-US" sz="2600" b="1" dirty="0">
                <a:solidFill>
                  <a:srgbClr val="002060"/>
                </a:solidFill>
                <a:latin typeface="+mj-lt"/>
              </a:rPr>
              <a:t>RE-AIM</a:t>
            </a:r>
          </a:p>
          <a:p>
            <a:r>
              <a:rPr lang="en-US" sz="2600" b="1" dirty="0">
                <a:solidFill>
                  <a:srgbClr val="002060"/>
                </a:solidFill>
                <a:latin typeface="+mj-lt"/>
              </a:rPr>
              <a:t>OUTCOMES</a:t>
            </a:r>
          </a:p>
        </p:txBody>
      </p:sp>
      <p:sp>
        <p:nvSpPr>
          <p:cNvPr id="8" name="Rectangle 7">
            <a:extLst>
              <a:ext uri="{FF2B5EF4-FFF2-40B4-BE49-F238E27FC236}">
                <a16:creationId xmlns:a16="http://schemas.microsoft.com/office/drawing/2014/main" id="{A90606FE-36D9-0F44-95BC-2CD9652BC8F8}"/>
              </a:ext>
            </a:extLst>
          </p:cNvPr>
          <p:cNvSpPr/>
          <p:nvPr/>
        </p:nvSpPr>
        <p:spPr>
          <a:xfrm>
            <a:off x="2604488" y="4784436"/>
            <a:ext cx="4033158" cy="1959264"/>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Elbow Connector 10">
            <a:extLst>
              <a:ext uri="{FF2B5EF4-FFF2-40B4-BE49-F238E27FC236}">
                <a16:creationId xmlns:a16="http://schemas.microsoft.com/office/drawing/2014/main" id="{E80A723C-8D98-F445-8AA3-404F676F2F35}"/>
              </a:ext>
            </a:extLst>
          </p:cNvPr>
          <p:cNvCxnSpPr>
            <a:cxnSpLocks/>
            <a:stCxn id="2" idx="3"/>
            <a:endCxn id="8" idx="3"/>
          </p:cNvCxnSpPr>
          <p:nvPr/>
        </p:nvCxnSpPr>
        <p:spPr>
          <a:xfrm flipH="1">
            <a:off x="6637646" y="2462119"/>
            <a:ext cx="2090057" cy="3301949"/>
          </a:xfrm>
          <a:prstGeom prst="bentConnector3">
            <a:avLst>
              <a:gd name="adj1" fmla="val -10938"/>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C1BDA0D-6D4B-4B27-8B59-F0352C90A9C0}"/>
              </a:ext>
            </a:extLst>
          </p:cNvPr>
          <p:cNvPicPr>
            <a:picLocks noChangeAspect="1"/>
          </p:cNvPicPr>
          <p:nvPr/>
        </p:nvPicPr>
        <p:blipFill>
          <a:blip r:embed="rId4"/>
          <a:stretch>
            <a:fillRect/>
          </a:stretch>
        </p:blipFill>
        <p:spPr>
          <a:xfrm>
            <a:off x="10187754" y="5931973"/>
            <a:ext cx="2004246" cy="905244"/>
          </a:xfrm>
          <a:prstGeom prst="rect">
            <a:avLst/>
          </a:prstGeom>
        </p:spPr>
      </p:pic>
    </p:spTree>
    <p:extLst>
      <p:ext uri="{BB962C8B-B14F-4D97-AF65-F5344CB8AC3E}">
        <p14:creationId xmlns:p14="http://schemas.microsoft.com/office/powerpoint/2010/main" val="3648396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bject 45"/>
          <p:cNvSpPr txBox="1">
            <a:spLocks noGrp="1"/>
          </p:cNvSpPr>
          <p:nvPr>
            <p:ph type="title"/>
          </p:nvPr>
        </p:nvSpPr>
        <p:spPr>
          <a:xfrm>
            <a:off x="537290" y="445244"/>
            <a:ext cx="10942476" cy="688424"/>
          </a:xfrm>
          <a:prstGeom prst="rect">
            <a:avLst/>
          </a:prstGeom>
        </p:spPr>
        <p:txBody>
          <a:bodyPr vert="horz" wrap="square" lIns="0" tIns="11206" rIns="0" bIns="0" rtlCol="0" anchor="ctr">
            <a:spAutoFit/>
          </a:bodyPr>
          <a:lstStyle/>
          <a:p>
            <a:pPr marL="11206">
              <a:lnSpc>
                <a:spcPct val="100000"/>
              </a:lnSpc>
              <a:spcBef>
                <a:spcPts val="88"/>
              </a:spcBef>
            </a:pPr>
            <a:r>
              <a:rPr lang="en-US" b="1" spc="-119" dirty="0">
                <a:latin typeface="Helvetica" panose="020B0604020202020204" pitchFamily="34" charset="0"/>
                <a:cs typeface="Helvetica" panose="020B0604020202020204" pitchFamily="34" charset="0"/>
              </a:rPr>
              <a:t>REPEAT AFTER ME……….</a:t>
            </a:r>
            <a:endParaRPr b="1" spc="-137" dirty="0">
              <a:latin typeface="Helvetica" panose="020B0604020202020204" pitchFamily="34" charset="0"/>
              <a:cs typeface="Helvetica" panose="020B0604020202020204" pitchFamily="34" charset="0"/>
            </a:endParaRPr>
          </a:p>
        </p:txBody>
      </p:sp>
      <p:sp>
        <p:nvSpPr>
          <p:cNvPr id="47" name="Rectangle 46">
            <a:extLst>
              <a:ext uri="{FF2B5EF4-FFF2-40B4-BE49-F238E27FC236}">
                <a16:creationId xmlns:a16="http://schemas.microsoft.com/office/drawing/2014/main" id="{CD7904AC-0089-403E-B445-1E846A963749}"/>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33" name="Content Placeholder 2">
            <a:extLst>
              <a:ext uri="{FF2B5EF4-FFF2-40B4-BE49-F238E27FC236}">
                <a16:creationId xmlns:a16="http://schemas.microsoft.com/office/drawing/2014/main" id="{FE3789E0-169D-4AC2-ABCF-5CBEA0F7F93C}"/>
              </a:ext>
            </a:extLst>
          </p:cNvPr>
          <p:cNvSpPr>
            <a:spLocks noGrp="1"/>
          </p:cNvSpPr>
          <p:nvPr>
            <p:ph idx="1"/>
          </p:nvPr>
        </p:nvSpPr>
        <p:spPr>
          <a:xfrm>
            <a:off x="419099" y="1758971"/>
            <a:ext cx="11353801" cy="4351338"/>
          </a:xfrm>
        </p:spPr>
        <p:txBody>
          <a:bodyPr/>
          <a:lstStyle/>
          <a:p>
            <a:r>
              <a:rPr lang="en-US" dirty="0"/>
              <a:t>PRISM contains RE-AIM (they are not different or competing frameworks)</a:t>
            </a:r>
          </a:p>
          <a:p>
            <a:endParaRPr lang="en-US" dirty="0"/>
          </a:p>
          <a:p>
            <a:r>
              <a:rPr lang="en-US" sz="3400" dirty="0"/>
              <a:t>PRISM contains RE-AIM (is the contextually expanded RE-AIM)</a:t>
            </a:r>
          </a:p>
          <a:p>
            <a:endParaRPr lang="en-US" dirty="0"/>
          </a:p>
          <a:p>
            <a:r>
              <a:rPr lang="en-US" sz="4000" dirty="0"/>
              <a:t>PRISM Includes RE-AIM</a:t>
            </a:r>
          </a:p>
        </p:txBody>
      </p:sp>
    </p:spTree>
    <p:extLst>
      <p:ext uri="{BB962C8B-B14F-4D97-AF65-F5344CB8AC3E}">
        <p14:creationId xmlns:p14="http://schemas.microsoft.com/office/powerpoint/2010/main" val="1222545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CD7904AC-0089-403E-B445-1E846A963749}"/>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pic>
        <p:nvPicPr>
          <p:cNvPr id="9" name="Picture 8">
            <a:extLst>
              <a:ext uri="{FF2B5EF4-FFF2-40B4-BE49-F238E27FC236}">
                <a16:creationId xmlns:a16="http://schemas.microsoft.com/office/drawing/2014/main" id="{2F7FFDBC-CBBF-42A6-A667-5E7FEA53F37D}"/>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244070" y="337698"/>
            <a:ext cx="11703859" cy="5037004"/>
          </a:xfrm>
          <a:prstGeom prst="rect">
            <a:avLst/>
          </a:prstGeom>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19AEAE3E-77FE-40B8-BF57-755143A65BE4}"/>
              </a:ext>
            </a:extLst>
          </p:cNvPr>
          <p:cNvSpPr txBox="1"/>
          <p:nvPr/>
        </p:nvSpPr>
        <p:spPr>
          <a:xfrm>
            <a:off x="708356" y="5884285"/>
            <a:ext cx="10497787" cy="923330"/>
          </a:xfrm>
          <a:prstGeom prst="rect">
            <a:avLst/>
          </a:prstGeom>
          <a:noFill/>
        </p:spPr>
        <p:txBody>
          <a:bodyPr wrap="square" rtlCol="0">
            <a:spAutoFit/>
          </a:bodyPr>
          <a:lstStyle/>
          <a:p>
            <a:r>
              <a:rPr lang="en-US" dirty="0">
                <a:cs typeface="Helvetica" panose="020B0604020202020204" pitchFamily="34" charset="0"/>
              </a:rPr>
              <a:t>Original PRISM reference: Feldstein, AC, &amp; Glasgow, RE. </a:t>
            </a:r>
            <a:r>
              <a:rPr lang="en-US" dirty="0">
                <a:effectLst/>
              </a:rPr>
              <a:t>PRISM for integrating research findings into practice. </a:t>
            </a:r>
          </a:p>
          <a:p>
            <a:r>
              <a:rPr lang="en-US" i="1" dirty="0" err="1">
                <a:effectLst/>
              </a:rPr>
              <a:t>Jt</a:t>
            </a:r>
            <a:r>
              <a:rPr lang="en-US" i="1" dirty="0">
                <a:effectLst/>
              </a:rPr>
              <a:t> Comm J Qual Patient </a:t>
            </a:r>
            <a:r>
              <a:rPr lang="en-US" i="1" dirty="0" err="1">
                <a:effectLst/>
              </a:rPr>
              <a:t>Saf</a:t>
            </a:r>
            <a:r>
              <a:rPr lang="en-US" i="1" dirty="0">
                <a:effectLst/>
              </a:rPr>
              <a:t>. </a:t>
            </a:r>
            <a:r>
              <a:rPr lang="en-US" dirty="0">
                <a:effectLst/>
              </a:rPr>
              <a:t>(2008) 34:228–43. </a:t>
            </a:r>
            <a:r>
              <a:rPr lang="en-US" dirty="0" err="1">
                <a:effectLst/>
              </a:rPr>
              <a:t>doi</a:t>
            </a:r>
            <a:r>
              <a:rPr lang="en-US" dirty="0">
                <a:effectLst/>
              </a:rPr>
              <a:t>: 10.1016/S1553-7250(08)34030-6</a:t>
            </a:r>
          </a:p>
          <a:p>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9632401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p:cNvSpPr>
            <a:spLocks noGrp="1"/>
          </p:cNvSpPr>
          <p:nvPr>
            <p:ph idx="1"/>
          </p:nvPr>
        </p:nvSpPr>
        <p:spPr>
          <a:xfrm>
            <a:off x="296883" y="617516"/>
            <a:ext cx="11768447" cy="6113221"/>
          </a:xfrm>
        </p:spPr>
        <p:txBody>
          <a:bodyPr anchor="ctr">
            <a:noAutofit/>
          </a:bodyPr>
          <a:lstStyle/>
          <a:p>
            <a:pPr marL="457200" indent="-457200">
              <a:spcBef>
                <a:spcPts val="1800"/>
              </a:spcBef>
              <a:buFont typeface="+mj-lt"/>
              <a:buAutoNum type="arabicPeriod"/>
            </a:pPr>
            <a:r>
              <a:rPr lang="en-US" sz="2400" dirty="0">
                <a:latin typeface="Helvetica" panose="020B0604020202020204" pitchFamily="34" charset="0"/>
                <a:cs typeface="Helvetica" panose="020B0604020202020204" pitchFamily="34" charset="0"/>
              </a:rPr>
              <a:t>PRISM has been primarily used in </a:t>
            </a:r>
            <a:r>
              <a:rPr lang="en-US" sz="2400" b="1" dirty="0">
                <a:latin typeface="Helvetica" panose="020B0604020202020204" pitchFamily="34" charset="0"/>
                <a:cs typeface="Helvetica" panose="020B0604020202020204" pitchFamily="34" charset="0"/>
              </a:rPr>
              <a:t>outpatient clinical settings </a:t>
            </a:r>
            <a:r>
              <a:rPr lang="en-US" sz="2400" dirty="0">
                <a:latin typeface="Helvetica" panose="020B0604020202020204" pitchFamily="34" charset="0"/>
                <a:cs typeface="Helvetica" panose="020B0604020202020204" pitchFamily="34" charset="0"/>
              </a:rPr>
              <a:t>and in the </a:t>
            </a:r>
            <a:r>
              <a:rPr lang="en-US" sz="2400" b="1" dirty="0">
                <a:latin typeface="Helvetica" panose="020B0604020202020204" pitchFamily="34" charset="0"/>
                <a:cs typeface="Helvetica" panose="020B0604020202020204" pitchFamily="34" charset="0"/>
              </a:rPr>
              <a:t>US</a:t>
            </a:r>
          </a:p>
          <a:p>
            <a:pPr marL="457200" indent="-457200">
              <a:spcBef>
                <a:spcPts val="1800"/>
              </a:spcBef>
              <a:buFont typeface="+mj-lt"/>
              <a:buAutoNum type="arabicPeriod"/>
            </a:pPr>
            <a:r>
              <a:rPr lang="en-US" sz="2400" dirty="0">
                <a:latin typeface="Helvetica" panose="020B0604020202020204" pitchFamily="34" charset="0"/>
                <a:cs typeface="Helvetica" panose="020B0604020202020204" pitchFamily="34" charset="0"/>
              </a:rPr>
              <a:t>It has been used to study a </a:t>
            </a:r>
            <a:r>
              <a:rPr lang="en-US" sz="2400" b="1" dirty="0">
                <a:latin typeface="Helvetica" panose="020B0604020202020204" pitchFamily="34" charset="0"/>
                <a:cs typeface="Helvetica" panose="020B0604020202020204" pitchFamily="34" charset="0"/>
              </a:rPr>
              <a:t>variety of issues and conditions </a:t>
            </a:r>
            <a:r>
              <a:rPr lang="en-US" sz="2400" dirty="0">
                <a:latin typeface="Helvetica" panose="020B0604020202020204" pitchFamily="34" charset="0"/>
                <a:cs typeface="Helvetica" panose="020B0604020202020204" pitchFamily="34" charset="0"/>
              </a:rPr>
              <a:t>using a wide range of </a:t>
            </a:r>
            <a:r>
              <a:rPr lang="en-US" sz="2400" b="1" dirty="0">
                <a:latin typeface="Helvetica" panose="020B0604020202020204" pitchFamily="34" charset="0"/>
                <a:cs typeface="Helvetica" panose="020B0604020202020204" pitchFamily="34" charset="0"/>
              </a:rPr>
              <a:t>experimental designs </a:t>
            </a:r>
            <a:r>
              <a:rPr lang="en-US" sz="2400" dirty="0">
                <a:latin typeface="Helvetica" panose="020B0604020202020204" pitchFamily="34" charset="0"/>
                <a:cs typeface="Helvetica" panose="020B0604020202020204" pitchFamily="34" charset="0"/>
              </a:rPr>
              <a:t>and often using </a:t>
            </a:r>
            <a:r>
              <a:rPr lang="en-US" sz="2400" b="1" dirty="0">
                <a:latin typeface="Helvetica" panose="020B0604020202020204" pitchFamily="34" charset="0"/>
                <a:cs typeface="Helvetica" panose="020B0604020202020204" pitchFamily="34" charset="0"/>
              </a:rPr>
              <a:t>mixed methods</a:t>
            </a:r>
          </a:p>
          <a:p>
            <a:pPr marL="457200" indent="-457200">
              <a:spcBef>
                <a:spcPts val="1800"/>
              </a:spcBef>
              <a:buFont typeface="+mj-lt"/>
              <a:buAutoNum type="arabicPeriod"/>
            </a:pPr>
            <a:r>
              <a:rPr lang="en-US" sz="2400" dirty="0">
                <a:latin typeface="Helvetica" panose="020B0604020202020204" pitchFamily="34" charset="0"/>
                <a:cs typeface="Helvetica" panose="020B0604020202020204" pitchFamily="34" charset="0"/>
              </a:rPr>
              <a:t>Most studies have reported on </a:t>
            </a:r>
            <a:r>
              <a:rPr lang="en-US" sz="2400" b="1" dirty="0">
                <a:latin typeface="Helvetica" panose="020B0604020202020204" pitchFamily="34" charset="0"/>
                <a:cs typeface="Helvetica" panose="020B0604020202020204" pitchFamily="34" charset="0"/>
              </a:rPr>
              <a:t>half or more of the PRISM domains </a:t>
            </a:r>
            <a:r>
              <a:rPr lang="en-US" sz="2400" dirty="0">
                <a:latin typeface="Helvetica" panose="020B0604020202020204" pitchFamily="34" charset="0"/>
                <a:cs typeface="Helvetica" panose="020B0604020202020204" pitchFamily="34" charset="0"/>
              </a:rPr>
              <a:t>and over half of the studies reported on at least 5 of the 6 domains</a:t>
            </a:r>
          </a:p>
          <a:p>
            <a:pPr marL="457200" lvl="1" indent="0">
              <a:spcBef>
                <a:spcPts val="1800"/>
              </a:spcBef>
              <a:buNone/>
            </a:pPr>
            <a:r>
              <a:rPr lang="en-US" dirty="0">
                <a:latin typeface="Helvetica" panose="020B0604020202020204" pitchFamily="34" charset="0"/>
                <a:cs typeface="Helvetica" panose="020B0604020202020204" pitchFamily="34" charset="0"/>
              </a:rPr>
              <a:t>	Most frequently assessed were </a:t>
            </a:r>
            <a:r>
              <a:rPr lang="en-US" b="1" dirty="0">
                <a:latin typeface="Helvetica" panose="020B0604020202020204" pitchFamily="34" charset="0"/>
                <a:cs typeface="Helvetica" panose="020B0604020202020204" pitchFamily="34" charset="0"/>
              </a:rPr>
              <a:t>Organizational perspectives </a:t>
            </a:r>
            <a:r>
              <a:rPr lang="en-US" dirty="0">
                <a:latin typeface="Helvetica" panose="020B0604020202020204" pitchFamily="34" charset="0"/>
                <a:cs typeface="Helvetica" panose="020B0604020202020204" pitchFamily="34" charset="0"/>
              </a:rPr>
              <a:t>on the 	Program/Intervention, and </a:t>
            </a:r>
            <a:r>
              <a:rPr lang="en-US" b="1" dirty="0">
                <a:latin typeface="Helvetica" panose="020B0604020202020204" pitchFamily="34" charset="0"/>
                <a:cs typeface="Helvetica" panose="020B0604020202020204" pitchFamily="34" charset="0"/>
              </a:rPr>
              <a:t>Implementation and Sustainability Infrastructure</a:t>
            </a:r>
          </a:p>
          <a:p>
            <a:pPr marL="457200" indent="-457200">
              <a:spcBef>
                <a:spcPts val="1800"/>
              </a:spcBef>
              <a:buFont typeface="+mj-lt"/>
              <a:buAutoNum type="arabicPeriod"/>
            </a:pPr>
            <a:r>
              <a:rPr lang="en-US" sz="2400" dirty="0">
                <a:latin typeface="Helvetica" panose="020B0604020202020204" pitchFamily="34" charset="0"/>
                <a:cs typeface="Helvetica" panose="020B0604020202020204" pitchFamily="34" charset="0"/>
              </a:rPr>
              <a:t>PRISM contextual components were most frequently operationalized using </a:t>
            </a:r>
            <a:r>
              <a:rPr lang="en-US" sz="2400" b="1" dirty="0">
                <a:latin typeface="Helvetica" panose="020B0604020202020204" pitchFamily="34" charset="0"/>
                <a:cs typeface="Helvetica" panose="020B0604020202020204" pitchFamily="34" charset="0"/>
              </a:rPr>
              <a:t>qualitative methods</a:t>
            </a:r>
            <a:endParaRPr lang="en-US" sz="2400" dirty="0">
              <a:latin typeface="Helvetica" panose="020B0604020202020204" pitchFamily="34" charset="0"/>
              <a:cs typeface="Helvetica" panose="020B0604020202020204" pitchFamily="34" charset="0"/>
            </a:endParaRPr>
          </a:p>
          <a:p>
            <a:pPr marL="457200" indent="-457200">
              <a:spcBef>
                <a:spcPts val="1800"/>
              </a:spcBef>
              <a:buFont typeface="+mj-lt"/>
              <a:buAutoNum type="arabicPeriod"/>
            </a:pPr>
            <a:r>
              <a:rPr lang="en-US" sz="2400" b="1" dirty="0">
                <a:latin typeface="Helvetica" panose="020B0604020202020204" pitchFamily="34" charset="0"/>
                <a:cs typeface="Helvetica" panose="020B0604020202020204" pitchFamily="34" charset="0"/>
              </a:rPr>
              <a:t>Implementation </a:t>
            </a:r>
            <a:r>
              <a:rPr lang="en-US" sz="2400" dirty="0">
                <a:latin typeface="Helvetica" panose="020B0604020202020204" pitchFamily="34" charset="0"/>
                <a:cs typeface="Helvetica" panose="020B0604020202020204" pitchFamily="34" charset="0"/>
              </a:rPr>
              <a:t>and </a:t>
            </a:r>
            <a:r>
              <a:rPr lang="en-US" sz="2400" b="1" dirty="0">
                <a:latin typeface="Helvetica" panose="020B0604020202020204" pitchFamily="34" charset="0"/>
                <a:cs typeface="Helvetica" panose="020B0604020202020204" pitchFamily="34" charset="0"/>
              </a:rPr>
              <a:t>Maintenance</a:t>
            </a:r>
            <a:r>
              <a:rPr lang="en-US" sz="2400" dirty="0">
                <a:latin typeface="Helvetica" panose="020B0604020202020204" pitchFamily="34" charset="0"/>
                <a:cs typeface="Helvetica" panose="020B0604020202020204" pitchFamily="34" charset="0"/>
              </a:rPr>
              <a:t> were most reported RE-AIM outcomes</a:t>
            </a:r>
          </a:p>
        </p:txBody>
      </p:sp>
      <p:sp>
        <p:nvSpPr>
          <p:cNvPr id="4" name="Rectangle 3">
            <a:extLst>
              <a:ext uri="{FF2B5EF4-FFF2-40B4-BE49-F238E27FC236}">
                <a16:creationId xmlns:a16="http://schemas.microsoft.com/office/drawing/2014/main" id="{8D9AFE99-83D0-4F6B-9AE6-EDB964BC2F9C}"/>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5" name="object 45">
            <a:extLst>
              <a:ext uri="{FF2B5EF4-FFF2-40B4-BE49-F238E27FC236}">
                <a16:creationId xmlns:a16="http://schemas.microsoft.com/office/drawing/2014/main" id="{35D2C2E2-60EF-47BF-B204-AB4BCC6183DE}"/>
              </a:ext>
            </a:extLst>
          </p:cNvPr>
          <p:cNvSpPr txBox="1">
            <a:spLocks/>
          </p:cNvSpPr>
          <p:nvPr/>
        </p:nvSpPr>
        <p:spPr>
          <a:xfrm>
            <a:off x="577079" y="293230"/>
            <a:ext cx="10942476" cy="503758"/>
          </a:xfrm>
          <a:prstGeom prst="rect">
            <a:avLst/>
          </a:prstGeom>
        </p:spPr>
        <p:txBody>
          <a:bodyPr vert="horz" wrap="square" lIns="0" tIns="1120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206">
              <a:lnSpc>
                <a:spcPct val="100000"/>
              </a:lnSpc>
              <a:spcBef>
                <a:spcPts val="88"/>
              </a:spcBef>
            </a:pPr>
            <a:r>
              <a:rPr lang="en-US" sz="3200" b="1" spc="-119" dirty="0">
                <a:latin typeface="Helvetica" panose="020B0604020202020204" pitchFamily="34" charset="0"/>
                <a:cs typeface="Helvetica" panose="020B0604020202020204" pitchFamily="34" charset="0"/>
              </a:rPr>
              <a:t>Key Findings </a:t>
            </a:r>
            <a:endParaRPr lang="en-US" sz="3200" b="1" spc="-137"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535956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8BC854-7A5B-4E6E-30A4-C005F09BD749}"/>
              </a:ext>
            </a:extLst>
          </p:cNvPr>
          <p:cNvSpPr>
            <a:spLocks noGrp="1"/>
          </p:cNvSpPr>
          <p:nvPr>
            <p:ph idx="1"/>
          </p:nvPr>
        </p:nvSpPr>
        <p:spPr>
          <a:xfrm>
            <a:off x="838200" y="522514"/>
            <a:ext cx="10515600" cy="6222670"/>
          </a:xfrm>
        </p:spPr>
        <p:txBody>
          <a:bodyPr>
            <a:normAutofit fontScale="92500" lnSpcReduction="20000"/>
          </a:bodyPr>
          <a:lstStyle/>
          <a:p>
            <a:pPr marL="0" indent="0">
              <a:buNone/>
            </a:pPr>
            <a:r>
              <a:rPr lang="en-US" sz="3500" b="1" dirty="0">
                <a:effectLst/>
                <a:latin typeface="Helvetica" pitchFamily="2" charset="0"/>
              </a:rPr>
              <a:t>Rabin et al (2022): Selected recommendations for research and practice</a:t>
            </a:r>
          </a:p>
          <a:p>
            <a:pPr marL="0" indent="0">
              <a:buNone/>
            </a:pPr>
            <a:endParaRPr lang="en-US" dirty="0">
              <a:effectLst/>
              <a:latin typeface="Helvetica" pitchFamily="2" charset="0"/>
            </a:endParaRPr>
          </a:p>
          <a:p>
            <a:pPr>
              <a:buFont typeface="+mj-lt"/>
              <a:buAutoNum type="arabicPeriod"/>
            </a:pPr>
            <a:r>
              <a:rPr lang="en-US" dirty="0">
                <a:effectLst/>
                <a:latin typeface="Helvetica" pitchFamily="2" charset="0"/>
              </a:rPr>
              <a:t>﻿﻿﻿Report on how PRISM is used with different types of implementation partners, in multi-sector research, in low-resource settings and global health</a:t>
            </a:r>
          </a:p>
          <a:p>
            <a:pPr>
              <a:buFont typeface="+mj-lt"/>
              <a:buAutoNum type="arabicPeriod"/>
            </a:pPr>
            <a:r>
              <a:rPr lang="en-US" dirty="0">
                <a:effectLst/>
                <a:latin typeface="Helvetica" pitchFamily="2" charset="0"/>
              </a:rPr>
              <a:t>﻿﻿﻿Revise PRISM terminology to make it more user-friendly and relevant to the context of the implementation practice - for example changing terms such as</a:t>
            </a:r>
            <a:br>
              <a:rPr lang="en-US" dirty="0">
                <a:effectLst/>
                <a:latin typeface="Helvetica" pitchFamily="2" charset="0"/>
              </a:rPr>
            </a:br>
            <a:r>
              <a:rPr lang="en-US" dirty="0">
                <a:effectLst/>
                <a:latin typeface="Helvetica" pitchFamily="2" charset="0"/>
              </a:rPr>
              <a:t>'patients' or 'recipients.</a:t>
            </a:r>
          </a:p>
          <a:p>
            <a:pPr>
              <a:buFont typeface="+mj-lt"/>
              <a:buAutoNum type="arabicPeriod"/>
            </a:pPr>
            <a:r>
              <a:rPr lang="en-US" dirty="0">
                <a:effectLst/>
                <a:latin typeface="Helvetica" pitchFamily="2" charset="0"/>
              </a:rPr>
              <a:t>﻿﻿﻿Flexible, pragmatic use of PRISM domains, outcomes and stages of research</a:t>
            </a:r>
          </a:p>
          <a:p>
            <a:pPr>
              <a:buFont typeface="+mj-lt"/>
              <a:buAutoNum type="arabicPeriod"/>
            </a:pPr>
            <a:r>
              <a:rPr lang="en-US" dirty="0">
                <a:effectLst/>
                <a:latin typeface="Helvetica" pitchFamily="2" charset="0"/>
              </a:rPr>
              <a:t>﻿﻿﻿Develop and validate quantitative pragmatic measures of PRISM constructs</a:t>
            </a:r>
          </a:p>
          <a:p>
            <a:pPr>
              <a:buFont typeface="+mj-lt"/>
              <a:buAutoNum type="arabicPeriod"/>
            </a:pPr>
            <a:r>
              <a:rPr lang="en-US" dirty="0">
                <a:effectLst/>
                <a:latin typeface="Helvetica" pitchFamily="2" charset="0"/>
              </a:rPr>
              <a:t>﻿﻿﻿Develop and conduct usability evaluations of interactive PRISM tools and resources</a:t>
            </a:r>
          </a:p>
          <a:p>
            <a:pPr marL="0" indent="0">
              <a:buNone/>
            </a:pPr>
            <a:endParaRPr lang="en-US" dirty="0">
              <a:effectLst/>
              <a:latin typeface="Helvetica" pitchFamily="2" charset="0"/>
            </a:endParaRPr>
          </a:p>
          <a:p>
            <a:pPr marL="0" indent="0">
              <a:buNone/>
            </a:pPr>
            <a:r>
              <a:rPr lang="en-US" sz="2200" dirty="0">
                <a:effectLst/>
                <a:latin typeface="Helvetica" pitchFamily="2" charset="0"/>
              </a:rPr>
              <a:t>Rabin et al Citation review of PRISM literature. Implement Sci. 2022;17(1):62.</a:t>
            </a:r>
          </a:p>
          <a:p>
            <a:endParaRPr lang="en-US" dirty="0"/>
          </a:p>
        </p:txBody>
      </p:sp>
    </p:spTree>
    <p:extLst>
      <p:ext uri="{BB962C8B-B14F-4D97-AF65-F5344CB8AC3E}">
        <p14:creationId xmlns:p14="http://schemas.microsoft.com/office/powerpoint/2010/main" val="978639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
        <p:nvSpPr>
          <p:cNvPr id="2" name="AutoShape 2"/>
          <p:cNvSpPr/>
          <p:nvPr/>
        </p:nvSpPr>
        <p:spPr>
          <a:xfrm>
            <a:off x="5775997" y="6155096"/>
            <a:ext cx="4377653" cy="17105"/>
          </a:xfrm>
          <a:prstGeom prst="rect">
            <a:avLst/>
          </a:prstGeom>
          <a:solidFill>
            <a:srgbClr val="35382F"/>
          </a:solidFill>
        </p:spPr>
        <p:txBody>
          <a:bodyPr/>
          <a:lstStyle/>
          <a:p>
            <a:pPr defTabSz="857250"/>
            <a:endParaRPr lang="en-US" sz="1688">
              <a:solidFill>
                <a:prstClr val="black"/>
              </a:solidFill>
              <a:latin typeface="Calibri"/>
            </a:endParaRPr>
          </a:p>
        </p:txBody>
      </p:sp>
      <p:sp>
        <p:nvSpPr>
          <p:cNvPr id="3" name="Freeform 3"/>
          <p:cNvSpPr/>
          <p:nvPr/>
        </p:nvSpPr>
        <p:spPr>
          <a:xfrm>
            <a:off x="1782888" y="1468423"/>
            <a:ext cx="4687590" cy="3201873"/>
          </a:xfrm>
          <a:custGeom>
            <a:avLst/>
            <a:gdLst/>
            <a:ahLst/>
            <a:cxnLst/>
            <a:rect l="l" t="t" r="r" b="b"/>
            <a:pathLst>
              <a:path w="5000096" h="3415331">
                <a:moveTo>
                  <a:pt x="0" y="0"/>
                </a:moveTo>
                <a:lnTo>
                  <a:pt x="5000096" y="0"/>
                </a:lnTo>
                <a:lnTo>
                  <a:pt x="5000096" y="3415330"/>
                </a:lnTo>
                <a:lnTo>
                  <a:pt x="0" y="3415330"/>
                </a:lnTo>
                <a:lnTo>
                  <a:pt x="0" y="0"/>
                </a:lnTo>
                <a:close/>
              </a:path>
            </a:pathLst>
          </a:custGeom>
          <a:blipFill>
            <a:blip r:embed="rId2"/>
            <a:stretch>
              <a:fillRect/>
            </a:stretch>
          </a:blipFill>
        </p:spPr>
        <p:txBody>
          <a:bodyPr/>
          <a:lstStyle/>
          <a:p>
            <a:pPr defTabSz="857250"/>
            <a:endParaRPr lang="en-US" sz="1688">
              <a:solidFill>
                <a:prstClr val="black"/>
              </a:solidFill>
              <a:latin typeface="Calibri"/>
            </a:endParaRPr>
          </a:p>
        </p:txBody>
      </p:sp>
      <p:sp>
        <p:nvSpPr>
          <p:cNvPr id="4" name="Freeform 4"/>
          <p:cNvSpPr/>
          <p:nvPr/>
        </p:nvSpPr>
        <p:spPr>
          <a:xfrm>
            <a:off x="5949840" y="803026"/>
            <a:ext cx="4029967" cy="4532664"/>
          </a:xfrm>
          <a:custGeom>
            <a:avLst/>
            <a:gdLst/>
            <a:ahLst/>
            <a:cxnLst/>
            <a:rect l="l" t="t" r="r" b="b"/>
            <a:pathLst>
              <a:path w="4298631" h="4834842">
                <a:moveTo>
                  <a:pt x="0" y="0"/>
                </a:moveTo>
                <a:lnTo>
                  <a:pt x="4298631" y="0"/>
                </a:lnTo>
                <a:lnTo>
                  <a:pt x="4298631" y="4834842"/>
                </a:lnTo>
                <a:lnTo>
                  <a:pt x="0" y="4834842"/>
                </a:lnTo>
                <a:lnTo>
                  <a:pt x="0" y="0"/>
                </a:lnTo>
                <a:close/>
              </a:path>
            </a:pathLst>
          </a:custGeom>
          <a:blipFill>
            <a:blip r:embed="rId3"/>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1782888" y="5854899"/>
            <a:ext cx="4814137" cy="288477"/>
          </a:xfrm>
          <a:prstGeom prst="rect">
            <a:avLst/>
          </a:prstGeom>
        </p:spPr>
        <p:txBody>
          <a:bodyPr lIns="0" tIns="0" rIns="0" bIns="0" rtlCol="0" anchor="t">
            <a:spAutoFit/>
          </a:bodyPr>
          <a:lstStyle/>
          <a:p>
            <a:pPr defTabSz="857250">
              <a:lnSpc>
                <a:spcPts val="2531"/>
              </a:lnSpc>
            </a:pPr>
            <a:r>
              <a:rPr lang="en-US" sz="1688" spc="34">
                <a:solidFill>
                  <a:srgbClr val="35382F"/>
                </a:solidFill>
                <a:latin typeface="Century Gothic" panose="020B0502020202020204" pitchFamily="34" charset="0"/>
              </a:rPr>
              <a:t>Frameworks, just like everything else, evolve.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9AFE99-83D0-4F6B-9AE6-EDB964BC2F9C}"/>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5" name="object 45">
            <a:extLst>
              <a:ext uri="{FF2B5EF4-FFF2-40B4-BE49-F238E27FC236}">
                <a16:creationId xmlns:a16="http://schemas.microsoft.com/office/drawing/2014/main" id="{35D2C2E2-60EF-47BF-B204-AB4BCC6183DE}"/>
              </a:ext>
            </a:extLst>
          </p:cNvPr>
          <p:cNvSpPr txBox="1">
            <a:spLocks/>
          </p:cNvSpPr>
          <p:nvPr/>
        </p:nvSpPr>
        <p:spPr>
          <a:xfrm>
            <a:off x="548799" y="313070"/>
            <a:ext cx="10942476" cy="897712"/>
          </a:xfrm>
          <a:prstGeom prst="rect">
            <a:avLst/>
          </a:prstGeom>
        </p:spPr>
        <p:txBody>
          <a:bodyPr vert="horz" wrap="square" lIns="0" tIns="11206"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lnSpc>
                <a:spcPct val="90000"/>
              </a:lnSpc>
              <a:spcBef>
                <a:spcPct val="0"/>
              </a:spcBef>
              <a:spcAft>
                <a:spcPts val="600"/>
              </a:spcAft>
              <a:buClrTx/>
              <a:buSzTx/>
              <a:tabLst/>
              <a:defRPr/>
            </a:pPr>
            <a:r>
              <a:rPr kumimoji="0" lang="en-US" sz="3200" b="1" i="0" u="none" strike="noStrike" cap="none" spc="0" normalizeH="0" baseline="0" noProof="0" dirty="0">
                <a:ln>
                  <a:noFill/>
                </a:ln>
                <a:effectLst/>
                <a:uLnTx/>
                <a:uFillTx/>
                <a:latin typeface="Helvetica" panose="020B0604020202020204" pitchFamily="34" charset="0"/>
                <a:cs typeface="Helvetica" panose="020B0604020202020204" pitchFamily="34" charset="0"/>
              </a:rPr>
              <a:t>How Can PRISM (and other D&amp;I Science Frameworks) Help Address Health Equity?</a:t>
            </a:r>
          </a:p>
        </p:txBody>
      </p:sp>
      <p:graphicFrame>
        <p:nvGraphicFramePr>
          <p:cNvPr id="7" name="TextBox 2">
            <a:extLst>
              <a:ext uri="{FF2B5EF4-FFF2-40B4-BE49-F238E27FC236}">
                <a16:creationId xmlns:a16="http://schemas.microsoft.com/office/drawing/2014/main" id="{90B26A22-1FDF-4DD0-AE94-0583F51D86C3}"/>
              </a:ext>
            </a:extLst>
          </p:cNvPr>
          <p:cNvGraphicFramePr/>
          <p:nvPr/>
        </p:nvGraphicFramePr>
        <p:xfrm>
          <a:off x="409909" y="1498861"/>
          <a:ext cx="11372181" cy="51309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67513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bject 45"/>
          <p:cNvSpPr txBox="1">
            <a:spLocks noGrp="1"/>
          </p:cNvSpPr>
          <p:nvPr>
            <p:ph type="title"/>
          </p:nvPr>
        </p:nvSpPr>
        <p:spPr>
          <a:xfrm>
            <a:off x="577079" y="293230"/>
            <a:ext cx="10942476" cy="503758"/>
          </a:xfrm>
          <a:prstGeom prst="rect">
            <a:avLst/>
          </a:prstGeom>
        </p:spPr>
        <p:txBody>
          <a:bodyPr vert="horz" wrap="square" lIns="0" tIns="11206" rIns="0" bIns="0" rtlCol="0" anchor="ctr">
            <a:spAutoFit/>
          </a:bodyPr>
          <a:lstStyle/>
          <a:p>
            <a:pPr marL="11206">
              <a:lnSpc>
                <a:spcPct val="100000"/>
              </a:lnSpc>
              <a:spcBef>
                <a:spcPts val="88"/>
              </a:spcBef>
            </a:pPr>
            <a:r>
              <a:rPr sz="3200" b="1" spc="-49" dirty="0">
                <a:latin typeface="Helvetica" panose="020B0604020202020204" pitchFamily="34" charset="0"/>
                <a:cs typeface="Helvetica" panose="020B0604020202020204" pitchFamily="34" charset="0"/>
              </a:rPr>
              <a:t>PRISM </a:t>
            </a:r>
            <a:r>
              <a:rPr lang="en-US" sz="3200" b="1" spc="-71" dirty="0">
                <a:latin typeface="Helvetica" panose="020B0604020202020204" pitchFamily="34" charset="0"/>
                <a:cs typeface="Helvetica" panose="020B0604020202020204" pitchFamily="34" charset="0"/>
              </a:rPr>
              <a:t>figure (newly imagined)</a:t>
            </a:r>
            <a:endParaRPr sz="3200" b="1" spc="-137" dirty="0">
              <a:latin typeface="Helvetica" panose="020B0604020202020204" pitchFamily="34" charset="0"/>
              <a:cs typeface="Helvetica" panose="020B0604020202020204" pitchFamily="34" charset="0"/>
            </a:endParaRPr>
          </a:p>
        </p:txBody>
      </p:sp>
      <p:sp>
        <p:nvSpPr>
          <p:cNvPr id="47" name="Rectangle 46">
            <a:extLst>
              <a:ext uri="{FF2B5EF4-FFF2-40B4-BE49-F238E27FC236}">
                <a16:creationId xmlns:a16="http://schemas.microsoft.com/office/drawing/2014/main" id="{CD7904AC-0089-403E-B445-1E846A963749}"/>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49" name="object 2">
            <a:extLst>
              <a:ext uri="{FF2B5EF4-FFF2-40B4-BE49-F238E27FC236}">
                <a16:creationId xmlns:a16="http://schemas.microsoft.com/office/drawing/2014/main" id="{7EB539CE-BA3A-42F4-8573-98879AEEB455}"/>
              </a:ext>
            </a:extLst>
          </p:cNvPr>
          <p:cNvSpPr/>
          <p:nvPr/>
        </p:nvSpPr>
        <p:spPr>
          <a:xfrm>
            <a:off x="2933925" y="4511025"/>
            <a:ext cx="6030766" cy="1829813"/>
          </a:xfrm>
          <a:custGeom>
            <a:avLst/>
            <a:gdLst/>
            <a:ahLst/>
            <a:cxnLst/>
            <a:rect l="l" t="t" r="r" b="b"/>
            <a:pathLst>
              <a:path w="7329170" h="1940559">
                <a:moveTo>
                  <a:pt x="7179792" y="0"/>
                </a:moveTo>
                <a:lnTo>
                  <a:pt x="149237" y="0"/>
                </a:lnTo>
                <a:lnTo>
                  <a:pt x="102198" y="7641"/>
                </a:lnTo>
                <a:lnTo>
                  <a:pt x="61247" y="28892"/>
                </a:lnTo>
                <a:lnTo>
                  <a:pt x="28892" y="61247"/>
                </a:lnTo>
                <a:lnTo>
                  <a:pt x="7641" y="102198"/>
                </a:lnTo>
                <a:lnTo>
                  <a:pt x="0" y="149237"/>
                </a:lnTo>
                <a:lnTo>
                  <a:pt x="0" y="1790814"/>
                </a:lnTo>
                <a:lnTo>
                  <a:pt x="7641" y="1837853"/>
                </a:lnTo>
                <a:lnTo>
                  <a:pt x="28892" y="1878804"/>
                </a:lnTo>
                <a:lnTo>
                  <a:pt x="61247" y="1911159"/>
                </a:lnTo>
                <a:lnTo>
                  <a:pt x="102198" y="1932410"/>
                </a:lnTo>
                <a:lnTo>
                  <a:pt x="149237" y="1940052"/>
                </a:lnTo>
                <a:lnTo>
                  <a:pt x="7179792" y="1940052"/>
                </a:lnTo>
                <a:lnTo>
                  <a:pt x="7226832" y="1932410"/>
                </a:lnTo>
                <a:lnTo>
                  <a:pt x="7267782" y="1911159"/>
                </a:lnTo>
                <a:lnTo>
                  <a:pt x="7300137" y="1878804"/>
                </a:lnTo>
                <a:lnTo>
                  <a:pt x="7321389" y="1837853"/>
                </a:lnTo>
                <a:lnTo>
                  <a:pt x="7329030" y="1790814"/>
                </a:lnTo>
                <a:lnTo>
                  <a:pt x="7329030" y="149237"/>
                </a:lnTo>
                <a:lnTo>
                  <a:pt x="7321389" y="102198"/>
                </a:lnTo>
                <a:lnTo>
                  <a:pt x="7300137" y="61247"/>
                </a:lnTo>
                <a:lnTo>
                  <a:pt x="7267782" y="28892"/>
                </a:lnTo>
                <a:lnTo>
                  <a:pt x="7226832" y="7641"/>
                </a:lnTo>
                <a:lnTo>
                  <a:pt x="7179792" y="0"/>
                </a:lnTo>
                <a:close/>
              </a:path>
            </a:pathLst>
          </a:custGeom>
          <a:solidFill>
            <a:srgbClr val="729254"/>
          </a:solid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50" name="object 3">
            <a:extLst>
              <a:ext uri="{FF2B5EF4-FFF2-40B4-BE49-F238E27FC236}">
                <a16:creationId xmlns:a16="http://schemas.microsoft.com/office/drawing/2014/main" id="{93BB1916-4932-46D3-9C4F-C2D283CB21DB}"/>
              </a:ext>
            </a:extLst>
          </p:cNvPr>
          <p:cNvSpPr/>
          <p:nvPr/>
        </p:nvSpPr>
        <p:spPr>
          <a:xfrm>
            <a:off x="2933925" y="954114"/>
            <a:ext cx="6031048" cy="1885753"/>
          </a:xfrm>
          <a:custGeom>
            <a:avLst/>
            <a:gdLst/>
            <a:ahLst/>
            <a:cxnLst/>
            <a:rect l="l" t="t" r="r" b="b"/>
            <a:pathLst>
              <a:path w="7341870" h="1940560">
                <a:moveTo>
                  <a:pt x="7192048" y="0"/>
                </a:moveTo>
                <a:lnTo>
                  <a:pt x="149364" y="0"/>
                </a:lnTo>
                <a:lnTo>
                  <a:pt x="102287" y="7646"/>
                </a:lnTo>
                <a:lnTo>
                  <a:pt x="61302" y="28915"/>
                </a:lnTo>
                <a:lnTo>
                  <a:pt x="28919" y="61296"/>
                </a:lnTo>
                <a:lnTo>
                  <a:pt x="7648" y="102282"/>
                </a:lnTo>
                <a:lnTo>
                  <a:pt x="0" y="149364"/>
                </a:lnTo>
                <a:lnTo>
                  <a:pt x="0" y="1790687"/>
                </a:lnTo>
                <a:lnTo>
                  <a:pt x="7648" y="1837769"/>
                </a:lnTo>
                <a:lnTo>
                  <a:pt x="28919" y="1878755"/>
                </a:lnTo>
                <a:lnTo>
                  <a:pt x="61302" y="1911136"/>
                </a:lnTo>
                <a:lnTo>
                  <a:pt x="102287" y="1932405"/>
                </a:lnTo>
                <a:lnTo>
                  <a:pt x="149364" y="1940052"/>
                </a:lnTo>
                <a:lnTo>
                  <a:pt x="7192048" y="1940052"/>
                </a:lnTo>
                <a:lnTo>
                  <a:pt x="7239130" y="1932405"/>
                </a:lnTo>
                <a:lnTo>
                  <a:pt x="7280115" y="1911136"/>
                </a:lnTo>
                <a:lnTo>
                  <a:pt x="7312497" y="1878755"/>
                </a:lnTo>
                <a:lnTo>
                  <a:pt x="7333765" y="1837769"/>
                </a:lnTo>
                <a:lnTo>
                  <a:pt x="7341412" y="1790687"/>
                </a:lnTo>
                <a:lnTo>
                  <a:pt x="7341412" y="149364"/>
                </a:lnTo>
                <a:lnTo>
                  <a:pt x="7333765" y="102282"/>
                </a:lnTo>
                <a:lnTo>
                  <a:pt x="7312497" y="61296"/>
                </a:lnTo>
                <a:lnTo>
                  <a:pt x="7280115" y="28915"/>
                </a:lnTo>
                <a:lnTo>
                  <a:pt x="7239130" y="7646"/>
                </a:lnTo>
                <a:lnTo>
                  <a:pt x="7192048" y="0"/>
                </a:lnTo>
                <a:close/>
              </a:path>
            </a:pathLst>
          </a:custGeom>
          <a:solidFill>
            <a:srgbClr val="7E0D04"/>
          </a:solid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52" name="object 5">
            <a:extLst>
              <a:ext uri="{FF2B5EF4-FFF2-40B4-BE49-F238E27FC236}">
                <a16:creationId xmlns:a16="http://schemas.microsoft.com/office/drawing/2014/main" id="{8086590C-9D35-4F45-82BE-C5191C1AF5B7}"/>
              </a:ext>
            </a:extLst>
          </p:cNvPr>
          <p:cNvSpPr/>
          <p:nvPr/>
        </p:nvSpPr>
        <p:spPr>
          <a:xfrm>
            <a:off x="2935261" y="3793011"/>
            <a:ext cx="6000957" cy="361949"/>
          </a:xfrm>
          <a:custGeom>
            <a:avLst/>
            <a:gdLst/>
            <a:ahLst/>
            <a:cxnLst/>
            <a:rect l="l" t="t" r="r" b="b"/>
            <a:pathLst>
              <a:path w="7338695" h="410210">
                <a:moveTo>
                  <a:pt x="7269835" y="0"/>
                </a:moveTo>
                <a:lnTo>
                  <a:pt x="68668" y="0"/>
                </a:lnTo>
                <a:lnTo>
                  <a:pt x="42005" y="5417"/>
                </a:lnTo>
                <a:lnTo>
                  <a:pt x="20170" y="20169"/>
                </a:lnTo>
                <a:lnTo>
                  <a:pt x="5418" y="41999"/>
                </a:lnTo>
                <a:lnTo>
                  <a:pt x="0" y="68656"/>
                </a:lnTo>
                <a:lnTo>
                  <a:pt x="0" y="341477"/>
                </a:lnTo>
                <a:lnTo>
                  <a:pt x="5418" y="368133"/>
                </a:lnTo>
                <a:lnTo>
                  <a:pt x="20170" y="389964"/>
                </a:lnTo>
                <a:lnTo>
                  <a:pt x="42005" y="404715"/>
                </a:lnTo>
                <a:lnTo>
                  <a:pt x="68668" y="410133"/>
                </a:lnTo>
                <a:lnTo>
                  <a:pt x="7269835" y="410133"/>
                </a:lnTo>
                <a:lnTo>
                  <a:pt x="7296497" y="404715"/>
                </a:lnTo>
                <a:lnTo>
                  <a:pt x="7318327" y="389964"/>
                </a:lnTo>
                <a:lnTo>
                  <a:pt x="7333075" y="368133"/>
                </a:lnTo>
                <a:lnTo>
                  <a:pt x="7338491" y="341477"/>
                </a:lnTo>
                <a:lnTo>
                  <a:pt x="7338491" y="68656"/>
                </a:lnTo>
                <a:lnTo>
                  <a:pt x="7333075" y="41999"/>
                </a:lnTo>
                <a:lnTo>
                  <a:pt x="7318327" y="20169"/>
                </a:lnTo>
                <a:lnTo>
                  <a:pt x="7296497" y="5417"/>
                </a:lnTo>
                <a:lnTo>
                  <a:pt x="7269835" y="0"/>
                </a:lnTo>
                <a:close/>
              </a:path>
            </a:pathLst>
          </a:custGeom>
          <a:solidFill>
            <a:srgbClr val="C49100"/>
          </a:solid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53" name="object 6">
            <a:extLst>
              <a:ext uri="{FF2B5EF4-FFF2-40B4-BE49-F238E27FC236}">
                <a16:creationId xmlns:a16="http://schemas.microsoft.com/office/drawing/2014/main" id="{5184CF17-B919-4E47-865D-2ADBBFE90FFE}"/>
              </a:ext>
            </a:extLst>
          </p:cNvPr>
          <p:cNvSpPr txBox="1"/>
          <p:nvPr/>
        </p:nvSpPr>
        <p:spPr>
          <a:xfrm>
            <a:off x="4817500" y="3811267"/>
            <a:ext cx="2251822" cy="257537"/>
          </a:xfrm>
          <a:prstGeom prst="rect">
            <a:avLst/>
          </a:prstGeom>
        </p:spPr>
        <p:txBody>
          <a:bodyPr vert="horz" wrap="square" lIns="0" tIns="11206" rIns="0" bIns="0" rtlCol="0">
            <a:spAutoFit/>
          </a:bodyPr>
          <a:lstStyle/>
          <a:p>
            <a:pPr algn="ctr"/>
            <a:r>
              <a:rPr sz="1600" b="1" spc="-93" dirty="0">
                <a:solidFill>
                  <a:srgbClr val="FFFFFF"/>
                </a:solidFill>
                <a:latin typeface="Arial" panose="020B0604020202020204" pitchFamily="34" charset="0"/>
                <a:cs typeface="Arial" panose="020B0604020202020204" pitchFamily="34" charset="0"/>
              </a:rPr>
              <a:t>Implementation</a:t>
            </a:r>
            <a:r>
              <a:rPr sz="1600" b="1" spc="-119" dirty="0">
                <a:solidFill>
                  <a:srgbClr val="FFFFFF"/>
                </a:solidFill>
                <a:latin typeface="Arial" panose="020B0604020202020204" pitchFamily="34" charset="0"/>
                <a:cs typeface="Arial" panose="020B0604020202020204" pitchFamily="34" charset="0"/>
              </a:rPr>
              <a:t> </a:t>
            </a:r>
            <a:r>
              <a:rPr sz="1600" b="1" spc="-101" dirty="0">
                <a:solidFill>
                  <a:srgbClr val="FFFFFF"/>
                </a:solidFill>
                <a:latin typeface="Arial" panose="020B0604020202020204" pitchFamily="34" charset="0"/>
                <a:cs typeface="Arial" panose="020B0604020202020204" pitchFamily="34" charset="0"/>
              </a:rPr>
              <a:t>Strategies</a:t>
            </a:r>
            <a:endParaRPr sz="1600" dirty="0">
              <a:latin typeface="Arial" panose="020B0604020202020204" pitchFamily="34" charset="0"/>
              <a:cs typeface="Arial" panose="020B0604020202020204" pitchFamily="34" charset="0"/>
            </a:endParaRPr>
          </a:p>
        </p:txBody>
      </p:sp>
      <p:sp>
        <p:nvSpPr>
          <p:cNvPr id="54" name="object 7">
            <a:extLst>
              <a:ext uri="{FF2B5EF4-FFF2-40B4-BE49-F238E27FC236}">
                <a16:creationId xmlns:a16="http://schemas.microsoft.com/office/drawing/2014/main" id="{7B087CA6-0C17-496E-9048-B63B4BA4B1F4}"/>
              </a:ext>
            </a:extLst>
          </p:cNvPr>
          <p:cNvSpPr txBox="1"/>
          <p:nvPr/>
        </p:nvSpPr>
        <p:spPr>
          <a:xfrm>
            <a:off x="5149013" y="4529890"/>
            <a:ext cx="1646144" cy="257537"/>
          </a:xfrm>
          <a:prstGeom prst="rect">
            <a:avLst/>
          </a:prstGeom>
        </p:spPr>
        <p:txBody>
          <a:bodyPr vert="horz" wrap="square" lIns="0" tIns="11206" rIns="0" bIns="0" rtlCol="0">
            <a:spAutoFit/>
          </a:bodyPr>
          <a:lstStyle/>
          <a:p>
            <a:pPr algn="ctr"/>
            <a:r>
              <a:rPr lang="en-US" sz="1600" b="1" spc="-49" dirty="0">
                <a:solidFill>
                  <a:srgbClr val="FFFFFF"/>
                </a:solidFill>
                <a:latin typeface="Arial" panose="020B0604020202020204" pitchFamily="34" charset="0"/>
                <a:cs typeface="Arial" panose="020B0604020202020204" pitchFamily="34" charset="0"/>
              </a:rPr>
              <a:t>RE-AIM</a:t>
            </a:r>
            <a:r>
              <a:rPr lang="en-US" sz="1600" b="1" spc="-124" dirty="0">
                <a:solidFill>
                  <a:srgbClr val="FFFFFF"/>
                </a:solidFill>
                <a:latin typeface="Arial" panose="020B0604020202020204" pitchFamily="34" charset="0"/>
                <a:cs typeface="Arial" panose="020B0604020202020204" pitchFamily="34" charset="0"/>
              </a:rPr>
              <a:t> </a:t>
            </a:r>
            <a:r>
              <a:rPr lang="en-US" sz="1600" b="1" spc="-93" dirty="0">
                <a:solidFill>
                  <a:srgbClr val="FFFFFF"/>
                </a:solidFill>
                <a:latin typeface="Arial" panose="020B0604020202020204" pitchFamily="34" charset="0"/>
                <a:cs typeface="Arial" panose="020B0604020202020204" pitchFamily="34" charset="0"/>
              </a:rPr>
              <a:t>Outcomes</a:t>
            </a:r>
            <a:endParaRPr sz="1600" dirty="0">
              <a:latin typeface="Arial" panose="020B0604020202020204" pitchFamily="34" charset="0"/>
              <a:cs typeface="Arial" panose="020B0604020202020204" pitchFamily="34" charset="0"/>
            </a:endParaRPr>
          </a:p>
        </p:txBody>
      </p:sp>
      <p:sp>
        <p:nvSpPr>
          <p:cNvPr id="55" name="object 8">
            <a:extLst>
              <a:ext uri="{FF2B5EF4-FFF2-40B4-BE49-F238E27FC236}">
                <a16:creationId xmlns:a16="http://schemas.microsoft.com/office/drawing/2014/main" id="{1D090A78-4EB4-4D49-83C4-6D359B80C899}"/>
              </a:ext>
            </a:extLst>
          </p:cNvPr>
          <p:cNvSpPr/>
          <p:nvPr/>
        </p:nvSpPr>
        <p:spPr>
          <a:xfrm>
            <a:off x="3074551" y="1539404"/>
            <a:ext cx="2823539"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57" name="object 9">
            <a:extLst>
              <a:ext uri="{FF2B5EF4-FFF2-40B4-BE49-F238E27FC236}">
                <a16:creationId xmlns:a16="http://schemas.microsoft.com/office/drawing/2014/main" id="{A8D28B2A-CB6D-4AC4-A1B6-E801C013D10A}"/>
              </a:ext>
            </a:extLst>
          </p:cNvPr>
          <p:cNvSpPr txBox="1"/>
          <p:nvPr/>
        </p:nvSpPr>
        <p:spPr>
          <a:xfrm>
            <a:off x="3021462" y="1567950"/>
            <a:ext cx="2963884" cy="445922"/>
          </a:xfrm>
          <a:prstGeom prst="rect">
            <a:avLst/>
          </a:prstGeom>
        </p:spPr>
        <p:txBody>
          <a:bodyPr vert="horz" wrap="square" lIns="0" tIns="11206" rIns="0" bIns="0" rtlCol="0">
            <a:spAutoFit/>
          </a:bodyPr>
          <a:lstStyle/>
          <a:p>
            <a:pPr marR="4483" algn="ctr"/>
            <a:r>
              <a:rPr sz="1400" spc="-4" dirty="0">
                <a:solidFill>
                  <a:srgbClr val="231F20"/>
                </a:solidFill>
                <a:latin typeface="Arial" panose="020B0604020202020204" pitchFamily="34" charset="0"/>
                <a:cs typeface="Arial" panose="020B0604020202020204" pitchFamily="34" charset="0"/>
              </a:rPr>
              <a:t>Multi-level/Multi-sector</a:t>
            </a:r>
            <a:endParaRPr lang="en-US" sz="1400" spc="-4" dirty="0">
              <a:solidFill>
                <a:srgbClr val="231F20"/>
              </a:solidFill>
              <a:latin typeface="Arial" panose="020B0604020202020204" pitchFamily="34" charset="0"/>
              <a:cs typeface="Arial" panose="020B0604020202020204" pitchFamily="34" charset="0"/>
            </a:endParaRPr>
          </a:p>
          <a:p>
            <a:pPr marR="4483" algn="ctr"/>
            <a:r>
              <a:rPr sz="1400" b="1" dirty="0">
                <a:solidFill>
                  <a:srgbClr val="231F20"/>
                </a:solidFill>
                <a:latin typeface="Arial" panose="020B0604020202020204" pitchFamily="34" charset="0"/>
                <a:cs typeface="Arial" panose="020B0604020202020204" pitchFamily="34" charset="0"/>
              </a:rPr>
              <a:t>Perspectives</a:t>
            </a:r>
            <a:r>
              <a:rPr lang="en-US" sz="1400" dirty="0">
                <a:solidFill>
                  <a:srgbClr val="231F20"/>
                </a:solidFill>
                <a:latin typeface="Arial" panose="020B0604020202020204" pitchFamily="34" charset="0"/>
                <a:cs typeface="Arial" panose="020B0604020202020204" pitchFamily="34" charset="0"/>
              </a:rPr>
              <a:t> </a:t>
            </a:r>
            <a:r>
              <a:rPr sz="1400" spc="-22" dirty="0">
                <a:solidFill>
                  <a:srgbClr val="231F20"/>
                </a:solidFill>
                <a:latin typeface="Arial" panose="020B0604020202020204" pitchFamily="34" charset="0"/>
                <a:cs typeface="Arial" panose="020B0604020202020204" pitchFamily="34" charset="0"/>
              </a:rPr>
              <a:t>on</a:t>
            </a:r>
            <a:r>
              <a:rPr sz="1400" spc="-124" dirty="0">
                <a:solidFill>
                  <a:srgbClr val="231F20"/>
                </a:solidFill>
                <a:latin typeface="Arial" panose="020B0604020202020204" pitchFamily="34" charset="0"/>
                <a:cs typeface="Arial" panose="020B0604020202020204" pitchFamily="34" charset="0"/>
              </a:rPr>
              <a:t> </a:t>
            </a:r>
            <a:r>
              <a:rPr sz="1400" spc="-26" dirty="0">
                <a:solidFill>
                  <a:srgbClr val="231F20"/>
                </a:solidFill>
                <a:latin typeface="Arial" panose="020B0604020202020204" pitchFamily="34" charset="0"/>
                <a:cs typeface="Arial" panose="020B0604020202020204" pitchFamily="34" charset="0"/>
              </a:rPr>
              <a:t>Intervention</a:t>
            </a:r>
            <a:endParaRPr sz="1400" dirty="0">
              <a:latin typeface="Arial" panose="020B0604020202020204" pitchFamily="34" charset="0"/>
              <a:cs typeface="Arial" panose="020B0604020202020204" pitchFamily="34" charset="0"/>
            </a:endParaRPr>
          </a:p>
        </p:txBody>
      </p:sp>
      <p:sp>
        <p:nvSpPr>
          <p:cNvPr id="58" name="object 10">
            <a:extLst>
              <a:ext uri="{FF2B5EF4-FFF2-40B4-BE49-F238E27FC236}">
                <a16:creationId xmlns:a16="http://schemas.microsoft.com/office/drawing/2014/main" id="{46BE8CBE-FCD3-4C2E-9D18-8A2BC9C7B083}"/>
              </a:ext>
            </a:extLst>
          </p:cNvPr>
          <p:cNvSpPr/>
          <p:nvPr/>
        </p:nvSpPr>
        <p:spPr>
          <a:xfrm>
            <a:off x="3090589" y="2132485"/>
            <a:ext cx="2823539"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59" name="object 11">
            <a:extLst>
              <a:ext uri="{FF2B5EF4-FFF2-40B4-BE49-F238E27FC236}">
                <a16:creationId xmlns:a16="http://schemas.microsoft.com/office/drawing/2014/main" id="{2F3813FA-2151-4ED8-8BD2-07CADE62EBDF}"/>
              </a:ext>
            </a:extLst>
          </p:cNvPr>
          <p:cNvSpPr txBox="1"/>
          <p:nvPr/>
        </p:nvSpPr>
        <p:spPr>
          <a:xfrm>
            <a:off x="3129772" y="2267077"/>
            <a:ext cx="2745171" cy="228619"/>
          </a:xfrm>
          <a:prstGeom prst="rect">
            <a:avLst/>
          </a:prstGeom>
        </p:spPr>
        <p:txBody>
          <a:bodyPr vert="horz" wrap="square" lIns="0" tIns="11206" rIns="0" bIns="0" rtlCol="0">
            <a:spAutoFit/>
          </a:bodyPr>
          <a:lstStyle/>
          <a:p>
            <a:pPr algn="ctr"/>
            <a:r>
              <a:rPr sz="1400" spc="-4" dirty="0">
                <a:solidFill>
                  <a:srgbClr val="010202"/>
                </a:solidFill>
                <a:latin typeface="Arial" panose="020B0604020202020204" pitchFamily="34" charset="0"/>
                <a:cs typeface="Arial" panose="020B0604020202020204" pitchFamily="34" charset="0"/>
              </a:rPr>
              <a:t>Multi-level </a:t>
            </a:r>
            <a:r>
              <a:rPr sz="1400" spc="-9" dirty="0">
                <a:solidFill>
                  <a:srgbClr val="010202"/>
                </a:solidFill>
                <a:latin typeface="Arial" panose="020B0604020202020204" pitchFamily="34" charset="0"/>
                <a:cs typeface="Arial" panose="020B0604020202020204" pitchFamily="34" charset="0"/>
              </a:rPr>
              <a:t>Partner</a:t>
            </a:r>
            <a:r>
              <a:rPr sz="1400" spc="-224" dirty="0">
                <a:solidFill>
                  <a:srgbClr val="010202"/>
                </a:solidFill>
                <a:latin typeface="Arial" panose="020B0604020202020204" pitchFamily="34" charset="0"/>
                <a:cs typeface="Arial" panose="020B0604020202020204" pitchFamily="34" charset="0"/>
              </a:rPr>
              <a:t> </a:t>
            </a:r>
            <a:r>
              <a:rPr sz="1400" b="1" dirty="0">
                <a:solidFill>
                  <a:srgbClr val="010202"/>
                </a:solidFill>
                <a:latin typeface="Arial" panose="020B0604020202020204" pitchFamily="34" charset="0"/>
                <a:cs typeface="Arial" panose="020B0604020202020204" pitchFamily="34" charset="0"/>
              </a:rPr>
              <a:t>Characteristics</a:t>
            </a:r>
            <a:endParaRPr sz="1400" b="1" dirty="0">
              <a:latin typeface="Arial" panose="020B0604020202020204" pitchFamily="34" charset="0"/>
              <a:cs typeface="Arial" panose="020B0604020202020204" pitchFamily="34" charset="0"/>
            </a:endParaRPr>
          </a:p>
        </p:txBody>
      </p:sp>
      <p:sp>
        <p:nvSpPr>
          <p:cNvPr id="60" name="object 12">
            <a:extLst>
              <a:ext uri="{FF2B5EF4-FFF2-40B4-BE49-F238E27FC236}">
                <a16:creationId xmlns:a16="http://schemas.microsoft.com/office/drawing/2014/main" id="{1243B6FB-AC5D-419F-8A9B-F7BC1D09E7EE}"/>
              </a:ext>
            </a:extLst>
          </p:cNvPr>
          <p:cNvSpPr/>
          <p:nvPr/>
        </p:nvSpPr>
        <p:spPr>
          <a:xfrm>
            <a:off x="5986571" y="2143960"/>
            <a:ext cx="2823539"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61" name="object 13">
            <a:extLst>
              <a:ext uri="{FF2B5EF4-FFF2-40B4-BE49-F238E27FC236}">
                <a16:creationId xmlns:a16="http://schemas.microsoft.com/office/drawing/2014/main" id="{483E77C3-AE1F-4F3A-BEC3-1AE7C5FC9444}"/>
              </a:ext>
            </a:extLst>
          </p:cNvPr>
          <p:cNvSpPr/>
          <p:nvPr/>
        </p:nvSpPr>
        <p:spPr>
          <a:xfrm>
            <a:off x="5097960" y="5573987"/>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62" name="object 15">
            <a:extLst>
              <a:ext uri="{FF2B5EF4-FFF2-40B4-BE49-F238E27FC236}">
                <a16:creationId xmlns:a16="http://schemas.microsoft.com/office/drawing/2014/main" id="{FDEBAC8F-5C0B-4F6E-8025-BFF6522325B0}"/>
              </a:ext>
            </a:extLst>
          </p:cNvPr>
          <p:cNvSpPr txBox="1"/>
          <p:nvPr/>
        </p:nvSpPr>
        <p:spPr>
          <a:xfrm>
            <a:off x="4775758" y="1145192"/>
            <a:ext cx="2335306" cy="257537"/>
          </a:xfrm>
          <a:prstGeom prst="rect">
            <a:avLst/>
          </a:prstGeom>
        </p:spPr>
        <p:txBody>
          <a:bodyPr vert="horz" wrap="square" lIns="0" tIns="11206" rIns="0" bIns="0" rtlCol="0">
            <a:spAutoFit/>
          </a:bodyPr>
          <a:lstStyle/>
          <a:p>
            <a:pPr marL="11206">
              <a:spcBef>
                <a:spcPts val="88"/>
              </a:spcBef>
            </a:pPr>
            <a:r>
              <a:rPr sz="1600" b="1" spc="-40" dirty="0">
                <a:solidFill>
                  <a:srgbClr val="FFFFFF"/>
                </a:solidFill>
                <a:latin typeface="Arial" panose="020B0604020202020204" pitchFamily="34" charset="0"/>
                <a:cs typeface="Arial" panose="020B0604020202020204" pitchFamily="34" charset="0"/>
              </a:rPr>
              <a:t>PRISM </a:t>
            </a:r>
            <a:r>
              <a:rPr sz="1600" b="1" spc="-75" dirty="0">
                <a:solidFill>
                  <a:srgbClr val="FFFFFF"/>
                </a:solidFill>
                <a:latin typeface="Arial" panose="020B0604020202020204" pitchFamily="34" charset="0"/>
                <a:cs typeface="Arial" panose="020B0604020202020204" pitchFamily="34" charset="0"/>
              </a:rPr>
              <a:t>Contextual</a:t>
            </a:r>
            <a:r>
              <a:rPr sz="1600" b="1" spc="-154" dirty="0">
                <a:solidFill>
                  <a:srgbClr val="FFFFFF"/>
                </a:solidFill>
                <a:latin typeface="Arial" panose="020B0604020202020204" pitchFamily="34" charset="0"/>
                <a:cs typeface="Arial" panose="020B0604020202020204" pitchFamily="34" charset="0"/>
              </a:rPr>
              <a:t> </a:t>
            </a:r>
            <a:r>
              <a:rPr sz="1600" b="1" spc="-88" dirty="0">
                <a:solidFill>
                  <a:srgbClr val="FFFFFF"/>
                </a:solidFill>
                <a:latin typeface="Arial" panose="020B0604020202020204" pitchFamily="34" charset="0"/>
                <a:cs typeface="Arial" panose="020B0604020202020204" pitchFamily="34" charset="0"/>
              </a:rPr>
              <a:t>Factors</a:t>
            </a:r>
            <a:endParaRPr sz="1600" dirty="0">
              <a:latin typeface="Arial" panose="020B0604020202020204" pitchFamily="34" charset="0"/>
              <a:cs typeface="Arial" panose="020B0604020202020204" pitchFamily="34" charset="0"/>
            </a:endParaRPr>
          </a:p>
        </p:txBody>
      </p:sp>
      <p:sp>
        <p:nvSpPr>
          <p:cNvPr id="63" name="object 16">
            <a:extLst>
              <a:ext uri="{FF2B5EF4-FFF2-40B4-BE49-F238E27FC236}">
                <a16:creationId xmlns:a16="http://schemas.microsoft.com/office/drawing/2014/main" id="{346AFA87-7940-4B8D-B4A1-33363C4818C3}"/>
              </a:ext>
            </a:extLst>
          </p:cNvPr>
          <p:cNvSpPr/>
          <p:nvPr/>
        </p:nvSpPr>
        <p:spPr>
          <a:xfrm>
            <a:off x="2933977" y="3114547"/>
            <a:ext cx="6030995" cy="361949"/>
          </a:xfrm>
          <a:custGeom>
            <a:avLst/>
            <a:gdLst/>
            <a:ahLst/>
            <a:cxnLst/>
            <a:rect l="l" t="t" r="r" b="b"/>
            <a:pathLst>
              <a:path w="7338695" h="410210">
                <a:moveTo>
                  <a:pt x="7269835" y="0"/>
                </a:moveTo>
                <a:lnTo>
                  <a:pt x="68668" y="0"/>
                </a:lnTo>
                <a:lnTo>
                  <a:pt x="42005" y="5417"/>
                </a:lnTo>
                <a:lnTo>
                  <a:pt x="20170" y="20169"/>
                </a:lnTo>
                <a:lnTo>
                  <a:pt x="5418" y="41999"/>
                </a:lnTo>
                <a:lnTo>
                  <a:pt x="0" y="68656"/>
                </a:lnTo>
                <a:lnTo>
                  <a:pt x="0" y="341477"/>
                </a:lnTo>
                <a:lnTo>
                  <a:pt x="5418" y="368133"/>
                </a:lnTo>
                <a:lnTo>
                  <a:pt x="20170" y="389964"/>
                </a:lnTo>
                <a:lnTo>
                  <a:pt x="42005" y="404715"/>
                </a:lnTo>
                <a:lnTo>
                  <a:pt x="68668" y="410133"/>
                </a:lnTo>
                <a:lnTo>
                  <a:pt x="7269835" y="410133"/>
                </a:lnTo>
                <a:lnTo>
                  <a:pt x="7296497" y="404715"/>
                </a:lnTo>
                <a:lnTo>
                  <a:pt x="7318327" y="389964"/>
                </a:lnTo>
                <a:lnTo>
                  <a:pt x="7333075" y="368133"/>
                </a:lnTo>
                <a:lnTo>
                  <a:pt x="7338491" y="341477"/>
                </a:lnTo>
                <a:lnTo>
                  <a:pt x="7338491" y="68656"/>
                </a:lnTo>
                <a:lnTo>
                  <a:pt x="7333075" y="41999"/>
                </a:lnTo>
                <a:lnTo>
                  <a:pt x="7318327" y="20169"/>
                </a:lnTo>
                <a:lnTo>
                  <a:pt x="7296497" y="5417"/>
                </a:lnTo>
                <a:lnTo>
                  <a:pt x="7269835" y="0"/>
                </a:lnTo>
                <a:close/>
              </a:path>
            </a:pathLst>
          </a:custGeom>
          <a:solidFill>
            <a:srgbClr val="2D4B77"/>
          </a:solid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64" name="object 17">
            <a:extLst>
              <a:ext uri="{FF2B5EF4-FFF2-40B4-BE49-F238E27FC236}">
                <a16:creationId xmlns:a16="http://schemas.microsoft.com/office/drawing/2014/main" id="{7683ABD6-6ECA-45AE-BEEF-243AF90FEA60}"/>
              </a:ext>
            </a:extLst>
          </p:cNvPr>
          <p:cNvSpPr txBox="1"/>
          <p:nvPr/>
        </p:nvSpPr>
        <p:spPr>
          <a:xfrm>
            <a:off x="4670896" y="3155211"/>
            <a:ext cx="2628900" cy="257537"/>
          </a:xfrm>
          <a:prstGeom prst="rect">
            <a:avLst/>
          </a:prstGeom>
        </p:spPr>
        <p:txBody>
          <a:bodyPr vert="horz" wrap="square" lIns="0" tIns="11206" rIns="0" bIns="0" rtlCol="0">
            <a:spAutoFit/>
          </a:bodyPr>
          <a:lstStyle/>
          <a:p>
            <a:pPr algn="ctr"/>
            <a:r>
              <a:rPr sz="1600" b="1" spc="-88" dirty="0">
                <a:solidFill>
                  <a:srgbClr val="FFFFFF"/>
                </a:solidFill>
                <a:latin typeface="Arial" panose="020B0604020202020204" pitchFamily="34" charset="0"/>
                <a:cs typeface="Arial" panose="020B0604020202020204" pitchFamily="34" charset="0"/>
              </a:rPr>
              <a:t>Intervention, </a:t>
            </a:r>
            <a:r>
              <a:rPr sz="1600" b="1" spc="-132" dirty="0">
                <a:solidFill>
                  <a:srgbClr val="FFFFFF"/>
                </a:solidFill>
                <a:latin typeface="Arial" panose="020B0604020202020204" pitchFamily="34" charset="0"/>
                <a:cs typeface="Arial" panose="020B0604020202020204" pitchFamily="34" charset="0"/>
              </a:rPr>
              <a:t>Program </a:t>
            </a:r>
            <a:r>
              <a:rPr sz="1600" b="1" spc="-124" dirty="0">
                <a:solidFill>
                  <a:srgbClr val="FFFFFF"/>
                </a:solidFill>
                <a:latin typeface="Arial" panose="020B0604020202020204" pitchFamily="34" charset="0"/>
                <a:cs typeface="Arial" panose="020B0604020202020204" pitchFamily="34" charset="0"/>
              </a:rPr>
              <a:t>or</a:t>
            </a:r>
            <a:r>
              <a:rPr sz="1600" b="1" spc="-40" dirty="0">
                <a:solidFill>
                  <a:srgbClr val="FFFFFF"/>
                </a:solidFill>
                <a:latin typeface="Arial" panose="020B0604020202020204" pitchFamily="34" charset="0"/>
                <a:cs typeface="Arial" panose="020B0604020202020204" pitchFamily="34" charset="0"/>
              </a:rPr>
              <a:t> </a:t>
            </a:r>
            <a:r>
              <a:rPr sz="1600" b="1" spc="-115" dirty="0">
                <a:solidFill>
                  <a:srgbClr val="FFFFFF"/>
                </a:solidFill>
                <a:latin typeface="Arial" panose="020B0604020202020204" pitchFamily="34" charset="0"/>
                <a:cs typeface="Arial" panose="020B0604020202020204" pitchFamily="34" charset="0"/>
              </a:rPr>
              <a:t>Policy</a:t>
            </a:r>
            <a:endParaRPr sz="1600" dirty="0">
              <a:latin typeface="Arial" panose="020B0604020202020204" pitchFamily="34" charset="0"/>
              <a:cs typeface="Arial" panose="020B0604020202020204" pitchFamily="34" charset="0"/>
            </a:endParaRPr>
          </a:p>
        </p:txBody>
      </p:sp>
      <p:sp>
        <p:nvSpPr>
          <p:cNvPr id="65" name="object 18">
            <a:extLst>
              <a:ext uri="{FF2B5EF4-FFF2-40B4-BE49-F238E27FC236}">
                <a16:creationId xmlns:a16="http://schemas.microsoft.com/office/drawing/2014/main" id="{CA5DE2C2-D8F6-415D-A730-0387AA834752}"/>
              </a:ext>
            </a:extLst>
          </p:cNvPr>
          <p:cNvSpPr/>
          <p:nvPr/>
        </p:nvSpPr>
        <p:spPr>
          <a:xfrm>
            <a:off x="5986571" y="1539404"/>
            <a:ext cx="2823539"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66" name="object 19">
            <a:extLst>
              <a:ext uri="{FF2B5EF4-FFF2-40B4-BE49-F238E27FC236}">
                <a16:creationId xmlns:a16="http://schemas.microsoft.com/office/drawing/2014/main" id="{0E18AE01-4634-4F5E-A61E-7F29838F1C2B}"/>
              </a:ext>
            </a:extLst>
          </p:cNvPr>
          <p:cNvSpPr txBox="1"/>
          <p:nvPr/>
        </p:nvSpPr>
        <p:spPr>
          <a:xfrm>
            <a:off x="6283786" y="1584311"/>
            <a:ext cx="2652432" cy="445922"/>
          </a:xfrm>
          <a:prstGeom prst="rect">
            <a:avLst/>
          </a:prstGeom>
        </p:spPr>
        <p:txBody>
          <a:bodyPr vert="horz" wrap="square" lIns="0" tIns="11206" rIns="0" bIns="0" rtlCol="0">
            <a:spAutoFit/>
          </a:bodyPr>
          <a:lstStyle/>
          <a:p>
            <a:pPr marR="435932" algn="ctr"/>
            <a:r>
              <a:rPr sz="1400" b="1" spc="-13" dirty="0">
                <a:solidFill>
                  <a:srgbClr val="010202"/>
                </a:solidFill>
                <a:latin typeface="Arial" panose="020B0604020202020204" pitchFamily="34" charset="0"/>
                <a:cs typeface="Arial" panose="020B0604020202020204" pitchFamily="34" charset="0"/>
              </a:rPr>
              <a:t>External</a:t>
            </a:r>
            <a:r>
              <a:rPr sz="1400" b="1" spc="-190" dirty="0">
                <a:solidFill>
                  <a:srgbClr val="010202"/>
                </a:solidFill>
                <a:latin typeface="Arial" panose="020B0604020202020204" pitchFamily="34" charset="0"/>
                <a:cs typeface="Arial" panose="020B0604020202020204" pitchFamily="34" charset="0"/>
              </a:rPr>
              <a:t> </a:t>
            </a:r>
            <a:r>
              <a:rPr sz="1400" spc="-4" dirty="0">
                <a:solidFill>
                  <a:srgbClr val="010202"/>
                </a:solidFill>
                <a:latin typeface="Arial" panose="020B0604020202020204" pitchFamily="34" charset="0"/>
                <a:cs typeface="Arial" panose="020B0604020202020204" pitchFamily="34" charset="0"/>
              </a:rPr>
              <a:t>Environment</a:t>
            </a:r>
            <a:r>
              <a:rPr lang="en-US" sz="1400" spc="-4" dirty="0">
                <a:solidFill>
                  <a:srgbClr val="010202"/>
                </a:solidFill>
                <a:latin typeface="Arial" panose="020B0604020202020204" pitchFamily="34" charset="0"/>
                <a:cs typeface="Arial" panose="020B0604020202020204" pitchFamily="34" charset="0"/>
              </a:rPr>
              <a:t> </a:t>
            </a:r>
            <a:r>
              <a:rPr sz="1400" spc="-4" dirty="0">
                <a:solidFill>
                  <a:srgbClr val="010202"/>
                </a:solidFill>
                <a:latin typeface="Arial" panose="020B0604020202020204" pitchFamily="34" charset="0"/>
                <a:cs typeface="Arial" panose="020B0604020202020204" pitchFamily="34" charset="0"/>
              </a:rPr>
              <a:t>–  </a:t>
            </a:r>
            <a:r>
              <a:rPr lang="en-US" sz="1400" spc="-4" dirty="0">
                <a:solidFill>
                  <a:srgbClr val="010202"/>
                </a:solidFill>
                <a:latin typeface="Arial" panose="020B0604020202020204" pitchFamily="34" charset="0"/>
                <a:cs typeface="Arial" panose="020B0604020202020204" pitchFamily="34" charset="0"/>
              </a:rPr>
              <a:t>(Structural </a:t>
            </a:r>
            <a:r>
              <a:rPr sz="1400" spc="-22" dirty="0">
                <a:solidFill>
                  <a:srgbClr val="010202"/>
                </a:solidFill>
                <a:latin typeface="Arial" panose="020B0604020202020204" pitchFamily="34" charset="0"/>
                <a:cs typeface="Arial" panose="020B0604020202020204" pitchFamily="34" charset="0"/>
              </a:rPr>
              <a:t>Drivers </a:t>
            </a:r>
            <a:r>
              <a:rPr sz="1400" spc="-26" dirty="0">
                <a:solidFill>
                  <a:srgbClr val="010202"/>
                </a:solidFill>
                <a:latin typeface="Arial" panose="020B0604020202020204" pitchFamily="34" charset="0"/>
                <a:cs typeface="Arial" panose="020B0604020202020204" pitchFamily="34" charset="0"/>
              </a:rPr>
              <a:t>of</a:t>
            </a:r>
            <a:r>
              <a:rPr sz="1400" spc="-199" dirty="0">
                <a:solidFill>
                  <a:srgbClr val="010202"/>
                </a:solidFill>
                <a:latin typeface="Arial" panose="020B0604020202020204" pitchFamily="34" charset="0"/>
                <a:cs typeface="Arial" panose="020B0604020202020204" pitchFamily="34" charset="0"/>
              </a:rPr>
              <a:t> </a:t>
            </a:r>
            <a:r>
              <a:rPr sz="1400" spc="-13" dirty="0">
                <a:solidFill>
                  <a:srgbClr val="010202"/>
                </a:solidFill>
                <a:latin typeface="Arial" panose="020B0604020202020204" pitchFamily="34" charset="0"/>
                <a:cs typeface="Arial" panose="020B0604020202020204" pitchFamily="34" charset="0"/>
              </a:rPr>
              <a:t>Equity</a:t>
            </a:r>
            <a:r>
              <a:rPr lang="en-US" sz="1400" spc="-13" dirty="0">
                <a:solidFill>
                  <a:srgbClr val="010202"/>
                </a:solidFill>
                <a:latin typeface="Arial" panose="020B0604020202020204" pitchFamily="34" charset="0"/>
                <a:cs typeface="Arial" panose="020B0604020202020204" pitchFamily="34" charset="0"/>
              </a:rPr>
              <a:t>)</a:t>
            </a:r>
            <a:endParaRPr sz="1400" dirty="0">
              <a:latin typeface="Arial" panose="020B0604020202020204" pitchFamily="34" charset="0"/>
              <a:cs typeface="Arial" panose="020B0604020202020204" pitchFamily="34" charset="0"/>
            </a:endParaRPr>
          </a:p>
        </p:txBody>
      </p:sp>
      <p:sp>
        <p:nvSpPr>
          <p:cNvPr id="67" name="object 20">
            <a:extLst>
              <a:ext uri="{FF2B5EF4-FFF2-40B4-BE49-F238E27FC236}">
                <a16:creationId xmlns:a16="http://schemas.microsoft.com/office/drawing/2014/main" id="{23585CBF-2590-4332-839F-26330B8393F2}"/>
              </a:ext>
            </a:extLst>
          </p:cNvPr>
          <p:cNvSpPr/>
          <p:nvPr/>
        </p:nvSpPr>
        <p:spPr>
          <a:xfrm>
            <a:off x="6239327" y="4931523"/>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68" name="object 21">
            <a:extLst>
              <a:ext uri="{FF2B5EF4-FFF2-40B4-BE49-F238E27FC236}">
                <a16:creationId xmlns:a16="http://schemas.microsoft.com/office/drawing/2014/main" id="{F78BE240-011B-4C7A-86DA-497E3B63AF5A}"/>
              </a:ext>
            </a:extLst>
          </p:cNvPr>
          <p:cNvSpPr txBox="1"/>
          <p:nvPr/>
        </p:nvSpPr>
        <p:spPr>
          <a:xfrm>
            <a:off x="6489154" y="5063835"/>
            <a:ext cx="1144351" cy="228619"/>
          </a:xfrm>
          <a:prstGeom prst="rect">
            <a:avLst/>
          </a:prstGeom>
        </p:spPr>
        <p:txBody>
          <a:bodyPr vert="horz" wrap="square" lIns="0" tIns="11206" rIns="0" bIns="0" rtlCol="0">
            <a:spAutoFit/>
          </a:bodyPr>
          <a:lstStyle/>
          <a:p>
            <a:pPr algn="ctr"/>
            <a:r>
              <a:rPr sz="1400" spc="-18" dirty="0">
                <a:solidFill>
                  <a:srgbClr val="010202"/>
                </a:solidFill>
                <a:latin typeface="Arial" panose="020B0604020202020204" pitchFamily="34" charset="0"/>
                <a:cs typeface="Arial" panose="020B0604020202020204" pitchFamily="34" charset="0"/>
              </a:rPr>
              <a:t>Effectiveness</a:t>
            </a:r>
            <a:endParaRPr sz="1400" dirty="0">
              <a:latin typeface="Arial" panose="020B0604020202020204" pitchFamily="34" charset="0"/>
              <a:cs typeface="Arial" panose="020B0604020202020204" pitchFamily="34" charset="0"/>
            </a:endParaRPr>
          </a:p>
        </p:txBody>
      </p:sp>
      <p:sp>
        <p:nvSpPr>
          <p:cNvPr id="69" name="object 22">
            <a:extLst>
              <a:ext uri="{FF2B5EF4-FFF2-40B4-BE49-F238E27FC236}">
                <a16:creationId xmlns:a16="http://schemas.microsoft.com/office/drawing/2014/main" id="{D553535C-3917-41A9-B3F7-358A847E8363}"/>
              </a:ext>
            </a:extLst>
          </p:cNvPr>
          <p:cNvSpPr/>
          <p:nvPr/>
        </p:nvSpPr>
        <p:spPr>
          <a:xfrm>
            <a:off x="7006007" y="5571979"/>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70" name="object 23">
            <a:extLst>
              <a:ext uri="{FF2B5EF4-FFF2-40B4-BE49-F238E27FC236}">
                <a16:creationId xmlns:a16="http://schemas.microsoft.com/office/drawing/2014/main" id="{85B99F00-C02E-4FD2-B54C-51815FBC22A2}"/>
              </a:ext>
            </a:extLst>
          </p:cNvPr>
          <p:cNvSpPr txBox="1"/>
          <p:nvPr/>
        </p:nvSpPr>
        <p:spPr>
          <a:xfrm>
            <a:off x="7257568" y="5689434"/>
            <a:ext cx="1145328" cy="228054"/>
          </a:xfrm>
          <a:prstGeom prst="rect">
            <a:avLst/>
          </a:prstGeom>
        </p:spPr>
        <p:txBody>
          <a:bodyPr vert="horz" wrap="square" lIns="0" tIns="10646" rIns="0" bIns="0" rtlCol="0">
            <a:spAutoFit/>
          </a:bodyPr>
          <a:lstStyle/>
          <a:p>
            <a:pPr algn="ctr"/>
            <a:r>
              <a:rPr sz="1400" spc="97" dirty="0">
                <a:solidFill>
                  <a:srgbClr val="010202"/>
                </a:solidFill>
                <a:latin typeface="Arial" panose="020B0604020202020204" pitchFamily="34" charset="0"/>
                <a:cs typeface="Arial" panose="020B0604020202020204" pitchFamily="34" charset="0"/>
              </a:rPr>
              <a:t>M</a:t>
            </a:r>
            <a:r>
              <a:rPr sz="1400" spc="-13" dirty="0">
                <a:solidFill>
                  <a:srgbClr val="010202"/>
                </a:solidFill>
                <a:latin typeface="Arial" panose="020B0604020202020204" pitchFamily="34" charset="0"/>
                <a:cs typeface="Arial" panose="020B0604020202020204" pitchFamily="34" charset="0"/>
              </a:rPr>
              <a:t>a</a:t>
            </a:r>
            <a:r>
              <a:rPr sz="1400" spc="13" dirty="0">
                <a:solidFill>
                  <a:srgbClr val="010202"/>
                </a:solidFill>
                <a:latin typeface="Arial" panose="020B0604020202020204" pitchFamily="34" charset="0"/>
                <a:cs typeface="Arial" panose="020B0604020202020204" pitchFamily="34" charset="0"/>
              </a:rPr>
              <a:t>i</a:t>
            </a:r>
            <a:r>
              <a:rPr sz="1400" spc="-22" dirty="0">
                <a:solidFill>
                  <a:srgbClr val="010202"/>
                </a:solidFill>
                <a:latin typeface="Arial" panose="020B0604020202020204" pitchFamily="34" charset="0"/>
                <a:cs typeface="Arial" panose="020B0604020202020204" pitchFamily="34" charset="0"/>
              </a:rPr>
              <a:t>nte</a:t>
            </a:r>
            <a:r>
              <a:rPr sz="1400" spc="-13" dirty="0">
                <a:solidFill>
                  <a:srgbClr val="010202"/>
                </a:solidFill>
                <a:latin typeface="Arial" panose="020B0604020202020204" pitchFamily="34" charset="0"/>
                <a:cs typeface="Arial" panose="020B0604020202020204" pitchFamily="34" charset="0"/>
              </a:rPr>
              <a:t>nan</a:t>
            </a:r>
            <a:r>
              <a:rPr sz="1400" spc="62" dirty="0">
                <a:solidFill>
                  <a:srgbClr val="010202"/>
                </a:solidFill>
                <a:latin typeface="Arial" panose="020B0604020202020204" pitchFamily="34" charset="0"/>
                <a:cs typeface="Arial" panose="020B0604020202020204" pitchFamily="34" charset="0"/>
              </a:rPr>
              <a:t>c</a:t>
            </a:r>
            <a:r>
              <a:rPr sz="1400" spc="-18" dirty="0">
                <a:solidFill>
                  <a:srgbClr val="010202"/>
                </a:solidFill>
                <a:latin typeface="Arial" panose="020B0604020202020204" pitchFamily="34" charset="0"/>
                <a:cs typeface="Arial" panose="020B0604020202020204" pitchFamily="34" charset="0"/>
              </a:rPr>
              <a:t>e</a:t>
            </a:r>
            <a:endParaRPr sz="1400" dirty="0">
              <a:latin typeface="Arial" panose="020B0604020202020204" pitchFamily="34" charset="0"/>
              <a:cs typeface="Arial" panose="020B0604020202020204" pitchFamily="34" charset="0"/>
            </a:endParaRPr>
          </a:p>
        </p:txBody>
      </p:sp>
      <p:sp>
        <p:nvSpPr>
          <p:cNvPr id="71" name="object 24">
            <a:extLst>
              <a:ext uri="{FF2B5EF4-FFF2-40B4-BE49-F238E27FC236}">
                <a16:creationId xmlns:a16="http://schemas.microsoft.com/office/drawing/2014/main" id="{CB05C8BF-E420-4C16-A0A1-F4B3432A5DB2}"/>
              </a:ext>
            </a:extLst>
          </p:cNvPr>
          <p:cNvSpPr/>
          <p:nvPr/>
        </p:nvSpPr>
        <p:spPr>
          <a:xfrm>
            <a:off x="4072146" y="4920674"/>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72" name="object 25">
            <a:extLst>
              <a:ext uri="{FF2B5EF4-FFF2-40B4-BE49-F238E27FC236}">
                <a16:creationId xmlns:a16="http://schemas.microsoft.com/office/drawing/2014/main" id="{5D3A355E-50C4-4C53-9BC4-A6646C31140B}"/>
              </a:ext>
            </a:extLst>
          </p:cNvPr>
          <p:cNvSpPr txBox="1"/>
          <p:nvPr/>
        </p:nvSpPr>
        <p:spPr>
          <a:xfrm>
            <a:off x="4609002" y="5064400"/>
            <a:ext cx="580835" cy="228054"/>
          </a:xfrm>
          <a:prstGeom prst="rect">
            <a:avLst/>
          </a:prstGeom>
        </p:spPr>
        <p:txBody>
          <a:bodyPr vert="horz" wrap="square" lIns="0" tIns="10646" rIns="0" bIns="0" rtlCol="0">
            <a:spAutoFit/>
          </a:bodyPr>
          <a:lstStyle/>
          <a:p>
            <a:pPr algn="ctr"/>
            <a:r>
              <a:rPr sz="1400" spc="4" dirty="0">
                <a:solidFill>
                  <a:srgbClr val="010202"/>
                </a:solidFill>
                <a:latin typeface="Arial" panose="020B0604020202020204" pitchFamily="34" charset="0"/>
                <a:cs typeface="Arial" panose="020B0604020202020204" pitchFamily="34" charset="0"/>
              </a:rPr>
              <a:t>Reach</a:t>
            </a:r>
            <a:endParaRPr sz="1400" dirty="0">
              <a:latin typeface="Arial" panose="020B0604020202020204" pitchFamily="34" charset="0"/>
              <a:cs typeface="Arial" panose="020B0604020202020204" pitchFamily="34" charset="0"/>
            </a:endParaRPr>
          </a:p>
        </p:txBody>
      </p:sp>
      <p:sp>
        <p:nvSpPr>
          <p:cNvPr id="73" name="object 26">
            <a:extLst>
              <a:ext uri="{FF2B5EF4-FFF2-40B4-BE49-F238E27FC236}">
                <a16:creationId xmlns:a16="http://schemas.microsoft.com/office/drawing/2014/main" id="{C22DDE3C-81A5-4047-90A0-FEC892C1AF49}"/>
              </a:ext>
            </a:extLst>
          </p:cNvPr>
          <p:cNvSpPr/>
          <p:nvPr/>
        </p:nvSpPr>
        <p:spPr>
          <a:xfrm>
            <a:off x="3198297" y="5571979"/>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74" name="object 27">
            <a:extLst>
              <a:ext uri="{FF2B5EF4-FFF2-40B4-BE49-F238E27FC236}">
                <a16:creationId xmlns:a16="http://schemas.microsoft.com/office/drawing/2014/main" id="{8ACBC273-5E38-4B2C-9BEF-0905563B3D57}"/>
              </a:ext>
            </a:extLst>
          </p:cNvPr>
          <p:cNvSpPr txBox="1"/>
          <p:nvPr/>
        </p:nvSpPr>
        <p:spPr>
          <a:xfrm>
            <a:off x="5322325" y="5692600"/>
            <a:ext cx="1242172" cy="228619"/>
          </a:xfrm>
          <a:prstGeom prst="rect">
            <a:avLst/>
          </a:prstGeom>
        </p:spPr>
        <p:txBody>
          <a:bodyPr vert="horz" wrap="square" lIns="0" tIns="11206" rIns="0" bIns="0" rtlCol="0">
            <a:spAutoFit/>
          </a:bodyPr>
          <a:lstStyle/>
          <a:p>
            <a:pPr algn="ctr"/>
            <a:r>
              <a:rPr sz="1400" spc="-22" dirty="0">
                <a:solidFill>
                  <a:srgbClr val="010202"/>
                </a:solidFill>
                <a:latin typeface="Arial" panose="020B0604020202020204" pitchFamily="34" charset="0"/>
                <a:cs typeface="Arial" panose="020B0604020202020204" pitchFamily="34" charset="0"/>
              </a:rPr>
              <a:t>Implementation</a:t>
            </a:r>
            <a:endParaRPr sz="1400" dirty="0">
              <a:latin typeface="Arial" panose="020B0604020202020204" pitchFamily="34" charset="0"/>
              <a:cs typeface="Arial" panose="020B0604020202020204" pitchFamily="34" charset="0"/>
            </a:endParaRPr>
          </a:p>
        </p:txBody>
      </p:sp>
      <p:sp>
        <p:nvSpPr>
          <p:cNvPr id="75" name="object 31">
            <a:extLst>
              <a:ext uri="{FF2B5EF4-FFF2-40B4-BE49-F238E27FC236}">
                <a16:creationId xmlns:a16="http://schemas.microsoft.com/office/drawing/2014/main" id="{64D98585-CB62-45B9-9EB0-8A2E94AF673B}"/>
              </a:ext>
            </a:extLst>
          </p:cNvPr>
          <p:cNvSpPr/>
          <p:nvPr/>
        </p:nvSpPr>
        <p:spPr>
          <a:xfrm>
            <a:off x="5943411" y="2776473"/>
            <a:ext cx="65117" cy="337959"/>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76" name="object 32">
            <a:extLst>
              <a:ext uri="{FF2B5EF4-FFF2-40B4-BE49-F238E27FC236}">
                <a16:creationId xmlns:a16="http://schemas.microsoft.com/office/drawing/2014/main" id="{B7969D1E-FE43-46C1-91F9-FB3135DF0ED5}"/>
              </a:ext>
            </a:extLst>
          </p:cNvPr>
          <p:cNvSpPr/>
          <p:nvPr/>
        </p:nvSpPr>
        <p:spPr>
          <a:xfrm>
            <a:off x="5943411" y="3458351"/>
            <a:ext cx="65117" cy="337959"/>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77" name="object 33">
            <a:extLst>
              <a:ext uri="{FF2B5EF4-FFF2-40B4-BE49-F238E27FC236}">
                <a16:creationId xmlns:a16="http://schemas.microsoft.com/office/drawing/2014/main" id="{4CB3FE7D-6EE1-4082-BD2B-C1261F7B04EB}"/>
              </a:ext>
            </a:extLst>
          </p:cNvPr>
          <p:cNvSpPr/>
          <p:nvPr/>
        </p:nvSpPr>
        <p:spPr>
          <a:xfrm>
            <a:off x="5943411" y="4166743"/>
            <a:ext cx="65117" cy="337959"/>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400">
              <a:latin typeface="Arial" panose="020B0604020202020204" pitchFamily="34" charset="0"/>
              <a:cs typeface="Arial" panose="020B0604020202020204" pitchFamily="34" charset="0"/>
            </a:endParaRPr>
          </a:p>
        </p:txBody>
      </p:sp>
      <p:sp>
        <p:nvSpPr>
          <p:cNvPr id="78" name="object 14">
            <a:extLst>
              <a:ext uri="{FF2B5EF4-FFF2-40B4-BE49-F238E27FC236}">
                <a16:creationId xmlns:a16="http://schemas.microsoft.com/office/drawing/2014/main" id="{86B14841-B248-49D1-9D39-F51DBBDC08D3}"/>
              </a:ext>
            </a:extLst>
          </p:cNvPr>
          <p:cNvSpPr txBox="1"/>
          <p:nvPr/>
        </p:nvSpPr>
        <p:spPr>
          <a:xfrm>
            <a:off x="3631231" y="5696088"/>
            <a:ext cx="722779" cy="228054"/>
          </a:xfrm>
          <a:prstGeom prst="rect">
            <a:avLst/>
          </a:prstGeom>
        </p:spPr>
        <p:txBody>
          <a:bodyPr vert="horz" wrap="square" lIns="0" tIns="10646" rIns="0" bIns="0" rtlCol="0">
            <a:spAutoFit/>
          </a:bodyPr>
          <a:lstStyle/>
          <a:p>
            <a:pPr algn="ctr"/>
            <a:r>
              <a:rPr sz="1400" spc="35" dirty="0">
                <a:solidFill>
                  <a:srgbClr val="010202"/>
                </a:solidFill>
                <a:latin typeface="Arial" panose="020B0604020202020204" pitchFamily="34" charset="0"/>
                <a:cs typeface="Arial" panose="020B0604020202020204" pitchFamily="34" charset="0"/>
              </a:rPr>
              <a:t>A</a:t>
            </a:r>
            <a:r>
              <a:rPr sz="1400" spc="9" dirty="0">
                <a:solidFill>
                  <a:srgbClr val="010202"/>
                </a:solidFill>
                <a:latin typeface="Arial" panose="020B0604020202020204" pitchFamily="34" charset="0"/>
                <a:cs typeface="Arial" panose="020B0604020202020204" pitchFamily="34" charset="0"/>
              </a:rPr>
              <a:t>d</a:t>
            </a:r>
            <a:r>
              <a:rPr sz="1400" spc="-35" dirty="0">
                <a:solidFill>
                  <a:srgbClr val="010202"/>
                </a:solidFill>
                <a:latin typeface="Arial" panose="020B0604020202020204" pitchFamily="34" charset="0"/>
                <a:cs typeface="Arial" panose="020B0604020202020204" pitchFamily="34" charset="0"/>
              </a:rPr>
              <a:t>o</a:t>
            </a:r>
            <a:r>
              <a:rPr sz="1400" dirty="0">
                <a:solidFill>
                  <a:srgbClr val="010202"/>
                </a:solidFill>
                <a:latin typeface="Arial" panose="020B0604020202020204" pitchFamily="34" charset="0"/>
                <a:cs typeface="Arial" panose="020B0604020202020204" pitchFamily="34" charset="0"/>
              </a:rPr>
              <a:t>p</a:t>
            </a:r>
            <a:r>
              <a:rPr sz="1400" spc="-13" dirty="0">
                <a:solidFill>
                  <a:srgbClr val="010202"/>
                </a:solidFill>
                <a:latin typeface="Arial" panose="020B0604020202020204" pitchFamily="34" charset="0"/>
                <a:cs typeface="Arial" panose="020B0604020202020204" pitchFamily="34" charset="0"/>
              </a:rPr>
              <a:t>t</a:t>
            </a:r>
            <a:r>
              <a:rPr sz="1400" spc="13" dirty="0">
                <a:solidFill>
                  <a:srgbClr val="010202"/>
                </a:solidFill>
                <a:latin typeface="Arial" panose="020B0604020202020204" pitchFamily="34" charset="0"/>
                <a:cs typeface="Arial" panose="020B0604020202020204" pitchFamily="34" charset="0"/>
              </a:rPr>
              <a:t>i</a:t>
            </a:r>
            <a:r>
              <a:rPr sz="1400" spc="-35" dirty="0">
                <a:solidFill>
                  <a:srgbClr val="010202"/>
                </a:solidFill>
                <a:latin typeface="Arial" panose="020B0604020202020204" pitchFamily="34" charset="0"/>
                <a:cs typeface="Arial" panose="020B0604020202020204" pitchFamily="34" charset="0"/>
              </a:rPr>
              <a:t>o</a:t>
            </a:r>
            <a:r>
              <a:rPr sz="1400" spc="-13" dirty="0">
                <a:solidFill>
                  <a:srgbClr val="010202"/>
                </a:solidFill>
                <a:latin typeface="Arial" panose="020B0604020202020204" pitchFamily="34" charset="0"/>
                <a:cs typeface="Arial" panose="020B0604020202020204" pitchFamily="34" charset="0"/>
              </a:rPr>
              <a:t>n</a:t>
            </a:r>
            <a:endParaRPr sz="1400" dirty="0">
              <a:latin typeface="Arial" panose="020B0604020202020204" pitchFamily="34" charset="0"/>
              <a:cs typeface="Arial" panose="020B0604020202020204" pitchFamily="34" charset="0"/>
            </a:endParaRPr>
          </a:p>
        </p:txBody>
      </p:sp>
      <p:sp>
        <p:nvSpPr>
          <p:cNvPr id="79" name="object 19">
            <a:extLst>
              <a:ext uri="{FF2B5EF4-FFF2-40B4-BE49-F238E27FC236}">
                <a16:creationId xmlns:a16="http://schemas.microsoft.com/office/drawing/2014/main" id="{5F284C01-7811-40DA-99C1-FAABBFA60DE0}"/>
              </a:ext>
            </a:extLst>
          </p:cNvPr>
          <p:cNvSpPr txBox="1"/>
          <p:nvPr/>
        </p:nvSpPr>
        <p:spPr>
          <a:xfrm>
            <a:off x="6249648" y="2150636"/>
            <a:ext cx="2652432" cy="445922"/>
          </a:xfrm>
          <a:prstGeom prst="rect">
            <a:avLst/>
          </a:prstGeom>
        </p:spPr>
        <p:txBody>
          <a:bodyPr vert="horz" wrap="square" lIns="0" tIns="11206" rIns="0" bIns="0" rtlCol="0">
            <a:spAutoFit/>
          </a:bodyPr>
          <a:lstStyle/>
          <a:p>
            <a:pPr marR="435932" algn="ctr"/>
            <a:r>
              <a:rPr lang="en-US" sz="1400" spc="-13" dirty="0">
                <a:solidFill>
                  <a:srgbClr val="010202"/>
                </a:solidFill>
                <a:latin typeface="Arial" panose="020B0604020202020204" pitchFamily="34" charset="0"/>
                <a:cs typeface="Arial" panose="020B0604020202020204" pitchFamily="34" charset="0"/>
              </a:rPr>
              <a:t>Implementation and Sustainability </a:t>
            </a:r>
            <a:r>
              <a:rPr lang="en-US" sz="1400" b="1" spc="-13" dirty="0">
                <a:solidFill>
                  <a:srgbClr val="010202"/>
                </a:solidFill>
                <a:latin typeface="Arial" panose="020B0604020202020204" pitchFamily="34" charset="0"/>
                <a:cs typeface="Arial" panose="020B0604020202020204" pitchFamily="34" charset="0"/>
              </a:rPr>
              <a:t>Infrastructure</a:t>
            </a:r>
          </a:p>
        </p:txBody>
      </p:sp>
      <p:sp>
        <p:nvSpPr>
          <p:cNvPr id="2" name="TextBox 1">
            <a:extLst>
              <a:ext uri="{FF2B5EF4-FFF2-40B4-BE49-F238E27FC236}">
                <a16:creationId xmlns:a16="http://schemas.microsoft.com/office/drawing/2014/main" id="{089E03DD-1E82-38D2-C48C-5770CD8803FF}"/>
              </a:ext>
            </a:extLst>
          </p:cNvPr>
          <p:cNvSpPr txBox="1"/>
          <p:nvPr/>
        </p:nvSpPr>
        <p:spPr>
          <a:xfrm>
            <a:off x="10969714" y="274500"/>
            <a:ext cx="1028700" cy="369332"/>
          </a:xfrm>
          <a:prstGeom prst="rect">
            <a:avLst/>
          </a:prstGeom>
          <a:noFill/>
        </p:spPr>
        <p:txBody>
          <a:bodyPr wrap="square">
            <a:spAutoFit/>
          </a:bodyPr>
          <a:lstStyle/>
          <a:p>
            <a:r>
              <a:rPr lang="en-US" sz="1800" b="1" dirty="0"/>
              <a:t>C-S-M-O</a:t>
            </a:r>
            <a:endParaRPr lang="en-US" b="1" dirty="0"/>
          </a:p>
        </p:txBody>
      </p:sp>
    </p:spTree>
    <p:extLst>
      <p:ext uri="{BB962C8B-B14F-4D97-AF65-F5344CB8AC3E}">
        <p14:creationId xmlns:p14="http://schemas.microsoft.com/office/powerpoint/2010/main" val="24174621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869706" y="4379049"/>
            <a:ext cx="6466915" cy="1712259"/>
          </a:xfrm>
          <a:custGeom>
            <a:avLst/>
            <a:gdLst/>
            <a:ahLst/>
            <a:cxnLst/>
            <a:rect l="l" t="t" r="r" b="b"/>
            <a:pathLst>
              <a:path w="7329170" h="1940559">
                <a:moveTo>
                  <a:pt x="7179792" y="0"/>
                </a:moveTo>
                <a:lnTo>
                  <a:pt x="149237" y="0"/>
                </a:lnTo>
                <a:lnTo>
                  <a:pt x="102198" y="7641"/>
                </a:lnTo>
                <a:lnTo>
                  <a:pt x="61247" y="28892"/>
                </a:lnTo>
                <a:lnTo>
                  <a:pt x="28892" y="61247"/>
                </a:lnTo>
                <a:lnTo>
                  <a:pt x="7641" y="102198"/>
                </a:lnTo>
                <a:lnTo>
                  <a:pt x="0" y="149237"/>
                </a:lnTo>
                <a:lnTo>
                  <a:pt x="0" y="1790814"/>
                </a:lnTo>
                <a:lnTo>
                  <a:pt x="7641" y="1837853"/>
                </a:lnTo>
                <a:lnTo>
                  <a:pt x="28892" y="1878804"/>
                </a:lnTo>
                <a:lnTo>
                  <a:pt x="61247" y="1911159"/>
                </a:lnTo>
                <a:lnTo>
                  <a:pt x="102198" y="1932410"/>
                </a:lnTo>
                <a:lnTo>
                  <a:pt x="149237" y="1940052"/>
                </a:lnTo>
                <a:lnTo>
                  <a:pt x="7179792" y="1940052"/>
                </a:lnTo>
                <a:lnTo>
                  <a:pt x="7226832" y="1932410"/>
                </a:lnTo>
                <a:lnTo>
                  <a:pt x="7267782" y="1911159"/>
                </a:lnTo>
                <a:lnTo>
                  <a:pt x="7300137" y="1878804"/>
                </a:lnTo>
                <a:lnTo>
                  <a:pt x="7321389" y="1837853"/>
                </a:lnTo>
                <a:lnTo>
                  <a:pt x="7329030" y="1790814"/>
                </a:lnTo>
                <a:lnTo>
                  <a:pt x="7329030" y="149237"/>
                </a:lnTo>
                <a:lnTo>
                  <a:pt x="7321389" y="102198"/>
                </a:lnTo>
                <a:lnTo>
                  <a:pt x="7300137" y="61247"/>
                </a:lnTo>
                <a:lnTo>
                  <a:pt x="7267782" y="28892"/>
                </a:lnTo>
                <a:lnTo>
                  <a:pt x="7226832" y="7641"/>
                </a:lnTo>
                <a:lnTo>
                  <a:pt x="7179792" y="0"/>
                </a:lnTo>
                <a:close/>
              </a:path>
            </a:pathLst>
          </a:custGeom>
          <a:solidFill>
            <a:srgbClr val="73B243"/>
          </a:solid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3" name="object 3"/>
          <p:cNvSpPr/>
          <p:nvPr/>
        </p:nvSpPr>
        <p:spPr>
          <a:xfrm>
            <a:off x="2858781" y="938341"/>
            <a:ext cx="6478121" cy="1712259"/>
          </a:xfrm>
          <a:custGeom>
            <a:avLst/>
            <a:gdLst/>
            <a:ahLst/>
            <a:cxnLst/>
            <a:rect l="l" t="t" r="r" b="b"/>
            <a:pathLst>
              <a:path w="7341870" h="1940560">
                <a:moveTo>
                  <a:pt x="7192048" y="0"/>
                </a:moveTo>
                <a:lnTo>
                  <a:pt x="149364" y="0"/>
                </a:lnTo>
                <a:lnTo>
                  <a:pt x="102287" y="7646"/>
                </a:lnTo>
                <a:lnTo>
                  <a:pt x="61302" y="28915"/>
                </a:lnTo>
                <a:lnTo>
                  <a:pt x="28919" y="61296"/>
                </a:lnTo>
                <a:lnTo>
                  <a:pt x="7648" y="102282"/>
                </a:lnTo>
                <a:lnTo>
                  <a:pt x="0" y="149364"/>
                </a:lnTo>
                <a:lnTo>
                  <a:pt x="0" y="1790687"/>
                </a:lnTo>
                <a:lnTo>
                  <a:pt x="7648" y="1837769"/>
                </a:lnTo>
                <a:lnTo>
                  <a:pt x="28919" y="1878755"/>
                </a:lnTo>
                <a:lnTo>
                  <a:pt x="61302" y="1911136"/>
                </a:lnTo>
                <a:lnTo>
                  <a:pt x="102287" y="1932405"/>
                </a:lnTo>
                <a:lnTo>
                  <a:pt x="149364" y="1940052"/>
                </a:lnTo>
                <a:lnTo>
                  <a:pt x="7192048" y="1940052"/>
                </a:lnTo>
                <a:lnTo>
                  <a:pt x="7239130" y="1932405"/>
                </a:lnTo>
                <a:lnTo>
                  <a:pt x="7280115" y="1911136"/>
                </a:lnTo>
                <a:lnTo>
                  <a:pt x="7312497" y="1878755"/>
                </a:lnTo>
                <a:lnTo>
                  <a:pt x="7333765" y="1837769"/>
                </a:lnTo>
                <a:lnTo>
                  <a:pt x="7341412" y="1790687"/>
                </a:lnTo>
                <a:lnTo>
                  <a:pt x="7341412" y="149364"/>
                </a:lnTo>
                <a:lnTo>
                  <a:pt x="7333765" y="102282"/>
                </a:lnTo>
                <a:lnTo>
                  <a:pt x="7312497" y="61296"/>
                </a:lnTo>
                <a:lnTo>
                  <a:pt x="7280115" y="28915"/>
                </a:lnTo>
                <a:lnTo>
                  <a:pt x="7239130" y="7646"/>
                </a:lnTo>
                <a:lnTo>
                  <a:pt x="7192048" y="0"/>
                </a:lnTo>
                <a:close/>
              </a:path>
            </a:pathLst>
          </a:custGeom>
          <a:solidFill>
            <a:srgbClr val="8B0E04"/>
          </a:solid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4" name="object 4"/>
          <p:cNvSpPr txBox="1"/>
          <p:nvPr/>
        </p:nvSpPr>
        <p:spPr>
          <a:xfrm>
            <a:off x="983353" y="1610653"/>
            <a:ext cx="1072978" cy="565313"/>
          </a:xfrm>
          <a:prstGeom prst="rect">
            <a:avLst/>
          </a:prstGeom>
        </p:spPr>
        <p:txBody>
          <a:bodyPr vert="horz" wrap="square" lIns="0" tIns="11206" rIns="0" bIns="0" rtlCol="0">
            <a:spAutoFit/>
          </a:bodyPr>
          <a:lstStyle/>
          <a:p>
            <a:pPr algn="ctr"/>
            <a:r>
              <a:rPr dirty="0">
                <a:latin typeface="Helvetica" panose="020B0604020202020204" pitchFamily="34" charset="0"/>
                <a:cs typeface="Helvetica" panose="020B0604020202020204" pitchFamily="34" charset="0"/>
              </a:rPr>
              <a:t>Address </a:t>
            </a:r>
            <a:r>
              <a:rPr b="1" dirty="0">
                <a:latin typeface="Helvetica" panose="020B0604020202020204" pitchFamily="34" charset="0"/>
                <a:cs typeface="Helvetica" panose="020B0604020202020204" pitchFamily="34" charset="0"/>
              </a:rPr>
              <a:t>Context</a:t>
            </a:r>
          </a:p>
        </p:txBody>
      </p:sp>
      <p:sp>
        <p:nvSpPr>
          <p:cNvPr id="5" name="object 5"/>
          <p:cNvSpPr/>
          <p:nvPr/>
        </p:nvSpPr>
        <p:spPr>
          <a:xfrm>
            <a:off x="2862638" y="3661035"/>
            <a:ext cx="6475319" cy="361949"/>
          </a:xfrm>
          <a:custGeom>
            <a:avLst/>
            <a:gdLst/>
            <a:ahLst/>
            <a:cxnLst/>
            <a:rect l="l" t="t" r="r" b="b"/>
            <a:pathLst>
              <a:path w="7338695" h="410210">
                <a:moveTo>
                  <a:pt x="7269835" y="0"/>
                </a:moveTo>
                <a:lnTo>
                  <a:pt x="68668" y="0"/>
                </a:lnTo>
                <a:lnTo>
                  <a:pt x="42005" y="5417"/>
                </a:lnTo>
                <a:lnTo>
                  <a:pt x="20170" y="20169"/>
                </a:lnTo>
                <a:lnTo>
                  <a:pt x="5418" y="41999"/>
                </a:lnTo>
                <a:lnTo>
                  <a:pt x="0" y="68656"/>
                </a:lnTo>
                <a:lnTo>
                  <a:pt x="0" y="341477"/>
                </a:lnTo>
                <a:lnTo>
                  <a:pt x="5418" y="368133"/>
                </a:lnTo>
                <a:lnTo>
                  <a:pt x="20170" y="389964"/>
                </a:lnTo>
                <a:lnTo>
                  <a:pt x="42005" y="404715"/>
                </a:lnTo>
                <a:lnTo>
                  <a:pt x="68668" y="410133"/>
                </a:lnTo>
                <a:lnTo>
                  <a:pt x="7269835" y="410133"/>
                </a:lnTo>
                <a:lnTo>
                  <a:pt x="7296497" y="404715"/>
                </a:lnTo>
                <a:lnTo>
                  <a:pt x="7318327" y="389964"/>
                </a:lnTo>
                <a:lnTo>
                  <a:pt x="7333075" y="368133"/>
                </a:lnTo>
                <a:lnTo>
                  <a:pt x="7338491" y="341477"/>
                </a:lnTo>
                <a:lnTo>
                  <a:pt x="7338491" y="68656"/>
                </a:lnTo>
                <a:lnTo>
                  <a:pt x="7333075" y="41999"/>
                </a:lnTo>
                <a:lnTo>
                  <a:pt x="7318327" y="20169"/>
                </a:lnTo>
                <a:lnTo>
                  <a:pt x="7296497" y="5417"/>
                </a:lnTo>
                <a:lnTo>
                  <a:pt x="7269835" y="0"/>
                </a:lnTo>
                <a:close/>
              </a:path>
            </a:pathLst>
          </a:custGeom>
          <a:solidFill>
            <a:srgbClr val="F89727"/>
          </a:solid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6" name="object 6"/>
          <p:cNvSpPr txBox="1"/>
          <p:nvPr/>
        </p:nvSpPr>
        <p:spPr>
          <a:xfrm>
            <a:off x="4668932" y="3677848"/>
            <a:ext cx="2744316" cy="288314"/>
          </a:xfrm>
          <a:prstGeom prst="rect">
            <a:avLst/>
          </a:prstGeom>
        </p:spPr>
        <p:txBody>
          <a:bodyPr vert="horz" wrap="square" lIns="0" tIns="11206" rIns="0" bIns="0" rtlCol="0">
            <a:spAutoFit/>
          </a:bodyPr>
          <a:lstStyle/>
          <a:p>
            <a:pPr algn="ctr"/>
            <a:r>
              <a:rPr sz="1588" b="1" spc="-93" dirty="0">
                <a:solidFill>
                  <a:srgbClr val="FFFFFF"/>
                </a:solidFill>
                <a:latin typeface="Helvetica" panose="020B0604020202020204" pitchFamily="34" charset="0"/>
                <a:cs typeface="Helvetica" panose="020B0604020202020204" pitchFamily="34" charset="0"/>
              </a:rPr>
              <a:t>Implementation</a:t>
            </a:r>
            <a:r>
              <a:rPr sz="1588" b="1" spc="-119" dirty="0">
                <a:solidFill>
                  <a:srgbClr val="FFFFFF"/>
                </a:solidFill>
                <a:latin typeface="Helvetica" panose="020B0604020202020204" pitchFamily="34" charset="0"/>
                <a:cs typeface="Helvetica" panose="020B0604020202020204" pitchFamily="34" charset="0"/>
              </a:rPr>
              <a:t> </a:t>
            </a:r>
            <a:r>
              <a:rPr b="1" spc="-101" dirty="0">
                <a:solidFill>
                  <a:srgbClr val="FFFFFF"/>
                </a:solidFill>
                <a:latin typeface="Helvetica" panose="020B0604020202020204" pitchFamily="34" charset="0"/>
                <a:cs typeface="Helvetica" panose="020B0604020202020204" pitchFamily="34" charset="0"/>
              </a:rPr>
              <a:t>Strategies</a:t>
            </a:r>
            <a:endParaRPr sz="1588" dirty="0">
              <a:latin typeface="Helvetica" panose="020B0604020202020204" pitchFamily="34" charset="0"/>
              <a:cs typeface="Helvetica" panose="020B0604020202020204" pitchFamily="34" charset="0"/>
            </a:endParaRPr>
          </a:p>
        </p:txBody>
      </p:sp>
      <p:sp>
        <p:nvSpPr>
          <p:cNvPr id="7" name="object 7"/>
          <p:cNvSpPr txBox="1"/>
          <p:nvPr/>
        </p:nvSpPr>
        <p:spPr>
          <a:xfrm>
            <a:off x="5273041" y="4395704"/>
            <a:ext cx="1920484" cy="288314"/>
          </a:xfrm>
          <a:prstGeom prst="rect">
            <a:avLst/>
          </a:prstGeom>
        </p:spPr>
        <p:txBody>
          <a:bodyPr vert="horz" wrap="square" lIns="0" tIns="11206" rIns="0" bIns="0" rtlCol="0">
            <a:spAutoFit/>
          </a:bodyPr>
          <a:lstStyle/>
          <a:p>
            <a:pPr algn="ctr"/>
            <a:r>
              <a:rPr sz="1588" b="1" spc="-49" dirty="0">
                <a:solidFill>
                  <a:srgbClr val="FFFFFF"/>
                </a:solidFill>
                <a:latin typeface="Helvetica" panose="020B0604020202020204" pitchFamily="34" charset="0"/>
                <a:cs typeface="Helvetica" panose="020B0604020202020204" pitchFamily="34" charset="0"/>
              </a:rPr>
              <a:t>RE-AIM</a:t>
            </a:r>
            <a:r>
              <a:rPr sz="1588" b="1" spc="-124" dirty="0">
                <a:solidFill>
                  <a:srgbClr val="FFFFFF"/>
                </a:solidFill>
                <a:latin typeface="Helvetica" panose="020B0604020202020204" pitchFamily="34" charset="0"/>
                <a:cs typeface="Helvetica" panose="020B0604020202020204" pitchFamily="34" charset="0"/>
              </a:rPr>
              <a:t> </a:t>
            </a:r>
            <a:r>
              <a:rPr b="1" spc="-93" dirty="0">
                <a:solidFill>
                  <a:srgbClr val="FFFFFF"/>
                </a:solidFill>
                <a:latin typeface="Helvetica" panose="020B0604020202020204" pitchFamily="34" charset="0"/>
                <a:cs typeface="Helvetica" panose="020B0604020202020204" pitchFamily="34" charset="0"/>
              </a:rPr>
              <a:t>Outcomes</a:t>
            </a:r>
            <a:endParaRPr sz="1588" dirty="0">
              <a:latin typeface="Helvetica" panose="020B0604020202020204" pitchFamily="34" charset="0"/>
              <a:cs typeface="Helvetica" panose="020B0604020202020204" pitchFamily="34" charset="0"/>
            </a:endParaRPr>
          </a:p>
        </p:txBody>
      </p:sp>
      <p:sp>
        <p:nvSpPr>
          <p:cNvPr id="8" name="object 8"/>
          <p:cNvSpPr/>
          <p:nvPr/>
        </p:nvSpPr>
        <p:spPr>
          <a:xfrm>
            <a:off x="3008964" y="1406198"/>
            <a:ext cx="3032871"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9" name="object 9"/>
          <p:cNvSpPr txBox="1"/>
          <p:nvPr/>
        </p:nvSpPr>
        <p:spPr>
          <a:xfrm>
            <a:off x="3077951" y="1425204"/>
            <a:ext cx="2963884" cy="445922"/>
          </a:xfrm>
          <a:prstGeom prst="rect">
            <a:avLst/>
          </a:prstGeom>
        </p:spPr>
        <p:txBody>
          <a:bodyPr vert="horz" wrap="square" lIns="0" tIns="11206" rIns="0" bIns="0" rtlCol="0">
            <a:spAutoFit/>
          </a:bodyPr>
          <a:lstStyle/>
          <a:p>
            <a:pPr marR="4483" algn="ctr"/>
            <a:r>
              <a:rPr sz="1412" spc="-4" dirty="0">
                <a:solidFill>
                  <a:srgbClr val="231F20"/>
                </a:solidFill>
                <a:latin typeface="Helvetica" panose="020B0604020202020204" pitchFamily="34" charset="0"/>
                <a:cs typeface="Helvetica" panose="020B0604020202020204" pitchFamily="34" charset="0"/>
              </a:rPr>
              <a:t>Multi-level/Multi-sector</a:t>
            </a:r>
            <a:endParaRPr lang="en-US" sz="1412" spc="-4" dirty="0">
              <a:solidFill>
                <a:srgbClr val="231F20"/>
              </a:solidFill>
              <a:latin typeface="Helvetica" panose="020B0604020202020204" pitchFamily="34" charset="0"/>
              <a:cs typeface="Helvetica" panose="020B0604020202020204" pitchFamily="34" charset="0"/>
            </a:endParaRPr>
          </a:p>
          <a:p>
            <a:pPr marR="4483" algn="ctr"/>
            <a:r>
              <a:rPr sz="1412" dirty="0">
                <a:solidFill>
                  <a:srgbClr val="231F20"/>
                </a:solidFill>
                <a:latin typeface="Helvetica" panose="020B0604020202020204" pitchFamily="34" charset="0"/>
                <a:cs typeface="Helvetica" panose="020B0604020202020204" pitchFamily="34" charset="0"/>
              </a:rPr>
              <a:t>Perspectives</a:t>
            </a:r>
            <a:r>
              <a:rPr lang="en-US" sz="1412" dirty="0">
                <a:solidFill>
                  <a:srgbClr val="231F20"/>
                </a:solidFill>
                <a:latin typeface="Helvetica" panose="020B0604020202020204" pitchFamily="34" charset="0"/>
                <a:cs typeface="Helvetica" panose="020B0604020202020204" pitchFamily="34" charset="0"/>
              </a:rPr>
              <a:t> </a:t>
            </a:r>
            <a:r>
              <a:rPr sz="1412" spc="-22" dirty="0">
                <a:solidFill>
                  <a:srgbClr val="231F20"/>
                </a:solidFill>
                <a:latin typeface="Helvetica" panose="020B0604020202020204" pitchFamily="34" charset="0"/>
                <a:cs typeface="Helvetica" panose="020B0604020202020204" pitchFamily="34" charset="0"/>
              </a:rPr>
              <a:t>on</a:t>
            </a:r>
            <a:r>
              <a:rPr sz="1412" spc="-124" dirty="0">
                <a:solidFill>
                  <a:srgbClr val="231F20"/>
                </a:solidFill>
                <a:latin typeface="Helvetica" panose="020B0604020202020204" pitchFamily="34" charset="0"/>
                <a:cs typeface="Helvetica" panose="020B0604020202020204" pitchFamily="34" charset="0"/>
              </a:rPr>
              <a:t> </a:t>
            </a:r>
            <a:r>
              <a:rPr sz="1412" spc="-26" dirty="0">
                <a:solidFill>
                  <a:srgbClr val="231F20"/>
                </a:solidFill>
                <a:latin typeface="Helvetica" panose="020B0604020202020204" pitchFamily="34" charset="0"/>
                <a:cs typeface="Helvetica" panose="020B0604020202020204" pitchFamily="34" charset="0"/>
              </a:rPr>
              <a:t>Intervention</a:t>
            </a:r>
            <a:endParaRPr sz="1412" dirty="0">
              <a:latin typeface="Helvetica" panose="020B0604020202020204" pitchFamily="34" charset="0"/>
              <a:cs typeface="Helvetica" panose="020B0604020202020204" pitchFamily="34" charset="0"/>
            </a:endParaRPr>
          </a:p>
        </p:txBody>
      </p:sp>
      <p:sp>
        <p:nvSpPr>
          <p:cNvPr id="10" name="object 10"/>
          <p:cNvSpPr/>
          <p:nvPr/>
        </p:nvSpPr>
        <p:spPr>
          <a:xfrm>
            <a:off x="3013583" y="2012263"/>
            <a:ext cx="3032871"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11" name="object 11"/>
          <p:cNvSpPr txBox="1"/>
          <p:nvPr/>
        </p:nvSpPr>
        <p:spPr>
          <a:xfrm>
            <a:off x="3173732" y="2163477"/>
            <a:ext cx="2745171" cy="228619"/>
          </a:xfrm>
          <a:prstGeom prst="rect">
            <a:avLst/>
          </a:prstGeom>
        </p:spPr>
        <p:txBody>
          <a:bodyPr vert="horz" wrap="square" lIns="0" tIns="11206" rIns="0" bIns="0" rtlCol="0">
            <a:spAutoFit/>
          </a:bodyPr>
          <a:lstStyle/>
          <a:p>
            <a:pPr algn="ctr"/>
            <a:r>
              <a:rPr sz="1412" spc="-4" dirty="0">
                <a:solidFill>
                  <a:srgbClr val="010202"/>
                </a:solidFill>
                <a:latin typeface="Helvetica" panose="020B0604020202020204" pitchFamily="34" charset="0"/>
                <a:cs typeface="Helvetica" panose="020B0604020202020204" pitchFamily="34" charset="0"/>
              </a:rPr>
              <a:t>Multi-level </a:t>
            </a:r>
            <a:r>
              <a:rPr sz="1412" spc="-9" dirty="0">
                <a:solidFill>
                  <a:srgbClr val="010202"/>
                </a:solidFill>
                <a:latin typeface="Helvetica" panose="020B0604020202020204" pitchFamily="34" charset="0"/>
                <a:cs typeface="Helvetica" panose="020B0604020202020204" pitchFamily="34" charset="0"/>
              </a:rPr>
              <a:t>Partner</a:t>
            </a:r>
            <a:r>
              <a:rPr sz="1412" spc="-224" dirty="0">
                <a:solidFill>
                  <a:srgbClr val="010202"/>
                </a:solidFill>
                <a:latin typeface="Helvetica" panose="020B0604020202020204" pitchFamily="34" charset="0"/>
                <a:cs typeface="Helvetica" panose="020B0604020202020204" pitchFamily="34" charset="0"/>
              </a:rPr>
              <a:t> </a:t>
            </a:r>
            <a:r>
              <a:rPr sz="1412" dirty="0">
                <a:solidFill>
                  <a:srgbClr val="010202"/>
                </a:solidFill>
                <a:latin typeface="Helvetica" panose="020B0604020202020204" pitchFamily="34" charset="0"/>
                <a:cs typeface="Helvetica" panose="020B0604020202020204" pitchFamily="34" charset="0"/>
              </a:rPr>
              <a:t>Characteristics</a:t>
            </a:r>
            <a:endParaRPr sz="1412" dirty="0">
              <a:latin typeface="Helvetica" panose="020B0604020202020204" pitchFamily="34" charset="0"/>
              <a:cs typeface="Helvetica" panose="020B0604020202020204" pitchFamily="34" charset="0"/>
            </a:endParaRPr>
          </a:p>
        </p:txBody>
      </p:sp>
      <p:sp>
        <p:nvSpPr>
          <p:cNvPr id="12" name="object 12"/>
          <p:cNvSpPr/>
          <p:nvPr/>
        </p:nvSpPr>
        <p:spPr>
          <a:xfrm>
            <a:off x="6148940" y="2010633"/>
            <a:ext cx="3032871"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13" name="object 13"/>
          <p:cNvSpPr/>
          <p:nvPr/>
        </p:nvSpPr>
        <p:spPr>
          <a:xfrm>
            <a:off x="5271122" y="5440957"/>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15" name="object 15"/>
          <p:cNvSpPr txBox="1"/>
          <p:nvPr/>
        </p:nvSpPr>
        <p:spPr>
          <a:xfrm>
            <a:off x="4928426" y="985301"/>
            <a:ext cx="2335306" cy="255678"/>
          </a:xfrm>
          <a:prstGeom prst="rect">
            <a:avLst/>
          </a:prstGeom>
        </p:spPr>
        <p:txBody>
          <a:bodyPr vert="horz" wrap="square" lIns="0" tIns="11206" rIns="0" bIns="0" rtlCol="0">
            <a:spAutoFit/>
          </a:bodyPr>
          <a:lstStyle/>
          <a:p>
            <a:pPr marL="11206">
              <a:spcBef>
                <a:spcPts val="88"/>
              </a:spcBef>
            </a:pPr>
            <a:r>
              <a:rPr sz="1588" b="1" spc="-40" dirty="0">
                <a:solidFill>
                  <a:srgbClr val="FFFFFF"/>
                </a:solidFill>
                <a:latin typeface="Helvetica" panose="020B0604020202020204" pitchFamily="34" charset="0"/>
                <a:cs typeface="Helvetica" panose="020B0604020202020204" pitchFamily="34" charset="0"/>
              </a:rPr>
              <a:t>PRISM </a:t>
            </a:r>
            <a:r>
              <a:rPr sz="1588" b="1" spc="-75" dirty="0">
                <a:solidFill>
                  <a:srgbClr val="FFFFFF"/>
                </a:solidFill>
                <a:latin typeface="Helvetica" panose="020B0604020202020204" pitchFamily="34" charset="0"/>
                <a:cs typeface="Helvetica" panose="020B0604020202020204" pitchFamily="34" charset="0"/>
              </a:rPr>
              <a:t>Contextual</a:t>
            </a:r>
            <a:r>
              <a:rPr sz="1588" b="1" spc="-154" dirty="0">
                <a:solidFill>
                  <a:srgbClr val="FFFFFF"/>
                </a:solidFill>
                <a:latin typeface="Helvetica" panose="020B0604020202020204" pitchFamily="34" charset="0"/>
                <a:cs typeface="Helvetica" panose="020B0604020202020204" pitchFamily="34" charset="0"/>
              </a:rPr>
              <a:t> </a:t>
            </a:r>
            <a:r>
              <a:rPr sz="1588" b="1" spc="-88" dirty="0">
                <a:solidFill>
                  <a:srgbClr val="FFFFFF"/>
                </a:solidFill>
                <a:latin typeface="Helvetica" panose="020B0604020202020204" pitchFamily="34" charset="0"/>
                <a:cs typeface="Helvetica" panose="020B0604020202020204" pitchFamily="34" charset="0"/>
              </a:rPr>
              <a:t>Factors</a:t>
            </a:r>
            <a:endParaRPr sz="1588" dirty="0">
              <a:latin typeface="Helvetica" panose="020B0604020202020204" pitchFamily="34" charset="0"/>
              <a:cs typeface="Helvetica" panose="020B0604020202020204" pitchFamily="34" charset="0"/>
            </a:endParaRPr>
          </a:p>
        </p:txBody>
      </p:sp>
      <p:sp>
        <p:nvSpPr>
          <p:cNvPr id="16" name="object 16"/>
          <p:cNvSpPr/>
          <p:nvPr/>
        </p:nvSpPr>
        <p:spPr>
          <a:xfrm>
            <a:off x="2861354" y="2982571"/>
            <a:ext cx="6475319" cy="361949"/>
          </a:xfrm>
          <a:custGeom>
            <a:avLst/>
            <a:gdLst/>
            <a:ahLst/>
            <a:cxnLst/>
            <a:rect l="l" t="t" r="r" b="b"/>
            <a:pathLst>
              <a:path w="7338695" h="410210">
                <a:moveTo>
                  <a:pt x="7269835" y="0"/>
                </a:moveTo>
                <a:lnTo>
                  <a:pt x="68668" y="0"/>
                </a:lnTo>
                <a:lnTo>
                  <a:pt x="42005" y="5417"/>
                </a:lnTo>
                <a:lnTo>
                  <a:pt x="20170" y="20169"/>
                </a:lnTo>
                <a:lnTo>
                  <a:pt x="5418" y="41999"/>
                </a:lnTo>
                <a:lnTo>
                  <a:pt x="0" y="68656"/>
                </a:lnTo>
                <a:lnTo>
                  <a:pt x="0" y="341477"/>
                </a:lnTo>
                <a:lnTo>
                  <a:pt x="5418" y="368133"/>
                </a:lnTo>
                <a:lnTo>
                  <a:pt x="20170" y="389964"/>
                </a:lnTo>
                <a:lnTo>
                  <a:pt x="42005" y="404715"/>
                </a:lnTo>
                <a:lnTo>
                  <a:pt x="68668" y="410133"/>
                </a:lnTo>
                <a:lnTo>
                  <a:pt x="7269835" y="410133"/>
                </a:lnTo>
                <a:lnTo>
                  <a:pt x="7296497" y="404715"/>
                </a:lnTo>
                <a:lnTo>
                  <a:pt x="7318327" y="389964"/>
                </a:lnTo>
                <a:lnTo>
                  <a:pt x="7333075" y="368133"/>
                </a:lnTo>
                <a:lnTo>
                  <a:pt x="7338491" y="341477"/>
                </a:lnTo>
                <a:lnTo>
                  <a:pt x="7338491" y="68656"/>
                </a:lnTo>
                <a:lnTo>
                  <a:pt x="7333075" y="41999"/>
                </a:lnTo>
                <a:lnTo>
                  <a:pt x="7318327" y="20169"/>
                </a:lnTo>
                <a:lnTo>
                  <a:pt x="7296497" y="5417"/>
                </a:lnTo>
                <a:lnTo>
                  <a:pt x="7269835" y="0"/>
                </a:lnTo>
                <a:close/>
              </a:path>
            </a:pathLst>
          </a:custGeom>
          <a:solidFill>
            <a:srgbClr val="233E94"/>
          </a:solid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17" name="object 17"/>
          <p:cNvSpPr txBox="1"/>
          <p:nvPr/>
        </p:nvSpPr>
        <p:spPr>
          <a:xfrm>
            <a:off x="4784348" y="3021961"/>
            <a:ext cx="2628900" cy="255678"/>
          </a:xfrm>
          <a:prstGeom prst="rect">
            <a:avLst/>
          </a:prstGeom>
        </p:spPr>
        <p:txBody>
          <a:bodyPr vert="horz" wrap="square" lIns="0" tIns="11206" rIns="0" bIns="0" rtlCol="0">
            <a:spAutoFit/>
          </a:bodyPr>
          <a:lstStyle/>
          <a:p>
            <a:pPr algn="ctr"/>
            <a:r>
              <a:rPr sz="1588" b="1" spc="-88" dirty="0">
                <a:solidFill>
                  <a:srgbClr val="FFFFFF"/>
                </a:solidFill>
                <a:latin typeface="Helvetica" panose="020B0604020202020204" pitchFamily="34" charset="0"/>
                <a:cs typeface="Helvetica" panose="020B0604020202020204" pitchFamily="34" charset="0"/>
              </a:rPr>
              <a:t>Intervention, </a:t>
            </a:r>
            <a:r>
              <a:rPr sz="1588" b="1" spc="-132" dirty="0">
                <a:solidFill>
                  <a:srgbClr val="FFFFFF"/>
                </a:solidFill>
                <a:latin typeface="Helvetica" panose="020B0604020202020204" pitchFamily="34" charset="0"/>
                <a:cs typeface="Helvetica" panose="020B0604020202020204" pitchFamily="34" charset="0"/>
              </a:rPr>
              <a:t>Program </a:t>
            </a:r>
            <a:r>
              <a:rPr sz="1588" b="1" spc="-124" dirty="0">
                <a:solidFill>
                  <a:srgbClr val="FFFFFF"/>
                </a:solidFill>
                <a:latin typeface="Helvetica" panose="020B0604020202020204" pitchFamily="34" charset="0"/>
                <a:cs typeface="Helvetica" panose="020B0604020202020204" pitchFamily="34" charset="0"/>
              </a:rPr>
              <a:t>or</a:t>
            </a:r>
            <a:r>
              <a:rPr sz="1588" b="1" spc="-40" dirty="0">
                <a:solidFill>
                  <a:srgbClr val="FFFFFF"/>
                </a:solidFill>
                <a:latin typeface="Helvetica" panose="020B0604020202020204" pitchFamily="34" charset="0"/>
                <a:cs typeface="Helvetica" panose="020B0604020202020204" pitchFamily="34" charset="0"/>
              </a:rPr>
              <a:t> </a:t>
            </a:r>
            <a:r>
              <a:rPr sz="1588" b="1" spc="-115" dirty="0">
                <a:solidFill>
                  <a:srgbClr val="FFFFFF"/>
                </a:solidFill>
                <a:latin typeface="Helvetica" panose="020B0604020202020204" pitchFamily="34" charset="0"/>
                <a:cs typeface="Helvetica" panose="020B0604020202020204" pitchFamily="34" charset="0"/>
              </a:rPr>
              <a:t>Policy</a:t>
            </a:r>
            <a:endParaRPr sz="1588">
              <a:latin typeface="Helvetica" panose="020B0604020202020204" pitchFamily="34" charset="0"/>
              <a:cs typeface="Helvetica" panose="020B0604020202020204" pitchFamily="34" charset="0"/>
            </a:endParaRPr>
          </a:p>
        </p:txBody>
      </p:sp>
      <p:sp>
        <p:nvSpPr>
          <p:cNvPr id="18" name="object 18"/>
          <p:cNvSpPr/>
          <p:nvPr/>
        </p:nvSpPr>
        <p:spPr>
          <a:xfrm>
            <a:off x="6148940" y="1406077"/>
            <a:ext cx="3032871" cy="494179"/>
          </a:xfrm>
          <a:custGeom>
            <a:avLst/>
            <a:gdLst/>
            <a:ahLst/>
            <a:cxnLst/>
            <a:rect l="l" t="t" r="r" b="b"/>
            <a:pathLst>
              <a:path w="3437254" h="560069">
                <a:moveTo>
                  <a:pt x="3322434" y="0"/>
                </a:moveTo>
                <a:lnTo>
                  <a:pt x="114299" y="0"/>
                </a:lnTo>
                <a:lnTo>
                  <a:pt x="69919" y="9018"/>
                </a:lnTo>
                <a:lnTo>
                  <a:pt x="33575" y="33575"/>
                </a:lnTo>
                <a:lnTo>
                  <a:pt x="9018" y="69919"/>
                </a:lnTo>
                <a:lnTo>
                  <a:pt x="0" y="114300"/>
                </a:lnTo>
                <a:lnTo>
                  <a:pt x="0" y="445592"/>
                </a:lnTo>
                <a:lnTo>
                  <a:pt x="9018" y="489972"/>
                </a:lnTo>
                <a:lnTo>
                  <a:pt x="33575" y="526316"/>
                </a:lnTo>
                <a:lnTo>
                  <a:pt x="69919" y="550873"/>
                </a:lnTo>
                <a:lnTo>
                  <a:pt x="114299" y="559892"/>
                </a:lnTo>
                <a:lnTo>
                  <a:pt x="3322434" y="559892"/>
                </a:lnTo>
                <a:lnTo>
                  <a:pt x="3366814" y="550873"/>
                </a:lnTo>
                <a:lnTo>
                  <a:pt x="3403158" y="526316"/>
                </a:lnTo>
                <a:lnTo>
                  <a:pt x="3427715" y="489972"/>
                </a:lnTo>
                <a:lnTo>
                  <a:pt x="3436734" y="445592"/>
                </a:lnTo>
                <a:lnTo>
                  <a:pt x="3436734" y="114300"/>
                </a:lnTo>
                <a:lnTo>
                  <a:pt x="3427715" y="69919"/>
                </a:lnTo>
                <a:lnTo>
                  <a:pt x="3403158" y="33575"/>
                </a:lnTo>
                <a:lnTo>
                  <a:pt x="3366814" y="9018"/>
                </a:lnTo>
                <a:lnTo>
                  <a:pt x="3322434" y="0"/>
                </a:lnTo>
                <a:close/>
              </a:path>
            </a:pathLst>
          </a:custGeom>
          <a:solidFill>
            <a:srgbClr val="FFFFFF"/>
          </a:solid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19" name="object 19"/>
          <p:cNvSpPr txBox="1"/>
          <p:nvPr/>
        </p:nvSpPr>
        <p:spPr>
          <a:xfrm>
            <a:off x="6530604" y="1425204"/>
            <a:ext cx="2652432" cy="445922"/>
          </a:xfrm>
          <a:prstGeom prst="rect">
            <a:avLst/>
          </a:prstGeom>
        </p:spPr>
        <p:txBody>
          <a:bodyPr vert="horz" wrap="square" lIns="0" tIns="11206" rIns="0" bIns="0" rtlCol="0">
            <a:spAutoFit/>
          </a:bodyPr>
          <a:lstStyle/>
          <a:p>
            <a:pPr marR="435932" algn="ctr"/>
            <a:r>
              <a:rPr sz="1412" spc="-13" dirty="0">
                <a:solidFill>
                  <a:srgbClr val="010202"/>
                </a:solidFill>
                <a:latin typeface="Helvetica" panose="020B0604020202020204" pitchFamily="34" charset="0"/>
                <a:cs typeface="Helvetica" panose="020B0604020202020204" pitchFamily="34" charset="0"/>
              </a:rPr>
              <a:t>External</a:t>
            </a:r>
            <a:r>
              <a:rPr sz="1412" spc="-190" dirty="0">
                <a:solidFill>
                  <a:srgbClr val="010202"/>
                </a:solidFill>
                <a:latin typeface="Helvetica" panose="020B0604020202020204" pitchFamily="34" charset="0"/>
                <a:cs typeface="Helvetica" panose="020B0604020202020204" pitchFamily="34" charset="0"/>
              </a:rPr>
              <a:t> </a:t>
            </a:r>
            <a:r>
              <a:rPr sz="1412" spc="-4" dirty="0">
                <a:solidFill>
                  <a:srgbClr val="010202"/>
                </a:solidFill>
                <a:latin typeface="Helvetica" panose="020B0604020202020204" pitchFamily="34" charset="0"/>
                <a:cs typeface="Helvetica" panose="020B0604020202020204" pitchFamily="34" charset="0"/>
              </a:rPr>
              <a:t>Environment</a:t>
            </a:r>
            <a:r>
              <a:rPr lang="en-US" sz="1412" spc="-4" dirty="0">
                <a:solidFill>
                  <a:srgbClr val="010202"/>
                </a:solidFill>
                <a:latin typeface="Helvetica" panose="020B0604020202020204" pitchFamily="34" charset="0"/>
                <a:cs typeface="Helvetica" panose="020B0604020202020204" pitchFamily="34" charset="0"/>
              </a:rPr>
              <a:t> </a:t>
            </a:r>
            <a:r>
              <a:rPr sz="1412" spc="-4" dirty="0">
                <a:solidFill>
                  <a:srgbClr val="010202"/>
                </a:solidFill>
                <a:latin typeface="Helvetica" panose="020B0604020202020204" pitchFamily="34" charset="0"/>
                <a:cs typeface="Helvetica" panose="020B0604020202020204" pitchFamily="34" charset="0"/>
              </a:rPr>
              <a:t>–  </a:t>
            </a:r>
            <a:r>
              <a:rPr sz="1412" spc="-22" dirty="0">
                <a:solidFill>
                  <a:srgbClr val="010202"/>
                </a:solidFill>
                <a:latin typeface="Helvetica" panose="020B0604020202020204" pitchFamily="34" charset="0"/>
                <a:cs typeface="Helvetica" panose="020B0604020202020204" pitchFamily="34" charset="0"/>
              </a:rPr>
              <a:t>Drivers </a:t>
            </a:r>
            <a:r>
              <a:rPr sz="1412" spc="-26" dirty="0">
                <a:solidFill>
                  <a:srgbClr val="010202"/>
                </a:solidFill>
                <a:latin typeface="Helvetica" panose="020B0604020202020204" pitchFamily="34" charset="0"/>
                <a:cs typeface="Helvetica" panose="020B0604020202020204" pitchFamily="34" charset="0"/>
              </a:rPr>
              <a:t>of</a:t>
            </a:r>
            <a:r>
              <a:rPr sz="1412" spc="-199" dirty="0">
                <a:solidFill>
                  <a:srgbClr val="010202"/>
                </a:solidFill>
                <a:latin typeface="Helvetica" panose="020B0604020202020204" pitchFamily="34" charset="0"/>
                <a:cs typeface="Helvetica" panose="020B0604020202020204" pitchFamily="34" charset="0"/>
              </a:rPr>
              <a:t> </a:t>
            </a:r>
            <a:r>
              <a:rPr sz="1412" spc="-13" dirty="0">
                <a:solidFill>
                  <a:srgbClr val="010202"/>
                </a:solidFill>
                <a:latin typeface="Helvetica" panose="020B0604020202020204" pitchFamily="34" charset="0"/>
                <a:cs typeface="Helvetica" panose="020B0604020202020204" pitchFamily="34" charset="0"/>
              </a:rPr>
              <a:t>Equity</a:t>
            </a:r>
            <a:endParaRPr sz="1412" dirty="0">
              <a:latin typeface="Helvetica" panose="020B0604020202020204" pitchFamily="34" charset="0"/>
              <a:cs typeface="Helvetica" panose="020B0604020202020204" pitchFamily="34" charset="0"/>
            </a:endParaRPr>
          </a:p>
        </p:txBody>
      </p:sp>
      <p:sp>
        <p:nvSpPr>
          <p:cNvPr id="20" name="object 20"/>
          <p:cNvSpPr/>
          <p:nvPr/>
        </p:nvSpPr>
        <p:spPr>
          <a:xfrm>
            <a:off x="6371522" y="4799548"/>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21" name="object 21"/>
          <p:cNvSpPr txBox="1"/>
          <p:nvPr/>
        </p:nvSpPr>
        <p:spPr>
          <a:xfrm>
            <a:off x="6621349" y="4931860"/>
            <a:ext cx="1144351" cy="228619"/>
          </a:xfrm>
          <a:prstGeom prst="rect">
            <a:avLst/>
          </a:prstGeom>
        </p:spPr>
        <p:txBody>
          <a:bodyPr vert="horz" wrap="square" lIns="0" tIns="11206" rIns="0" bIns="0" rtlCol="0">
            <a:spAutoFit/>
          </a:bodyPr>
          <a:lstStyle/>
          <a:p>
            <a:pPr algn="ctr"/>
            <a:r>
              <a:rPr sz="1412" spc="-18" dirty="0">
                <a:solidFill>
                  <a:srgbClr val="010202"/>
                </a:solidFill>
                <a:latin typeface="Helvetica" panose="020B0604020202020204" pitchFamily="34" charset="0"/>
                <a:cs typeface="Helvetica" panose="020B0604020202020204" pitchFamily="34" charset="0"/>
              </a:rPr>
              <a:t>Effectiveness</a:t>
            </a:r>
            <a:endParaRPr sz="1412" dirty="0">
              <a:latin typeface="Helvetica" panose="020B0604020202020204" pitchFamily="34" charset="0"/>
              <a:cs typeface="Helvetica" panose="020B0604020202020204" pitchFamily="34" charset="0"/>
            </a:endParaRPr>
          </a:p>
        </p:txBody>
      </p:sp>
      <p:sp>
        <p:nvSpPr>
          <p:cNvPr id="22" name="object 22"/>
          <p:cNvSpPr/>
          <p:nvPr/>
        </p:nvSpPr>
        <p:spPr>
          <a:xfrm>
            <a:off x="7521639" y="5443199"/>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23" name="object 23"/>
          <p:cNvSpPr txBox="1"/>
          <p:nvPr/>
        </p:nvSpPr>
        <p:spPr>
          <a:xfrm>
            <a:off x="7804191" y="5559570"/>
            <a:ext cx="1145328" cy="228054"/>
          </a:xfrm>
          <a:prstGeom prst="rect">
            <a:avLst/>
          </a:prstGeom>
        </p:spPr>
        <p:txBody>
          <a:bodyPr vert="horz" wrap="square" lIns="0" tIns="10646" rIns="0" bIns="0" rtlCol="0">
            <a:spAutoFit/>
          </a:bodyPr>
          <a:lstStyle/>
          <a:p>
            <a:pPr algn="ctr"/>
            <a:r>
              <a:rPr sz="1412" spc="97" dirty="0">
                <a:solidFill>
                  <a:srgbClr val="010202"/>
                </a:solidFill>
                <a:latin typeface="Helvetica" panose="020B0604020202020204" pitchFamily="34" charset="0"/>
                <a:cs typeface="Helvetica" panose="020B0604020202020204" pitchFamily="34" charset="0"/>
              </a:rPr>
              <a:t>M</a:t>
            </a:r>
            <a:r>
              <a:rPr sz="1412" spc="-13" dirty="0">
                <a:solidFill>
                  <a:srgbClr val="010202"/>
                </a:solidFill>
                <a:latin typeface="Helvetica" panose="020B0604020202020204" pitchFamily="34" charset="0"/>
                <a:cs typeface="Helvetica" panose="020B0604020202020204" pitchFamily="34" charset="0"/>
              </a:rPr>
              <a:t>a</a:t>
            </a:r>
            <a:r>
              <a:rPr sz="1412" spc="13" dirty="0">
                <a:solidFill>
                  <a:srgbClr val="010202"/>
                </a:solidFill>
                <a:latin typeface="Helvetica" panose="020B0604020202020204" pitchFamily="34" charset="0"/>
                <a:cs typeface="Helvetica" panose="020B0604020202020204" pitchFamily="34" charset="0"/>
              </a:rPr>
              <a:t>i</a:t>
            </a:r>
            <a:r>
              <a:rPr sz="1412" spc="-22" dirty="0">
                <a:solidFill>
                  <a:srgbClr val="010202"/>
                </a:solidFill>
                <a:latin typeface="Helvetica" panose="020B0604020202020204" pitchFamily="34" charset="0"/>
                <a:cs typeface="Helvetica" panose="020B0604020202020204" pitchFamily="34" charset="0"/>
              </a:rPr>
              <a:t>nte</a:t>
            </a:r>
            <a:r>
              <a:rPr sz="1412" spc="-13" dirty="0">
                <a:solidFill>
                  <a:srgbClr val="010202"/>
                </a:solidFill>
                <a:latin typeface="Helvetica" panose="020B0604020202020204" pitchFamily="34" charset="0"/>
                <a:cs typeface="Helvetica" panose="020B0604020202020204" pitchFamily="34" charset="0"/>
              </a:rPr>
              <a:t>nan</a:t>
            </a:r>
            <a:r>
              <a:rPr sz="1412" spc="62" dirty="0">
                <a:solidFill>
                  <a:srgbClr val="010202"/>
                </a:solidFill>
                <a:latin typeface="Helvetica" panose="020B0604020202020204" pitchFamily="34" charset="0"/>
                <a:cs typeface="Helvetica" panose="020B0604020202020204" pitchFamily="34" charset="0"/>
              </a:rPr>
              <a:t>c</a:t>
            </a:r>
            <a:r>
              <a:rPr sz="1412" spc="-18" dirty="0">
                <a:solidFill>
                  <a:srgbClr val="010202"/>
                </a:solidFill>
                <a:latin typeface="Helvetica" panose="020B0604020202020204" pitchFamily="34" charset="0"/>
                <a:cs typeface="Helvetica" panose="020B0604020202020204" pitchFamily="34" charset="0"/>
              </a:rPr>
              <a:t>e</a:t>
            </a:r>
            <a:endParaRPr sz="1412" dirty="0">
              <a:latin typeface="Helvetica" panose="020B0604020202020204" pitchFamily="34" charset="0"/>
              <a:cs typeface="Helvetica" panose="020B0604020202020204" pitchFamily="34" charset="0"/>
            </a:endParaRPr>
          </a:p>
        </p:txBody>
      </p:sp>
      <p:sp>
        <p:nvSpPr>
          <p:cNvPr id="24" name="object 24"/>
          <p:cNvSpPr/>
          <p:nvPr/>
        </p:nvSpPr>
        <p:spPr>
          <a:xfrm>
            <a:off x="4204341" y="4788699"/>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25" name="object 25"/>
          <p:cNvSpPr txBox="1"/>
          <p:nvPr/>
        </p:nvSpPr>
        <p:spPr>
          <a:xfrm>
            <a:off x="4741197" y="4932425"/>
            <a:ext cx="580835" cy="228054"/>
          </a:xfrm>
          <a:prstGeom prst="rect">
            <a:avLst/>
          </a:prstGeom>
        </p:spPr>
        <p:txBody>
          <a:bodyPr vert="horz" wrap="square" lIns="0" tIns="10646" rIns="0" bIns="0" rtlCol="0">
            <a:spAutoFit/>
          </a:bodyPr>
          <a:lstStyle/>
          <a:p>
            <a:pPr algn="ctr"/>
            <a:r>
              <a:rPr sz="1412" spc="4" dirty="0">
                <a:solidFill>
                  <a:srgbClr val="010202"/>
                </a:solidFill>
                <a:latin typeface="Helvetica" panose="020B0604020202020204" pitchFamily="34" charset="0"/>
                <a:cs typeface="Helvetica" panose="020B0604020202020204" pitchFamily="34" charset="0"/>
              </a:rPr>
              <a:t>Reach</a:t>
            </a:r>
            <a:endParaRPr sz="1412" dirty="0">
              <a:latin typeface="Helvetica" panose="020B0604020202020204" pitchFamily="34" charset="0"/>
              <a:cs typeface="Helvetica" panose="020B0604020202020204" pitchFamily="34" charset="0"/>
            </a:endParaRPr>
          </a:p>
        </p:txBody>
      </p:sp>
      <p:sp>
        <p:nvSpPr>
          <p:cNvPr id="26" name="object 26"/>
          <p:cNvSpPr/>
          <p:nvPr/>
        </p:nvSpPr>
        <p:spPr>
          <a:xfrm>
            <a:off x="3014383" y="5440241"/>
            <a:ext cx="1654549" cy="494179"/>
          </a:xfrm>
          <a:custGeom>
            <a:avLst/>
            <a:gdLst/>
            <a:ahLst/>
            <a:cxnLst/>
            <a:rect l="l" t="t" r="r" b="b"/>
            <a:pathLst>
              <a:path w="1875154" h="560070">
                <a:moveTo>
                  <a:pt x="1772246" y="0"/>
                </a:moveTo>
                <a:lnTo>
                  <a:pt x="102514" y="0"/>
                </a:lnTo>
                <a:lnTo>
                  <a:pt x="62611" y="8056"/>
                </a:lnTo>
                <a:lnTo>
                  <a:pt x="30025" y="30025"/>
                </a:lnTo>
                <a:lnTo>
                  <a:pt x="8056" y="62611"/>
                </a:lnTo>
                <a:lnTo>
                  <a:pt x="0" y="102514"/>
                </a:lnTo>
                <a:lnTo>
                  <a:pt x="0" y="457377"/>
                </a:lnTo>
                <a:lnTo>
                  <a:pt x="8056" y="497280"/>
                </a:lnTo>
                <a:lnTo>
                  <a:pt x="30025" y="529866"/>
                </a:lnTo>
                <a:lnTo>
                  <a:pt x="62611" y="551836"/>
                </a:lnTo>
                <a:lnTo>
                  <a:pt x="102514" y="559892"/>
                </a:lnTo>
                <a:lnTo>
                  <a:pt x="1772246" y="559892"/>
                </a:lnTo>
                <a:lnTo>
                  <a:pt x="1812149" y="551836"/>
                </a:lnTo>
                <a:lnTo>
                  <a:pt x="1844735" y="529866"/>
                </a:lnTo>
                <a:lnTo>
                  <a:pt x="1866705" y="497280"/>
                </a:lnTo>
                <a:lnTo>
                  <a:pt x="1874761" y="457377"/>
                </a:lnTo>
                <a:lnTo>
                  <a:pt x="1874761" y="102514"/>
                </a:lnTo>
                <a:lnTo>
                  <a:pt x="1866705" y="62611"/>
                </a:lnTo>
                <a:lnTo>
                  <a:pt x="1844735" y="30025"/>
                </a:lnTo>
                <a:lnTo>
                  <a:pt x="1812149" y="8056"/>
                </a:lnTo>
                <a:lnTo>
                  <a:pt x="1772246" y="0"/>
                </a:lnTo>
                <a:close/>
              </a:path>
            </a:pathLst>
          </a:custGeom>
          <a:solidFill>
            <a:srgbClr val="FFFFFF"/>
          </a:solid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27" name="object 27"/>
          <p:cNvSpPr txBox="1"/>
          <p:nvPr/>
        </p:nvSpPr>
        <p:spPr>
          <a:xfrm>
            <a:off x="5495487" y="5559570"/>
            <a:ext cx="1242172" cy="228619"/>
          </a:xfrm>
          <a:prstGeom prst="rect">
            <a:avLst/>
          </a:prstGeom>
        </p:spPr>
        <p:txBody>
          <a:bodyPr vert="horz" wrap="square" lIns="0" tIns="11206" rIns="0" bIns="0" rtlCol="0">
            <a:spAutoFit/>
          </a:bodyPr>
          <a:lstStyle/>
          <a:p>
            <a:pPr algn="ctr"/>
            <a:r>
              <a:rPr sz="1412" spc="-22" dirty="0">
                <a:solidFill>
                  <a:srgbClr val="010202"/>
                </a:solidFill>
                <a:latin typeface="Helvetica" panose="020B0604020202020204" pitchFamily="34" charset="0"/>
                <a:cs typeface="Helvetica" panose="020B0604020202020204" pitchFamily="34" charset="0"/>
              </a:rPr>
              <a:t>Implementation</a:t>
            </a:r>
            <a:endParaRPr sz="1412" dirty="0">
              <a:latin typeface="Helvetica" panose="020B0604020202020204" pitchFamily="34" charset="0"/>
              <a:cs typeface="Helvetica" panose="020B0604020202020204" pitchFamily="34" charset="0"/>
            </a:endParaRPr>
          </a:p>
        </p:txBody>
      </p:sp>
      <p:sp>
        <p:nvSpPr>
          <p:cNvPr id="28" name="object 28"/>
          <p:cNvSpPr/>
          <p:nvPr/>
        </p:nvSpPr>
        <p:spPr>
          <a:xfrm>
            <a:off x="2470881" y="2080995"/>
            <a:ext cx="248210" cy="1931894"/>
          </a:xfrm>
          <a:custGeom>
            <a:avLst/>
            <a:gdLst/>
            <a:ahLst/>
            <a:cxnLst/>
            <a:rect l="l" t="t" r="r" b="b"/>
            <a:pathLst>
              <a:path w="281305" h="2189479">
                <a:moveTo>
                  <a:pt x="266712" y="0"/>
                </a:moveTo>
                <a:lnTo>
                  <a:pt x="234614" y="25097"/>
                </a:lnTo>
                <a:lnTo>
                  <a:pt x="206062" y="55750"/>
                </a:lnTo>
                <a:lnTo>
                  <a:pt x="181057" y="91958"/>
                </a:lnTo>
                <a:lnTo>
                  <a:pt x="159600" y="133721"/>
                </a:lnTo>
                <a:lnTo>
                  <a:pt x="141693" y="181038"/>
                </a:lnTo>
                <a:lnTo>
                  <a:pt x="131128" y="218424"/>
                </a:lnTo>
                <a:lnTo>
                  <a:pt x="122278" y="259000"/>
                </a:lnTo>
                <a:lnTo>
                  <a:pt x="115141" y="302766"/>
                </a:lnTo>
                <a:lnTo>
                  <a:pt x="109716" y="349722"/>
                </a:lnTo>
                <a:lnTo>
                  <a:pt x="106000" y="399872"/>
                </a:lnTo>
                <a:lnTo>
                  <a:pt x="103989" y="453215"/>
                </a:lnTo>
                <a:lnTo>
                  <a:pt x="103682" y="509752"/>
                </a:lnTo>
                <a:lnTo>
                  <a:pt x="105943" y="753694"/>
                </a:lnTo>
                <a:lnTo>
                  <a:pt x="104429" y="829435"/>
                </a:lnTo>
                <a:lnTo>
                  <a:pt x="98375" y="893525"/>
                </a:lnTo>
                <a:lnTo>
                  <a:pt x="87780" y="945963"/>
                </a:lnTo>
                <a:lnTo>
                  <a:pt x="72644" y="986749"/>
                </a:lnTo>
                <a:lnTo>
                  <a:pt x="28754" y="1033363"/>
                </a:lnTo>
                <a:lnTo>
                  <a:pt x="0" y="1039190"/>
                </a:lnTo>
                <a:lnTo>
                  <a:pt x="1727" y="1152956"/>
                </a:lnTo>
                <a:lnTo>
                  <a:pt x="54801" y="1176441"/>
                </a:lnTo>
                <a:lnTo>
                  <a:pt x="90693" y="1246897"/>
                </a:lnTo>
                <a:lnTo>
                  <a:pt x="102196" y="1299738"/>
                </a:lnTo>
                <a:lnTo>
                  <a:pt x="109404" y="1364323"/>
                </a:lnTo>
                <a:lnTo>
                  <a:pt x="112318" y="1440649"/>
                </a:lnTo>
                <a:lnTo>
                  <a:pt x="114554" y="1682394"/>
                </a:lnTo>
                <a:lnTo>
                  <a:pt x="115858" y="1739183"/>
                </a:lnTo>
                <a:lnTo>
                  <a:pt x="118683" y="1792670"/>
                </a:lnTo>
                <a:lnTo>
                  <a:pt x="123022" y="1842855"/>
                </a:lnTo>
                <a:lnTo>
                  <a:pt x="128875" y="1889737"/>
                </a:lnTo>
                <a:lnTo>
                  <a:pt x="136236" y="1933316"/>
                </a:lnTo>
                <a:lnTo>
                  <a:pt x="145103" y="1973591"/>
                </a:lnTo>
                <a:lnTo>
                  <a:pt x="155473" y="2010562"/>
                </a:lnTo>
                <a:lnTo>
                  <a:pt x="176990" y="2068055"/>
                </a:lnTo>
                <a:lnTo>
                  <a:pt x="202968" y="2116937"/>
                </a:lnTo>
                <a:lnTo>
                  <a:pt x="233408" y="2157209"/>
                </a:lnTo>
                <a:lnTo>
                  <a:pt x="268312" y="2188870"/>
                </a:lnTo>
                <a:lnTo>
                  <a:pt x="281101" y="2101354"/>
                </a:lnTo>
                <a:lnTo>
                  <a:pt x="258367" y="2078815"/>
                </a:lnTo>
                <a:lnTo>
                  <a:pt x="238199" y="2050576"/>
                </a:lnTo>
                <a:lnTo>
                  <a:pt x="220598" y="2016638"/>
                </a:lnTo>
                <a:lnTo>
                  <a:pt x="205568" y="1977000"/>
                </a:lnTo>
                <a:lnTo>
                  <a:pt x="193112" y="1931663"/>
                </a:lnTo>
                <a:lnTo>
                  <a:pt x="183231" y="1880627"/>
                </a:lnTo>
                <a:lnTo>
                  <a:pt x="175930" y="1823893"/>
                </a:lnTo>
                <a:lnTo>
                  <a:pt x="171210" y="1761460"/>
                </a:lnTo>
                <a:lnTo>
                  <a:pt x="169075" y="1693329"/>
                </a:lnTo>
                <a:lnTo>
                  <a:pt x="167551" y="1448308"/>
                </a:lnTo>
                <a:lnTo>
                  <a:pt x="165728" y="1382284"/>
                </a:lnTo>
                <a:lnTo>
                  <a:pt x="161124" y="1322584"/>
                </a:lnTo>
                <a:lnTo>
                  <a:pt x="153736" y="1269208"/>
                </a:lnTo>
                <a:lnTo>
                  <a:pt x="143560" y="1222154"/>
                </a:lnTo>
                <a:lnTo>
                  <a:pt x="130594" y="1181423"/>
                </a:lnTo>
                <a:lnTo>
                  <a:pt x="96275" y="1118929"/>
                </a:lnTo>
                <a:lnTo>
                  <a:pt x="74917" y="1097165"/>
                </a:lnTo>
                <a:lnTo>
                  <a:pt x="98729" y="1071831"/>
                </a:lnTo>
                <a:lnTo>
                  <a:pt x="118813" y="1038326"/>
                </a:lnTo>
                <a:lnTo>
                  <a:pt x="135167" y="996649"/>
                </a:lnTo>
                <a:lnTo>
                  <a:pt x="147784" y="946801"/>
                </a:lnTo>
                <a:lnTo>
                  <a:pt x="156662" y="888780"/>
                </a:lnTo>
                <a:lnTo>
                  <a:pt x="161796" y="822587"/>
                </a:lnTo>
                <a:lnTo>
                  <a:pt x="163182" y="748220"/>
                </a:lnTo>
                <a:lnTo>
                  <a:pt x="161721" y="515226"/>
                </a:lnTo>
                <a:lnTo>
                  <a:pt x="162748" y="441653"/>
                </a:lnTo>
                <a:lnTo>
                  <a:pt x="166787" y="374562"/>
                </a:lnTo>
                <a:lnTo>
                  <a:pt x="173840" y="313952"/>
                </a:lnTo>
                <a:lnTo>
                  <a:pt x="183911" y="259825"/>
                </a:lnTo>
                <a:lnTo>
                  <a:pt x="197002" y="212180"/>
                </a:lnTo>
                <a:lnTo>
                  <a:pt x="213115" y="171017"/>
                </a:lnTo>
                <a:lnTo>
                  <a:pt x="232253" y="136337"/>
                </a:lnTo>
                <a:lnTo>
                  <a:pt x="279615" y="86423"/>
                </a:lnTo>
                <a:lnTo>
                  <a:pt x="266712" y="0"/>
                </a:lnTo>
                <a:close/>
              </a:path>
            </a:pathLst>
          </a:custGeom>
          <a:solidFill>
            <a:schemeClr val="tx1"/>
          </a:solidFill>
          <a:ln>
            <a:noFill/>
          </a:ln>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29" name="object 29"/>
          <p:cNvSpPr/>
          <p:nvPr/>
        </p:nvSpPr>
        <p:spPr>
          <a:xfrm>
            <a:off x="2517313" y="4480461"/>
            <a:ext cx="248210" cy="1532965"/>
          </a:xfrm>
          <a:custGeom>
            <a:avLst/>
            <a:gdLst/>
            <a:ahLst/>
            <a:cxnLst/>
            <a:rect l="l" t="t" r="r" b="b"/>
            <a:pathLst>
              <a:path w="281305" h="1737359">
                <a:moveTo>
                  <a:pt x="266712" y="0"/>
                </a:moveTo>
                <a:lnTo>
                  <a:pt x="227143" y="25583"/>
                </a:lnTo>
                <a:lnTo>
                  <a:pt x="193116" y="58059"/>
                </a:lnTo>
                <a:lnTo>
                  <a:pt x="164632" y="97424"/>
                </a:lnTo>
                <a:lnTo>
                  <a:pt x="141693" y="143675"/>
                </a:lnTo>
                <a:lnTo>
                  <a:pt x="127382" y="185925"/>
                </a:lnTo>
                <a:lnTo>
                  <a:pt x="116432" y="233137"/>
                </a:lnTo>
                <a:lnTo>
                  <a:pt x="108836" y="285313"/>
                </a:lnTo>
                <a:lnTo>
                  <a:pt x="104589" y="342453"/>
                </a:lnTo>
                <a:lnTo>
                  <a:pt x="103682" y="404558"/>
                </a:lnTo>
                <a:lnTo>
                  <a:pt x="105943" y="598157"/>
                </a:lnTo>
                <a:lnTo>
                  <a:pt x="103735" y="667395"/>
                </a:lnTo>
                <a:lnTo>
                  <a:pt x="95347" y="724044"/>
                </a:lnTo>
                <a:lnTo>
                  <a:pt x="80779" y="768103"/>
                </a:lnTo>
                <a:lnTo>
                  <a:pt x="33105" y="818456"/>
                </a:lnTo>
                <a:lnTo>
                  <a:pt x="0" y="824750"/>
                </a:lnTo>
                <a:lnTo>
                  <a:pt x="1727" y="915047"/>
                </a:lnTo>
                <a:lnTo>
                  <a:pt x="61976" y="940417"/>
                </a:lnTo>
                <a:lnTo>
                  <a:pt x="83331" y="972129"/>
                </a:lnTo>
                <a:lnTo>
                  <a:pt x="98838" y="1016525"/>
                </a:lnTo>
                <a:lnTo>
                  <a:pt x="108501" y="1073605"/>
                </a:lnTo>
                <a:lnTo>
                  <a:pt x="112318" y="1143368"/>
                </a:lnTo>
                <a:lnTo>
                  <a:pt x="114554" y="1335239"/>
                </a:lnTo>
                <a:lnTo>
                  <a:pt x="116806" y="1397601"/>
                </a:lnTo>
                <a:lnTo>
                  <a:pt x="122033" y="1454827"/>
                </a:lnTo>
                <a:lnTo>
                  <a:pt x="130226" y="1506915"/>
                </a:lnTo>
                <a:lnTo>
                  <a:pt x="141376" y="1553866"/>
                </a:lnTo>
                <a:lnTo>
                  <a:pt x="155473" y="1595678"/>
                </a:lnTo>
                <a:lnTo>
                  <a:pt x="176990" y="1641313"/>
                </a:lnTo>
                <a:lnTo>
                  <a:pt x="202968" y="1680109"/>
                </a:lnTo>
                <a:lnTo>
                  <a:pt x="233408" y="1712070"/>
                </a:lnTo>
                <a:lnTo>
                  <a:pt x="268312" y="1737194"/>
                </a:lnTo>
                <a:lnTo>
                  <a:pt x="281101" y="1667738"/>
                </a:lnTo>
                <a:lnTo>
                  <a:pt x="252343" y="1643909"/>
                </a:lnTo>
                <a:lnTo>
                  <a:pt x="227827" y="1612603"/>
                </a:lnTo>
                <a:lnTo>
                  <a:pt x="207558" y="1573818"/>
                </a:lnTo>
                <a:lnTo>
                  <a:pt x="191542" y="1527557"/>
                </a:lnTo>
                <a:lnTo>
                  <a:pt x="179786" y="1473818"/>
                </a:lnTo>
                <a:lnTo>
                  <a:pt x="172295" y="1412604"/>
                </a:lnTo>
                <a:lnTo>
                  <a:pt x="169075" y="1343914"/>
                </a:lnTo>
                <a:lnTo>
                  <a:pt x="167551" y="1149451"/>
                </a:lnTo>
                <a:lnTo>
                  <a:pt x="164502" y="1080697"/>
                </a:lnTo>
                <a:lnTo>
                  <a:pt x="156508" y="1020867"/>
                </a:lnTo>
                <a:lnTo>
                  <a:pt x="143560" y="969959"/>
                </a:lnTo>
                <a:lnTo>
                  <a:pt x="125651" y="927973"/>
                </a:lnTo>
                <a:lnTo>
                  <a:pt x="102772" y="894907"/>
                </a:lnTo>
                <a:lnTo>
                  <a:pt x="74917" y="870762"/>
                </a:lnTo>
                <a:lnTo>
                  <a:pt x="102335" y="846676"/>
                </a:lnTo>
                <a:lnTo>
                  <a:pt x="124679" y="813761"/>
                </a:lnTo>
                <a:lnTo>
                  <a:pt x="141943" y="772018"/>
                </a:lnTo>
                <a:lnTo>
                  <a:pt x="154119" y="721448"/>
                </a:lnTo>
                <a:lnTo>
                  <a:pt x="161201" y="662050"/>
                </a:lnTo>
                <a:lnTo>
                  <a:pt x="163182" y="593826"/>
                </a:lnTo>
                <a:lnTo>
                  <a:pt x="161721" y="408901"/>
                </a:lnTo>
                <a:lnTo>
                  <a:pt x="163088" y="343576"/>
                </a:lnTo>
                <a:lnTo>
                  <a:pt x="168268" y="284760"/>
                </a:lnTo>
                <a:lnTo>
                  <a:pt x="177263" y="232454"/>
                </a:lnTo>
                <a:lnTo>
                  <a:pt x="190079" y="186658"/>
                </a:lnTo>
                <a:lnTo>
                  <a:pt x="206718" y="147372"/>
                </a:lnTo>
                <a:lnTo>
                  <a:pt x="227185" y="114597"/>
                </a:lnTo>
                <a:lnTo>
                  <a:pt x="279615" y="68580"/>
                </a:lnTo>
                <a:lnTo>
                  <a:pt x="266712" y="0"/>
                </a:lnTo>
                <a:close/>
              </a:path>
            </a:pathLst>
          </a:custGeom>
          <a:solidFill>
            <a:schemeClr val="tx1"/>
          </a:solidFill>
          <a:ln>
            <a:noFill/>
          </a:ln>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30" name="object 30"/>
          <p:cNvSpPr/>
          <p:nvPr/>
        </p:nvSpPr>
        <p:spPr>
          <a:xfrm>
            <a:off x="9425732" y="3010285"/>
            <a:ext cx="259976" cy="1034863"/>
          </a:xfrm>
          <a:custGeom>
            <a:avLst/>
            <a:gdLst/>
            <a:ahLst/>
            <a:cxnLst/>
            <a:rect l="l" t="t" r="r" b="b"/>
            <a:pathLst>
              <a:path w="294640" h="1172845">
                <a:moveTo>
                  <a:pt x="11607" y="0"/>
                </a:moveTo>
                <a:lnTo>
                  <a:pt x="0" y="46291"/>
                </a:lnTo>
                <a:lnTo>
                  <a:pt x="37192" y="65049"/>
                </a:lnTo>
                <a:lnTo>
                  <a:pt x="67787" y="91618"/>
                </a:lnTo>
                <a:lnTo>
                  <a:pt x="91795" y="125998"/>
                </a:lnTo>
                <a:lnTo>
                  <a:pt x="109224" y="168189"/>
                </a:lnTo>
                <a:lnTo>
                  <a:pt x="120084" y="218193"/>
                </a:lnTo>
                <a:lnTo>
                  <a:pt x="124383" y="276009"/>
                </a:lnTo>
                <a:lnTo>
                  <a:pt x="126453" y="400837"/>
                </a:lnTo>
                <a:lnTo>
                  <a:pt x="130978" y="455387"/>
                </a:lnTo>
                <a:lnTo>
                  <a:pt x="142606" y="501355"/>
                </a:lnTo>
                <a:lnTo>
                  <a:pt x="161326" y="538743"/>
                </a:lnTo>
                <a:lnTo>
                  <a:pt x="187124" y="567551"/>
                </a:lnTo>
                <a:lnTo>
                  <a:pt x="219989" y="587781"/>
                </a:lnTo>
                <a:lnTo>
                  <a:pt x="187731" y="608053"/>
                </a:lnTo>
                <a:lnTo>
                  <a:pt x="162883" y="637001"/>
                </a:lnTo>
                <a:lnTo>
                  <a:pt x="145431" y="674622"/>
                </a:lnTo>
                <a:lnTo>
                  <a:pt x="135362" y="720916"/>
                </a:lnTo>
                <a:lnTo>
                  <a:pt x="132664" y="775881"/>
                </a:lnTo>
                <a:lnTo>
                  <a:pt x="134835" y="907148"/>
                </a:lnTo>
                <a:lnTo>
                  <a:pt x="130920" y="970646"/>
                </a:lnTo>
                <a:lnTo>
                  <a:pt x="118361" y="1024256"/>
                </a:lnTo>
                <a:lnTo>
                  <a:pt x="97174" y="1067973"/>
                </a:lnTo>
                <a:lnTo>
                  <a:pt x="67375" y="1101798"/>
                </a:lnTo>
                <a:lnTo>
                  <a:pt x="28981" y="1125727"/>
                </a:lnTo>
                <a:lnTo>
                  <a:pt x="43091" y="1172603"/>
                </a:lnTo>
                <a:lnTo>
                  <a:pt x="77519" y="1155646"/>
                </a:lnTo>
                <a:lnTo>
                  <a:pt x="132589" y="1107888"/>
                </a:lnTo>
                <a:lnTo>
                  <a:pt x="169389" y="1041260"/>
                </a:lnTo>
                <a:lnTo>
                  <a:pt x="180778" y="1000018"/>
                </a:lnTo>
                <a:lnTo>
                  <a:pt x="187385" y="953359"/>
                </a:lnTo>
                <a:lnTo>
                  <a:pt x="189191" y="901280"/>
                </a:lnTo>
                <a:lnTo>
                  <a:pt x="187782" y="771778"/>
                </a:lnTo>
                <a:lnTo>
                  <a:pt x="191494" y="716296"/>
                </a:lnTo>
                <a:lnTo>
                  <a:pt x="203973" y="673141"/>
                </a:lnTo>
                <a:lnTo>
                  <a:pt x="225220" y="642314"/>
                </a:lnTo>
                <a:lnTo>
                  <a:pt x="255234" y="623817"/>
                </a:lnTo>
                <a:lnTo>
                  <a:pt x="294017" y="617651"/>
                </a:lnTo>
                <a:lnTo>
                  <a:pt x="294017" y="556704"/>
                </a:lnTo>
                <a:lnTo>
                  <a:pt x="254861" y="550587"/>
                </a:lnTo>
                <a:lnTo>
                  <a:pt x="202211" y="501645"/>
                </a:lnTo>
                <a:lnTo>
                  <a:pt x="188714" y="458820"/>
                </a:lnTo>
                <a:lnTo>
                  <a:pt x="183769" y="403758"/>
                </a:lnTo>
                <a:lnTo>
                  <a:pt x="182346" y="273075"/>
                </a:lnTo>
                <a:lnTo>
                  <a:pt x="179224" y="221201"/>
                </a:lnTo>
                <a:lnTo>
                  <a:pt x="171030" y="174564"/>
                </a:lnTo>
                <a:lnTo>
                  <a:pt x="157750" y="133161"/>
                </a:lnTo>
                <a:lnTo>
                  <a:pt x="139369" y="96989"/>
                </a:lnTo>
                <a:lnTo>
                  <a:pt x="115540" y="65767"/>
                </a:lnTo>
                <a:lnTo>
                  <a:pt x="86304" y="39193"/>
                </a:lnTo>
                <a:lnTo>
                  <a:pt x="51660" y="17271"/>
                </a:lnTo>
                <a:lnTo>
                  <a:pt x="11607" y="0"/>
                </a:lnTo>
                <a:close/>
              </a:path>
            </a:pathLst>
          </a:custGeom>
          <a:solidFill>
            <a:schemeClr val="tx1"/>
          </a:solidFill>
          <a:ln>
            <a:noFill/>
          </a:ln>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31" name="object 31"/>
          <p:cNvSpPr/>
          <p:nvPr/>
        </p:nvSpPr>
        <p:spPr>
          <a:xfrm>
            <a:off x="6063443" y="2644497"/>
            <a:ext cx="65117" cy="337959"/>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32" name="object 32"/>
          <p:cNvSpPr/>
          <p:nvPr/>
        </p:nvSpPr>
        <p:spPr>
          <a:xfrm>
            <a:off x="6063443" y="3326721"/>
            <a:ext cx="65117" cy="337959"/>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33" name="object 33"/>
          <p:cNvSpPr/>
          <p:nvPr/>
        </p:nvSpPr>
        <p:spPr>
          <a:xfrm>
            <a:off x="6063443" y="4034027"/>
            <a:ext cx="65117" cy="337959"/>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sz="1588">
              <a:latin typeface="Helvetica" panose="020B0604020202020204" pitchFamily="34" charset="0"/>
              <a:cs typeface="Helvetica" panose="020B0604020202020204" pitchFamily="34" charset="0"/>
            </a:endParaRPr>
          </a:p>
        </p:txBody>
      </p:sp>
      <p:sp>
        <p:nvSpPr>
          <p:cNvPr id="34" name="object 34"/>
          <p:cNvSpPr txBox="1"/>
          <p:nvPr/>
        </p:nvSpPr>
        <p:spPr>
          <a:xfrm>
            <a:off x="682533" y="2803334"/>
            <a:ext cx="1566456" cy="565313"/>
          </a:xfrm>
          <a:prstGeom prst="rect">
            <a:avLst/>
          </a:prstGeom>
        </p:spPr>
        <p:txBody>
          <a:bodyPr vert="horz" wrap="square" lIns="0" tIns="11206" rIns="0" bIns="0" rtlCol="0">
            <a:spAutoFit/>
          </a:bodyPr>
          <a:lstStyle/>
          <a:p>
            <a:pPr algn="ctr"/>
            <a:r>
              <a:rPr dirty="0">
                <a:latin typeface="Helvetica" panose="020B0604020202020204" pitchFamily="34" charset="0"/>
                <a:cs typeface="Helvetica" panose="020B0604020202020204" pitchFamily="34" charset="0"/>
              </a:rPr>
              <a:t>Fit and</a:t>
            </a:r>
            <a:r>
              <a:rPr lang="en-US" dirty="0">
                <a:latin typeface="Helvetica" panose="020B0604020202020204" pitchFamily="34" charset="0"/>
                <a:cs typeface="Helvetica" panose="020B0604020202020204" pitchFamily="34" charset="0"/>
              </a:rPr>
              <a:t> </a:t>
            </a:r>
            <a:r>
              <a:rPr dirty="0">
                <a:latin typeface="Helvetica" panose="020B0604020202020204" pitchFamily="34" charset="0"/>
                <a:cs typeface="Helvetica" panose="020B0604020202020204" pitchFamily="34" charset="0"/>
              </a:rPr>
              <a:t>Co-creation</a:t>
            </a:r>
          </a:p>
        </p:txBody>
      </p:sp>
      <p:sp>
        <p:nvSpPr>
          <p:cNvPr id="35" name="object 35"/>
          <p:cNvSpPr txBox="1"/>
          <p:nvPr/>
        </p:nvSpPr>
        <p:spPr>
          <a:xfrm>
            <a:off x="662075" y="4397026"/>
            <a:ext cx="1738881" cy="842312"/>
          </a:xfrm>
          <a:prstGeom prst="rect">
            <a:avLst/>
          </a:prstGeom>
        </p:spPr>
        <p:txBody>
          <a:bodyPr vert="horz" wrap="square" lIns="0" tIns="11206" rIns="0" bIns="0" rtlCol="0">
            <a:spAutoFit/>
          </a:bodyPr>
          <a:lstStyle/>
          <a:p>
            <a:pPr marR="4483" algn="ctr"/>
            <a:r>
              <a:rPr dirty="0">
                <a:latin typeface="Helvetica" panose="020B0604020202020204" pitchFamily="34" charset="0"/>
                <a:cs typeface="Helvetica" panose="020B0604020202020204" pitchFamily="34" charset="0"/>
              </a:rPr>
              <a:t>Interactions  among outcomes</a:t>
            </a:r>
          </a:p>
        </p:txBody>
      </p:sp>
      <p:sp>
        <p:nvSpPr>
          <p:cNvPr id="36" name="object 36"/>
          <p:cNvSpPr txBox="1"/>
          <p:nvPr/>
        </p:nvSpPr>
        <p:spPr>
          <a:xfrm>
            <a:off x="10014487" y="1483204"/>
            <a:ext cx="1723550" cy="1119311"/>
          </a:xfrm>
          <a:prstGeom prst="rect">
            <a:avLst/>
          </a:prstGeom>
        </p:spPr>
        <p:txBody>
          <a:bodyPr vert="horz" wrap="square" lIns="0" tIns="11206" rIns="0" bIns="0" rtlCol="0">
            <a:spAutoFit/>
          </a:bodyPr>
          <a:lstStyle/>
          <a:p>
            <a:pPr marL="11206" algn="ctr">
              <a:spcBef>
                <a:spcPts val="88"/>
              </a:spcBef>
              <a:tabLst>
                <a:tab pos="454422" algn="l"/>
              </a:tabLst>
            </a:pPr>
            <a:r>
              <a:rPr lang="en-US" dirty="0">
                <a:latin typeface="Helvetica" panose="020B0604020202020204" pitchFamily="34" charset="0"/>
                <a:cs typeface="Helvetica" panose="020B0604020202020204" pitchFamily="34" charset="0"/>
              </a:rPr>
              <a:t>M</a:t>
            </a:r>
            <a:r>
              <a:rPr dirty="0">
                <a:latin typeface="Helvetica" panose="020B0604020202020204" pitchFamily="34" charset="0"/>
                <a:cs typeface="Helvetica" panose="020B0604020202020204" pitchFamily="34" charset="0"/>
              </a:rPr>
              <a:t>any Perspec</a:t>
            </a:r>
            <a:r>
              <a:rPr lang="en-US" dirty="0">
                <a:latin typeface="Helvetica" panose="020B0604020202020204" pitchFamily="34" charset="0"/>
                <a:cs typeface="Helvetica" panose="020B0604020202020204" pitchFamily="34" charset="0"/>
              </a:rPr>
              <a:t>ti</a:t>
            </a:r>
            <a:r>
              <a:rPr dirty="0">
                <a:latin typeface="Helvetica" panose="020B0604020202020204" pitchFamily="34" charset="0"/>
                <a:cs typeface="Helvetica" panose="020B0604020202020204" pitchFamily="34" charset="0"/>
              </a:rPr>
              <a:t>ves</a:t>
            </a:r>
            <a:r>
              <a:rPr lang="en-US" dirty="0">
                <a:latin typeface="Helvetica" panose="020B0604020202020204" pitchFamily="34" charset="0"/>
                <a:cs typeface="Helvetica" panose="020B0604020202020204" pitchFamily="34" charset="0"/>
              </a:rPr>
              <a:t> </a:t>
            </a:r>
            <a:r>
              <a:rPr dirty="0">
                <a:latin typeface="Helvetica" panose="020B0604020202020204" pitchFamily="34" charset="0"/>
                <a:cs typeface="Helvetica" panose="020B0604020202020204" pitchFamily="34" charset="0"/>
              </a:rPr>
              <a:t>Represented</a:t>
            </a:r>
            <a:r>
              <a:rPr lang="en-US" dirty="0">
                <a:latin typeface="Helvetica" panose="020B0604020202020204" pitchFamily="34" charset="0"/>
                <a:cs typeface="Helvetica" panose="020B0604020202020204" pitchFamily="34" charset="0"/>
              </a:rPr>
              <a:t> (</a:t>
            </a:r>
            <a:r>
              <a:rPr lang="en-US" b="1" dirty="0">
                <a:latin typeface="Helvetica" panose="020B0604020202020204" pitchFamily="34" charset="0"/>
                <a:cs typeface="Helvetica" panose="020B0604020202020204" pitchFamily="34" charset="0"/>
              </a:rPr>
              <a:t>Mechanisms)</a:t>
            </a:r>
            <a:endParaRPr dirty="0">
              <a:latin typeface="Helvetica" panose="020B0604020202020204" pitchFamily="34" charset="0"/>
              <a:cs typeface="Helvetica" panose="020B0604020202020204" pitchFamily="34" charset="0"/>
            </a:endParaRPr>
          </a:p>
        </p:txBody>
      </p:sp>
      <p:sp>
        <p:nvSpPr>
          <p:cNvPr id="37" name="object 37"/>
          <p:cNvSpPr txBox="1"/>
          <p:nvPr/>
        </p:nvSpPr>
        <p:spPr>
          <a:xfrm>
            <a:off x="10101554" y="3074544"/>
            <a:ext cx="1421466" cy="842312"/>
          </a:xfrm>
          <a:prstGeom prst="rect">
            <a:avLst/>
          </a:prstGeom>
        </p:spPr>
        <p:txBody>
          <a:bodyPr vert="horz" wrap="square" lIns="0" tIns="11206" rIns="0" bIns="0" rtlCol="0">
            <a:spAutoFit/>
          </a:bodyPr>
          <a:lstStyle/>
          <a:p>
            <a:pPr marL="11206" marR="4483" indent="20732" algn="ctr">
              <a:spcBef>
                <a:spcPts val="88"/>
              </a:spcBef>
            </a:pPr>
            <a:r>
              <a:rPr dirty="0">
                <a:latin typeface="Helvetica" panose="020B0604020202020204" pitchFamily="34" charset="0"/>
                <a:cs typeface="Helvetica" panose="020B0604020202020204" pitchFamily="34" charset="0"/>
              </a:rPr>
              <a:t>Planning to ensure equity is addressed</a:t>
            </a:r>
          </a:p>
        </p:txBody>
      </p:sp>
      <p:sp>
        <p:nvSpPr>
          <p:cNvPr id="38" name="object 38"/>
          <p:cNvSpPr txBox="1"/>
          <p:nvPr/>
        </p:nvSpPr>
        <p:spPr>
          <a:xfrm>
            <a:off x="697244" y="5651763"/>
            <a:ext cx="1523439" cy="565313"/>
          </a:xfrm>
          <a:prstGeom prst="rect">
            <a:avLst/>
          </a:prstGeom>
        </p:spPr>
        <p:txBody>
          <a:bodyPr vert="horz" wrap="square" lIns="0" tIns="11206" rIns="0" bIns="0" rtlCol="0">
            <a:spAutoFit/>
          </a:bodyPr>
          <a:lstStyle/>
          <a:p>
            <a:pPr algn="ctr"/>
            <a:r>
              <a:rPr dirty="0">
                <a:latin typeface="Helvetica" panose="020B0604020202020204" pitchFamily="34" charset="0"/>
                <a:cs typeface="Helvetica" panose="020B0604020202020204" pitchFamily="34" charset="0"/>
              </a:rPr>
              <a:t>Cost and Feasibility</a:t>
            </a:r>
          </a:p>
        </p:txBody>
      </p:sp>
      <p:sp>
        <p:nvSpPr>
          <p:cNvPr id="39" name="object 39"/>
          <p:cNvSpPr txBox="1"/>
          <p:nvPr/>
        </p:nvSpPr>
        <p:spPr>
          <a:xfrm>
            <a:off x="877140" y="5296084"/>
            <a:ext cx="1186792" cy="288314"/>
          </a:xfrm>
          <a:prstGeom prst="rect">
            <a:avLst/>
          </a:prstGeom>
        </p:spPr>
        <p:txBody>
          <a:bodyPr vert="horz" wrap="square" lIns="0" tIns="11206" rIns="0" bIns="0" rtlCol="0">
            <a:spAutoFit/>
          </a:bodyPr>
          <a:lstStyle/>
          <a:p>
            <a:pPr algn="ctr"/>
            <a:r>
              <a:rPr dirty="0">
                <a:latin typeface="Helvetica" panose="020B0604020202020204" pitchFamily="34" charset="0"/>
                <a:cs typeface="Helvetica" panose="020B0604020202020204" pitchFamily="34" charset="0"/>
              </a:rPr>
              <a:t>Adaptation</a:t>
            </a:r>
          </a:p>
        </p:txBody>
      </p:sp>
      <p:sp>
        <p:nvSpPr>
          <p:cNvPr id="40" name="object 40"/>
          <p:cNvSpPr txBox="1"/>
          <p:nvPr/>
        </p:nvSpPr>
        <p:spPr>
          <a:xfrm>
            <a:off x="9852390" y="4396578"/>
            <a:ext cx="2176505" cy="842312"/>
          </a:xfrm>
          <a:prstGeom prst="rect">
            <a:avLst/>
          </a:prstGeom>
        </p:spPr>
        <p:txBody>
          <a:bodyPr vert="horz" wrap="square" lIns="0" tIns="11206" rIns="0" bIns="0" rtlCol="0">
            <a:spAutoFit/>
          </a:bodyPr>
          <a:lstStyle/>
          <a:p>
            <a:pPr marR="4483" algn="ctr"/>
            <a:r>
              <a:rPr dirty="0">
                <a:latin typeface="Helvetica" panose="020B0604020202020204" pitchFamily="34" charset="0"/>
                <a:cs typeface="Helvetica" panose="020B0604020202020204" pitchFamily="34" charset="0"/>
              </a:rPr>
              <a:t>Equity/  Representativeness  across outcomes</a:t>
            </a:r>
          </a:p>
        </p:txBody>
      </p:sp>
      <p:sp>
        <p:nvSpPr>
          <p:cNvPr id="41" name="object 41"/>
          <p:cNvSpPr txBox="1"/>
          <p:nvPr/>
        </p:nvSpPr>
        <p:spPr>
          <a:xfrm>
            <a:off x="10009227" y="5478977"/>
            <a:ext cx="1728810" cy="565313"/>
          </a:xfrm>
          <a:prstGeom prst="rect">
            <a:avLst/>
          </a:prstGeom>
        </p:spPr>
        <p:txBody>
          <a:bodyPr vert="horz" wrap="square" lIns="0" tIns="11206" rIns="0" bIns="0" rtlCol="0">
            <a:spAutoFit/>
          </a:bodyPr>
          <a:lstStyle/>
          <a:p>
            <a:pPr marR="4483" algn="ctr"/>
            <a:r>
              <a:rPr dirty="0">
                <a:latin typeface="Helvetica" panose="020B0604020202020204" pitchFamily="34" charset="0"/>
                <a:cs typeface="Helvetica" panose="020B0604020202020204" pitchFamily="34" charset="0"/>
              </a:rPr>
              <a:t>Unintended  Consequences</a:t>
            </a:r>
          </a:p>
        </p:txBody>
      </p:sp>
      <p:sp>
        <p:nvSpPr>
          <p:cNvPr id="45" name="object 45"/>
          <p:cNvSpPr txBox="1">
            <a:spLocks noGrp="1"/>
          </p:cNvSpPr>
          <p:nvPr>
            <p:ph type="title"/>
          </p:nvPr>
        </p:nvSpPr>
        <p:spPr>
          <a:xfrm>
            <a:off x="1219654" y="268453"/>
            <a:ext cx="9278471" cy="442203"/>
          </a:xfrm>
          <a:prstGeom prst="rect">
            <a:avLst/>
          </a:prstGeom>
        </p:spPr>
        <p:txBody>
          <a:bodyPr vert="horz" wrap="square" lIns="0" tIns="11206" rIns="0" bIns="0" rtlCol="0" anchor="ctr">
            <a:spAutoFit/>
          </a:bodyPr>
          <a:lstStyle/>
          <a:p>
            <a:pPr marL="11206">
              <a:lnSpc>
                <a:spcPct val="100000"/>
              </a:lnSpc>
              <a:spcBef>
                <a:spcPts val="88"/>
              </a:spcBef>
            </a:pPr>
            <a:r>
              <a:rPr sz="2800" spc="-119" dirty="0">
                <a:latin typeface="Helvetica" panose="020B0604020202020204" pitchFamily="34" charset="0"/>
                <a:cs typeface="Helvetica" panose="020B0604020202020204" pitchFamily="34" charset="0"/>
              </a:rPr>
              <a:t>How </a:t>
            </a:r>
            <a:r>
              <a:rPr sz="2800" spc="-49" dirty="0">
                <a:latin typeface="Helvetica" panose="020B0604020202020204" pitchFamily="34" charset="0"/>
                <a:cs typeface="Helvetica" panose="020B0604020202020204" pitchFamily="34" charset="0"/>
              </a:rPr>
              <a:t>PRISM </a:t>
            </a:r>
            <a:r>
              <a:rPr sz="2800" spc="-71" dirty="0">
                <a:latin typeface="Helvetica" panose="020B0604020202020204" pitchFamily="34" charset="0"/>
                <a:cs typeface="Helvetica" panose="020B0604020202020204" pitchFamily="34" charset="0"/>
              </a:rPr>
              <a:t>(and </a:t>
            </a:r>
            <a:r>
              <a:rPr sz="2800" spc="-62" dirty="0">
                <a:latin typeface="Helvetica" panose="020B0604020202020204" pitchFamily="34" charset="0"/>
                <a:cs typeface="Helvetica" panose="020B0604020202020204" pitchFamily="34" charset="0"/>
              </a:rPr>
              <a:t>RE-AIM </a:t>
            </a:r>
            <a:r>
              <a:rPr sz="2800" spc="-106" dirty="0">
                <a:latin typeface="Helvetica" panose="020B0604020202020204" pitchFamily="34" charset="0"/>
                <a:cs typeface="Helvetica" panose="020B0604020202020204" pitchFamily="34" charset="0"/>
              </a:rPr>
              <a:t>Outcomes) </a:t>
            </a:r>
            <a:r>
              <a:rPr sz="2800" spc="-132" dirty="0">
                <a:latin typeface="Helvetica" panose="020B0604020202020204" pitchFamily="34" charset="0"/>
                <a:cs typeface="Helvetica" panose="020B0604020202020204" pitchFamily="34" charset="0"/>
              </a:rPr>
              <a:t>Address </a:t>
            </a:r>
            <a:r>
              <a:rPr sz="2800" spc="-101" dirty="0">
                <a:latin typeface="Helvetica" panose="020B0604020202020204" pitchFamily="34" charset="0"/>
                <a:cs typeface="Helvetica" panose="020B0604020202020204" pitchFamily="34" charset="0"/>
              </a:rPr>
              <a:t>Equity</a:t>
            </a:r>
            <a:r>
              <a:rPr sz="2800" spc="-176" dirty="0">
                <a:latin typeface="Helvetica" panose="020B0604020202020204" pitchFamily="34" charset="0"/>
                <a:cs typeface="Helvetica" panose="020B0604020202020204" pitchFamily="34" charset="0"/>
              </a:rPr>
              <a:t> </a:t>
            </a:r>
            <a:r>
              <a:rPr sz="2800" spc="-137" dirty="0">
                <a:latin typeface="Helvetica" panose="020B0604020202020204" pitchFamily="34" charset="0"/>
                <a:cs typeface="Helvetica" panose="020B0604020202020204" pitchFamily="34" charset="0"/>
              </a:rPr>
              <a:t>Issues</a:t>
            </a:r>
          </a:p>
        </p:txBody>
      </p:sp>
      <p:sp>
        <p:nvSpPr>
          <p:cNvPr id="46" name="object 46"/>
          <p:cNvSpPr/>
          <p:nvPr/>
        </p:nvSpPr>
        <p:spPr>
          <a:xfrm>
            <a:off x="9407587" y="4480463"/>
            <a:ext cx="259976" cy="1532965"/>
          </a:xfrm>
          <a:custGeom>
            <a:avLst/>
            <a:gdLst/>
            <a:ahLst/>
            <a:cxnLst/>
            <a:rect l="l" t="t" r="r" b="b"/>
            <a:pathLst>
              <a:path w="294640" h="1737359">
                <a:moveTo>
                  <a:pt x="11607" y="0"/>
                </a:moveTo>
                <a:lnTo>
                  <a:pt x="0" y="68580"/>
                </a:lnTo>
                <a:lnTo>
                  <a:pt x="28513" y="88333"/>
                </a:lnTo>
                <a:lnTo>
                  <a:pt x="53314" y="114597"/>
                </a:lnTo>
                <a:lnTo>
                  <a:pt x="74407" y="147372"/>
                </a:lnTo>
                <a:lnTo>
                  <a:pt x="91795" y="186658"/>
                </a:lnTo>
                <a:lnTo>
                  <a:pt x="105483" y="232454"/>
                </a:lnTo>
                <a:lnTo>
                  <a:pt x="115475" y="284760"/>
                </a:lnTo>
                <a:lnTo>
                  <a:pt x="121773" y="343576"/>
                </a:lnTo>
                <a:lnTo>
                  <a:pt x="124383" y="408901"/>
                </a:lnTo>
                <a:lnTo>
                  <a:pt x="126453" y="593813"/>
                </a:lnTo>
                <a:lnTo>
                  <a:pt x="129730" y="662042"/>
                </a:lnTo>
                <a:lnTo>
                  <a:pt x="137941" y="721441"/>
                </a:lnTo>
                <a:lnTo>
                  <a:pt x="151080" y="772012"/>
                </a:lnTo>
                <a:lnTo>
                  <a:pt x="169140" y="813755"/>
                </a:lnTo>
                <a:lnTo>
                  <a:pt x="192112" y="846671"/>
                </a:lnTo>
                <a:lnTo>
                  <a:pt x="219989" y="870762"/>
                </a:lnTo>
                <a:lnTo>
                  <a:pt x="192593" y="894907"/>
                </a:lnTo>
                <a:lnTo>
                  <a:pt x="170343" y="927972"/>
                </a:lnTo>
                <a:lnTo>
                  <a:pt x="153233" y="969957"/>
                </a:lnTo>
                <a:lnTo>
                  <a:pt x="141255" y="1020863"/>
                </a:lnTo>
                <a:lnTo>
                  <a:pt x="134401" y="1080690"/>
                </a:lnTo>
                <a:lnTo>
                  <a:pt x="132664" y="1149438"/>
                </a:lnTo>
                <a:lnTo>
                  <a:pt x="134835" y="1343914"/>
                </a:lnTo>
                <a:lnTo>
                  <a:pt x="132921" y="1412604"/>
                </a:lnTo>
                <a:lnTo>
                  <a:pt x="126595" y="1473818"/>
                </a:lnTo>
                <a:lnTo>
                  <a:pt x="115862" y="1527557"/>
                </a:lnTo>
                <a:lnTo>
                  <a:pt x="100728" y="1573818"/>
                </a:lnTo>
                <a:lnTo>
                  <a:pt x="81200" y="1612603"/>
                </a:lnTo>
                <a:lnTo>
                  <a:pt x="57282" y="1643909"/>
                </a:lnTo>
                <a:lnTo>
                  <a:pt x="28981" y="1667738"/>
                </a:lnTo>
                <a:lnTo>
                  <a:pt x="43091" y="1737194"/>
                </a:lnTo>
                <a:lnTo>
                  <a:pt x="77519" y="1712064"/>
                </a:lnTo>
                <a:lnTo>
                  <a:pt x="107351" y="1680105"/>
                </a:lnTo>
                <a:lnTo>
                  <a:pt x="132589" y="1641311"/>
                </a:lnTo>
                <a:lnTo>
                  <a:pt x="153238" y="1595678"/>
                </a:lnTo>
                <a:lnTo>
                  <a:pt x="166539" y="1553866"/>
                </a:lnTo>
                <a:lnTo>
                  <a:pt x="176795" y="1506914"/>
                </a:lnTo>
                <a:lnTo>
                  <a:pt x="183995" y="1454824"/>
                </a:lnTo>
                <a:lnTo>
                  <a:pt x="188131" y="1397595"/>
                </a:lnTo>
                <a:lnTo>
                  <a:pt x="189191" y="1335227"/>
                </a:lnTo>
                <a:lnTo>
                  <a:pt x="187782" y="1143368"/>
                </a:lnTo>
                <a:lnTo>
                  <a:pt x="190267" y="1073604"/>
                </a:lnTo>
                <a:lnTo>
                  <a:pt x="198840" y="1016522"/>
                </a:lnTo>
                <a:lnTo>
                  <a:pt x="213501" y="972123"/>
                </a:lnTo>
                <a:lnTo>
                  <a:pt x="261089" y="921378"/>
                </a:lnTo>
                <a:lnTo>
                  <a:pt x="294017" y="915035"/>
                </a:lnTo>
                <a:lnTo>
                  <a:pt x="294017" y="824750"/>
                </a:lnTo>
                <a:lnTo>
                  <a:pt x="233509" y="799574"/>
                </a:lnTo>
                <a:lnTo>
                  <a:pt x="196762" y="724044"/>
                </a:lnTo>
                <a:lnTo>
                  <a:pt x="187296" y="667395"/>
                </a:lnTo>
                <a:lnTo>
                  <a:pt x="183769" y="598157"/>
                </a:lnTo>
                <a:lnTo>
                  <a:pt x="182346" y="404558"/>
                </a:lnTo>
                <a:lnTo>
                  <a:pt x="180254" y="342453"/>
                </a:lnTo>
                <a:lnTo>
                  <a:pt x="174918" y="285313"/>
                </a:lnTo>
                <a:lnTo>
                  <a:pt x="166329" y="233137"/>
                </a:lnTo>
                <a:lnTo>
                  <a:pt x="154483" y="185925"/>
                </a:lnTo>
                <a:lnTo>
                  <a:pt x="139369" y="143675"/>
                </a:lnTo>
                <a:lnTo>
                  <a:pt x="115540" y="97419"/>
                </a:lnTo>
                <a:lnTo>
                  <a:pt x="86304" y="58054"/>
                </a:lnTo>
                <a:lnTo>
                  <a:pt x="51660" y="25581"/>
                </a:lnTo>
                <a:lnTo>
                  <a:pt x="11607" y="0"/>
                </a:lnTo>
                <a:close/>
              </a:path>
            </a:pathLst>
          </a:custGeom>
          <a:solidFill>
            <a:schemeClr val="tx1"/>
          </a:solidFill>
          <a:ln>
            <a:noFill/>
          </a:ln>
        </p:spPr>
        <p:txBody>
          <a:bodyPr wrap="square" lIns="0" tIns="0" rIns="0" bIns="0" rtlCol="0"/>
          <a:lstStyle/>
          <a:p>
            <a:endParaRPr sz="1588">
              <a:latin typeface="Helvetica" panose="020B0604020202020204" pitchFamily="34" charset="0"/>
              <a:cs typeface="Helvetica" panose="020B0604020202020204" pitchFamily="34" charset="0"/>
            </a:endParaRPr>
          </a:p>
        </p:txBody>
      </p:sp>
      <p:cxnSp>
        <p:nvCxnSpPr>
          <p:cNvPr id="48" name="Straight Arrow Connector 47">
            <a:extLst>
              <a:ext uri="{FF2B5EF4-FFF2-40B4-BE49-F238E27FC236}">
                <a16:creationId xmlns:a16="http://schemas.microsoft.com/office/drawing/2014/main" id="{15FC367A-223C-4925-B951-B018D3F1BA63}"/>
              </a:ext>
            </a:extLst>
          </p:cNvPr>
          <p:cNvCxnSpPr>
            <a:cxnSpLocks/>
            <a:stCxn id="4" idx="3"/>
          </p:cNvCxnSpPr>
          <p:nvPr/>
        </p:nvCxnSpPr>
        <p:spPr>
          <a:xfrm>
            <a:off x="2056331" y="1893310"/>
            <a:ext cx="802450" cy="694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B9BBE05-5075-48B5-813B-8E628E8E080F}"/>
              </a:ext>
            </a:extLst>
          </p:cNvPr>
          <p:cNvCxnSpPr>
            <a:cxnSpLocks/>
            <a:stCxn id="36" idx="1"/>
          </p:cNvCxnSpPr>
          <p:nvPr/>
        </p:nvCxnSpPr>
        <p:spPr>
          <a:xfrm flipH="1" flipV="1">
            <a:off x="9336621" y="1904360"/>
            <a:ext cx="677866" cy="1385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object 14"/>
          <p:cNvSpPr txBox="1"/>
          <p:nvPr/>
        </p:nvSpPr>
        <p:spPr>
          <a:xfrm>
            <a:off x="3447317" y="5564350"/>
            <a:ext cx="722779" cy="228054"/>
          </a:xfrm>
          <a:prstGeom prst="rect">
            <a:avLst/>
          </a:prstGeom>
        </p:spPr>
        <p:txBody>
          <a:bodyPr vert="horz" wrap="square" lIns="0" tIns="10646" rIns="0" bIns="0" rtlCol="0">
            <a:spAutoFit/>
          </a:bodyPr>
          <a:lstStyle/>
          <a:p>
            <a:pPr algn="ctr"/>
            <a:r>
              <a:rPr sz="1412" spc="35" dirty="0">
                <a:solidFill>
                  <a:srgbClr val="010202"/>
                </a:solidFill>
                <a:latin typeface="Helvetica" panose="020B0604020202020204" pitchFamily="34" charset="0"/>
                <a:cs typeface="Helvetica" panose="020B0604020202020204" pitchFamily="34" charset="0"/>
              </a:rPr>
              <a:t>A</a:t>
            </a:r>
            <a:r>
              <a:rPr sz="1412" spc="9" dirty="0">
                <a:solidFill>
                  <a:srgbClr val="010202"/>
                </a:solidFill>
                <a:latin typeface="Helvetica" panose="020B0604020202020204" pitchFamily="34" charset="0"/>
                <a:cs typeface="Helvetica" panose="020B0604020202020204" pitchFamily="34" charset="0"/>
              </a:rPr>
              <a:t>d</a:t>
            </a:r>
            <a:r>
              <a:rPr sz="1412" spc="-35" dirty="0">
                <a:solidFill>
                  <a:srgbClr val="010202"/>
                </a:solidFill>
                <a:latin typeface="Helvetica" panose="020B0604020202020204" pitchFamily="34" charset="0"/>
                <a:cs typeface="Helvetica" panose="020B0604020202020204" pitchFamily="34" charset="0"/>
              </a:rPr>
              <a:t>o</a:t>
            </a:r>
            <a:r>
              <a:rPr sz="1412" dirty="0">
                <a:solidFill>
                  <a:srgbClr val="010202"/>
                </a:solidFill>
                <a:latin typeface="Helvetica" panose="020B0604020202020204" pitchFamily="34" charset="0"/>
                <a:cs typeface="Helvetica" panose="020B0604020202020204" pitchFamily="34" charset="0"/>
              </a:rPr>
              <a:t>p</a:t>
            </a:r>
            <a:r>
              <a:rPr sz="1412" spc="-13" dirty="0">
                <a:solidFill>
                  <a:srgbClr val="010202"/>
                </a:solidFill>
                <a:latin typeface="Helvetica" panose="020B0604020202020204" pitchFamily="34" charset="0"/>
                <a:cs typeface="Helvetica" panose="020B0604020202020204" pitchFamily="34" charset="0"/>
              </a:rPr>
              <a:t>t</a:t>
            </a:r>
            <a:r>
              <a:rPr sz="1412" spc="13" dirty="0">
                <a:solidFill>
                  <a:srgbClr val="010202"/>
                </a:solidFill>
                <a:latin typeface="Helvetica" panose="020B0604020202020204" pitchFamily="34" charset="0"/>
                <a:cs typeface="Helvetica" panose="020B0604020202020204" pitchFamily="34" charset="0"/>
              </a:rPr>
              <a:t>i</a:t>
            </a:r>
            <a:r>
              <a:rPr sz="1412" spc="-35" dirty="0">
                <a:solidFill>
                  <a:srgbClr val="010202"/>
                </a:solidFill>
                <a:latin typeface="Helvetica" panose="020B0604020202020204" pitchFamily="34" charset="0"/>
                <a:cs typeface="Helvetica" panose="020B0604020202020204" pitchFamily="34" charset="0"/>
              </a:rPr>
              <a:t>o</a:t>
            </a:r>
            <a:r>
              <a:rPr sz="1412" spc="-13" dirty="0">
                <a:solidFill>
                  <a:srgbClr val="010202"/>
                </a:solidFill>
                <a:latin typeface="Helvetica" panose="020B0604020202020204" pitchFamily="34" charset="0"/>
                <a:cs typeface="Helvetica" panose="020B0604020202020204" pitchFamily="34" charset="0"/>
              </a:rPr>
              <a:t>n</a:t>
            </a:r>
            <a:endParaRPr sz="1412" dirty="0">
              <a:latin typeface="Helvetica" panose="020B0604020202020204" pitchFamily="34" charset="0"/>
              <a:cs typeface="Helvetica" panose="020B0604020202020204" pitchFamily="34" charset="0"/>
            </a:endParaRPr>
          </a:p>
        </p:txBody>
      </p:sp>
      <p:sp>
        <p:nvSpPr>
          <p:cNvPr id="56" name="object 19">
            <a:extLst>
              <a:ext uri="{FF2B5EF4-FFF2-40B4-BE49-F238E27FC236}">
                <a16:creationId xmlns:a16="http://schemas.microsoft.com/office/drawing/2014/main" id="{8797655F-B8C1-4B8A-AB6A-33FCBC7228DE}"/>
              </a:ext>
            </a:extLst>
          </p:cNvPr>
          <p:cNvSpPr txBox="1"/>
          <p:nvPr/>
        </p:nvSpPr>
        <p:spPr>
          <a:xfrm>
            <a:off x="6523756" y="2021408"/>
            <a:ext cx="2652432" cy="445922"/>
          </a:xfrm>
          <a:prstGeom prst="rect">
            <a:avLst/>
          </a:prstGeom>
        </p:spPr>
        <p:txBody>
          <a:bodyPr vert="horz" wrap="square" lIns="0" tIns="11206" rIns="0" bIns="0" rtlCol="0">
            <a:spAutoFit/>
          </a:bodyPr>
          <a:lstStyle/>
          <a:p>
            <a:pPr marR="435932" algn="ctr"/>
            <a:r>
              <a:rPr lang="en-US" sz="1412" spc="-13" dirty="0">
                <a:solidFill>
                  <a:srgbClr val="010202"/>
                </a:solidFill>
                <a:latin typeface="Helvetica" panose="020B0604020202020204" pitchFamily="34" charset="0"/>
                <a:cs typeface="Helvetica" panose="020B0604020202020204" pitchFamily="34" charset="0"/>
              </a:rPr>
              <a:t>Implementation and Sustainability Infrastructure</a:t>
            </a:r>
          </a:p>
        </p:txBody>
      </p:sp>
      <p:sp>
        <p:nvSpPr>
          <p:cNvPr id="47" name="Rectangle 46">
            <a:extLst>
              <a:ext uri="{FF2B5EF4-FFF2-40B4-BE49-F238E27FC236}">
                <a16:creationId xmlns:a16="http://schemas.microsoft.com/office/drawing/2014/main" id="{B6F4548D-9833-4B44-9688-42021BD87EAD}"/>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42" name="TextBox 41">
            <a:extLst>
              <a:ext uri="{FF2B5EF4-FFF2-40B4-BE49-F238E27FC236}">
                <a16:creationId xmlns:a16="http://schemas.microsoft.com/office/drawing/2014/main" id="{9B89A8C9-B19A-4054-12FD-9BFA2C777133}"/>
              </a:ext>
            </a:extLst>
          </p:cNvPr>
          <p:cNvSpPr txBox="1"/>
          <p:nvPr/>
        </p:nvSpPr>
        <p:spPr>
          <a:xfrm>
            <a:off x="983352" y="6470607"/>
            <a:ext cx="10891655" cy="584775"/>
          </a:xfrm>
          <a:prstGeom prst="rect">
            <a:avLst/>
          </a:prstGeom>
          <a:noFill/>
        </p:spPr>
        <p:txBody>
          <a:bodyPr wrap="square" rtlCol="0">
            <a:spAutoFit/>
          </a:bodyPr>
          <a:lstStyle/>
          <a:p>
            <a:r>
              <a:rPr lang="en-US" sz="1400" dirty="0">
                <a:effectLst/>
                <a:latin typeface="Helvetica" pitchFamily="2" charset="0"/>
              </a:rPr>
              <a:t>Fort MP, Manson SM and Glasgow RE (2023). Applying an equity lens… </a:t>
            </a:r>
            <a:r>
              <a:rPr lang="en-US" sz="1400" i="1" dirty="0">
                <a:effectLst/>
                <a:latin typeface="Helvetica" pitchFamily="2" charset="0"/>
              </a:rPr>
              <a:t>Front. Health Serv</a:t>
            </a:r>
            <a:r>
              <a:rPr lang="en-US" sz="1400" dirty="0">
                <a:effectLst/>
                <a:latin typeface="Helvetica" pitchFamily="2" charset="0"/>
              </a:rPr>
              <a:t>. 3:1139788. doi10.3389/frhs.2023.1139788</a:t>
            </a:r>
          </a:p>
          <a:p>
            <a:endParaRPr lang="en-US" dirty="0"/>
          </a:p>
        </p:txBody>
      </p:sp>
    </p:spTree>
    <p:extLst>
      <p:ext uri="{BB962C8B-B14F-4D97-AF65-F5344CB8AC3E}">
        <p14:creationId xmlns:p14="http://schemas.microsoft.com/office/powerpoint/2010/main" val="6430233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FB0D6-82EF-7322-CB29-643E89AFD535}"/>
              </a:ext>
            </a:extLst>
          </p:cNvPr>
          <p:cNvSpPr>
            <a:spLocks noGrp="1"/>
          </p:cNvSpPr>
          <p:nvPr>
            <p:ph type="title"/>
          </p:nvPr>
        </p:nvSpPr>
        <p:spPr>
          <a:xfrm>
            <a:off x="517689" y="120028"/>
            <a:ext cx="10728366" cy="1325563"/>
          </a:xfrm>
        </p:spPr>
        <p:txBody>
          <a:bodyPr>
            <a:normAutofit/>
          </a:bodyPr>
          <a:lstStyle/>
          <a:p>
            <a:r>
              <a:rPr lang="en-US" dirty="0">
                <a:latin typeface="Helvetica" panose="020B0604020202020204" pitchFamily="34" charset="0"/>
                <a:cs typeface="Helvetica" panose="020B0604020202020204" pitchFamily="34" charset="0"/>
              </a:rPr>
              <a:t>Most Recent: Iterative PRISM</a:t>
            </a:r>
            <a:br>
              <a:rPr lang="en-US" dirty="0">
                <a:latin typeface="Helvetica" panose="020B0604020202020204" pitchFamily="34" charset="0"/>
                <a:cs typeface="Helvetica" panose="020B0604020202020204" pitchFamily="34" charset="0"/>
              </a:rPr>
            </a:br>
            <a:r>
              <a:rPr lang="en-US" dirty="0">
                <a:latin typeface="Helvetica" panose="020B0604020202020204" pitchFamily="34" charset="0"/>
                <a:cs typeface="Helvetica" panose="020B0604020202020204" pitchFamily="34" charset="0"/>
              </a:rPr>
              <a:t>(</a:t>
            </a:r>
            <a:r>
              <a:rPr lang="en-US" sz="4000" dirty="0">
                <a:latin typeface="Helvetica" panose="020B0604020202020204" pitchFamily="34" charset="0"/>
                <a:cs typeface="Helvetica" panose="020B0604020202020204" pitchFamily="34" charset="0"/>
              </a:rPr>
              <a:t>via personal facilitation or web-based tool) </a:t>
            </a:r>
            <a:endParaRPr lang="en-US" sz="4000" dirty="0">
              <a:solidFill>
                <a:schemeClr val="accent1"/>
              </a:solidFill>
              <a:latin typeface="Helvetica" panose="020B0604020202020204" pitchFamily="34" charset="0"/>
              <a:cs typeface="Helvetica" panose="020B0604020202020204" pitchFamily="34" charset="0"/>
            </a:endParaRPr>
          </a:p>
        </p:txBody>
      </p:sp>
      <p:sp>
        <p:nvSpPr>
          <p:cNvPr id="3" name="Content Placeholder 2">
            <a:extLst>
              <a:ext uri="{FF2B5EF4-FFF2-40B4-BE49-F238E27FC236}">
                <a16:creationId xmlns:a16="http://schemas.microsoft.com/office/drawing/2014/main" id="{5B4E8332-A847-8017-93F0-23EF0A618970}"/>
              </a:ext>
            </a:extLst>
          </p:cNvPr>
          <p:cNvSpPr>
            <a:spLocks noGrp="1"/>
          </p:cNvSpPr>
          <p:nvPr>
            <p:ph idx="1"/>
          </p:nvPr>
        </p:nvSpPr>
        <p:spPr>
          <a:xfrm>
            <a:off x="728406" y="2078183"/>
            <a:ext cx="8939627" cy="3954482"/>
          </a:xfrm>
        </p:spPr>
        <p:txBody>
          <a:bodyPr>
            <a:normAutofit fontScale="92500" lnSpcReduction="20000"/>
          </a:bodyPr>
          <a:lstStyle/>
          <a:p>
            <a:r>
              <a:rPr lang="en-US" dirty="0">
                <a:latin typeface="Helvetica" panose="020B0604020202020204" pitchFamily="34" charset="0"/>
                <a:cs typeface="Helvetica" panose="020B0604020202020204" pitchFamily="34" charset="0"/>
              </a:rPr>
              <a:t>To increase accessibility and use by diverse groups</a:t>
            </a:r>
          </a:p>
          <a:p>
            <a:endParaRPr lang="en-US" dirty="0">
              <a:latin typeface="Helvetica" panose="020B0604020202020204" pitchFamily="34" charset="0"/>
              <a:cs typeface="Helvetica" panose="020B0604020202020204" pitchFamily="34" charset="0"/>
            </a:endParaRPr>
          </a:p>
          <a:p>
            <a:r>
              <a:rPr lang="en-US" dirty="0">
                <a:latin typeface="Helvetica" panose="020B0604020202020204" pitchFamily="34" charset="0"/>
                <a:cs typeface="Helvetica" panose="020B0604020202020204" pitchFamily="34" charset="0"/>
              </a:rPr>
              <a:t>Use for (choice of): Planning; guiding implementation/adaptations, or sustainment</a:t>
            </a:r>
          </a:p>
          <a:p>
            <a:endParaRPr lang="en-US" dirty="0">
              <a:latin typeface="Helvetica" panose="020B0604020202020204" pitchFamily="34" charset="0"/>
              <a:cs typeface="Helvetica" panose="020B0604020202020204" pitchFamily="34" charset="0"/>
            </a:endParaRPr>
          </a:p>
          <a:p>
            <a:r>
              <a:rPr lang="en-US" dirty="0">
                <a:latin typeface="Helvetica" panose="020B0604020202020204" pitchFamily="34" charset="0"/>
                <a:cs typeface="Helvetica" panose="020B0604020202020204" pitchFamily="34" charset="0"/>
              </a:rPr>
              <a:t>Automated, real time data collection issues on, analysis and feedback</a:t>
            </a:r>
          </a:p>
          <a:p>
            <a:endParaRPr lang="en-US" dirty="0">
              <a:latin typeface="Helvetica" panose="020B0604020202020204" pitchFamily="34" charset="0"/>
              <a:cs typeface="Helvetica" panose="020B0604020202020204" pitchFamily="34" charset="0"/>
            </a:endParaRPr>
          </a:p>
          <a:p>
            <a:r>
              <a:rPr lang="en-US" i="1" dirty="0">
                <a:highlight>
                  <a:srgbClr val="FFFF00"/>
                </a:highlight>
                <a:latin typeface="Helvetica" panose="020B0604020202020204" pitchFamily="34" charset="0"/>
                <a:cs typeface="Helvetica" panose="020B0604020202020204" pitchFamily="34" charset="0"/>
              </a:rPr>
              <a:t>Over to Dr. Ory for additional attention to key RE-AIM-PRISM Resources and further C-S-M-O issues in planning</a:t>
            </a:r>
          </a:p>
        </p:txBody>
      </p:sp>
      <p:sp>
        <p:nvSpPr>
          <p:cNvPr id="5" name="Rectangle 4">
            <a:extLst>
              <a:ext uri="{FF2B5EF4-FFF2-40B4-BE49-F238E27FC236}">
                <a16:creationId xmlns:a16="http://schemas.microsoft.com/office/drawing/2014/main" id="{770FD484-5872-4EDB-B7C5-AC9003D88689}"/>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0BFE9195-22E6-41AB-8227-69910D3D3D4C}"/>
              </a:ext>
            </a:extLst>
          </p:cNvPr>
          <p:cNvPicPr>
            <a:picLocks noChangeAspect="1"/>
          </p:cNvPicPr>
          <p:nvPr/>
        </p:nvPicPr>
        <p:blipFill>
          <a:blip r:embed="rId3"/>
          <a:stretch>
            <a:fillRect/>
          </a:stretch>
        </p:blipFill>
        <p:spPr>
          <a:xfrm>
            <a:off x="9739810" y="4361551"/>
            <a:ext cx="1912831" cy="1829665"/>
          </a:xfrm>
          <a:prstGeom prst="rect">
            <a:avLst/>
          </a:prstGeom>
        </p:spPr>
      </p:pic>
      <p:sp>
        <p:nvSpPr>
          <p:cNvPr id="9" name="TextBox 8">
            <a:extLst>
              <a:ext uri="{FF2B5EF4-FFF2-40B4-BE49-F238E27FC236}">
                <a16:creationId xmlns:a16="http://schemas.microsoft.com/office/drawing/2014/main" id="{F24983C6-6ACF-4842-BC62-17C8461CAAA2}"/>
              </a:ext>
            </a:extLst>
          </p:cNvPr>
          <p:cNvSpPr txBox="1"/>
          <p:nvPr/>
        </p:nvSpPr>
        <p:spPr>
          <a:xfrm>
            <a:off x="9811587" y="6176698"/>
            <a:ext cx="1912831" cy="461665"/>
          </a:xfrm>
          <a:prstGeom prst="rect">
            <a:avLst/>
          </a:prstGeom>
          <a:noFill/>
        </p:spPr>
        <p:txBody>
          <a:bodyPr wrap="none" rtlCol="0">
            <a:spAutoFit/>
          </a:bodyPr>
          <a:lstStyle/>
          <a:p>
            <a:r>
              <a:rPr lang="en-US" sz="2400" b="1" dirty="0"/>
              <a:t>prismtool.org</a:t>
            </a:r>
          </a:p>
        </p:txBody>
      </p:sp>
      <p:sp>
        <p:nvSpPr>
          <p:cNvPr id="4" name="TextBox 3">
            <a:extLst>
              <a:ext uri="{FF2B5EF4-FFF2-40B4-BE49-F238E27FC236}">
                <a16:creationId xmlns:a16="http://schemas.microsoft.com/office/drawing/2014/main" id="{36866121-490B-2BF4-D103-3CE6ABE57271}"/>
              </a:ext>
            </a:extLst>
          </p:cNvPr>
          <p:cNvSpPr txBox="1"/>
          <p:nvPr/>
        </p:nvSpPr>
        <p:spPr>
          <a:xfrm>
            <a:off x="728405" y="6191216"/>
            <a:ext cx="8712478" cy="923330"/>
          </a:xfrm>
          <a:prstGeom prst="rect">
            <a:avLst/>
          </a:prstGeom>
          <a:noFill/>
        </p:spPr>
        <p:txBody>
          <a:bodyPr wrap="square" rtlCol="0">
            <a:spAutoFit/>
          </a:bodyPr>
          <a:lstStyle/>
          <a:p>
            <a:r>
              <a:rPr lang="en-US" dirty="0"/>
              <a:t>** </a:t>
            </a:r>
            <a:r>
              <a:rPr lang="en-US" dirty="0" err="1">
                <a:latin typeface="Helvetica" pitchFamily="2" charset="0"/>
              </a:rPr>
              <a:t>Trinkley</a:t>
            </a:r>
            <a:r>
              <a:rPr lang="en-US" dirty="0">
                <a:latin typeface="Helvetica" pitchFamily="2" charset="0"/>
              </a:rPr>
              <a:t> et al. The </a:t>
            </a:r>
            <a:r>
              <a:rPr lang="en-US" dirty="0" err="1">
                <a:latin typeface="Helvetica" pitchFamily="2" charset="0"/>
              </a:rPr>
              <a:t>iPRISM</a:t>
            </a:r>
            <a:r>
              <a:rPr lang="en-US" dirty="0">
                <a:latin typeface="Helvetica" pitchFamily="2" charset="0"/>
              </a:rPr>
              <a:t> webtool. </a:t>
            </a:r>
            <a:r>
              <a:rPr lang="en-US" i="1" dirty="0">
                <a:effectLst/>
                <a:latin typeface="Helvetica" pitchFamily="2" charset="0"/>
              </a:rPr>
              <a:t>Implementation Science Communications    </a:t>
            </a:r>
            <a:r>
              <a:rPr lang="en-US" dirty="0">
                <a:effectLst/>
                <a:latin typeface="Helvetica" pitchFamily="2" charset="0"/>
              </a:rPr>
              <a:t>(2023) 4:116 https://</a:t>
            </a:r>
            <a:r>
              <a:rPr lang="en-US" dirty="0" err="1">
                <a:effectLst/>
                <a:latin typeface="Helvetica" pitchFamily="2" charset="0"/>
              </a:rPr>
              <a:t>doi.org</a:t>
            </a:r>
            <a:r>
              <a:rPr lang="en-US" dirty="0">
                <a:effectLst/>
                <a:latin typeface="Helvetica" pitchFamily="2" charset="0"/>
              </a:rPr>
              <a:t>/10.1186/s43058-023-00494-4</a:t>
            </a:r>
          </a:p>
          <a:p>
            <a:endParaRPr lang="en-US" dirty="0"/>
          </a:p>
        </p:txBody>
      </p:sp>
    </p:spTree>
    <p:extLst>
      <p:ext uri="{BB962C8B-B14F-4D97-AF65-F5344CB8AC3E}">
        <p14:creationId xmlns:p14="http://schemas.microsoft.com/office/powerpoint/2010/main" val="32140407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3399B1-BAAD-4C22-B58F-481505CC2B8C}"/>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D33CD921-3132-4B1B-B4D0-66D087F65349}"/>
              </a:ext>
            </a:extLst>
          </p:cNvPr>
          <p:cNvSpPr txBox="1"/>
          <p:nvPr/>
        </p:nvSpPr>
        <p:spPr>
          <a:xfrm>
            <a:off x="311086" y="433633"/>
            <a:ext cx="7423214" cy="2458995"/>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lang="en-US" sz="4000" b="1" dirty="0">
                <a:latin typeface="Helvetica" panose="020B0604020202020204" pitchFamily="34" charset="0"/>
                <a:ea typeface="+mj-ea"/>
                <a:cs typeface="Helvetica" panose="020B0604020202020204" pitchFamily="34" charset="0"/>
              </a:rPr>
              <a:t>And Remember:</a:t>
            </a:r>
            <a:r>
              <a:rPr kumimoji="0" lang="en-US" sz="2200" i="0" u="none" strike="noStrike" cap="none" spc="0" normalizeH="0" baseline="0" noProof="0" dirty="0">
                <a:ln>
                  <a:noFill/>
                </a:ln>
                <a:effectLst/>
                <a:uLnTx/>
                <a:uFillTx/>
                <a:latin typeface="Helvetica" panose="020B0604020202020204" pitchFamily="34" charset="0"/>
                <a:ea typeface="+mj-ea"/>
                <a:cs typeface="Helvetica" panose="020B0604020202020204" pitchFamily="34" charset="0"/>
              </a:rPr>
              <a:t> </a:t>
            </a:r>
          </a:p>
          <a:p>
            <a:pPr marL="0" marR="0" lvl="0" indent="0" fontAlgn="auto">
              <a:lnSpc>
                <a:spcPct val="90000"/>
              </a:lnSpc>
              <a:spcBef>
                <a:spcPct val="0"/>
              </a:spcBef>
              <a:spcAft>
                <a:spcPts val="600"/>
              </a:spcAft>
              <a:buClrTx/>
              <a:buSzTx/>
              <a:tabLst/>
              <a:defRPr/>
            </a:pPr>
            <a:endParaRPr kumimoji="0" lang="en-US" sz="2200" i="0" u="none" strike="noStrike" cap="none" spc="0" normalizeH="0" baseline="0" noProof="0" dirty="0">
              <a:ln>
                <a:noFill/>
              </a:ln>
              <a:effectLst/>
              <a:uLnTx/>
              <a:uFillTx/>
              <a:latin typeface="Helvetica" panose="020B0604020202020204" pitchFamily="34" charset="0"/>
              <a:ea typeface="+mj-ea"/>
              <a:cs typeface="Helvetica" panose="020B0604020202020204" pitchFamily="34" charset="0"/>
            </a:endParaRPr>
          </a:p>
          <a:p>
            <a:pPr marL="0" marR="0" lvl="0" indent="0" fontAlgn="auto">
              <a:lnSpc>
                <a:spcPct val="90000"/>
              </a:lnSpc>
              <a:spcBef>
                <a:spcPct val="0"/>
              </a:spcBef>
              <a:spcAft>
                <a:spcPts val="600"/>
              </a:spcAft>
              <a:buClrTx/>
              <a:buSzTx/>
              <a:tabLst/>
              <a:defRPr/>
            </a:pPr>
            <a:endParaRPr kumimoji="0" lang="en-US" sz="2800" b="1" i="0" u="none" strike="noStrike" cap="none" spc="0" normalizeH="0" baseline="0" noProof="0" dirty="0">
              <a:ln>
                <a:noFill/>
              </a:ln>
              <a:effectLst/>
              <a:uLnTx/>
              <a:uFillTx/>
              <a:latin typeface="Helvetica" panose="020B0604020202020204" pitchFamily="34" charset="0"/>
              <a:ea typeface="+mj-ea"/>
              <a:cs typeface="Helvetica" panose="020B0604020202020204" pitchFamily="34" charset="0"/>
            </a:endParaRPr>
          </a:p>
          <a:p>
            <a:pPr marL="0" marR="0" lvl="0" indent="0" fontAlgn="auto">
              <a:lnSpc>
                <a:spcPct val="90000"/>
              </a:lnSpc>
              <a:spcBef>
                <a:spcPct val="0"/>
              </a:spcBef>
              <a:spcAft>
                <a:spcPts val="600"/>
              </a:spcAft>
              <a:buClrTx/>
              <a:buSzTx/>
              <a:tabLst/>
              <a:defRPr/>
            </a:pPr>
            <a:r>
              <a:rPr kumimoji="0" lang="en-US" sz="2800" b="0" i="0" u="none" strike="noStrike" cap="none" spc="0" normalizeH="0" baseline="0" noProof="0" dirty="0">
                <a:ln>
                  <a:noFill/>
                </a:ln>
                <a:effectLst/>
                <a:uLnTx/>
                <a:uFillTx/>
                <a:latin typeface="Helvetica" panose="020B0604020202020204" pitchFamily="34" charset="0"/>
                <a:ea typeface="+mj-ea"/>
                <a:cs typeface="Helvetica" panose="020B0604020202020204" pitchFamily="34" charset="0"/>
              </a:rPr>
              <a:t>All Models (and Methods) Are Wrong…</a:t>
            </a:r>
          </a:p>
          <a:p>
            <a:pPr marL="0" marR="0" lvl="0" indent="0" fontAlgn="auto">
              <a:lnSpc>
                <a:spcPct val="90000"/>
              </a:lnSpc>
              <a:spcBef>
                <a:spcPct val="0"/>
              </a:spcBef>
              <a:spcAft>
                <a:spcPts val="600"/>
              </a:spcAft>
              <a:buClrTx/>
              <a:buSzTx/>
              <a:tabLst/>
              <a:defRPr/>
            </a:pPr>
            <a:r>
              <a:rPr kumimoji="0" lang="en-US" sz="2800" b="0" i="0" u="none" strike="noStrike" cap="none" spc="0" normalizeH="0" baseline="0" noProof="0" dirty="0">
                <a:ln>
                  <a:noFill/>
                </a:ln>
                <a:effectLst/>
                <a:uLnTx/>
                <a:uFillTx/>
                <a:latin typeface="Helvetica" panose="020B0604020202020204" pitchFamily="34" charset="0"/>
                <a:ea typeface="+mj-ea"/>
                <a:cs typeface="Helvetica" panose="020B0604020202020204" pitchFamily="34" charset="0"/>
              </a:rPr>
              <a:t>Some Are Useful</a:t>
            </a:r>
          </a:p>
        </p:txBody>
      </p:sp>
      <p:sp>
        <p:nvSpPr>
          <p:cNvPr id="8" name="Oval 7">
            <a:extLst>
              <a:ext uri="{FF2B5EF4-FFF2-40B4-BE49-F238E27FC236}">
                <a16:creationId xmlns:a16="http://schemas.microsoft.com/office/drawing/2014/main" id="{CB619EBB-7EE0-4513-92CE-F827CD72E06E}"/>
              </a:ext>
            </a:extLst>
          </p:cNvPr>
          <p:cNvSpPr/>
          <p:nvPr/>
        </p:nvSpPr>
        <p:spPr>
          <a:xfrm>
            <a:off x="6696075" y="-57150"/>
            <a:ext cx="8902180" cy="8771757"/>
          </a:xfrm>
          <a:prstGeom prst="ellipse">
            <a:avLst/>
          </a:prstGeom>
          <a:blipFill>
            <a:blip r:embed="rId3" cstate="email">
              <a:alphaModFix amt="50000"/>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5502D507-233F-4533-8611-1A4D9BDBFF0C}"/>
              </a:ext>
            </a:extLst>
          </p:cNvPr>
          <p:cNvSpPr txBox="1">
            <a:spLocks/>
          </p:cNvSpPr>
          <p:nvPr/>
        </p:nvSpPr>
        <p:spPr bwMode="auto">
          <a:xfrm>
            <a:off x="1797828" y="4188337"/>
            <a:ext cx="4031472" cy="18790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114300" marR="0" lvl="0" indent="0" fontAlgn="auto">
              <a:lnSpc>
                <a:spcPct val="90000"/>
              </a:lnSpc>
              <a:spcBef>
                <a:spcPts val="0"/>
              </a:spcBef>
              <a:spcAft>
                <a:spcPts val="0"/>
              </a:spcAft>
              <a:buClrTx/>
              <a:buSzTx/>
              <a:tabLst/>
              <a:defRPr/>
            </a:pPr>
            <a:r>
              <a:rPr kumimoji="0" lang="en-US" altLang="en-US" sz="2200" b="0" i="1" u="none" strike="noStrike" cap="none" spc="0" normalizeH="0" baseline="0" noProof="0" dirty="0">
                <a:ln>
                  <a:noFill/>
                </a:ln>
                <a:effectLst/>
                <a:uLnTx/>
                <a:uFillTx/>
                <a:latin typeface="Helvetica" panose="020B0604020202020204" pitchFamily="34" charset="0"/>
                <a:cs typeface="Helvetica" panose="020B0604020202020204" pitchFamily="34" charset="0"/>
              </a:rPr>
              <a:t>“To every complex question,</a:t>
            </a:r>
          </a:p>
          <a:p>
            <a:pPr marL="114300" marR="0" lvl="0" indent="0" fontAlgn="auto">
              <a:lnSpc>
                <a:spcPct val="90000"/>
              </a:lnSpc>
              <a:spcBef>
                <a:spcPts val="0"/>
              </a:spcBef>
              <a:spcAft>
                <a:spcPts val="0"/>
              </a:spcAft>
              <a:buClrTx/>
              <a:buSzTx/>
              <a:tabLst/>
              <a:defRPr/>
            </a:pPr>
            <a:r>
              <a:rPr kumimoji="0" lang="en-US" altLang="en-US" sz="2200" b="0" i="1" u="none" strike="noStrike" cap="none" spc="0" normalizeH="0" baseline="0" noProof="0" dirty="0">
                <a:ln>
                  <a:noFill/>
                </a:ln>
                <a:effectLst/>
                <a:uLnTx/>
                <a:uFillTx/>
                <a:latin typeface="Helvetica" panose="020B0604020202020204" pitchFamily="34" charset="0"/>
                <a:cs typeface="Helvetica" panose="020B0604020202020204" pitchFamily="34" charset="0"/>
              </a:rPr>
              <a:t>there is a simple answer…</a:t>
            </a:r>
          </a:p>
          <a:p>
            <a:pPr marL="114300" marR="0" lvl="0" indent="0" fontAlgn="auto">
              <a:lnSpc>
                <a:spcPct val="90000"/>
              </a:lnSpc>
              <a:spcBef>
                <a:spcPts val="0"/>
              </a:spcBef>
              <a:spcAft>
                <a:spcPts val="0"/>
              </a:spcAft>
              <a:buClrTx/>
              <a:buSzTx/>
              <a:tabLst/>
              <a:defRPr/>
            </a:pPr>
            <a:r>
              <a:rPr kumimoji="0" lang="en-US" altLang="en-US" sz="2200" b="0" i="1" u="none" strike="noStrike" cap="none" spc="0" normalizeH="0" baseline="0" noProof="0" dirty="0">
                <a:ln>
                  <a:noFill/>
                </a:ln>
                <a:effectLst/>
                <a:uLnTx/>
                <a:uFillTx/>
                <a:latin typeface="Helvetica" panose="020B0604020202020204" pitchFamily="34" charset="0"/>
                <a:cs typeface="Helvetica" panose="020B0604020202020204" pitchFamily="34" charset="0"/>
              </a:rPr>
              <a:t>and it is wrong.”</a:t>
            </a:r>
          </a:p>
          <a:p>
            <a:pPr marL="114300" marR="0" lvl="0" indent="0" fontAlgn="auto">
              <a:lnSpc>
                <a:spcPct val="90000"/>
              </a:lnSpc>
              <a:spcBef>
                <a:spcPct val="20000"/>
              </a:spcBef>
              <a:spcAft>
                <a:spcPts val="0"/>
              </a:spcAft>
              <a:buClrTx/>
              <a:buSzTx/>
              <a:tabLst/>
              <a:defRPr/>
            </a:pPr>
            <a:r>
              <a:rPr lang="en-US" altLang="en-US" sz="2200" i="1" dirty="0">
                <a:latin typeface="Helvetica" panose="020B0604020202020204" pitchFamily="34" charset="0"/>
                <a:cs typeface="Helvetica" panose="020B0604020202020204" pitchFamily="34" charset="0"/>
              </a:rPr>
              <a:t>	</a:t>
            </a:r>
            <a:r>
              <a:rPr kumimoji="0" lang="en-US" altLang="en-US" sz="2200" b="0" i="0" u="none" strike="noStrike" cap="none" spc="0" normalizeH="0" baseline="0" noProof="0" dirty="0">
                <a:ln>
                  <a:noFill/>
                </a:ln>
                <a:effectLst/>
                <a:uLnTx/>
                <a:uFillTx/>
                <a:latin typeface="Helvetica" panose="020B0604020202020204" pitchFamily="34" charset="0"/>
                <a:cs typeface="Helvetica" panose="020B0604020202020204" pitchFamily="34" charset="0"/>
              </a:rPr>
              <a:t>~H. L. Mencken</a:t>
            </a:r>
          </a:p>
        </p:txBody>
      </p:sp>
    </p:spTree>
    <p:extLst>
      <p:ext uri="{BB962C8B-B14F-4D97-AF65-F5344CB8AC3E}">
        <p14:creationId xmlns:p14="http://schemas.microsoft.com/office/powerpoint/2010/main" val="21263125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Questions and Comments</a:t>
            </a:r>
          </a:p>
        </p:txBody>
      </p:sp>
      <p:pic>
        <p:nvPicPr>
          <p:cNvPr id="4" name="Content Placeholder 3" descr="Chandrakasem Researchers Community: Chandrakasem Rajabhat ..."/>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77316" y="1001616"/>
            <a:ext cx="6780700" cy="4852438"/>
          </a:xfrm>
          <a:prstGeom prst="rect">
            <a:avLst/>
          </a:prstGeom>
        </p:spPr>
      </p:pic>
      <p:sp>
        <p:nvSpPr>
          <p:cNvPr id="2" name="TextBox 1">
            <a:extLst>
              <a:ext uri="{FF2B5EF4-FFF2-40B4-BE49-F238E27FC236}">
                <a16:creationId xmlns:a16="http://schemas.microsoft.com/office/drawing/2014/main" id="{89CE8B6A-C1C9-2666-3535-E43A5D3121B2}"/>
              </a:ext>
            </a:extLst>
          </p:cNvPr>
          <p:cNvSpPr txBox="1"/>
          <p:nvPr/>
        </p:nvSpPr>
        <p:spPr>
          <a:xfrm>
            <a:off x="9878096" y="5791131"/>
            <a:ext cx="184731" cy="369332"/>
          </a:xfrm>
          <a:prstGeom prst="rect">
            <a:avLst/>
          </a:prstGeom>
          <a:noFill/>
          <a:ln>
            <a:solidFill>
              <a:schemeClr val="accent4"/>
            </a:solidFill>
          </a:ln>
        </p:spPr>
        <p:txBody>
          <a:bodyPr wrap="none" rtlCol="0" anchor="ctr" anchorCtr="1">
            <a:spAutoFit/>
          </a:bodyPr>
          <a:lstStyle/>
          <a:p>
            <a:endParaRPr lang="en-US" dirty="0"/>
          </a:p>
        </p:txBody>
      </p:sp>
    </p:spTree>
    <p:extLst>
      <p:ext uri="{BB962C8B-B14F-4D97-AF65-F5344CB8AC3E}">
        <p14:creationId xmlns:p14="http://schemas.microsoft.com/office/powerpoint/2010/main" val="14097681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6185" y="82062"/>
            <a:ext cx="8854830" cy="6775938"/>
          </a:xfrm>
        </p:spPr>
        <p:txBody>
          <a:bodyPr/>
          <a:lstStyle/>
          <a:p>
            <a:pPr algn="ctr"/>
            <a:br>
              <a:rPr lang="en-US" sz="3200" dirty="0"/>
            </a:br>
            <a:r>
              <a:rPr lang="en-US" sz="3200" dirty="0"/>
              <a:t>A Whirlwind Tour through </a:t>
            </a:r>
            <a:br>
              <a:rPr lang="en-US" sz="3200" dirty="0"/>
            </a:br>
            <a:r>
              <a:rPr lang="en-US" sz="3200" dirty="0"/>
              <a:t>Re-AIM PRISM Resources and </a:t>
            </a:r>
            <a:br>
              <a:rPr lang="en-US" sz="3200" dirty="0"/>
            </a:br>
            <a:r>
              <a:rPr lang="en-US" sz="3200" dirty="0"/>
              <a:t>International Case example</a:t>
            </a:r>
            <a:br>
              <a:rPr lang="en-US" sz="3200" dirty="0"/>
            </a:br>
            <a:br>
              <a:rPr lang="en-US" sz="3200" dirty="0"/>
            </a:br>
            <a:r>
              <a:rPr lang="en-US" sz="3200" dirty="0"/>
              <a:t>16</a:t>
            </a:r>
            <a:r>
              <a:rPr lang="en-US" sz="3200" baseline="30000" dirty="0"/>
              <a:t>th</a:t>
            </a:r>
            <a:r>
              <a:rPr lang="en-US" sz="3200" dirty="0"/>
              <a:t> Annual D&amp;I Conference</a:t>
            </a:r>
            <a:br>
              <a:rPr lang="en-US" sz="3200" dirty="0"/>
            </a:br>
            <a:br>
              <a:rPr lang="en-US" sz="3200" dirty="0"/>
            </a:br>
            <a:br>
              <a:rPr lang="en-US" sz="3200" dirty="0"/>
            </a:br>
            <a:r>
              <a:rPr lang="en-US" sz="3200" dirty="0"/>
              <a:t>December 2023</a:t>
            </a:r>
            <a:endParaRPr lang="en-US" sz="2000" dirty="0"/>
          </a:p>
        </p:txBody>
      </p:sp>
      <p:sp>
        <p:nvSpPr>
          <p:cNvPr id="2" name="TextBox 1">
            <a:extLst>
              <a:ext uri="{FF2B5EF4-FFF2-40B4-BE49-F238E27FC236}">
                <a16:creationId xmlns:a16="http://schemas.microsoft.com/office/drawing/2014/main" id="{985869F4-E09E-AEC1-710B-44D2AC75A2FE}"/>
              </a:ext>
            </a:extLst>
          </p:cNvPr>
          <p:cNvSpPr txBox="1"/>
          <p:nvPr/>
        </p:nvSpPr>
        <p:spPr>
          <a:xfrm>
            <a:off x="9743440" y="2896650"/>
            <a:ext cx="1861659" cy="1754326"/>
          </a:xfrm>
          <a:prstGeom prst="rect">
            <a:avLst/>
          </a:prstGeom>
          <a:noFill/>
          <a:ln>
            <a:solidFill>
              <a:schemeClr val="accent4"/>
            </a:solidFill>
          </a:ln>
        </p:spPr>
        <p:txBody>
          <a:bodyPr wrap="squar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001F"/>
                </a:solidFill>
                <a:effectLst/>
                <a:uLnTx/>
                <a:uFillTx/>
                <a:latin typeface="Arial" panose="020B0604020202020204"/>
                <a:ea typeface="+mn-ea"/>
                <a:cs typeface="+mn-cs"/>
              </a:rPr>
              <a:t>Marcia G. Ory, PhD, MPH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E001F"/>
                </a:solidFill>
                <a:effectLst/>
                <a:uLnTx/>
                <a:uFillTx/>
                <a:latin typeface="Arial" panose="020B0604020202020204"/>
                <a:ea typeface="+mn-ea"/>
                <a:cs typeface="+mn-cs"/>
              </a:rPr>
              <a:t>School of Public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001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E001F"/>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36EF9A64-D35C-1C34-3BB5-C5E451B2A9AF}"/>
              </a:ext>
            </a:extLst>
          </p:cNvPr>
          <p:cNvPicPr>
            <a:picLocks noChangeAspect="1"/>
          </p:cNvPicPr>
          <p:nvPr/>
        </p:nvPicPr>
        <p:blipFill>
          <a:blip r:embed="rId3"/>
          <a:stretch>
            <a:fillRect/>
          </a:stretch>
        </p:blipFill>
        <p:spPr>
          <a:xfrm>
            <a:off x="9474740" y="5965280"/>
            <a:ext cx="2310724" cy="593086"/>
          </a:xfrm>
          <a:prstGeom prst="rect">
            <a:avLst/>
          </a:prstGeom>
        </p:spPr>
      </p:pic>
    </p:spTree>
    <p:extLst>
      <p:ext uri="{BB962C8B-B14F-4D97-AF65-F5344CB8AC3E}">
        <p14:creationId xmlns:p14="http://schemas.microsoft.com/office/powerpoint/2010/main" val="1727290713"/>
      </p:ext>
    </p:extLst>
  </p:cSld>
  <p:clrMapOvr>
    <a:masterClrMapping/>
  </p:clrMapOvr>
  <p:transition spd="slow">
    <p:wipe dir="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5E39B097-136D-1A2B-32B5-82CCC95CF194}"/>
              </a:ext>
            </a:extLst>
          </p:cNvPr>
          <p:cNvPicPr>
            <a:picLocks noChangeAspect="1"/>
          </p:cNvPicPr>
          <p:nvPr/>
        </p:nvPicPr>
        <p:blipFill rotWithShape="1">
          <a:blip r:embed="rId2"/>
          <a:srcRect r="3094" b="1"/>
          <a:stretch/>
        </p:blipFill>
        <p:spPr>
          <a:xfrm>
            <a:off x="20" y="1282"/>
            <a:ext cx="12191980" cy="6856718"/>
          </a:xfrm>
          <a:prstGeom prst="rect">
            <a:avLst/>
          </a:prstGeom>
        </p:spPr>
      </p:pic>
    </p:spTree>
    <p:extLst>
      <p:ext uri="{BB962C8B-B14F-4D97-AF65-F5344CB8AC3E}">
        <p14:creationId xmlns:p14="http://schemas.microsoft.com/office/powerpoint/2010/main" val="34340797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7CEDC9DE-45C5-29F1-444C-4956A59C2752}"/>
              </a:ext>
            </a:extLst>
          </p:cNvPr>
          <p:cNvSpPr txBox="1">
            <a:spLocks/>
          </p:cNvSpPr>
          <p:nvPr/>
        </p:nvSpPr>
        <p:spPr>
          <a:xfrm>
            <a:off x="5878256" y="439387"/>
            <a:ext cx="6313744" cy="4016713"/>
          </a:xfrm>
          <a:prstGeom prst="rect">
            <a:avLst/>
          </a:prstGeom>
          <a:solidFill>
            <a:srgbClr val="CFB87C"/>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latin typeface="Helvetica" panose="020B0604020202020204" pitchFamily="34" charset="0"/>
                <a:cs typeface="Helvetica" panose="020B0604020202020204" pitchFamily="34" charset="0"/>
              </a:rPr>
              <a:t>Purposes</a:t>
            </a:r>
            <a:r>
              <a:rPr lang="en-US" sz="2000" dirty="0">
                <a:latin typeface="Helvetica" panose="020B0604020202020204" pitchFamily="34" charset="0"/>
                <a:cs typeface="Helvetica" panose="020B0604020202020204" pitchFamily="34" charset="0"/>
              </a:rPr>
              <a:t>: </a:t>
            </a:r>
          </a:p>
          <a:p>
            <a:r>
              <a:rPr lang="en-US" sz="2000" dirty="0">
                <a:latin typeface="Helvetica" panose="020B0604020202020204" pitchFamily="34" charset="0"/>
              </a:rPr>
              <a:t>Briefly discuss key conceptual issues in PRISM and RE-AIM</a:t>
            </a:r>
          </a:p>
          <a:p>
            <a:endParaRPr lang="en-US" sz="2000" dirty="0">
              <a:latin typeface="Helvetica" pitchFamily="2" charset="0"/>
            </a:endParaRPr>
          </a:p>
          <a:p>
            <a:r>
              <a:rPr lang="en-US" sz="2000" dirty="0">
                <a:latin typeface="Helvetica" pitchFamily="2" charset="0"/>
              </a:rPr>
              <a:t>Provide guidance, examples, and recommendations for pragmatic use of these frameworks</a:t>
            </a:r>
          </a:p>
          <a:p>
            <a:endParaRPr lang="en-US" sz="2000" dirty="0">
              <a:latin typeface="Helvetica" pitchFamily="2" charset="0"/>
            </a:endParaRPr>
          </a:p>
          <a:p>
            <a:r>
              <a:rPr lang="en-US" sz="2000" b="1" i="1" dirty="0">
                <a:latin typeface="Helvetica" pitchFamily="2" charset="0"/>
              </a:rPr>
              <a:t>Provide survey items for different project phases and tables of strategies to enhance RE-AIM outcomes</a:t>
            </a:r>
          </a:p>
          <a:p>
            <a:pPr marL="0" indent="0">
              <a:buNone/>
            </a:pPr>
            <a:endParaRPr lang="en-US" sz="2000" dirty="0">
              <a:latin typeface="Helvetica" pitchFamily="2" charset="0"/>
            </a:endParaRPr>
          </a:p>
          <a:p>
            <a:endParaRPr lang="en-US" sz="2000" dirty="0">
              <a:latin typeface="Helvetica" pitchFamily="2" charset="0"/>
            </a:endParaRPr>
          </a:p>
        </p:txBody>
      </p:sp>
      <p:sp>
        <p:nvSpPr>
          <p:cNvPr id="2" name="Rectangle 1">
            <a:extLst>
              <a:ext uri="{FF2B5EF4-FFF2-40B4-BE49-F238E27FC236}">
                <a16:creationId xmlns:a16="http://schemas.microsoft.com/office/drawing/2014/main" id="{18072B8E-6C58-A816-3918-BA58A3A1EBCE}"/>
              </a:ext>
            </a:extLst>
          </p:cNvPr>
          <p:cNvSpPr/>
          <p:nvPr/>
        </p:nvSpPr>
        <p:spPr>
          <a:xfrm>
            <a:off x="-89758" y="0"/>
            <a:ext cx="174817"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14DEC757-D372-4156-D69D-4228469F9F3A}"/>
              </a:ext>
            </a:extLst>
          </p:cNvPr>
          <p:cNvSpPr txBox="1">
            <a:spLocks/>
          </p:cNvSpPr>
          <p:nvPr/>
        </p:nvSpPr>
        <p:spPr>
          <a:xfrm>
            <a:off x="5878256" y="5106390"/>
            <a:ext cx="6313747" cy="1751610"/>
          </a:xfrm>
          <a:prstGeom prst="rect">
            <a:avLst/>
          </a:prstGeom>
          <a:solidFill>
            <a:srgbClr val="CFB87C"/>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pt-BR" sz="2000" dirty="0">
              <a:latin typeface="Helvetica" pitchFamily="2" charset="0"/>
            </a:endParaRPr>
          </a:p>
          <a:p>
            <a:pPr marL="0" indent="0">
              <a:buNone/>
            </a:pPr>
            <a:r>
              <a:rPr lang="pt-BR" sz="2000" b="1" dirty="0">
                <a:latin typeface="Helvetica" pitchFamily="2" charset="0"/>
              </a:rPr>
              <a:t>https://tinyurl.com/4fmvf7kr</a:t>
            </a:r>
          </a:p>
          <a:p>
            <a:pPr marL="0" indent="0">
              <a:buNone/>
            </a:pPr>
            <a:r>
              <a:rPr lang="pt-BR" sz="2000" dirty="0">
                <a:latin typeface="Helvetica" pitchFamily="2" charset="0"/>
              </a:rPr>
              <a:t>© COISC3 2023</a:t>
            </a:r>
            <a:endParaRPr lang="en-US" sz="2000" dirty="0">
              <a:latin typeface="Helvetica" pitchFamily="2" charset="0"/>
            </a:endParaRPr>
          </a:p>
        </p:txBody>
      </p:sp>
      <p:pic>
        <p:nvPicPr>
          <p:cNvPr id="4" name="Picture 3">
            <a:extLst>
              <a:ext uri="{FF2B5EF4-FFF2-40B4-BE49-F238E27FC236}">
                <a16:creationId xmlns:a16="http://schemas.microsoft.com/office/drawing/2014/main" id="{CAD01EB0-AD17-4045-BC5C-CB023F136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3531" y="5496896"/>
            <a:ext cx="1260231" cy="1260231"/>
          </a:xfrm>
          <a:prstGeom prst="rect">
            <a:avLst/>
          </a:prstGeom>
        </p:spPr>
      </p:pic>
      <p:pic>
        <p:nvPicPr>
          <p:cNvPr id="7" name="Picture 6">
            <a:extLst>
              <a:ext uri="{FF2B5EF4-FFF2-40B4-BE49-F238E27FC236}">
                <a16:creationId xmlns:a16="http://schemas.microsoft.com/office/drawing/2014/main" id="{2F694F0B-15E6-44D3-9384-59C13C306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219" y="21509"/>
            <a:ext cx="5030840" cy="6836491"/>
          </a:xfrm>
          <a:prstGeom prst="rect">
            <a:avLst/>
          </a:prstGeom>
        </p:spPr>
      </p:pic>
    </p:spTree>
    <p:extLst>
      <p:ext uri="{BB962C8B-B14F-4D97-AF65-F5344CB8AC3E}">
        <p14:creationId xmlns:p14="http://schemas.microsoft.com/office/powerpoint/2010/main" val="30929796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EBFA723-5A7B-472D-ABD7-1526B8D3A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6B27065-399A-4CF7-BF70-CF79B9848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3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CF22986C-DDF7-4109-9D6A-006800D6B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6" y="52996"/>
            <a:ext cx="6093363"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4C025298-F835-4B83-A3A3-6555157E01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7106C81-A3F0-4DA0-9368-6BBCDB9648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B3B35E8-1AF4-4D76-93A5-B0B088408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D738C63F-77D0-3D81-F6E7-4FEC4DFD8A8B}"/>
              </a:ext>
            </a:extLst>
          </p:cNvPr>
          <p:cNvSpPr txBox="1"/>
          <p:nvPr/>
        </p:nvSpPr>
        <p:spPr>
          <a:xfrm>
            <a:off x="669852" y="3121701"/>
            <a:ext cx="3792874" cy="2566718"/>
          </a:xfrm>
          <a:prstGeom prst="rect">
            <a:avLst/>
          </a:prstGeom>
        </p:spPr>
        <p:txBody>
          <a:bodyPr vert="horz" lIns="91440" tIns="45720" rIns="91440" bIns="45720" rtlCol="0" anchor="t">
            <a:normAutofit fontScale="62500" lnSpcReduction="20000"/>
          </a:bodyPr>
          <a:lstStyle/>
          <a:p>
            <a:pPr>
              <a:lnSpc>
                <a:spcPct val="90000"/>
              </a:lnSpc>
              <a:spcBef>
                <a:spcPct val="0"/>
              </a:spcBef>
              <a:spcAft>
                <a:spcPts val="600"/>
              </a:spcAft>
            </a:pPr>
            <a:r>
              <a:rPr lang="en-US" sz="6500" b="1" kern="1200" dirty="0">
                <a:solidFill>
                  <a:schemeClr val="tx2"/>
                </a:solidFill>
                <a:latin typeface="+mj-lt"/>
                <a:ea typeface="+mj-ea"/>
                <a:cs typeface="+mj-cs"/>
              </a:rPr>
              <a:t>Guidebook Roadmap </a:t>
            </a:r>
          </a:p>
          <a:p>
            <a:pPr>
              <a:lnSpc>
                <a:spcPct val="90000"/>
              </a:lnSpc>
              <a:spcBef>
                <a:spcPct val="0"/>
              </a:spcBef>
              <a:spcAft>
                <a:spcPts val="600"/>
              </a:spcAft>
            </a:pPr>
            <a:endParaRPr lang="en-US" sz="4000" dirty="0">
              <a:solidFill>
                <a:schemeClr val="tx2"/>
              </a:solidFill>
              <a:latin typeface="+mj-lt"/>
              <a:ea typeface="+mj-ea"/>
              <a:cs typeface="+mj-cs"/>
            </a:endParaRPr>
          </a:p>
          <a:p>
            <a:pPr>
              <a:lnSpc>
                <a:spcPct val="90000"/>
              </a:lnSpc>
              <a:spcBef>
                <a:spcPct val="0"/>
              </a:spcBef>
              <a:spcAft>
                <a:spcPts val="600"/>
              </a:spcAft>
            </a:pPr>
            <a:r>
              <a:rPr lang="en-US" sz="4000" dirty="0">
                <a:solidFill>
                  <a:schemeClr val="tx2"/>
                </a:solidFill>
                <a:latin typeface="+mj-lt"/>
                <a:ea typeface="+mj-ea"/>
                <a:cs typeface="+mj-cs"/>
              </a:rPr>
              <a:t>Appendices reflect tools that provide a list of questions and templates for each implementation stage </a:t>
            </a:r>
          </a:p>
          <a:p>
            <a:pPr>
              <a:lnSpc>
                <a:spcPct val="90000"/>
              </a:lnSpc>
              <a:spcBef>
                <a:spcPct val="0"/>
              </a:spcBef>
              <a:spcAft>
                <a:spcPts val="600"/>
              </a:spcAft>
            </a:pPr>
            <a:endParaRPr lang="en-US" sz="4000" kern="1200" dirty="0">
              <a:solidFill>
                <a:schemeClr val="tx2"/>
              </a:solidFill>
              <a:latin typeface="+mj-lt"/>
              <a:ea typeface="+mj-ea"/>
              <a:cs typeface="+mj-cs"/>
            </a:endParaRPr>
          </a:p>
          <a:p>
            <a:pPr>
              <a:lnSpc>
                <a:spcPct val="90000"/>
              </a:lnSpc>
              <a:spcBef>
                <a:spcPct val="0"/>
              </a:spcBef>
              <a:spcAft>
                <a:spcPts val="600"/>
              </a:spcAft>
            </a:pPr>
            <a:endParaRPr lang="en-US" sz="4000" dirty="0">
              <a:solidFill>
                <a:schemeClr val="tx2"/>
              </a:solidFill>
              <a:latin typeface="+mj-lt"/>
              <a:ea typeface="+mj-ea"/>
              <a:cs typeface="+mj-cs"/>
            </a:endParaRPr>
          </a:p>
          <a:p>
            <a:pPr>
              <a:lnSpc>
                <a:spcPct val="90000"/>
              </a:lnSpc>
              <a:spcBef>
                <a:spcPct val="0"/>
              </a:spcBef>
              <a:spcAft>
                <a:spcPts val="600"/>
              </a:spcAft>
            </a:pPr>
            <a:endParaRPr lang="en-US" sz="4000" kern="1200" dirty="0">
              <a:solidFill>
                <a:schemeClr val="tx2"/>
              </a:solidFill>
              <a:latin typeface="+mj-lt"/>
              <a:ea typeface="+mj-ea"/>
              <a:cs typeface="+mj-cs"/>
            </a:endParaRPr>
          </a:p>
        </p:txBody>
      </p:sp>
      <p:pic>
        <p:nvPicPr>
          <p:cNvPr id="4" name="Picture 3">
            <a:extLst>
              <a:ext uri="{FF2B5EF4-FFF2-40B4-BE49-F238E27FC236}">
                <a16:creationId xmlns:a16="http://schemas.microsoft.com/office/drawing/2014/main" id="{CB394D7F-0736-09AB-D77A-F5795D87F2FF}"/>
              </a:ext>
            </a:extLst>
          </p:cNvPr>
          <p:cNvPicPr>
            <a:picLocks noChangeAspect="1"/>
          </p:cNvPicPr>
          <p:nvPr/>
        </p:nvPicPr>
        <p:blipFill>
          <a:blip r:embed="rId2"/>
          <a:stretch>
            <a:fillRect/>
          </a:stretch>
        </p:blipFill>
        <p:spPr>
          <a:xfrm>
            <a:off x="6358128" y="869610"/>
            <a:ext cx="5601538" cy="5701311"/>
          </a:xfrm>
          <a:prstGeom prst="rect">
            <a:avLst/>
          </a:prstGeom>
          <a:ln w="9525">
            <a:noFill/>
          </a:ln>
        </p:spPr>
      </p:pic>
    </p:spTree>
    <p:extLst>
      <p:ext uri="{BB962C8B-B14F-4D97-AF65-F5344CB8AC3E}">
        <p14:creationId xmlns:p14="http://schemas.microsoft.com/office/powerpoint/2010/main" val="3277820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
        <p:nvSpPr>
          <p:cNvPr id="2" name="AutoShape 2"/>
          <p:cNvSpPr/>
          <p:nvPr/>
        </p:nvSpPr>
        <p:spPr>
          <a:xfrm>
            <a:off x="9770821" y="6129357"/>
            <a:ext cx="382829" cy="85686"/>
          </a:xfrm>
          <a:prstGeom prst="rect">
            <a:avLst/>
          </a:prstGeom>
          <a:solidFill>
            <a:srgbClr val="35382F"/>
          </a:solidFill>
        </p:spPr>
        <p:txBody>
          <a:bodyPr/>
          <a:lstStyle/>
          <a:p>
            <a:pPr defTabSz="857250"/>
            <a:endParaRPr lang="en-US" sz="1688">
              <a:solidFill>
                <a:prstClr val="black"/>
              </a:solidFill>
              <a:latin typeface="Calibri"/>
            </a:endParaRPr>
          </a:p>
        </p:txBody>
      </p:sp>
      <p:sp>
        <p:nvSpPr>
          <p:cNvPr id="3" name="AutoShape 3"/>
          <p:cNvSpPr/>
          <p:nvPr/>
        </p:nvSpPr>
        <p:spPr>
          <a:xfrm>
            <a:off x="2038350" y="685800"/>
            <a:ext cx="4819650" cy="19050"/>
          </a:xfrm>
          <a:prstGeom prst="rect">
            <a:avLst/>
          </a:prstGeom>
          <a:solidFill>
            <a:srgbClr val="35382F"/>
          </a:solidFill>
        </p:spPr>
        <p:txBody>
          <a:bodyPr/>
          <a:lstStyle/>
          <a:p>
            <a:pPr defTabSz="857250"/>
            <a:endParaRPr lang="en-US" sz="1688">
              <a:solidFill>
                <a:prstClr val="black"/>
              </a:solidFill>
              <a:latin typeface="Calibri"/>
            </a:endParaRPr>
          </a:p>
        </p:txBody>
      </p:sp>
      <p:sp>
        <p:nvSpPr>
          <p:cNvPr id="4" name="Freeform 4"/>
          <p:cNvSpPr/>
          <p:nvPr/>
        </p:nvSpPr>
        <p:spPr>
          <a:xfrm>
            <a:off x="6224624" y="462574"/>
            <a:ext cx="4356566" cy="3610504"/>
          </a:xfrm>
          <a:custGeom>
            <a:avLst/>
            <a:gdLst/>
            <a:ahLst/>
            <a:cxnLst/>
            <a:rect l="l" t="t" r="r" b="b"/>
            <a:pathLst>
              <a:path w="4647004" h="3851204">
                <a:moveTo>
                  <a:pt x="0" y="0"/>
                </a:moveTo>
                <a:lnTo>
                  <a:pt x="4647004" y="0"/>
                </a:lnTo>
                <a:lnTo>
                  <a:pt x="4647004" y="3851205"/>
                </a:lnTo>
                <a:lnTo>
                  <a:pt x="0" y="3851205"/>
                </a:lnTo>
                <a:lnTo>
                  <a:pt x="0" y="0"/>
                </a:lnTo>
                <a:close/>
              </a:path>
            </a:pathLst>
          </a:custGeom>
          <a:blipFill>
            <a:blip r:embed="rId2"/>
            <a:stretch>
              <a:fillRect/>
            </a:stretch>
          </a:blipFill>
        </p:spPr>
        <p:txBody>
          <a:bodyPr/>
          <a:lstStyle/>
          <a:p>
            <a:pPr defTabSz="857250"/>
            <a:endParaRPr lang="en-US" sz="1688">
              <a:solidFill>
                <a:prstClr val="black"/>
              </a:solidFill>
              <a:latin typeface="Calibri"/>
            </a:endParaRPr>
          </a:p>
        </p:txBody>
      </p:sp>
      <p:sp>
        <p:nvSpPr>
          <p:cNvPr id="5" name="TextBox 5"/>
          <p:cNvSpPr txBox="1"/>
          <p:nvPr/>
        </p:nvSpPr>
        <p:spPr>
          <a:xfrm>
            <a:off x="2003071" y="1004293"/>
            <a:ext cx="4854929" cy="633315"/>
          </a:xfrm>
          <a:prstGeom prst="rect">
            <a:avLst/>
          </a:prstGeom>
        </p:spPr>
        <p:txBody>
          <a:bodyPr lIns="0" tIns="0" rIns="0" bIns="0" rtlCol="0" anchor="t">
            <a:spAutoFit/>
          </a:bodyPr>
          <a:lstStyle/>
          <a:p>
            <a:pPr defTabSz="857250">
              <a:lnSpc>
                <a:spcPts val="5062"/>
              </a:lnSpc>
            </a:pPr>
            <a:r>
              <a:rPr lang="en-US" sz="4218" spc="41" dirty="0">
                <a:solidFill>
                  <a:srgbClr val="35382F"/>
                </a:solidFill>
                <a:latin typeface="Playfair Display Bold"/>
              </a:rPr>
              <a:t>Pair &amp; Share</a:t>
            </a:r>
          </a:p>
        </p:txBody>
      </p:sp>
      <p:grpSp>
        <p:nvGrpSpPr>
          <p:cNvPr id="6" name="Group 6"/>
          <p:cNvGrpSpPr/>
          <p:nvPr/>
        </p:nvGrpSpPr>
        <p:grpSpPr>
          <a:xfrm>
            <a:off x="2038351" y="3329912"/>
            <a:ext cx="4854929" cy="2064740"/>
            <a:chOff x="0" y="-19049"/>
            <a:chExt cx="6904787" cy="2936520"/>
          </a:xfrm>
        </p:grpSpPr>
        <p:sp>
          <p:nvSpPr>
            <p:cNvPr id="7" name="TextBox 7"/>
            <p:cNvSpPr txBox="1"/>
            <p:nvPr/>
          </p:nvSpPr>
          <p:spPr>
            <a:xfrm>
              <a:off x="0" y="-19049"/>
              <a:ext cx="6904787" cy="845634"/>
            </a:xfrm>
            <a:prstGeom prst="rect">
              <a:avLst/>
            </a:prstGeom>
          </p:spPr>
          <p:txBody>
            <a:bodyPr lIns="0" tIns="0" rIns="0" bIns="0" rtlCol="0" anchor="t">
              <a:spAutoFit/>
            </a:bodyPr>
            <a:lstStyle/>
            <a:p>
              <a:pPr defTabSz="857250">
                <a:lnSpc>
                  <a:spcPts val="2363"/>
                </a:lnSpc>
              </a:pPr>
              <a:r>
                <a:rPr lang="en-US" sz="1969" spc="98" dirty="0">
                  <a:solidFill>
                    <a:srgbClr val="35382F"/>
                  </a:solidFill>
                  <a:latin typeface="Century Gothic" panose="020B0502020202020204" pitchFamily="34" charset="0"/>
                </a:rPr>
                <a:t>UNEXPECTED EVOLUTION IN YOUR CONTEXT</a:t>
              </a:r>
            </a:p>
          </p:txBody>
        </p:sp>
        <p:sp>
          <p:nvSpPr>
            <p:cNvPr id="8" name="TextBox 8"/>
            <p:cNvSpPr txBox="1"/>
            <p:nvPr/>
          </p:nvSpPr>
          <p:spPr>
            <a:xfrm>
              <a:off x="0" y="1139296"/>
              <a:ext cx="6904787" cy="1778175"/>
            </a:xfrm>
            <a:prstGeom prst="rect">
              <a:avLst/>
            </a:prstGeom>
          </p:spPr>
          <p:txBody>
            <a:bodyPr lIns="0" tIns="0" rIns="0" bIns="0" rtlCol="0" anchor="t">
              <a:spAutoFit/>
            </a:bodyPr>
            <a:lstStyle/>
            <a:p>
              <a:pPr defTabSz="857250">
                <a:lnSpc>
                  <a:spcPts val="2531"/>
                </a:lnSpc>
              </a:pPr>
              <a:r>
                <a:rPr lang="en-US" sz="1688" spc="34">
                  <a:solidFill>
                    <a:srgbClr val="35382F"/>
                  </a:solidFill>
                  <a:latin typeface="Century Gothic" panose="020B0502020202020204" pitchFamily="34" charset="0"/>
                </a:rPr>
                <a:t>Share with a neighbor (or group of neighbors) one unexpected way the context in which you are working has evolved since you started your project</a:t>
              </a: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8AC8E79-ECD6-4F34-BE5A-9F5E850E8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2BE1BB-2AB2-4D7E-9E27-8D245181B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22A1615C-2156-4B15-BF3E-39794B3790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97691"/>
            <a:ext cx="5378624" cy="6402614"/>
            <a:chOff x="-19221" y="197691"/>
            <a:chExt cx="5378624" cy="6402614"/>
          </a:xfrm>
        </p:grpSpPr>
        <p:sp>
          <p:nvSpPr>
            <p:cNvPr id="8" name="Freeform: Shape 7">
              <a:extLst>
                <a:ext uri="{FF2B5EF4-FFF2-40B4-BE49-F238E27FC236}">
                  <a16:creationId xmlns:a16="http://schemas.microsoft.com/office/drawing/2014/main" id="{D0AAA4B8-4E08-4663-9835-BA403F0061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CB4869D1-3E13-4881-A292-2F38ECC07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3FEDB7CE-BB3D-4A0D-A73F-3117044F32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A6E0C6E1-7FBF-471E-849C-A54AF1D41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B2BFAA38-D910-41AD-BBED-0608E4AE71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5ADD174B-153F-C44B-EC6C-EAD3D1B16DBC}"/>
              </a:ext>
            </a:extLst>
          </p:cNvPr>
          <p:cNvSpPr>
            <a:spLocks noGrp="1"/>
          </p:cNvSpPr>
          <p:nvPr>
            <p:ph type="title"/>
          </p:nvPr>
        </p:nvSpPr>
        <p:spPr>
          <a:xfrm>
            <a:off x="804672" y="3121701"/>
            <a:ext cx="3476488" cy="1786515"/>
          </a:xfrm>
        </p:spPr>
        <p:txBody>
          <a:bodyPr vert="horz" lIns="91440" tIns="45720" rIns="91440" bIns="45720" rtlCol="0" anchor="t">
            <a:normAutofit/>
          </a:bodyPr>
          <a:lstStyle/>
          <a:p>
            <a:r>
              <a:rPr lang="en-US" sz="3400" kern="1200">
                <a:solidFill>
                  <a:schemeClr val="tx2"/>
                </a:solidFill>
                <a:latin typeface="+mj-lt"/>
                <a:ea typeface="+mj-ea"/>
                <a:cs typeface="+mj-cs"/>
              </a:rPr>
              <a:t>RE-AIM Resources and Tools </a:t>
            </a:r>
            <a:br>
              <a:rPr lang="en-US" sz="3400" kern="1200">
                <a:solidFill>
                  <a:schemeClr val="tx2"/>
                </a:solidFill>
                <a:latin typeface="+mj-lt"/>
                <a:ea typeface="+mj-ea"/>
                <a:cs typeface="+mj-cs"/>
              </a:rPr>
            </a:br>
            <a:r>
              <a:rPr lang="en-US" sz="3400" kern="1200">
                <a:solidFill>
                  <a:schemeClr val="tx2"/>
                </a:solidFill>
                <a:latin typeface="+mj-lt"/>
                <a:ea typeface="+mj-ea"/>
                <a:cs typeface="+mj-cs"/>
              </a:rPr>
              <a:t>WWW.RE-AIM.org</a:t>
            </a:r>
          </a:p>
        </p:txBody>
      </p:sp>
      <p:pic>
        <p:nvPicPr>
          <p:cNvPr id="5" name="Content Placeholder 4">
            <a:extLst>
              <a:ext uri="{FF2B5EF4-FFF2-40B4-BE49-F238E27FC236}">
                <a16:creationId xmlns:a16="http://schemas.microsoft.com/office/drawing/2014/main" id="{02DC79C9-61C8-9F53-B0D9-F4DBFBE1F1CB}"/>
              </a:ext>
            </a:extLst>
          </p:cNvPr>
          <p:cNvPicPr>
            <a:picLocks noGrp="1" noChangeAspect="1"/>
          </p:cNvPicPr>
          <p:nvPr>
            <p:ph idx="1"/>
          </p:nvPr>
        </p:nvPicPr>
        <p:blipFill>
          <a:blip r:embed="rId2"/>
          <a:stretch>
            <a:fillRect/>
          </a:stretch>
        </p:blipFill>
        <p:spPr>
          <a:xfrm>
            <a:off x="5215812" y="1820381"/>
            <a:ext cx="6600233" cy="2194577"/>
          </a:xfrm>
          <a:custGeom>
            <a:avLst/>
            <a:gdLst/>
            <a:ahLst/>
            <a:cxnLst/>
            <a:rect l="l" t="t" r="r" b="b"/>
            <a:pathLst>
              <a:path w="5017317" h="5380277">
                <a:moveTo>
                  <a:pt x="0" y="0"/>
                </a:moveTo>
                <a:lnTo>
                  <a:pt x="5017317" y="0"/>
                </a:lnTo>
                <a:lnTo>
                  <a:pt x="5017317" y="5380277"/>
                </a:lnTo>
                <a:lnTo>
                  <a:pt x="0" y="5380277"/>
                </a:lnTo>
                <a:close/>
              </a:path>
            </a:pathLst>
          </a:custGeom>
        </p:spPr>
      </p:pic>
    </p:spTree>
    <p:extLst>
      <p:ext uri="{BB962C8B-B14F-4D97-AF65-F5344CB8AC3E}">
        <p14:creationId xmlns:p14="http://schemas.microsoft.com/office/powerpoint/2010/main" val="9437158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0C30C18E-862E-1EAC-D8EE-5241A351412E}"/>
              </a:ext>
            </a:extLst>
          </p:cNvPr>
          <p:cNvSpPr>
            <a:spLocks noGrp="1"/>
          </p:cNvSpPr>
          <p:nvPr>
            <p:ph type="title"/>
          </p:nvPr>
        </p:nvSpPr>
        <p:spPr>
          <a:xfrm>
            <a:off x="838200" y="365125"/>
            <a:ext cx="5393361" cy="1325563"/>
          </a:xfrm>
        </p:spPr>
        <p:txBody>
          <a:bodyPr vert="horz" lIns="91440" tIns="45720" rIns="91440" bIns="45720" rtlCol="0" anchor="ctr">
            <a:normAutofit/>
          </a:bodyPr>
          <a:lstStyle/>
          <a:p>
            <a:r>
              <a:rPr lang="en-US" kern="1200">
                <a:solidFill>
                  <a:schemeClr val="tx1"/>
                </a:solidFill>
                <a:latin typeface="+mj-lt"/>
                <a:ea typeface="+mj-ea"/>
                <a:cs typeface="+mj-cs"/>
              </a:rPr>
              <a:t>Context as Critical</a:t>
            </a:r>
          </a:p>
        </p:txBody>
      </p:sp>
      <p:sp>
        <p:nvSpPr>
          <p:cNvPr id="24" name="Freeform: Shape 23">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Content Placeholder 3">
            <a:extLst>
              <a:ext uri="{FF2B5EF4-FFF2-40B4-BE49-F238E27FC236}">
                <a16:creationId xmlns:a16="http://schemas.microsoft.com/office/drawing/2014/main" id="{08B6F67B-4768-5B94-DCFC-A101D03FDFCB}"/>
              </a:ext>
            </a:extLst>
          </p:cNvPr>
          <p:cNvSpPr>
            <a:spLocks noGrp="1"/>
          </p:cNvSpPr>
          <p:nvPr>
            <p:ph sz="half" idx="2"/>
          </p:nvPr>
        </p:nvSpPr>
        <p:spPr>
          <a:xfrm>
            <a:off x="838200" y="1825625"/>
            <a:ext cx="5393361" cy="4351338"/>
          </a:xfrm>
        </p:spPr>
        <p:txBody>
          <a:bodyPr vert="horz" lIns="91440" tIns="45720" rIns="91440" bIns="45720" rtlCol="0">
            <a:normAutofit/>
          </a:bodyPr>
          <a:lstStyle/>
          <a:p>
            <a:r>
              <a:rPr lang="en-US" sz="2000"/>
              <a:t>Context is important for understanding, evaluating, and influencing the how, why and degree of impact a project’s implementation and the effectiveness it has on the target population </a:t>
            </a:r>
          </a:p>
          <a:p>
            <a:endParaRPr lang="en-US" sz="2000"/>
          </a:p>
          <a:p>
            <a:r>
              <a:rPr lang="en-US" sz="2000"/>
              <a:t> Context is often described as “everything but the intervention” </a:t>
            </a:r>
          </a:p>
          <a:p>
            <a:endParaRPr lang="en-US" sz="2000"/>
          </a:p>
          <a:p>
            <a:r>
              <a:rPr lang="en-US" sz="2000"/>
              <a:t>It encompasses the interdependent, multisectoral, multilevel, dynamic environment within which a project is implemented</a:t>
            </a:r>
          </a:p>
        </p:txBody>
      </p:sp>
      <p:sp>
        <p:nvSpPr>
          <p:cNvPr id="26" name="Oval 25">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9600B6C7-2FA6-E573-2195-3933E6C5C5B2}"/>
              </a:ext>
            </a:extLst>
          </p:cNvPr>
          <p:cNvPicPr>
            <a:picLocks noGrp="1" noChangeAspect="1"/>
          </p:cNvPicPr>
          <p:nvPr>
            <p:ph sz="half" idx="1"/>
          </p:nvPr>
        </p:nvPicPr>
        <p:blipFill>
          <a:blip r:embed="rId3"/>
          <a:stretch>
            <a:fillRect/>
          </a:stretch>
        </p:blipFill>
        <p:spPr>
          <a:xfrm>
            <a:off x="7887184" y="1810368"/>
            <a:ext cx="3781051" cy="259328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28" name="Freeform: Shape 27">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30" name="Straight Connector 29">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2" name="Freeform: Shape 31">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6" name="Freeform: Shape 35">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630673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0038D1-7894-488F-8B8B-99513AE3EBC2}"/>
              </a:ext>
            </a:extLst>
          </p:cNvPr>
          <p:cNvSpPr>
            <a:spLocks noGrp="1"/>
          </p:cNvSpPr>
          <p:nvPr>
            <p:ph type="title"/>
          </p:nvPr>
        </p:nvSpPr>
        <p:spPr>
          <a:xfrm>
            <a:off x="804672" y="802955"/>
            <a:ext cx="4766330" cy="1454051"/>
          </a:xfrm>
        </p:spPr>
        <p:txBody>
          <a:bodyPr vert="horz" lIns="91440" tIns="45720" rIns="91440" bIns="45720" rtlCol="0" anchor="ctr">
            <a:normAutofit/>
          </a:bodyPr>
          <a:lstStyle/>
          <a:p>
            <a:r>
              <a:rPr lang="en-US" sz="3300" kern="1200" dirty="0">
                <a:solidFill>
                  <a:schemeClr val="tx2"/>
                </a:solidFill>
                <a:latin typeface="+mj-lt"/>
                <a:ea typeface="+mj-ea"/>
                <a:cs typeface="+mj-cs"/>
              </a:rPr>
              <a:t>Case Example: </a:t>
            </a:r>
            <a:br>
              <a:rPr lang="en-US" sz="3300" kern="1200" dirty="0">
                <a:solidFill>
                  <a:schemeClr val="tx2"/>
                </a:solidFill>
                <a:latin typeface="+mj-lt"/>
                <a:ea typeface="+mj-ea"/>
                <a:cs typeface="+mj-cs"/>
              </a:rPr>
            </a:br>
            <a:r>
              <a:rPr lang="en-US" sz="3300" kern="1200" dirty="0">
                <a:solidFill>
                  <a:schemeClr val="tx2"/>
                </a:solidFill>
                <a:latin typeface="+mj-lt"/>
                <a:ea typeface="+mj-ea"/>
                <a:cs typeface="+mj-cs"/>
              </a:rPr>
              <a:t>Ukrainian Trauma Care Training Program</a:t>
            </a:r>
          </a:p>
        </p:txBody>
      </p:sp>
      <p:sp>
        <p:nvSpPr>
          <p:cNvPr id="3" name="Content Placeholder 2">
            <a:extLst>
              <a:ext uri="{FF2B5EF4-FFF2-40B4-BE49-F238E27FC236}">
                <a16:creationId xmlns:a16="http://schemas.microsoft.com/office/drawing/2014/main" id="{AB955944-A1F2-180E-B17C-D077F9E8F007}"/>
              </a:ext>
            </a:extLst>
          </p:cNvPr>
          <p:cNvSpPr>
            <a:spLocks noGrp="1"/>
          </p:cNvSpPr>
          <p:nvPr>
            <p:ph sz="half" idx="1"/>
          </p:nvPr>
        </p:nvSpPr>
        <p:spPr>
          <a:xfrm>
            <a:off x="804672" y="2421683"/>
            <a:ext cx="4765949" cy="3353476"/>
          </a:xfrm>
        </p:spPr>
        <p:txBody>
          <a:bodyPr vert="horz" lIns="91440" tIns="45720" rIns="91440" bIns="45720" rtlCol="0" anchor="t">
            <a:normAutofit fontScale="85000" lnSpcReduction="20000"/>
          </a:bodyPr>
          <a:lstStyle/>
          <a:p>
            <a:r>
              <a:rPr lang="en-US" sz="1800" dirty="0">
                <a:solidFill>
                  <a:schemeClr val="tx2"/>
                </a:solidFill>
              </a:rPr>
              <a:t>Fogarty International Center 5-year Grant</a:t>
            </a:r>
          </a:p>
          <a:p>
            <a:r>
              <a:rPr lang="en-US" sz="1800" dirty="0">
                <a:solidFill>
                  <a:schemeClr val="tx2"/>
                </a:solidFill>
              </a:rPr>
              <a:t>Work collaboratively with Ukrainian researchers and clinicians</a:t>
            </a:r>
          </a:p>
          <a:p>
            <a:r>
              <a:rPr lang="en-US" sz="1800" dirty="0">
                <a:solidFill>
                  <a:schemeClr val="tx2"/>
                </a:solidFill>
              </a:rPr>
              <a:t>Introduce Evidence-based Trauma Care</a:t>
            </a:r>
          </a:p>
          <a:p>
            <a:r>
              <a:rPr lang="en-US" sz="1800" dirty="0">
                <a:solidFill>
                  <a:schemeClr val="tx2"/>
                </a:solidFill>
              </a:rPr>
              <a:t>Select trainees representing diverse settings and clinical experiences</a:t>
            </a:r>
          </a:p>
          <a:p>
            <a:r>
              <a:rPr lang="en-US" sz="1800" dirty="0">
                <a:solidFill>
                  <a:schemeClr val="tx2"/>
                </a:solidFill>
              </a:rPr>
              <a:t>Design in-country, continuous online supervision and instruction, and US based intensive training</a:t>
            </a:r>
          </a:p>
          <a:p>
            <a:endParaRPr lang="en-US" sz="1800" dirty="0">
              <a:solidFill>
                <a:schemeClr val="tx2"/>
              </a:solidFill>
            </a:endParaRPr>
          </a:p>
          <a:p>
            <a:endParaRPr lang="en-US" sz="1800" dirty="0">
              <a:solidFill>
                <a:schemeClr val="tx2"/>
              </a:solidFill>
            </a:endParaRPr>
          </a:p>
        </p:txBody>
      </p:sp>
      <p:grpSp>
        <p:nvGrpSpPr>
          <p:cNvPr id="21" name="Group 20">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Content Placeholder 5">
            <a:extLst>
              <a:ext uri="{FF2B5EF4-FFF2-40B4-BE49-F238E27FC236}">
                <a16:creationId xmlns:a16="http://schemas.microsoft.com/office/drawing/2014/main" id="{D15DE00E-44C8-98F4-0577-14C76B358964}"/>
              </a:ext>
            </a:extLst>
          </p:cNvPr>
          <p:cNvSpPr>
            <a:spLocks noGrp="1"/>
          </p:cNvSpPr>
          <p:nvPr>
            <p:ph sz="half" idx="2"/>
          </p:nvPr>
        </p:nvSpPr>
        <p:spPr>
          <a:xfrm>
            <a:off x="8176436" y="1765005"/>
            <a:ext cx="2987749" cy="1754372"/>
          </a:xfrm>
        </p:spPr>
        <p:txBody>
          <a:bodyPr>
            <a:normAutofit fontScale="85000" lnSpcReduction="20000"/>
          </a:bodyPr>
          <a:lstStyle/>
          <a:p>
            <a:pPr marL="0" indent="0">
              <a:buNone/>
            </a:pPr>
            <a:r>
              <a:rPr lang="en-US" dirty="0"/>
              <a:t>How to introduce D&amp;I concepts and methods into this training activity using PRISM-REAIM framework</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id="{4A9F88E4-018F-B075-9CBA-371DD5BB2E0F}"/>
              </a:ext>
            </a:extLst>
          </p:cNvPr>
          <p:cNvSpPr txBox="1"/>
          <p:nvPr/>
        </p:nvSpPr>
        <p:spPr>
          <a:xfrm>
            <a:off x="8474149" y="3636335"/>
            <a:ext cx="2785730" cy="1754326"/>
          </a:xfrm>
          <a:prstGeom prst="rect">
            <a:avLst/>
          </a:prstGeom>
          <a:noFill/>
        </p:spPr>
        <p:txBody>
          <a:bodyPr wrap="square" rtlCol="0">
            <a:spAutoFit/>
          </a:bodyPr>
          <a:lstStyle/>
          <a:p>
            <a:r>
              <a:rPr lang="en-US" sz="1800" dirty="0"/>
              <a:t>Building Research Capacity for Implementation of Outcomes Research and Evidence-Based Trauma Care after Mass Violence, in Ukraine</a:t>
            </a:r>
            <a:endParaRPr lang="en-US" dirty="0"/>
          </a:p>
        </p:txBody>
      </p:sp>
    </p:spTree>
    <p:extLst>
      <p:ext uri="{BB962C8B-B14F-4D97-AF65-F5344CB8AC3E}">
        <p14:creationId xmlns:p14="http://schemas.microsoft.com/office/powerpoint/2010/main" val="39757978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0038D1-7894-488F-8B8B-99513AE3EBC2}"/>
              </a:ext>
            </a:extLst>
          </p:cNvPr>
          <p:cNvSpPr>
            <a:spLocks noGrp="1"/>
          </p:cNvSpPr>
          <p:nvPr>
            <p:ph type="title"/>
          </p:nvPr>
        </p:nvSpPr>
        <p:spPr>
          <a:xfrm>
            <a:off x="804672" y="802955"/>
            <a:ext cx="4766330" cy="1454051"/>
          </a:xfrm>
        </p:spPr>
        <p:txBody>
          <a:bodyPr vert="horz" lIns="91440" tIns="45720" rIns="91440" bIns="45720" rtlCol="0" anchor="ctr">
            <a:normAutofit/>
          </a:bodyPr>
          <a:lstStyle/>
          <a:p>
            <a:r>
              <a:rPr lang="en-US" sz="3300" kern="1200" dirty="0">
                <a:solidFill>
                  <a:schemeClr val="tx2"/>
                </a:solidFill>
                <a:latin typeface="+mj-lt"/>
                <a:ea typeface="+mj-ea"/>
                <a:cs typeface="+mj-cs"/>
              </a:rPr>
              <a:t>Case Example: </a:t>
            </a:r>
            <a:br>
              <a:rPr lang="en-US" sz="3300" kern="1200" dirty="0">
                <a:solidFill>
                  <a:schemeClr val="tx2"/>
                </a:solidFill>
                <a:latin typeface="+mj-lt"/>
                <a:ea typeface="+mj-ea"/>
                <a:cs typeface="+mj-cs"/>
              </a:rPr>
            </a:br>
            <a:r>
              <a:rPr lang="en-US" sz="3300" kern="1200" dirty="0">
                <a:solidFill>
                  <a:schemeClr val="tx2"/>
                </a:solidFill>
                <a:latin typeface="+mj-lt"/>
                <a:ea typeface="+mj-ea"/>
                <a:cs typeface="+mj-cs"/>
              </a:rPr>
              <a:t>Ukrainian Trauma Care Training Program</a:t>
            </a:r>
          </a:p>
        </p:txBody>
      </p:sp>
      <p:sp>
        <p:nvSpPr>
          <p:cNvPr id="3" name="Content Placeholder 2">
            <a:extLst>
              <a:ext uri="{FF2B5EF4-FFF2-40B4-BE49-F238E27FC236}">
                <a16:creationId xmlns:a16="http://schemas.microsoft.com/office/drawing/2014/main" id="{AB955944-A1F2-180E-B17C-D077F9E8F007}"/>
              </a:ext>
            </a:extLst>
          </p:cNvPr>
          <p:cNvSpPr>
            <a:spLocks noGrp="1"/>
          </p:cNvSpPr>
          <p:nvPr>
            <p:ph sz="half" idx="1"/>
          </p:nvPr>
        </p:nvSpPr>
        <p:spPr>
          <a:xfrm>
            <a:off x="804672" y="2421683"/>
            <a:ext cx="4765949" cy="3353476"/>
          </a:xfrm>
        </p:spPr>
        <p:txBody>
          <a:bodyPr vert="horz" lIns="91440" tIns="45720" rIns="91440" bIns="45720" rtlCol="0" anchor="t">
            <a:normAutofit/>
          </a:bodyPr>
          <a:lstStyle/>
          <a:p>
            <a:r>
              <a:rPr lang="en-US" sz="1800" dirty="0">
                <a:solidFill>
                  <a:schemeClr val="tx2"/>
                </a:solidFill>
              </a:rPr>
              <a:t>Selecting Evidence-Based Programs </a:t>
            </a:r>
          </a:p>
          <a:p>
            <a:r>
              <a:rPr lang="en-US" sz="1800" dirty="0">
                <a:solidFill>
                  <a:schemeClr val="tx2"/>
                </a:solidFill>
              </a:rPr>
              <a:t>Context for Implementation</a:t>
            </a:r>
          </a:p>
          <a:p>
            <a:r>
              <a:rPr lang="en-US" sz="1800" dirty="0">
                <a:solidFill>
                  <a:schemeClr val="tx2"/>
                </a:solidFill>
              </a:rPr>
              <a:t>Barriers and Facilitators</a:t>
            </a:r>
          </a:p>
          <a:p>
            <a:r>
              <a:rPr lang="en-US" sz="1800" dirty="0">
                <a:solidFill>
                  <a:schemeClr val="tx2"/>
                </a:solidFill>
              </a:rPr>
              <a:t>Strategies for Implementation</a:t>
            </a:r>
          </a:p>
        </p:txBody>
      </p:sp>
      <p:grpSp>
        <p:nvGrpSpPr>
          <p:cNvPr id="21" name="Group 20">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a:extLst>
              <a:ext uri="{FF2B5EF4-FFF2-40B4-BE49-F238E27FC236}">
                <a16:creationId xmlns:a16="http://schemas.microsoft.com/office/drawing/2014/main" id="{7BE38215-DEC3-132B-FB9A-B2C9D8B22ABB}"/>
              </a:ext>
            </a:extLst>
          </p:cNvPr>
          <p:cNvPicPr>
            <a:picLocks noGrp="1" noChangeAspect="1"/>
          </p:cNvPicPr>
          <p:nvPr>
            <p:ph sz="half" idx="2"/>
          </p:nvPr>
        </p:nvPicPr>
        <p:blipFill>
          <a:blip r:embed="rId2"/>
          <a:stretch>
            <a:fillRect/>
          </a:stretch>
        </p:blipFill>
        <p:spPr>
          <a:xfrm>
            <a:off x="7708392" y="2275301"/>
            <a:ext cx="4142232" cy="3230941"/>
          </a:xfrm>
          <a:prstGeom prst="rect">
            <a:avLst/>
          </a:prstGeom>
        </p:spPr>
      </p:pic>
    </p:spTree>
    <p:extLst>
      <p:ext uri="{BB962C8B-B14F-4D97-AF65-F5344CB8AC3E}">
        <p14:creationId xmlns:p14="http://schemas.microsoft.com/office/powerpoint/2010/main" val="39046136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0E580E-5A95-5223-C7AF-FE478AAD9B8C}"/>
              </a:ext>
            </a:extLst>
          </p:cNvPr>
          <p:cNvSpPr>
            <a:spLocks noGrp="1"/>
          </p:cNvSpPr>
          <p:nvPr>
            <p:ph type="title"/>
          </p:nvPr>
        </p:nvSpPr>
        <p:spPr>
          <a:xfrm>
            <a:off x="764949" y="3499076"/>
            <a:ext cx="6053558" cy="2424774"/>
          </a:xfrm>
        </p:spPr>
        <p:txBody>
          <a:bodyPr>
            <a:normAutofit/>
          </a:bodyPr>
          <a:lstStyle/>
          <a:p>
            <a:r>
              <a:rPr lang="en-US" dirty="0">
                <a:solidFill>
                  <a:srgbClr val="FFFFFF"/>
                </a:solidFill>
              </a:rPr>
              <a:t>The Context</a:t>
            </a:r>
          </a:p>
        </p:txBody>
      </p:sp>
      <p:sp>
        <p:nvSpPr>
          <p:cNvPr id="30" name="Freeform: Shape 29">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37A3292-5FFA-4525-3E68-A37A2022B998}"/>
              </a:ext>
            </a:extLst>
          </p:cNvPr>
          <p:cNvSpPr>
            <a:spLocks noGrp="1"/>
          </p:cNvSpPr>
          <p:nvPr>
            <p:ph sz="half" idx="1"/>
          </p:nvPr>
        </p:nvSpPr>
        <p:spPr>
          <a:xfrm>
            <a:off x="3944679" y="138223"/>
            <a:ext cx="3545883" cy="2636875"/>
          </a:xfrm>
        </p:spPr>
        <p:txBody>
          <a:bodyPr anchor="ctr">
            <a:normAutofit fontScale="77500" lnSpcReduction="20000"/>
          </a:bodyPr>
          <a:lstStyle/>
          <a:p>
            <a:endParaRPr lang="en-US" sz="1900" dirty="0"/>
          </a:p>
          <a:p>
            <a:r>
              <a:rPr lang="en-US" sz="1900" dirty="0"/>
              <a:t>Active war zone</a:t>
            </a:r>
          </a:p>
          <a:p>
            <a:r>
              <a:rPr lang="en-US" sz="1900" dirty="0"/>
              <a:t>Population traumatized</a:t>
            </a:r>
          </a:p>
          <a:p>
            <a:r>
              <a:rPr lang="en-US" sz="1900" dirty="0"/>
              <a:t>A stagnant healthcare system</a:t>
            </a:r>
          </a:p>
          <a:p>
            <a:r>
              <a:rPr lang="en-US" sz="1900" dirty="0"/>
              <a:t>Stretched healthcare resources</a:t>
            </a:r>
          </a:p>
          <a:p>
            <a:r>
              <a:rPr lang="en-US" sz="1900" dirty="0"/>
              <a:t>Stressed healthcare workers</a:t>
            </a:r>
          </a:p>
          <a:p>
            <a:r>
              <a:rPr lang="en-US" sz="1900" dirty="0"/>
              <a:t>Limited attention to mental health</a:t>
            </a:r>
          </a:p>
          <a:p>
            <a:r>
              <a:rPr lang="en-US" sz="1900" dirty="0"/>
              <a:t>Limited trained workforce</a:t>
            </a:r>
          </a:p>
          <a:p>
            <a:r>
              <a:rPr lang="en-US" sz="1900" dirty="0"/>
              <a:t>No familiarity with D&amp;I Science</a:t>
            </a:r>
          </a:p>
          <a:p>
            <a:endParaRPr lang="en-US" sz="1900" dirty="0"/>
          </a:p>
          <a:p>
            <a:endParaRPr lang="en-US" sz="1100" dirty="0"/>
          </a:p>
        </p:txBody>
      </p:sp>
      <p:sp>
        <p:nvSpPr>
          <p:cNvPr id="36" name="Freeform: Shape 35">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2C3073CA-FB42-66B3-B663-F877D443B9DC}"/>
              </a:ext>
            </a:extLst>
          </p:cNvPr>
          <p:cNvSpPr>
            <a:spLocks noGrp="1"/>
          </p:cNvSpPr>
          <p:nvPr>
            <p:ph sz="half" idx="2"/>
          </p:nvPr>
        </p:nvSpPr>
        <p:spPr>
          <a:xfrm>
            <a:off x="8386139" y="3143438"/>
            <a:ext cx="3474621" cy="2780412"/>
          </a:xfrm>
        </p:spPr>
        <p:txBody>
          <a:bodyPr anchor="ctr">
            <a:normAutofit fontScale="77500" lnSpcReduction="20000"/>
          </a:bodyPr>
          <a:lstStyle/>
          <a:p>
            <a:pPr marL="0" indent="0">
              <a:buNone/>
            </a:pPr>
            <a:r>
              <a:rPr lang="en-US" sz="2000" dirty="0"/>
              <a:t>Despite Challenges</a:t>
            </a:r>
          </a:p>
          <a:p>
            <a:r>
              <a:rPr lang="en-US" sz="2000" dirty="0"/>
              <a:t>A passion to do something</a:t>
            </a:r>
          </a:p>
          <a:p>
            <a:pPr marL="0" indent="0">
              <a:buNone/>
            </a:pPr>
            <a:r>
              <a:rPr lang="en-US" sz="2000" dirty="0"/>
              <a:t>Strategy to ameliorate the situation</a:t>
            </a:r>
          </a:p>
          <a:p>
            <a:r>
              <a:rPr lang="en-US" sz="2000" dirty="0"/>
              <a:t>International Training Grant </a:t>
            </a:r>
          </a:p>
          <a:p>
            <a:r>
              <a:rPr lang="en-US" sz="2000" dirty="0"/>
              <a:t>Training and Infrastructure Support</a:t>
            </a:r>
          </a:p>
          <a:p>
            <a:pPr marL="0" indent="0">
              <a:buNone/>
            </a:pPr>
            <a:endParaRPr lang="en-US" sz="2000" dirty="0"/>
          </a:p>
        </p:txBody>
      </p:sp>
    </p:spTree>
    <p:extLst>
      <p:ext uri="{BB962C8B-B14F-4D97-AF65-F5344CB8AC3E}">
        <p14:creationId xmlns:p14="http://schemas.microsoft.com/office/powerpoint/2010/main" val="39104930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DDEBD0-1B50-B25E-A840-D1FC0D96D571}"/>
              </a:ext>
            </a:extLst>
          </p:cNvPr>
          <p:cNvSpPr>
            <a:spLocks noGrp="1"/>
          </p:cNvSpPr>
          <p:nvPr>
            <p:ph sz="half" idx="2"/>
          </p:nvPr>
        </p:nvSpPr>
        <p:spPr>
          <a:xfrm>
            <a:off x="7256940" y="1522476"/>
            <a:ext cx="5384800" cy="3813047"/>
          </a:xfrm>
        </p:spPr>
        <p:txBody>
          <a:bodyPr>
            <a:normAutofit fontScale="92500" lnSpcReduction="20000"/>
          </a:bodyPr>
          <a:lstStyle/>
          <a:p>
            <a:pPr marL="45720" indent="0">
              <a:buNone/>
            </a:pPr>
            <a:endParaRPr lang="en-US" dirty="0"/>
          </a:p>
          <a:p>
            <a:pPr marL="365760" lvl="1" indent="0">
              <a:buNone/>
            </a:pPr>
            <a:endParaRPr lang="en-US" dirty="0"/>
          </a:p>
        </p:txBody>
      </p:sp>
      <p:sp>
        <p:nvSpPr>
          <p:cNvPr id="3" name="Content Placeholder 2">
            <a:extLst>
              <a:ext uri="{FF2B5EF4-FFF2-40B4-BE49-F238E27FC236}">
                <a16:creationId xmlns:a16="http://schemas.microsoft.com/office/drawing/2014/main" id="{A01FC1CF-35B0-704B-417D-F83E42C87AF5}"/>
              </a:ext>
            </a:extLst>
          </p:cNvPr>
          <p:cNvSpPr>
            <a:spLocks noGrp="1"/>
          </p:cNvSpPr>
          <p:nvPr>
            <p:ph sz="half" idx="1"/>
          </p:nvPr>
        </p:nvSpPr>
        <p:spPr/>
        <p:txBody>
          <a:bodyPr>
            <a:normAutofit fontScale="92500" lnSpcReduction="20000"/>
          </a:bodyPr>
          <a:lstStyle/>
          <a:p>
            <a:pPr marL="45720" indent="0">
              <a:buNone/>
            </a:pPr>
            <a:r>
              <a:rPr lang="en-US" b="1" dirty="0"/>
              <a:t>Common Barriers</a:t>
            </a:r>
          </a:p>
          <a:p>
            <a:r>
              <a:rPr lang="en-US" dirty="0"/>
              <a:t>Mass disruptions</a:t>
            </a:r>
          </a:p>
          <a:p>
            <a:r>
              <a:rPr lang="en-US" dirty="0"/>
              <a:t>Limited resources</a:t>
            </a:r>
          </a:p>
          <a:p>
            <a:r>
              <a:rPr lang="en-US" dirty="0"/>
              <a:t>Fragmented health care across the continuum of care </a:t>
            </a:r>
          </a:p>
          <a:p>
            <a:r>
              <a:rPr lang="en-US" dirty="0"/>
              <a:t>Lack of mental health care professionals and training in EBIs</a:t>
            </a:r>
          </a:p>
          <a:p>
            <a:r>
              <a:rPr lang="en-US" dirty="0"/>
              <a:t>Lack of standardized protocols for trauma care </a:t>
            </a:r>
          </a:p>
          <a:p>
            <a:r>
              <a:rPr lang="en-US" dirty="0"/>
              <a:t>Transitory nature of populations in need</a:t>
            </a:r>
          </a:p>
          <a:p>
            <a:r>
              <a:rPr lang="en-US" dirty="0"/>
              <a:t>Community attitudes regarding seeking mental health care</a:t>
            </a:r>
          </a:p>
          <a:p>
            <a:pPr marL="45720" indent="0">
              <a:buNone/>
            </a:pPr>
            <a:endParaRPr lang="en-US" dirty="0"/>
          </a:p>
          <a:p>
            <a:endParaRPr lang="en-US" dirty="0"/>
          </a:p>
        </p:txBody>
      </p:sp>
      <p:sp>
        <p:nvSpPr>
          <p:cNvPr id="4" name="Title 3">
            <a:extLst>
              <a:ext uri="{FF2B5EF4-FFF2-40B4-BE49-F238E27FC236}">
                <a16:creationId xmlns:a16="http://schemas.microsoft.com/office/drawing/2014/main" id="{3568465C-2E5B-0803-5E4E-BE3F3F0E3CDF}"/>
              </a:ext>
            </a:extLst>
          </p:cNvPr>
          <p:cNvSpPr>
            <a:spLocks noGrp="1"/>
          </p:cNvSpPr>
          <p:nvPr>
            <p:ph type="title"/>
          </p:nvPr>
        </p:nvSpPr>
        <p:spPr/>
        <p:txBody>
          <a:bodyPr/>
          <a:lstStyle/>
          <a:p>
            <a:r>
              <a:rPr lang="en-US" dirty="0"/>
              <a:t>What are Special issues of implementation in areas with mass violence?</a:t>
            </a:r>
          </a:p>
        </p:txBody>
      </p:sp>
      <p:pic>
        <p:nvPicPr>
          <p:cNvPr id="5" name="Picture 4">
            <a:extLst>
              <a:ext uri="{FF2B5EF4-FFF2-40B4-BE49-F238E27FC236}">
                <a16:creationId xmlns:a16="http://schemas.microsoft.com/office/drawing/2014/main" id="{39ECFA8D-6EE5-DC03-4383-7858AF34F235}"/>
              </a:ext>
            </a:extLst>
          </p:cNvPr>
          <p:cNvPicPr>
            <a:picLocks noChangeAspect="1"/>
          </p:cNvPicPr>
          <p:nvPr/>
        </p:nvPicPr>
        <p:blipFill>
          <a:blip r:embed="rId3"/>
          <a:stretch>
            <a:fillRect/>
          </a:stretch>
        </p:blipFill>
        <p:spPr>
          <a:xfrm>
            <a:off x="7256940" y="1910714"/>
            <a:ext cx="3448207" cy="3621405"/>
          </a:xfrm>
          <a:prstGeom prst="rect">
            <a:avLst/>
          </a:prstGeom>
        </p:spPr>
      </p:pic>
      <p:sp>
        <p:nvSpPr>
          <p:cNvPr id="6" name="TextBox 5">
            <a:extLst>
              <a:ext uri="{FF2B5EF4-FFF2-40B4-BE49-F238E27FC236}">
                <a16:creationId xmlns:a16="http://schemas.microsoft.com/office/drawing/2014/main" id="{C76EAAB8-BF0D-E17A-0E4F-CB6788C84B23}"/>
              </a:ext>
            </a:extLst>
          </p:cNvPr>
          <p:cNvSpPr txBox="1"/>
          <p:nvPr/>
        </p:nvSpPr>
        <p:spPr>
          <a:xfrm>
            <a:off x="6210665" y="6126480"/>
            <a:ext cx="5598158" cy="369332"/>
          </a:xfrm>
          <a:prstGeom prst="rect">
            <a:avLst/>
          </a:prstGeom>
          <a:noFill/>
          <a:ln>
            <a:solidFill>
              <a:schemeClr val="accent4"/>
            </a:solidFill>
          </a:ln>
        </p:spPr>
        <p:txBody>
          <a:bodyPr wrap="squar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How do barriers affect each Re-AIM Element</a:t>
            </a:r>
          </a:p>
        </p:txBody>
      </p:sp>
    </p:spTree>
    <p:extLst>
      <p:ext uri="{BB962C8B-B14F-4D97-AF65-F5344CB8AC3E}">
        <p14:creationId xmlns:p14="http://schemas.microsoft.com/office/powerpoint/2010/main" val="3373119992"/>
      </p:ext>
    </p:extLst>
  </p:cSld>
  <p:clrMapOvr>
    <a:masterClrMapping/>
  </p:clrMapOvr>
  <p:transition spd="slow">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5D1C3AA-2619-8A3C-D57B-BC92A785D9A3}"/>
              </a:ext>
            </a:extLst>
          </p:cNvPr>
          <p:cNvSpPr>
            <a:spLocks noGrp="1"/>
          </p:cNvSpPr>
          <p:nvPr>
            <p:ph sz="half" idx="2"/>
          </p:nvPr>
        </p:nvSpPr>
        <p:spPr>
          <a:xfrm>
            <a:off x="6197600" y="1719072"/>
            <a:ext cx="5384800" cy="4407408"/>
          </a:xfrm>
        </p:spPr>
        <p:txBody>
          <a:bodyPr>
            <a:normAutofit/>
          </a:bodyPr>
          <a:lstStyle/>
          <a:p>
            <a:r>
              <a:rPr lang="en-US" sz="2000" dirty="0"/>
              <a:t>Understanding cultural perspectives and community context</a:t>
            </a:r>
          </a:p>
          <a:p>
            <a:r>
              <a:rPr lang="en-US" sz="2000" dirty="0"/>
              <a:t>Developing practice and research capacity for EBIs</a:t>
            </a:r>
          </a:p>
          <a:p>
            <a:r>
              <a:rPr lang="en-US" sz="2000" dirty="0"/>
              <a:t>Strengthening the work force</a:t>
            </a:r>
          </a:p>
          <a:p>
            <a:r>
              <a:rPr lang="en-US" sz="2000" dirty="0"/>
              <a:t>Working within existing clinical/community services and programs</a:t>
            </a:r>
          </a:p>
          <a:p>
            <a:r>
              <a:rPr lang="en-US" sz="2000" dirty="0"/>
              <a:t>Imagining new delivery personnel and modalities</a:t>
            </a:r>
          </a:p>
          <a:p>
            <a:r>
              <a:rPr lang="en-US" sz="2000" dirty="0"/>
              <a:t>Creating opportunities for community engagement and support</a:t>
            </a:r>
          </a:p>
          <a:p>
            <a:endParaRPr lang="en-US" sz="2000" dirty="0"/>
          </a:p>
          <a:p>
            <a:endParaRPr lang="en-US" sz="2000" dirty="0"/>
          </a:p>
          <a:p>
            <a:endParaRPr lang="en-US" dirty="0"/>
          </a:p>
        </p:txBody>
      </p:sp>
      <p:pic>
        <p:nvPicPr>
          <p:cNvPr id="8" name="Content Placeholder 7">
            <a:extLst>
              <a:ext uri="{FF2B5EF4-FFF2-40B4-BE49-F238E27FC236}">
                <a16:creationId xmlns:a16="http://schemas.microsoft.com/office/drawing/2014/main" id="{523A72C9-086C-CF05-D05E-363E2BDB69CB}"/>
              </a:ext>
            </a:extLst>
          </p:cNvPr>
          <p:cNvPicPr>
            <a:picLocks noGrp="1" noChangeAspect="1"/>
          </p:cNvPicPr>
          <p:nvPr>
            <p:ph sz="half" idx="1"/>
          </p:nvPr>
        </p:nvPicPr>
        <p:blipFill>
          <a:blip r:embed="rId2"/>
          <a:stretch>
            <a:fillRect/>
          </a:stretch>
        </p:blipFill>
        <p:spPr>
          <a:xfrm>
            <a:off x="450903" y="2363018"/>
            <a:ext cx="5007410" cy="2503705"/>
          </a:xfrm>
          <a:prstGeom prst="rect">
            <a:avLst/>
          </a:prstGeom>
          <a:noFill/>
        </p:spPr>
      </p:pic>
      <p:sp>
        <p:nvSpPr>
          <p:cNvPr id="5" name="Title 4">
            <a:extLst>
              <a:ext uri="{FF2B5EF4-FFF2-40B4-BE49-F238E27FC236}">
                <a16:creationId xmlns:a16="http://schemas.microsoft.com/office/drawing/2014/main" id="{FFC44B0A-B2D6-5707-E7A8-9D04080B2326}"/>
              </a:ext>
            </a:extLst>
          </p:cNvPr>
          <p:cNvSpPr>
            <a:spLocks noGrp="1"/>
          </p:cNvSpPr>
          <p:nvPr>
            <p:ph type="title"/>
          </p:nvPr>
        </p:nvSpPr>
        <p:spPr>
          <a:xfrm>
            <a:off x="508000" y="355847"/>
            <a:ext cx="11175013" cy="1054394"/>
          </a:xfrm>
        </p:spPr>
        <p:txBody>
          <a:bodyPr anchor="ctr">
            <a:normAutofit/>
          </a:bodyPr>
          <a:lstStyle/>
          <a:p>
            <a:r>
              <a:rPr lang="en-US" dirty="0"/>
              <a:t>Enhancement Strategies/Facilitators</a:t>
            </a:r>
          </a:p>
        </p:txBody>
      </p:sp>
      <p:sp>
        <p:nvSpPr>
          <p:cNvPr id="9" name="TextBox 8">
            <a:extLst>
              <a:ext uri="{FF2B5EF4-FFF2-40B4-BE49-F238E27FC236}">
                <a16:creationId xmlns:a16="http://schemas.microsoft.com/office/drawing/2014/main" id="{8D198413-C435-34BB-DD81-3442C83DF887}"/>
              </a:ext>
            </a:extLst>
          </p:cNvPr>
          <p:cNvSpPr txBox="1"/>
          <p:nvPr/>
        </p:nvSpPr>
        <p:spPr>
          <a:xfrm>
            <a:off x="6096000" y="6017852"/>
            <a:ext cx="5587013" cy="369332"/>
          </a:xfrm>
          <a:prstGeom prst="rect">
            <a:avLst/>
          </a:prstGeom>
          <a:noFill/>
          <a:ln>
            <a:solidFill>
              <a:schemeClr val="accent4"/>
            </a:solidFill>
          </a:ln>
        </p:spPr>
        <p:txBody>
          <a:bodyPr wrap="square" rtlCol="0" anchor="ctr" anchorCtr="1">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How do strategies impact each Re-AIM element?</a:t>
            </a:r>
          </a:p>
        </p:txBody>
      </p:sp>
    </p:spTree>
    <p:extLst>
      <p:ext uri="{BB962C8B-B14F-4D97-AF65-F5344CB8AC3E}">
        <p14:creationId xmlns:p14="http://schemas.microsoft.com/office/powerpoint/2010/main" val="315221431"/>
      </p:ext>
    </p:extLst>
  </p:cSld>
  <p:clrMapOvr>
    <a:masterClrMapping/>
  </p:clrMapOvr>
  <p:transition spd="slow">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D034EF-71B7-F5F9-353C-D10573F52B55}"/>
              </a:ext>
            </a:extLst>
          </p:cNvPr>
          <p:cNvSpPr>
            <a:spLocks noGrp="1"/>
          </p:cNvSpPr>
          <p:nvPr>
            <p:ph type="body" sz="half" idx="2"/>
          </p:nvPr>
        </p:nvSpPr>
        <p:spPr>
          <a:xfrm>
            <a:off x="9546336" y="2130552"/>
            <a:ext cx="2231136" cy="2816352"/>
          </a:xfrm>
        </p:spPr>
        <p:txBody>
          <a:bodyPr>
            <a:normAutofit/>
          </a:bodyPr>
          <a:lstStyle/>
          <a:p>
            <a:endParaRPr lang="en-US" sz="2000" dirty="0">
              <a:solidFill>
                <a:schemeClr val="tx2"/>
              </a:solidFill>
            </a:endParaRPr>
          </a:p>
          <a:p>
            <a:endParaRPr lang="en-US" sz="2000" dirty="0">
              <a:solidFill>
                <a:schemeClr val="tx2"/>
              </a:solidFill>
            </a:endParaRPr>
          </a:p>
          <a:p>
            <a:r>
              <a:rPr lang="en-US" sz="2000" dirty="0">
                <a:solidFill>
                  <a:schemeClr val="tx2"/>
                </a:solidFill>
              </a:rPr>
              <a:t>Understanding</a:t>
            </a:r>
          </a:p>
          <a:p>
            <a:r>
              <a:rPr lang="en-US" sz="2000" dirty="0">
                <a:solidFill>
                  <a:schemeClr val="tx2"/>
                </a:solidFill>
              </a:rPr>
              <a:t> the context</a:t>
            </a:r>
          </a:p>
        </p:txBody>
      </p:sp>
      <p:sp>
        <p:nvSpPr>
          <p:cNvPr id="4" name="Title 3">
            <a:extLst>
              <a:ext uri="{FF2B5EF4-FFF2-40B4-BE49-F238E27FC236}">
                <a16:creationId xmlns:a16="http://schemas.microsoft.com/office/drawing/2014/main" id="{819BC1D1-9DE2-A784-CF80-1CD770A7D4B7}"/>
              </a:ext>
            </a:extLst>
          </p:cNvPr>
          <p:cNvSpPr>
            <a:spLocks noGrp="1"/>
          </p:cNvSpPr>
          <p:nvPr>
            <p:ph type="title"/>
          </p:nvPr>
        </p:nvSpPr>
        <p:spPr>
          <a:xfrm>
            <a:off x="9546336" y="457200"/>
            <a:ext cx="2234213" cy="1673352"/>
          </a:xfrm>
        </p:spPr>
        <p:txBody>
          <a:bodyPr anchor="b">
            <a:normAutofit/>
          </a:bodyPr>
          <a:lstStyle/>
          <a:p>
            <a:r>
              <a:rPr lang="en-US" dirty="0">
                <a:solidFill>
                  <a:schemeClr val="tx2"/>
                </a:solidFill>
              </a:rPr>
              <a:t>Scenario 1</a:t>
            </a:r>
            <a:br>
              <a:rPr lang="en-US" dirty="0">
                <a:solidFill>
                  <a:schemeClr val="tx2"/>
                </a:solidFill>
              </a:rPr>
            </a:br>
            <a:r>
              <a:rPr lang="en-US" dirty="0">
                <a:solidFill>
                  <a:schemeClr val="tx2"/>
                </a:solidFill>
              </a:rPr>
              <a:t>Assessing the Setting</a:t>
            </a:r>
          </a:p>
        </p:txBody>
      </p:sp>
      <p:graphicFrame>
        <p:nvGraphicFramePr>
          <p:cNvPr id="3" name="Content Placeholder 2">
            <a:extLst>
              <a:ext uri="{FF2B5EF4-FFF2-40B4-BE49-F238E27FC236}">
                <a16:creationId xmlns:a16="http://schemas.microsoft.com/office/drawing/2014/main" id="{1C1EB370-139B-ECE2-8F22-777575EB61A0}"/>
              </a:ext>
            </a:extLst>
          </p:cNvPr>
          <p:cNvGraphicFramePr>
            <a:graphicFrameLocks noGrp="1"/>
          </p:cNvGraphicFramePr>
          <p:nvPr>
            <p:ph idx="1"/>
            <p:extLst>
              <p:ext uri="{D42A27DB-BD31-4B8C-83A1-F6EECF244321}">
                <p14:modId xmlns:p14="http://schemas.microsoft.com/office/powerpoint/2010/main" val="508929745"/>
              </p:ext>
            </p:extLst>
          </p:nvPr>
        </p:nvGraphicFramePr>
        <p:xfrm>
          <a:off x="812800" y="304800"/>
          <a:ext cx="7823200" cy="585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4473678"/>
      </p:ext>
    </p:extLst>
  </p:cSld>
  <p:clrMapOvr>
    <a:masterClrMapping/>
  </p:clrMapOvr>
  <p:transition spd="slow">
    <p:wipe dir="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D034EF-71B7-F5F9-353C-D10573F52B55}"/>
              </a:ext>
            </a:extLst>
          </p:cNvPr>
          <p:cNvSpPr>
            <a:spLocks noGrp="1"/>
          </p:cNvSpPr>
          <p:nvPr>
            <p:ph type="body" sz="half" idx="2"/>
          </p:nvPr>
        </p:nvSpPr>
        <p:spPr>
          <a:xfrm>
            <a:off x="9546336" y="2130552"/>
            <a:ext cx="2231136" cy="2816352"/>
          </a:xfrm>
        </p:spPr>
        <p:txBody>
          <a:bodyPr>
            <a:normAutofit/>
          </a:bodyPr>
          <a:lstStyle/>
          <a:p>
            <a:endParaRPr lang="en-US" dirty="0">
              <a:solidFill>
                <a:schemeClr val="tx2"/>
              </a:solidFill>
            </a:endParaRPr>
          </a:p>
          <a:p>
            <a:endParaRPr lang="en-US" dirty="0">
              <a:solidFill>
                <a:schemeClr val="tx2"/>
              </a:solidFill>
            </a:endParaRPr>
          </a:p>
          <a:p>
            <a:r>
              <a:rPr lang="en-US" sz="2000" dirty="0">
                <a:solidFill>
                  <a:schemeClr val="tx2"/>
                </a:solidFill>
              </a:rPr>
              <a:t>How would you go about implementing your evidence-based practice?</a:t>
            </a:r>
            <a:br>
              <a:rPr lang="en-US" sz="2000" dirty="0">
                <a:solidFill>
                  <a:schemeClr val="tx2"/>
                </a:solidFill>
              </a:rPr>
            </a:br>
            <a:endParaRPr lang="en-US" sz="2000" dirty="0">
              <a:solidFill>
                <a:schemeClr val="tx2"/>
              </a:solidFill>
            </a:endParaRPr>
          </a:p>
        </p:txBody>
      </p:sp>
      <p:sp>
        <p:nvSpPr>
          <p:cNvPr id="4" name="Title 3">
            <a:extLst>
              <a:ext uri="{FF2B5EF4-FFF2-40B4-BE49-F238E27FC236}">
                <a16:creationId xmlns:a16="http://schemas.microsoft.com/office/drawing/2014/main" id="{819BC1D1-9DE2-A784-CF80-1CD770A7D4B7}"/>
              </a:ext>
            </a:extLst>
          </p:cNvPr>
          <p:cNvSpPr>
            <a:spLocks noGrp="1"/>
          </p:cNvSpPr>
          <p:nvPr>
            <p:ph type="title"/>
          </p:nvPr>
        </p:nvSpPr>
        <p:spPr>
          <a:xfrm>
            <a:off x="9546336" y="457200"/>
            <a:ext cx="2234213" cy="1673352"/>
          </a:xfrm>
        </p:spPr>
        <p:txBody>
          <a:bodyPr anchor="b">
            <a:normAutofit/>
          </a:bodyPr>
          <a:lstStyle/>
          <a:p>
            <a:r>
              <a:rPr lang="en-US" sz="1800" dirty="0">
                <a:solidFill>
                  <a:schemeClr val="tx2"/>
                </a:solidFill>
              </a:rPr>
              <a:t>Scenario 2: Implementing your Practice</a:t>
            </a:r>
          </a:p>
        </p:txBody>
      </p:sp>
      <p:graphicFrame>
        <p:nvGraphicFramePr>
          <p:cNvPr id="6" name="Content Placeholder 2">
            <a:extLst>
              <a:ext uri="{FF2B5EF4-FFF2-40B4-BE49-F238E27FC236}">
                <a16:creationId xmlns:a16="http://schemas.microsoft.com/office/drawing/2014/main" id="{DF7596A6-FFE6-EBE1-87D8-CFE468C61881}"/>
              </a:ext>
            </a:extLst>
          </p:cNvPr>
          <p:cNvGraphicFramePr>
            <a:graphicFrameLocks noGrp="1"/>
          </p:cNvGraphicFramePr>
          <p:nvPr>
            <p:ph idx="1"/>
            <p:extLst>
              <p:ext uri="{D42A27DB-BD31-4B8C-83A1-F6EECF244321}">
                <p14:modId xmlns:p14="http://schemas.microsoft.com/office/powerpoint/2010/main" val="382142754"/>
              </p:ext>
            </p:extLst>
          </p:nvPr>
        </p:nvGraphicFramePr>
        <p:xfrm>
          <a:off x="812800" y="304801"/>
          <a:ext cx="7823200" cy="585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6447914"/>
      </p:ext>
    </p:extLst>
  </p:cSld>
  <p:clrMapOvr>
    <a:masterClrMapping/>
  </p:clrMapOvr>
  <p:transition spd="slow">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D034EF-71B7-F5F9-353C-D10573F52B55}"/>
              </a:ext>
            </a:extLst>
          </p:cNvPr>
          <p:cNvSpPr>
            <a:spLocks noGrp="1"/>
          </p:cNvSpPr>
          <p:nvPr>
            <p:ph type="body" sz="half" idx="2"/>
          </p:nvPr>
        </p:nvSpPr>
        <p:spPr>
          <a:xfrm>
            <a:off x="9546336" y="2130552"/>
            <a:ext cx="2231136" cy="2816352"/>
          </a:xfrm>
        </p:spPr>
        <p:txBody>
          <a:bodyPr>
            <a:normAutofit/>
          </a:bodyPr>
          <a:lstStyle/>
          <a:p>
            <a:endParaRPr lang="en-US" dirty="0">
              <a:solidFill>
                <a:schemeClr val="tx2"/>
              </a:solidFill>
            </a:endParaRPr>
          </a:p>
          <a:p>
            <a:endParaRPr lang="en-US" dirty="0">
              <a:solidFill>
                <a:schemeClr val="tx2"/>
              </a:solidFill>
            </a:endParaRPr>
          </a:p>
        </p:txBody>
      </p:sp>
      <p:sp>
        <p:nvSpPr>
          <p:cNvPr id="4" name="Title 3">
            <a:extLst>
              <a:ext uri="{FF2B5EF4-FFF2-40B4-BE49-F238E27FC236}">
                <a16:creationId xmlns:a16="http://schemas.microsoft.com/office/drawing/2014/main" id="{819BC1D1-9DE2-A784-CF80-1CD770A7D4B7}"/>
              </a:ext>
            </a:extLst>
          </p:cNvPr>
          <p:cNvSpPr>
            <a:spLocks noGrp="1"/>
          </p:cNvSpPr>
          <p:nvPr>
            <p:ph type="title"/>
          </p:nvPr>
        </p:nvSpPr>
        <p:spPr>
          <a:xfrm>
            <a:off x="9546336" y="457200"/>
            <a:ext cx="2234213" cy="1673352"/>
          </a:xfrm>
        </p:spPr>
        <p:txBody>
          <a:bodyPr anchor="b">
            <a:normAutofit/>
          </a:bodyPr>
          <a:lstStyle/>
          <a:p>
            <a:r>
              <a:rPr lang="en-US" sz="1800" dirty="0">
                <a:solidFill>
                  <a:schemeClr val="tx2"/>
                </a:solidFill>
              </a:rPr>
              <a:t>How to ensure reach and equity?</a:t>
            </a:r>
          </a:p>
        </p:txBody>
      </p:sp>
      <p:graphicFrame>
        <p:nvGraphicFramePr>
          <p:cNvPr id="6" name="Content Placeholder 2">
            <a:extLst>
              <a:ext uri="{FF2B5EF4-FFF2-40B4-BE49-F238E27FC236}">
                <a16:creationId xmlns:a16="http://schemas.microsoft.com/office/drawing/2014/main" id="{DF7596A6-FFE6-EBE1-87D8-CFE468C61881}"/>
              </a:ext>
            </a:extLst>
          </p:cNvPr>
          <p:cNvGraphicFramePr>
            <a:graphicFrameLocks noGrp="1"/>
          </p:cNvGraphicFramePr>
          <p:nvPr>
            <p:ph idx="1"/>
            <p:extLst>
              <p:ext uri="{D42A27DB-BD31-4B8C-83A1-F6EECF244321}">
                <p14:modId xmlns:p14="http://schemas.microsoft.com/office/powerpoint/2010/main" val="3721032537"/>
              </p:ext>
            </p:extLst>
          </p:nvPr>
        </p:nvGraphicFramePr>
        <p:xfrm>
          <a:off x="812800" y="304801"/>
          <a:ext cx="7823200" cy="585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888904"/>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
        <p:nvSpPr>
          <p:cNvPr id="2" name="TextBox 2"/>
          <p:cNvSpPr txBox="1"/>
          <p:nvPr/>
        </p:nvSpPr>
        <p:spPr>
          <a:xfrm>
            <a:off x="6203593" y="5529262"/>
            <a:ext cx="3950057" cy="608436"/>
          </a:xfrm>
          <a:prstGeom prst="rect">
            <a:avLst/>
          </a:prstGeom>
        </p:spPr>
        <p:txBody>
          <a:bodyPr lIns="0" tIns="0" rIns="0" bIns="0" rtlCol="0" anchor="t">
            <a:spAutoFit/>
          </a:bodyPr>
          <a:lstStyle/>
          <a:p>
            <a:pPr algn="r" defTabSz="857250">
              <a:lnSpc>
                <a:spcPts val="5063"/>
              </a:lnSpc>
            </a:pPr>
            <a:r>
              <a:rPr lang="en-US" sz="4219" b="1" spc="41" dirty="0">
                <a:solidFill>
                  <a:srgbClr val="35382F"/>
                </a:solidFill>
                <a:latin typeface="Century Gothic" panose="020B0502020202020204" pitchFamily="34" charset="0"/>
              </a:rPr>
              <a:t>Our Goals</a:t>
            </a:r>
          </a:p>
        </p:txBody>
      </p:sp>
      <p:sp>
        <p:nvSpPr>
          <p:cNvPr id="3" name="TextBox 3"/>
          <p:cNvSpPr txBox="1"/>
          <p:nvPr/>
        </p:nvSpPr>
        <p:spPr>
          <a:xfrm rot="5400000">
            <a:off x="8458067" y="1793464"/>
            <a:ext cx="2808952" cy="593624"/>
          </a:xfrm>
          <a:prstGeom prst="rect">
            <a:avLst/>
          </a:prstGeom>
        </p:spPr>
        <p:txBody>
          <a:bodyPr lIns="0" tIns="0" rIns="0" bIns="0" rtlCol="0" anchor="t">
            <a:spAutoFit/>
          </a:bodyPr>
          <a:lstStyle/>
          <a:p>
            <a:pPr defTabSz="857250">
              <a:lnSpc>
                <a:spcPts val="2363"/>
              </a:lnSpc>
            </a:pPr>
            <a:r>
              <a:rPr lang="en-US" sz="1969" b="1" spc="98" dirty="0">
                <a:solidFill>
                  <a:srgbClr val="35382F"/>
                </a:solidFill>
                <a:latin typeface="Century Gothic" panose="020B0502020202020204" pitchFamily="34" charset="0"/>
              </a:rPr>
              <a:t>OBJECTIVES: </a:t>
            </a:r>
          </a:p>
          <a:p>
            <a:pPr defTabSz="857250">
              <a:lnSpc>
                <a:spcPts val="2363"/>
              </a:lnSpc>
            </a:pPr>
            <a:r>
              <a:rPr lang="en-US" sz="1969" b="1" spc="98" dirty="0">
                <a:solidFill>
                  <a:srgbClr val="35382F"/>
                </a:solidFill>
                <a:latin typeface="Century Gothic" panose="020B0502020202020204" pitchFamily="34" charset="0"/>
              </a:rPr>
              <a:t>NORTH STAR</a:t>
            </a:r>
          </a:p>
        </p:txBody>
      </p:sp>
      <p:sp>
        <p:nvSpPr>
          <p:cNvPr id="4" name="TextBox 4"/>
          <p:cNvSpPr txBox="1"/>
          <p:nvPr/>
        </p:nvSpPr>
        <p:spPr>
          <a:xfrm>
            <a:off x="2038350" y="1369365"/>
            <a:ext cx="6629400" cy="3750963"/>
          </a:xfrm>
          <a:prstGeom prst="rect">
            <a:avLst/>
          </a:prstGeom>
        </p:spPr>
        <p:txBody>
          <a:bodyPr wrap="square" lIns="0" tIns="0" rIns="0" bIns="0" rtlCol="0" anchor="t">
            <a:spAutoFit/>
          </a:bodyPr>
          <a:lstStyle/>
          <a:p>
            <a:pPr marL="321469" indent="-321469" defTabSz="857250">
              <a:lnSpc>
                <a:spcPts val="2100"/>
              </a:lnSpc>
              <a:buFont typeface="+mj-lt"/>
              <a:buAutoNum type="arabicPeriod"/>
            </a:pPr>
            <a:r>
              <a:rPr lang="en-US" sz="1688" spc="135" dirty="0">
                <a:solidFill>
                  <a:srgbClr val="35382F"/>
                </a:solidFill>
                <a:latin typeface="Century Gothic" panose="020B0502020202020204" pitchFamily="34" charset="0"/>
              </a:rPr>
              <a:t>Participants will gain an appreciation of how the dynamic nature of context and fit influences all aspects of C-S-M-O relationships.</a:t>
            </a:r>
          </a:p>
          <a:p>
            <a:pPr marL="321469" indent="-321469" defTabSz="857250">
              <a:lnSpc>
                <a:spcPts val="2100"/>
              </a:lnSpc>
              <a:buFont typeface="+mj-lt"/>
              <a:buAutoNum type="arabicPeriod"/>
            </a:pPr>
            <a:endParaRPr lang="en-US" sz="1688" spc="135" dirty="0">
              <a:solidFill>
                <a:srgbClr val="35382F"/>
              </a:solidFill>
              <a:latin typeface="Century Gothic" panose="020B0502020202020204" pitchFamily="34" charset="0"/>
            </a:endParaRPr>
          </a:p>
          <a:p>
            <a:pPr marL="321469" indent="-321469" defTabSz="857250">
              <a:lnSpc>
                <a:spcPts val="2100"/>
              </a:lnSpc>
              <a:buFont typeface="+mj-lt"/>
              <a:buAutoNum type="arabicPeriod"/>
            </a:pPr>
            <a:r>
              <a:rPr lang="en-US" sz="1688" spc="135" dirty="0">
                <a:solidFill>
                  <a:srgbClr val="35382F"/>
                </a:solidFill>
                <a:latin typeface="Century Gothic" panose="020B0502020202020204" pitchFamily="34" charset="0"/>
              </a:rPr>
              <a:t>Participants will apply intervention and strategy mapping processes and new tools to delineate primary C-S-M-O relationships.</a:t>
            </a:r>
          </a:p>
          <a:p>
            <a:pPr marL="321469" indent="-321469" defTabSz="857250">
              <a:lnSpc>
                <a:spcPts val="2100"/>
              </a:lnSpc>
              <a:buFont typeface="+mj-lt"/>
              <a:buAutoNum type="arabicPeriod"/>
            </a:pPr>
            <a:endParaRPr lang="en-US" sz="1688" spc="135" dirty="0">
              <a:solidFill>
                <a:srgbClr val="35382F"/>
              </a:solidFill>
              <a:latin typeface="Century Gothic" panose="020B0502020202020204" pitchFamily="34" charset="0"/>
            </a:endParaRPr>
          </a:p>
          <a:p>
            <a:pPr marL="321469" indent="-321469" defTabSz="857250">
              <a:lnSpc>
                <a:spcPts val="2100"/>
              </a:lnSpc>
              <a:buFont typeface="+mj-lt"/>
              <a:buAutoNum type="arabicPeriod"/>
            </a:pPr>
            <a:r>
              <a:rPr lang="en-US" sz="1688" spc="135" dirty="0">
                <a:solidFill>
                  <a:srgbClr val="35382F"/>
                </a:solidFill>
                <a:latin typeface="Century Gothic" panose="020B0502020202020204" pitchFamily="34" charset="0"/>
              </a:rPr>
              <a:t>Participants will be able to specify iterative approaches to address dynamic change across C-S-M-O relationships during the phases of project (a) planning, (b) implementation, and (c) sustainment using the PRISM framework. </a:t>
            </a:r>
          </a:p>
          <a:p>
            <a:pPr defTabSz="857250">
              <a:lnSpc>
                <a:spcPts val="2100"/>
              </a:lnSpc>
            </a:pPr>
            <a:endParaRPr lang="en-US" sz="1688" spc="135" dirty="0">
              <a:solidFill>
                <a:srgbClr val="35382F"/>
              </a:solidFill>
              <a:latin typeface="Century Gothic" panose="020B0502020202020204" pitchFamily="34" charset="0"/>
            </a:endParaRPr>
          </a:p>
        </p:txBody>
      </p:sp>
      <p:sp>
        <p:nvSpPr>
          <p:cNvPr id="5" name="AutoShape 5"/>
          <p:cNvSpPr/>
          <p:nvPr/>
        </p:nvSpPr>
        <p:spPr>
          <a:xfrm>
            <a:off x="6286500" y="685800"/>
            <a:ext cx="3143250" cy="19050"/>
          </a:xfrm>
          <a:prstGeom prst="rect">
            <a:avLst/>
          </a:prstGeom>
          <a:solidFill>
            <a:srgbClr val="35382F"/>
          </a:solidFill>
        </p:spPr>
        <p:txBody>
          <a:bodyPr/>
          <a:lstStyle/>
          <a:p>
            <a:pPr defTabSz="857250"/>
            <a:endParaRPr lang="en-US" sz="1688">
              <a:solidFill>
                <a:prstClr val="black"/>
              </a:solidFill>
              <a:latin typeface="Century Gothic" panose="020B0502020202020204" pitchFamily="34" charset="0"/>
            </a:endParaRPr>
          </a:p>
        </p:txBody>
      </p:sp>
      <p:sp>
        <p:nvSpPr>
          <p:cNvPr id="6" name="AutoShape 6"/>
          <p:cNvSpPr/>
          <p:nvPr/>
        </p:nvSpPr>
        <p:spPr>
          <a:xfrm>
            <a:off x="2038351" y="6086514"/>
            <a:ext cx="382829" cy="85686"/>
          </a:xfrm>
          <a:prstGeom prst="rect">
            <a:avLst/>
          </a:prstGeom>
          <a:solidFill>
            <a:srgbClr val="35382F"/>
          </a:solidFill>
        </p:spPr>
        <p:txBody>
          <a:bodyPr/>
          <a:lstStyle/>
          <a:p>
            <a:pPr defTabSz="857250"/>
            <a:endParaRPr lang="en-US" sz="1688">
              <a:solidFill>
                <a:prstClr val="black"/>
              </a:solidFill>
              <a:latin typeface="Century Gothic" panose="020B0502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DD034EF-71B7-F5F9-353C-D10573F52B55}"/>
              </a:ext>
            </a:extLst>
          </p:cNvPr>
          <p:cNvSpPr>
            <a:spLocks noGrp="1"/>
          </p:cNvSpPr>
          <p:nvPr>
            <p:ph type="body" sz="half" idx="2"/>
          </p:nvPr>
        </p:nvSpPr>
        <p:spPr>
          <a:xfrm>
            <a:off x="9546336" y="2130552"/>
            <a:ext cx="2231136" cy="2816352"/>
          </a:xfrm>
        </p:spPr>
        <p:txBody>
          <a:bodyPr>
            <a:normAutofit/>
          </a:bodyPr>
          <a:lstStyle/>
          <a:p>
            <a:endParaRPr lang="en-US" dirty="0">
              <a:solidFill>
                <a:schemeClr val="tx2"/>
              </a:solidFill>
            </a:endParaRPr>
          </a:p>
          <a:p>
            <a:endParaRPr lang="en-US" dirty="0">
              <a:solidFill>
                <a:schemeClr val="tx2"/>
              </a:solidFill>
            </a:endParaRPr>
          </a:p>
        </p:txBody>
      </p:sp>
      <p:sp>
        <p:nvSpPr>
          <p:cNvPr id="4" name="Title 3">
            <a:extLst>
              <a:ext uri="{FF2B5EF4-FFF2-40B4-BE49-F238E27FC236}">
                <a16:creationId xmlns:a16="http://schemas.microsoft.com/office/drawing/2014/main" id="{819BC1D1-9DE2-A784-CF80-1CD770A7D4B7}"/>
              </a:ext>
            </a:extLst>
          </p:cNvPr>
          <p:cNvSpPr>
            <a:spLocks noGrp="1"/>
          </p:cNvSpPr>
          <p:nvPr>
            <p:ph type="title"/>
          </p:nvPr>
        </p:nvSpPr>
        <p:spPr>
          <a:xfrm>
            <a:off x="9546336" y="457200"/>
            <a:ext cx="2234213" cy="1673352"/>
          </a:xfrm>
        </p:spPr>
        <p:txBody>
          <a:bodyPr anchor="b">
            <a:normAutofit fontScale="90000"/>
          </a:bodyPr>
          <a:lstStyle/>
          <a:p>
            <a:r>
              <a:rPr lang="en-US" sz="1800" dirty="0">
                <a:solidFill>
                  <a:schemeClr val="tx2"/>
                </a:solidFill>
              </a:rPr>
              <a:t>Highlights from Immediate Post-Assessment Feedback</a:t>
            </a:r>
          </a:p>
        </p:txBody>
      </p:sp>
      <p:graphicFrame>
        <p:nvGraphicFramePr>
          <p:cNvPr id="6" name="Content Placeholder 2">
            <a:extLst>
              <a:ext uri="{FF2B5EF4-FFF2-40B4-BE49-F238E27FC236}">
                <a16:creationId xmlns:a16="http://schemas.microsoft.com/office/drawing/2014/main" id="{DF7596A6-FFE6-EBE1-87D8-CFE468C61881}"/>
              </a:ext>
            </a:extLst>
          </p:cNvPr>
          <p:cNvGraphicFramePr>
            <a:graphicFrameLocks noGrp="1"/>
          </p:cNvGraphicFramePr>
          <p:nvPr>
            <p:ph idx="1"/>
            <p:extLst>
              <p:ext uri="{D42A27DB-BD31-4B8C-83A1-F6EECF244321}">
                <p14:modId xmlns:p14="http://schemas.microsoft.com/office/powerpoint/2010/main" val="3588701898"/>
              </p:ext>
            </p:extLst>
          </p:nvPr>
        </p:nvGraphicFramePr>
        <p:xfrm>
          <a:off x="812800" y="304801"/>
          <a:ext cx="7823200" cy="585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8147929"/>
      </p:ext>
    </p:extLst>
  </p:cSld>
  <p:clrMapOvr>
    <a:masterClrMapping/>
  </p:clrMapOvr>
  <p:transition spd="slow">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B53716-AF25-2EBC-8D4A-648103671C7D}"/>
              </a:ext>
            </a:extLst>
          </p:cNvPr>
          <p:cNvSpPr>
            <a:spLocks noGrp="1"/>
          </p:cNvSpPr>
          <p:nvPr>
            <p:ph sz="half" idx="1"/>
          </p:nvPr>
        </p:nvSpPr>
        <p:spPr>
          <a:xfrm>
            <a:off x="648586" y="1719072"/>
            <a:ext cx="11281144" cy="854795"/>
          </a:xfrm>
        </p:spPr>
        <p:txBody>
          <a:bodyPr>
            <a:normAutofit/>
          </a:bodyPr>
          <a:lstStyle/>
          <a:p>
            <a:pPr marL="45720" indent="0">
              <a:buNone/>
            </a:pPr>
            <a:r>
              <a:rPr lang="en-US" dirty="0"/>
              <a:t>Engage your community (defined broadly) in all aspects of the planning, implementation, and sustainment process </a:t>
            </a:r>
          </a:p>
          <a:p>
            <a:endParaRPr lang="en-US" dirty="0"/>
          </a:p>
        </p:txBody>
      </p:sp>
      <p:sp>
        <p:nvSpPr>
          <p:cNvPr id="4" name="Title 3">
            <a:extLst>
              <a:ext uri="{FF2B5EF4-FFF2-40B4-BE49-F238E27FC236}">
                <a16:creationId xmlns:a16="http://schemas.microsoft.com/office/drawing/2014/main" id="{819BC1D1-9DE2-A784-CF80-1CD770A7D4B7}"/>
              </a:ext>
            </a:extLst>
          </p:cNvPr>
          <p:cNvSpPr>
            <a:spLocks noGrp="1"/>
          </p:cNvSpPr>
          <p:nvPr>
            <p:ph type="title"/>
          </p:nvPr>
        </p:nvSpPr>
        <p:spPr/>
        <p:txBody>
          <a:bodyPr/>
          <a:lstStyle/>
          <a:p>
            <a:r>
              <a:rPr lang="en-US" dirty="0"/>
              <a:t>Public Health Mantra</a:t>
            </a:r>
          </a:p>
        </p:txBody>
      </p:sp>
      <p:pic>
        <p:nvPicPr>
          <p:cNvPr id="5" name="Picture 4">
            <a:extLst>
              <a:ext uri="{FF2B5EF4-FFF2-40B4-BE49-F238E27FC236}">
                <a16:creationId xmlns:a16="http://schemas.microsoft.com/office/drawing/2014/main" id="{D4D285A6-AF72-058A-DA03-B651A56AF67A}"/>
              </a:ext>
            </a:extLst>
          </p:cNvPr>
          <p:cNvPicPr>
            <a:picLocks noChangeAspect="1"/>
          </p:cNvPicPr>
          <p:nvPr/>
        </p:nvPicPr>
        <p:blipFill>
          <a:blip r:embed="rId3"/>
          <a:stretch>
            <a:fillRect/>
          </a:stretch>
        </p:blipFill>
        <p:spPr>
          <a:xfrm>
            <a:off x="3859071" y="3054702"/>
            <a:ext cx="4472869" cy="3194906"/>
          </a:xfrm>
          <a:prstGeom prst="rect">
            <a:avLst/>
          </a:prstGeom>
        </p:spPr>
      </p:pic>
    </p:spTree>
    <p:extLst>
      <p:ext uri="{BB962C8B-B14F-4D97-AF65-F5344CB8AC3E}">
        <p14:creationId xmlns:p14="http://schemas.microsoft.com/office/powerpoint/2010/main" val="4074841047"/>
      </p:ext>
    </p:extLst>
  </p:cSld>
  <p:clrMapOvr>
    <a:masterClrMapping/>
  </p:clrMapOvr>
  <p:transition spd="slow">
    <p:wipe dir="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116BCE4-CAF6-4B02-0E4E-E91A79251D70}"/>
              </a:ext>
            </a:extLst>
          </p:cNvPr>
          <p:cNvPicPr>
            <a:picLocks noGrp="1" noChangeAspect="1"/>
          </p:cNvPicPr>
          <p:nvPr>
            <p:ph sz="half" idx="2"/>
          </p:nvPr>
        </p:nvPicPr>
        <p:blipFill>
          <a:blip r:embed="rId2"/>
          <a:stretch>
            <a:fillRect/>
          </a:stretch>
        </p:blipFill>
        <p:spPr>
          <a:xfrm>
            <a:off x="6197600" y="2029619"/>
            <a:ext cx="5384800" cy="3786187"/>
          </a:xfrm>
          <a:prstGeom prst="rect">
            <a:avLst/>
          </a:prstGeom>
        </p:spPr>
      </p:pic>
      <p:sp>
        <p:nvSpPr>
          <p:cNvPr id="3" name="Content Placeholder 2">
            <a:extLst>
              <a:ext uri="{FF2B5EF4-FFF2-40B4-BE49-F238E27FC236}">
                <a16:creationId xmlns:a16="http://schemas.microsoft.com/office/drawing/2014/main" id="{7D788B11-A8AD-27B7-C40E-87A09F426A65}"/>
              </a:ext>
            </a:extLst>
          </p:cNvPr>
          <p:cNvSpPr>
            <a:spLocks noGrp="1"/>
          </p:cNvSpPr>
          <p:nvPr>
            <p:ph sz="half" idx="1"/>
          </p:nvPr>
        </p:nvSpPr>
        <p:spPr>
          <a:xfrm>
            <a:off x="609600" y="1921099"/>
            <a:ext cx="5384800" cy="4407408"/>
          </a:xfrm>
        </p:spPr>
        <p:txBody>
          <a:bodyPr>
            <a:normAutofit fontScale="77500" lnSpcReduction="20000"/>
          </a:bodyPr>
          <a:lstStyle/>
          <a:p>
            <a:pPr>
              <a:spcBef>
                <a:spcPts val="800"/>
              </a:spcBef>
            </a:pPr>
            <a:r>
              <a:rPr lang="en-US" dirty="0"/>
              <a:t>Understand context- including history and resources </a:t>
            </a:r>
          </a:p>
          <a:p>
            <a:pPr>
              <a:spcBef>
                <a:spcPts val="800"/>
              </a:spcBef>
            </a:pPr>
            <a:r>
              <a:rPr lang="en-US" dirty="0"/>
              <a:t>Partner with multi-level partners with vested interests</a:t>
            </a:r>
          </a:p>
          <a:p>
            <a:pPr>
              <a:spcBef>
                <a:spcPts val="800"/>
              </a:spcBef>
            </a:pPr>
            <a:r>
              <a:rPr lang="en-US" sz="2400" dirty="0"/>
              <a:t>Create meaningful equitable engagement and co-creation (or refinement) that continues across phases</a:t>
            </a:r>
          </a:p>
          <a:p>
            <a:pPr>
              <a:spcBef>
                <a:spcPts val="800"/>
              </a:spcBef>
            </a:pPr>
            <a:r>
              <a:rPr lang="en-US" dirty="0"/>
              <a:t>Brainstorm initial strategies and estimate their impact </a:t>
            </a:r>
          </a:p>
          <a:p>
            <a:pPr>
              <a:spcBef>
                <a:spcPts val="800"/>
              </a:spcBef>
            </a:pPr>
            <a:r>
              <a:rPr lang="en-US" dirty="0"/>
              <a:t>Plan and design for implementation feasibility, equitable outcomes; and sustainability</a:t>
            </a:r>
          </a:p>
          <a:p>
            <a:pPr>
              <a:spcBef>
                <a:spcPts val="800"/>
              </a:spcBef>
            </a:pPr>
            <a:r>
              <a:rPr lang="en-US" dirty="0"/>
              <a:t>Have realistic expectations of dynamic context requiring constant monitoring and adaptation</a:t>
            </a:r>
          </a:p>
        </p:txBody>
      </p:sp>
      <p:sp>
        <p:nvSpPr>
          <p:cNvPr id="4" name="Title 3">
            <a:extLst>
              <a:ext uri="{FF2B5EF4-FFF2-40B4-BE49-F238E27FC236}">
                <a16:creationId xmlns:a16="http://schemas.microsoft.com/office/drawing/2014/main" id="{3B337E31-9D74-49AC-2FF3-A2FCC005CDDE}"/>
              </a:ext>
            </a:extLst>
          </p:cNvPr>
          <p:cNvSpPr>
            <a:spLocks noGrp="1"/>
          </p:cNvSpPr>
          <p:nvPr>
            <p:ph type="title"/>
          </p:nvPr>
        </p:nvSpPr>
        <p:spPr/>
        <p:txBody>
          <a:bodyPr/>
          <a:lstStyle/>
          <a:p>
            <a:r>
              <a:rPr lang="en-US" dirty="0"/>
              <a:t>Review of Key Points </a:t>
            </a:r>
            <a:br>
              <a:rPr lang="en-US" dirty="0"/>
            </a:br>
            <a:r>
              <a:rPr lang="en-US" dirty="0"/>
              <a:t>applying PRISM-RE-AIM Constructs</a:t>
            </a:r>
          </a:p>
        </p:txBody>
      </p:sp>
      <p:sp>
        <p:nvSpPr>
          <p:cNvPr id="2" name="TextBox 1">
            <a:extLst>
              <a:ext uri="{FF2B5EF4-FFF2-40B4-BE49-F238E27FC236}">
                <a16:creationId xmlns:a16="http://schemas.microsoft.com/office/drawing/2014/main" id="{5FFB9B0B-8565-DA21-B218-8A5945513913}"/>
              </a:ext>
            </a:extLst>
          </p:cNvPr>
          <p:cNvSpPr txBox="1"/>
          <p:nvPr/>
        </p:nvSpPr>
        <p:spPr>
          <a:xfrm>
            <a:off x="6667795" y="5855822"/>
            <a:ext cx="4444409" cy="646331"/>
          </a:xfrm>
          <a:prstGeom prst="rect">
            <a:avLst/>
          </a:prstGeom>
          <a:noFill/>
          <a:ln>
            <a:solidFill>
              <a:schemeClr val="accent4"/>
            </a:solidFill>
          </a:ln>
        </p:spPr>
        <p:txBody>
          <a:bodyPr wrap="square" rtlCol="0" anchor="ctr" anchorCtr="1">
            <a:spAutoFit/>
          </a:bodyPr>
          <a:lstStyle/>
          <a:p>
            <a:r>
              <a:rPr lang="en-US" i="1" dirty="0"/>
              <a:t>Implementation planning is key to intervention success and sustainment</a:t>
            </a:r>
          </a:p>
        </p:txBody>
      </p:sp>
    </p:spTree>
    <p:extLst>
      <p:ext uri="{BB962C8B-B14F-4D97-AF65-F5344CB8AC3E}">
        <p14:creationId xmlns:p14="http://schemas.microsoft.com/office/powerpoint/2010/main" val="332283792"/>
      </p:ext>
    </p:extLst>
  </p:cSld>
  <p:clrMapOvr>
    <a:masterClrMapping/>
  </p:clrMapOvr>
  <p:transition spd="slow">
    <p:wipe dir="r"/>
  </p:transition>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D84CB2-D867-864E-D687-AEBC5D3BA648}"/>
              </a:ext>
            </a:extLst>
          </p:cNvPr>
          <p:cNvSpPr>
            <a:spLocks noGrp="1"/>
          </p:cNvSpPr>
          <p:nvPr>
            <p:ph type="title"/>
          </p:nvPr>
        </p:nvSpPr>
        <p:spPr>
          <a:xfrm>
            <a:off x="643467" y="643468"/>
            <a:ext cx="8035583" cy="3060628"/>
          </a:xfrm>
        </p:spPr>
        <p:txBody>
          <a:bodyPr vert="horz" lIns="91440" tIns="45720" rIns="91440" bIns="45720" rtlCol="0" anchor="b">
            <a:normAutofit/>
          </a:bodyPr>
          <a:lstStyle/>
          <a:p>
            <a:r>
              <a:rPr lang="en-US" sz="5400" b="1" dirty="0">
                <a:latin typeface="Calibri" panose="020F0502020204030204" pitchFamily="34" charset="0"/>
                <a:cs typeface="Calibri" panose="020F0502020204030204" pitchFamily="34" charset="0"/>
              </a:rPr>
              <a:t>The iPRISM webtool</a:t>
            </a:r>
          </a:p>
        </p:txBody>
      </p:sp>
      <p:sp>
        <p:nvSpPr>
          <p:cNvPr id="3" name="Text Placeholder 2">
            <a:extLst>
              <a:ext uri="{FF2B5EF4-FFF2-40B4-BE49-F238E27FC236}">
                <a16:creationId xmlns:a16="http://schemas.microsoft.com/office/drawing/2014/main" id="{784174FC-E2D2-85B6-84DC-4DC1C4B9BB66}"/>
              </a:ext>
            </a:extLst>
          </p:cNvPr>
          <p:cNvSpPr>
            <a:spLocks noGrp="1"/>
          </p:cNvSpPr>
          <p:nvPr>
            <p:ph type="body" idx="1"/>
          </p:nvPr>
        </p:nvSpPr>
        <p:spPr>
          <a:xfrm>
            <a:off x="643467" y="3959807"/>
            <a:ext cx="6253279" cy="775494"/>
          </a:xfrm>
        </p:spPr>
        <p:txBody>
          <a:bodyPr vert="horz" lIns="91440" tIns="45720" rIns="91440" bIns="45720" rtlCol="0">
            <a:noAutofit/>
          </a:bodyPr>
          <a:lstStyle/>
          <a:p>
            <a:r>
              <a:rPr lang="en-US" sz="2800" dirty="0">
                <a:solidFill>
                  <a:schemeClr val="tx1"/>
                </a:solidFill>
              </a:rPr>
              <a:t>An interactive, visual webtool to guide the pragmatic and iterative use of PRISM</a:t>
            </a:r>
          </a:p>
        </p:txBody>
      </p:sp>
      <p:pic>
        <p:nvPicPr>
          <p:cNvPr id="15" name="Picture 14">
            <a:extLst>
              <a:ext uri="{FF2B5EF4-FFF2-40B4-BE49-F238E27FC236}">
                <a16:creationId xmlns:a16="http://schemas.microsoft.com/office/drawing/2014/main" id="{179B0C6C-1E5B-F3C6-B3D2-88E16818109C}"/>
              </a:ext>
            </a:extLst>
          </p:cNvPr>
          <p:cNvPicPr>
            <a:picLocks noChangeAspect="1"/>
          </p:cNvPicPr>
          <p:nvPr/>
        </p:nvPicPr>
        <p:blipFill rotWithShape="1">
          <a:blip r:embed="rId2"/>
          <a:srcRect l="12646" r="408"/>
          <a:stretch/>
        </p:blipFill>
        <p:spPr>
          <a:xfrm>
            <a:off x="6710766" y="10"/>
            <a:ext cx="5481234"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016032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a:xfrm>
            <a:off x="530087" y="2"/>
            <a:ext cx="10515600" cy="1325563"/>
          </a:xfrm>
        </p:spPr>
        <p:txBody>
          <a:bodyPr/>
          <a:lstStyle/>
          <a:p>
            <a:r>
              <a:rPr lang="en-US" sz="4400" b="1" dirty="0">
                <a:latin typeface="Helvetica" panose="020B0604020202020204" pitchFamily="34" charset="0"/>
                <a:cs typeface="Helvetica" panose="020B0604020202020204" pitchFamily="34" charset="0"/>
              </a:rPr>
              <a:t>Purpose - iPRISM webtool </a:t>
            </a:r>
            <a:endParaRPr lang="en-US" b="1" dirty="0">
              <a:latin typeface="Helvetica" panose="020B0604020202020204" pitchFamily="34" charset="0"/>
              <a:cs typeface="Helvetica" panose="020B0604020202020204" pitchFamily="34" charset="0"/>
            </a:endParaRPr>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F25BD8F6-CC7D-4D86-8769-526AB3EE9B99}"/>
              </a:ext>
            </a:extLst>
          </p:cNvPr>
          <p:cNvSpPr txBox="1"/>
          <p:nvPr/>
        </p:nvSpPr>
        <p:spPr>
          <a:xfrm>
            <a:off x="530087" y="1616765"/>
            <a:ext cx="11317356" cy="433471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Simplify implementation science - using PRISM</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For diverse researchers and implementation teams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Support rapid learning health systems</a:t>
            </a:r>
          </a:p>
          <a:p>
            <a:pPr marL="576072"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Guide and prompt users to </a:t>
            </a:r>
            <a:r>
              <a:rPr kumimoji="0" lang="en-US" sz="2800" b="1" i="0" u="sng" strike="noStrike" kern="1200" cap="none" spc="0" normalizeH="0" baseline="0" noProof="0" dirty="0">
                <a:ln>
                  <a:noFill/>
                </a:ln>
                <a:solidFill>
                  <a:prstClr val="black"/>
                </a:solidFill>
                <a:effectLst/>
                <a:uLnTx/>
                <a:uFillTx/>
                <a:latin typeface="Helvetica" pitchFamily="2" charset="0"/>
                <a:ea typeface="+mn-ea"/>
                <a:cs typeface="+mn-cs"/>
              </a:rPr>
              <a:t>iteratively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Assess context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Align project with context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Assess progress on key outcomes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Develop feasible and impactful strategies/adaptations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Create action plans</a:t>
            </a: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Helvetica" pitchFamily="2" charset="0"/>
              <a:ea typeface="Calibri" panose="020F0502020204030204" pitchFamily="34" charset="0"/>
              <a:cs typeface="Helvetica" panose="020B0604020202020204" pitchFamily="34" charset="0"/>
            </a:endParaRPr>
          </a:p>
          <a:p>
            <a:pPr marL="457200" marR="0" lvl="0"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Calibri" panose="020F0502020204030204" pitchFamily="34" charset="0"/>
                <a:cs typeface="Helvetica" panose="020B0604020202020204" pitchFamily="34" charset="0"/>
              </a:rPr>
              <a:t>Systematic, consistent approach</a:t>
            </a:r>
          </a:p>
        </p:txBody>
      </p:sp>
      <p:pic>
        <p:nvPicPr>
          <p:cNvPr id="3" name="Picture 2">
            <a:extLst>
              <a:ext uri="{FF2B5EF4-FFF2-40B4-BE49-F238E27FC236}">
                <a16:creationId xmlns:a16="http://schemas.microsoft.com/office/drawing/2014/main" id="{03F2915F-BD55-6659-C89D-BFEBCB6D8677}"/>
              </a:ext>
            </a:extLst>
          </p:cNvPr>
          <p:cNvPicPr>
            <a:picLocks noChangeAspect="1"/>
          </p:cNvPicPr>
          <p:nvPr/>
        </p:nvPicPr>
        <p:blipFill>
          <a:blip r:embed="rId3"/>
          <a:stretch>
            <a:fillRect/>
          </a:stretch>
        </p:blipFill>
        <p:spPr>
          <a:xfrm>
            <a:off x="9386868" y="840435"/>
            <a:ext cx="2056384" cy="1966976"/>
          </a:xfrm>
          <a:prstGeom prst="rect">
            <a:avLst/>
          </a:prstGeom>
        </p:spPr>
      </p:pic>
      <p:pic>
        <p:nvPicPr>
          <p:cNvPr id="5" name="Picture 4">
            <a:extLst>
              <a:ext uri="{FF2B5EF4-FFF2-40B4-BE49-F238E27FC236}">
                <a16:creationId xmlns:a16="http://schemas.microsoft.com/office/drawing/2014/main" id="{F5918BEF-3FC7-ED67-7B30-959F256F5499}"/>
              </a:ext>
            </a:extLst>
          </p:cNvPr>
          <p:cNvPicPr>
            <a:picLocks noChangeAspect="1"/>
          </p:cNvPicPr>
          <p:nvPr/>
        </p:nvPicPr>
        <p:blipFill>
          <a:blip r:embed="rId4"/>
          <a:stretch>
            <a:fillRect/>
          </a:stretch>
        </p:blipFill>
        <p:spPr>
          <a:xfrm>
            <a:off x="10187754" y="5931973"/>
            <a:ext cx="2004246" cy="905244"/>
          </a:xfrm>
          <a:prstGeom prst="rect">
            <a:avLst/>
          </a:prstGeom>
        </p:spPr>
      </p:pic>
      <p:sp>
        <p:nvSpPr>
          <p:cNvPr id="9" name="TextBox 8">
            <a:extLst>
              <a:ext uri="{FF2B5EF4-FFF2-40B4-BE49-F238E27FC236}">
                <a16:creationId xmlns:a16="http://schemas.microsoft.com/office/drawing/2014/main" id="{2ED82CA1-BA43-5DE5-64CE-39B67A94C419}"/>
              </a:ext>
            </a:extLst>
          </p:cNvPr>
          <p:cNvSpPr txBox="1"/>
          <p:nvPr/>
        </p:nvSpPr>
        <p:spPr>
          <a:xfrm>
            <a:off x="5250919" y="6215890"/>
            <a:ext cx="47132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Trinkley et al. Implement Sci Comm. 2023;4:116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Maw et al. Implement Sci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Commun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2022;3:89</a:t>
            </a:r>
          </a:p>
        </p:txBody>
      </p:sp>
      <p:sp>
        <p:nvSpPr>
          <p:cNvPr id="11" name="TextBox 10">
            <a:extLst>
              <a:ext uri="{FF2B5EF4-FFF2-40B4-BE49-F238E27FC236}">
                <a16:creationId xmlns:a16="http://schemas.microsoft.com/office/drawing/2014/main" id="{DAD39813-A676-3301-ADCB-6EB43F80AAAA}"/>
              </a:ext>
            </a:extLst>
          </p:cNvPr>
          <p:cNvSpPr txBox="1"/>
          <p:nvPr/>
        </p:nvSpPr>
        <p:spPr>
          <a:xfrm>
            <a:off x="9348973" y="3022137"/>
            <a:ext cx="26679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www.prismtool.org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8113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D863C2-1C75-6CF7-7CD9-399671F4AE98}"/>
              </a:ext>
            </a:extLst>
          </p:cNvPr>
          <p:cNvPicPr>
            <a:picLocks noChangeAspect="1"/>
          </p:cNvPicPr>
          <p:nvPr/>
        </p:nvPicPr>
        <p:blipFill>
          <a:blip r:embed="rId3"/>
          <a:stretch>
            <a:fillRect/>
          </a:stretch>
        </p:blipFill>
        <p:spPr>
          <a:xfrm>
            <a:off x="-26404" y="363965"/>
            <a:ext cx="12241530" cy="5452110"/>
          </a:xfrm>
          <a:prstGeom prst="rect">
            <a:avLst/>
          </a:prstGeom>
        </p:spPr>
      </p:pic>
    </p:spTree>
    <p:extLst>
      <p:ext uri="{BB962C8B-B14F-4D97-AF65-F5344CB8AC3E}">
        <p14:creationId xmlns:p14="http://schemas.microsoft.com/office/powerpoint/2010/main" val="32242885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a:xfrm>
            <a:off x="530087" y="2"/>
            <a:ext cx="10515600" cy="1325563"/>
          </a:xfrm>
        </p:spPr>
        <p:txBody>
          <a:bodyPr/>
          <a:lstStyle/>
          <a:p>
            <a:r>
              <a:rPr lang="en-US" sz="4400" b="1" dirty="0">
                <a:latin typeface="Helvetica" panose="020B0604020202020204" pitchFamily="34" charset="0"/>
                <a:cs typeface="Helvetica" panose="020B0604020202020204" pitchFamily="34" charset="0"/>
              </a:rPr>
              <a:t>21 assessment questions</a:t>
            </a:r>
            <a:endParaRPr lang="en-US" b="1" dirty="0">
              <a:latin typeface="Helvetica" panose="020B0604020202020204" pitchFamily="34" charset="0"/>
              <a:cs typeface="Helvetica" panose="020B0604020202020204" pitchFamily="34" charset="0"/>
            </a:endParaRPr>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F25BD8F6-CC7D-4D86-8769-526AB3EE9B99}"/>
              </a:ext>
            </a:extLst>
          </p:cNvPr>
          <p:cNvSpPr txBox="1"/>
          <p:nvPr/>
        </p:nvSpPr>
        <p:spPr>
          <a:xfrm>
            <a:off x="530086" y="1616765"/>
            <a:ext cx="11661913" cy="286232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Operationalize PRISM’s context domains and outcomes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6 PRISM questions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15 RE-AIM questions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Prioritize equity</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Representation of perspectives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Representativeness of outcomes</a:t>
            </a:r>
            <a:endParaRPr kumimoji="0" lang="en-US" sz="2800" b="0" i="0" u="none" strike="noStrike" kern="1200" cap="none" spc="0" normalizeH="0" baseline="0" noProof="0" dirty="0">
              <a:ln>
                <a:noFill/>
              </a:ln>
              <a:solidFill>
                <a:prstClr val="black"/>
              </a:solidFill>
              <a:effectLst/>
              <a:uLnTx/>
              <a:uFillTx/>
              <a:latin typeface="Helvetica" pitchFamily="2" charset="0"/>
              <a:ea typeface="Calibri" panose="020F050202020403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F5918BEF-3FC7-ED67-7B30-959F256F5499}"/>
              </a:ext>
            </a:extLst>
          </p:cNvPr>
          <p:cNvPicPr>
            <a:picLocks noChangeAspect="1"/>
          </p:cNvPicPr>
          <p:nvPr/>
        </p:nvPicPr>
        <p:blipFill>
          <a:blip r:embed="rId3"/>
          <a:stretch>
            <a:fillRect/>
          </a:stretch>
        </p:blipFill>
        <p:spPr>
          <a:xfrm>
            <a:off x="10187754" y="5931973"/>
            <a:ext cx="2004246" cy="905244"/>
          </a:xfrm>
          <a:prstGeom prst="rect">
            <a:avLst/>
          </a:prstGeom>
        </p:spPr>
      </p:pic>
      <p:sp>
        <p:nvSpPr>
          <p:cNvPr id="3" name="TextBox 2">
            <a:extLst>
              <a:ext uri="{FF2B5EF4-FFF2-40B4-BE49-F238E27FC236}">
                <a16:creationId xmlns:a16="http://schemas.microsoft.com/office/drawing/2014/main" id="{24FDD39E-D425-380C-54C3-6BF78C44ABBC}"/>
              </a:ext>
            </a:extLst>
          </p:cNvPr>
          <p:cNvSpPr txBox="1"/>
          <p:nvPr/>
        </p:nvSpPr>
        <p:spPr>
          <a:xfrm>
            <a:off x="6390048" y="6467885"/>
            <a:ext cx="37977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Rabin et al. Implement Sci. 2022;17:62</a:t>
            </a:r>
          </a:p>
        </p:txBody>
      </p:sp>
      <p:pic>
        <p:nvPicPr>
          <p:cNvPr id="9" name="Picture 8">
            <a:extLst>
              <a:ext uri="{FF2B5EF4-FFF2-40B4-BE49-F238E27FC236}">
                <a16:creationId xmlns:a16="http://schemas.microsoft.com/office/drawing/2014/main" id="{B1CFD4D5-0E81-F253-75D0-40E6A7D43E19}"/>
              </a:ext>
            </a:extLst>
          </p:cNvPr>
          <p:cNvPicPr>
            <a:picLocks noChangeAspect="1"/>
          </p:cNvPicPr>
          <p:nvPr/>
        </p:nvPicPr>
        <p:blipFill>
          <a:blip r:embed="rId4"/>
          <a:stretch>
            <a:fillRect/>
          </a:stretch>
        </p:blipFill>
        <p:spPr>
          <a:xfrm>
            <a:off x="9001101" y="2654955"/>
            <a:ext cx="2056384" cy="1966976"/>
          </a:xfrm>
          <a:prstGeom prst="rect">
            <a:avLst/>
          </a:prstGeom>
        </p:spPr>
      </p:pic>
      <p:sp>
        <p:nvSpPr>
          <p:cNvPr id="11" name="TextBox 10">
            <a:extLst>
              <a:ext uri="{FF2B5EF4-FFF2-40B4-BE49-F238E27FC236}">
                <a16:creationId xmlns:a16="http://schemas.microsoft.com/office/drawing/2014/main" id="{8756758E-98A7-4B30-5CFE-2C0C11A2227D}"/>
              </a:ext>
            </a:extLst>
          </p:cNvPr>
          <p:cNvSpPr txBox="1"/>
          <p:nvPr/>
        </p:nvSpPr>
        <p:spPr>
          <a:xfrm>
            <a:off x="8706028" y="4836657"/>
            <a:ext cx="26679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www.prismtool.org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4941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1F7D8-BDDF-E947-7C03-215051105189}"/>
              </a:ext>
            </a:extLst>
          </p:cNvPr>
          <p:cNvPicPr>
            <a:picLocks noChangeAspect="1"/>
          </p:cNvPicPr>
          <p:nvPr/>
        </p:nvPicPr>
        <p:blipFill rotWithShape="1">
          <a:blip r:embed="rId3"/>
          <a:srcRect b="16793"/>
          <a:stretch/>
        </p:blipFill>
        <p:spPr>
          <a:xfrm>
            <a:off x="53143" y="0"/>
            <a:ext cx="11420475" cy="6197715"/>
          </a:xfrm>
          <a:prstGeom prst="rect">
            <a:avLst/>
          </a:prstGeom>
        </p:spPr>
      </p:pic>
      <p:pic>
        <p:nvPicPr>
          <p:cNvPr id="4" name="Picture 3">
            <a:extLst>
              <a:ext uri="{FF2B5EF4-FFF2-40B4-BE49-F238E27FC236}">
                <a16:creationId xmlns:a16="http://schemas.microsoft.com/office/drawing/2014/main" id="{7BD1CEBF-E90F-3FFB-27A5-403E72D7DA4B}"/>
              </a:ext>
            </a:extLst>
          </p:cNvPr>
          <p:cNvPicPr>
            <a:picLocks noChangeAspect="1"/>
          </p:cNvPicPr>
          <p:nvPr/>
        </p:nvPicPr>
        <p:blipFill>
          <a:blip r:embed="rId4"/>
          <a:stretch>
            <a:fillRect/>
          </a:stretch>
        </p:blipFill>
        <p:spPr>
          <a:xfrm>
            <a:off x="615252" y="1785563"/>
            <a:ext cx="11714480" cy="4246880"/>
          </a:xfrm>
          <a:prstGeom prst="rect">
            <a:avLst/>
          </a:prstGeom>
        </p:spPr>
      </p:pic>
    </p:spTree>
    <p:extLst>
      <p:ext uri="{BB962C8B-B14F-4D97-AF65-F5344CB8AC3E}">
        <p14:creationId xmlns:p14="http://schemas.microsoft.com/office/powerpoint/2010/main" val="17662053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1F7D8-BDDF-E947-7C03-215051105189}"/>
              </a:ext>
            </a:extLst>
          </p:cNvPr>
          <p:cNvPicPr>
            <a:picLocks noChangeAspect="1"/>
          </p:cNvPicPr>
          <p:nvPr/>
        </p:nvPicPr>
        <p:blipFill rotWithShape="1">
          <a:blip r:embed="rId3"/>
          <a:srcRect b="16793"/>
          <a:stretch/>
        </p:blipFill>
        <p:spPr>
          <a:xfrm>
            <a:off x="53143" y="0"/>
            <a:ext cx="11420475" cy="6197715"/>
          </a:xfrm>
          <a:prstGeom prst="rect">
            <a:avLst/>
          </a:prstGeom>
        </p:spPr>
      </p:pic>
      <p:pic>
        <p:nvPicPr>
          <p:cNvPr id="4" name="Picture 3">
            <a:extLst>
              <a:ext uri="{FF2B5EF4-FFF2-40B4-BE49-F238E27FC236}">
                <a16:creationId xmlns:a16="http://schemas.microsoft.com/office/drawing/2014/main" id="{7BD1CEBF-E90F-3FFB-27A5-403E72D7DA4B}"/>
              </a:ext>
            </a:extLst>
          </p:cNvPr>
          <p:cNvPicPr>
            <a:picLocks noChangeAspect="1"/>
          </p:cNvPicPr>
          <p:nvPr/>
        </p:nvPicPr>
        <p:blipFill>
          <a:blip r:embed="rId4"/>
          <a:stretch>
            <a:fillRect/>
          </a:stretch>
        </p:blipFill>
        <p:spPr>
          <a:xfrm>
            <a:off x="615252" y="1785563"/>
            <a:ext cx="11714480" cy="4246880"/>
          </a:xfrm>
          <a:prstGeom prst="rect">
            <a:avLst/>
          </a:prstGeom>
        </p:spPr>
      </p:pic>
      <p:cxnSp>
        <p:nvCxnSpPr>
          <p:cNvPr id="2" name="Straight Arrow Connector 1">
            <a:extLst>
              <a:ext uri="{FF2B5EF4-FFF2-40B4-BE49-F238E27FC236}">
                <a16:creationId xmlns:a16="http://schemas.microsoft.com/office/drawing/2014/main" id="{2BABFABC-509B-1921-9C72-29B3555F8241}"/>
              </a:ext>
            </a:extLst>
          </p:cNvPr>
          <p:cNvCxnSpPr/>
          <p:nvPr/>
        </p:nvCxnSpPr>
        <p:spPr>
          <a:xfrm>
            <a:off x="368735" y="1928438"/>
            <a:ext cx="923262" cy="65314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9913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A93A99-055C-7E5A-2DD4-F6F554F205AE}"/>
              </a:ext>
            </a:extLst>
          </p:cNvPr>
          <p:cNvPicPr>
            <a:picLocks noChangeAspect="1"/>
          </p:cNvPicPr>
          <p:nvPr/>
        </p:nvPicPr>
        <p:blipFill>
          <a:blip r:embed="rId3"/>
          <a:stretch>
            <a:fillRect/>
          </a:stretch>
        </p:blipFill>
        <p:spPr>
          <a:xfrm>
            <a:off x="-27296" y="81891"/>
            <a:ext cx="11966448" cy="8311134"/>
          </a:xfrm>
          <a:prstGeom prst="rect">
            <a:avLst/>
          </a:prstGeom>
        </p:spPr>
      </p:pic>
      <p:pic>
        <p:nvPicPr>
          <p:cNvPr id="7" name="Picture 6">
            <a:extLst>
              <a:ext uri="{FF2B5EF4-FFF2-40B4-BE49-F238E27FC236}">
                <a16:creationId xmlns:a16="http://schemas.microsoft.com/office/drawing/2014/main" id="{6E39AFF4-1200-9005-6053-67FD7228E837}"/>
              </a:ext>
            </a:extLst>
          </p:cNvPr>
          <p:cNvPicPr>
            <a:picLocks noChangeAspect="1"/>
          </p:cNvPicPr>
          <p:nvPr/>
        </p:nvPicPr>
        <p:blipFill>
          <a:blip r:embed="rId4"/>
          <a:stretch>
            <a:fillRect/>
          </a:stretch>
        </p:blipFill>
        <p:spPr>
          <a:xfrm>
            <a:off x="0" y="1749848"/>
            <a:ext cx="12363068" cy="7827503"/>
          </a:xfrm>
          <a:prstGeom prst="rect">
            <a:avLst/>
          </a:prstGeom>
        </p:spPr>
      </p:pic>
      <p:pic>
        <p:nvPicPr>
          <p:cNvPr id="5" name="Picture 4">
            <a:extLst>
              <a:ext uri="{FF2B5EF4-FFF2-40B4-BE49-F238E27FC236}">
                <a16:creationId xmlns:a16="http://schemas.microsoft.com/office/drawing/2014/main" id="{C74C5A63-E27E-D3F8-682F-6915495A39B6}"/>
              </a:ext>
            </a:extLst>
          </p:cNvPr>
          <p:cNvPicPr>
            <a:picLocks noChangeAspect="1"/>
          </p:cNvPicPr>
          <p:nvPr/>
        </p:nvPicPr>
        <p:blipFill>
          <a:blip r:embed="rId5"/>
          <a:stretch>
            <a:fillRect/>
          </a:stretch>
        </p:blipFill>
        <p:spPr>
          <a:xfrm>
            <a:off x="-1" y="1855065"/>
            <a:ext cx="12363069" cy="4764786"/>
          </a:xfrm>
          <a:prstGeom prst="rect">
            <a:avLst/>
          </a:prstGeom>
        </p:spPr>
      </p:pic>
    </p:spTree>
    <p:extLst>
      <p:ext uri="{BB962C8B-B14F-4D97-AF65-F5344CB8AC3E}">
        <p14:creationId xmlns:p14="http://schemas.microsoft.com/office/powerpoint/2010/main" val="2109251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5F7"/>
        </a:solidFill>
        <a:effectLst/>
      </p:bgPr>
    </p:bg>
    <p:spTree>
      <p:nvGrpSpPr>
        <p:cNvPr id="1" name=""/>
        <p:cNvGrpSpPr/>
        <p:nvPr/>
      </p:nvGrpSpPr>
      <p:grpSpPr>
        <a:xfrm>
          <a:off x="0" y="0"/>
          <a:ext cx="0" cy="0"/>
          <a:chOff x="0" y="0"/>
          <a:chExt cx="0" cy="0"/>
        </a:xfrm>
      </p:grpSpPr>
      <p:sp>
        <p:nvSpPr>
          <p:cNvPr id="2" name="AutoShape 2"/>
          <p:cNvSpPr/>
          <p:nvPr/>
        </p:nvSpPr>
        <p:spPr>
          <a:xfrm>
            <a:off x="2038351" y="6086514"/>
            <a:ext cx="382829" cy="85686"/>
          </a:xfrm>
          <a:prstGeom prst="rect">
            <a:avLst/>
          </a:prstGeom>
          <a:solidFill>
            <a:srgbClr val="35382F"/>
          </a:solidFill>
        </p:spPr>
        <p:txBody>
          <a:bodyPr/>
          <a:lstStyle/>
          <a:p>
            <a:pPr defTabSz="857250"/>
            <a:endParaRPr lang="en-US" sz="1688">
              <a:solidFill>
                <a:prstClr val="black"/>
              </a:solidFill>
              <a:latin typeface="Century Gothic" panose="020B0502020202020204" pitchFamily="34" charset="0"/>
            </a:endParaRPr>
          </a:p>
        </p:txBody>
      </p:sp>
      <p:sp>
        <p:nvSpPr>
          <p:cNvPr id="3" name="AutoShape 3"/>
          <p:cNvSpPr/>
          <p:nvPr/>
        </p:nvSpPr>
        <p:spPr>
          <a:xfrm>
            <a:off x="6187481" y="668696"/>
            <a:ext cx="3966170" cy="17105"/>
          </a:xfrm>
          <a:prstGeom prst="rect">
            <a:avLst/>
          </a:prstGeom>
          <a:solidFill>
            <a:srgbClr val="35382F"/>
          </a:solidFill>
        </p:spPr>
        <p:txBody>
          <a:bodyPr/>
          <a:lstStyle/>
          <a:p>
            <a:pPr defTabSz="857250"/>
            <a:endParaRPr lang="en-US" sz="1688">
              <a:solidFill>
                <a:prstClr val="black"/>
              </a:solidFill>
              <a:latin typeface="Century Gothic" panose="020B0502020202020204" pitchFamily="34" charset="0"/>
            </a:endParaRPr>
          </a:p>
        </p:txBody>
      </p:sp>
      <p:sp>
        <p:nvSpPr>
          <p:cNvPr id="4" name="Freeform 4"/>
          <p:cNvSpPr/>
          <p:nvPr/>
        </p:nvSpPr>
        <p:spPr>
          <a:xfrm>
            <a:off x="3137540" y="3544208"/>
            <a:ext cx="2665071" cy="2665071"/>
          </a:xfrm>
          <a:custGeom>
            <a:avLst/>
            <a:gdLst/>
            <a:ahLst/>
            <a:cxnLst/>
            <a:rect l="l" t="t" r="r" b="b"/>
            <a:pathLst>
              <a:path w="2842742" h="2842742">
                <a:moveTo>
                  <a:pt x="0" y="0"/>
                </a:moveTo>
                <a:lnTo>
                  <a:pt x="2842743" y="0"/>
                </a:lnTo>
                <a:lnTo>
                  <a:pt x="2842743" y="2842742"/>
                </a:lnTo>
                <a:lnTo>
                  <a:pt x="0" y="2842742"/>
                </a:lnTo>
                <a:lnTo>
                  <a:pt x="0" y="0"/>
                </a:lnTo>
                <a:close/>
              </a:path>
            </a:pathLst>
          </a:custGeom>
          <a:blipFill>
            <a:blip r:embed="rId2"/>
            <a:stretch>
              <a:fillRect/>
            </a:stretch>
          </a:blipFill>
        </p:spPr>
        <p:txBody>
          <a:bodyPr/>
          <a:lstStyle/>
          <a:p>
            <a:pPr defTabSz="857250"/>
            <a:endParaRPr lang="en-US" sz="1688">
              <a:solidFill>
                <a:prstClr val="black"/>
              </a:solidFill>
              <a:latin typeface="Century Gothic" panose="020B0502020202020204" pitchFamily="34" charset="0"/>
            </a:endParaRPr>
          </a:p>
        </p:txBody>
      </p:sp>
      <p:sp>
        <p:nvSpPr>
          <p:cNvPr id="5" name="Freeform 5"/>
          <p:cNvSpPr/>
          <p:nvPr/>
        </p:nvSpPr>
        <p:spPr>
          <a:xfrm>
            <a:off x="2977174" y="718771"/>
            <a:ext cx="2825438" cy="2825438"/>
          </a:xfrm>
          <a:custGeom>
            <a:avLst/>
            <a:gdLst/>
            <a:ahLst/>
            <a:cxnLst/>
            <a:rect l="l" t="t" r="r" b="b"/>
            <a:pathLst>
              <a:path w="3013801" h="3013801">
                <a:moveTo>
                  <a:pt x="0" y="0"/>
                </a:moveTo>
                <a:lnTo>
                  <a:pt x="3013801" y="0"/>
                </a:lnTo>
                <a:lnTo>
                  <a:pt x="3013801" y="3013801"/>
                </a:lnTo>
                <a:lnTo>
                  <a:pt x="0" y="3013801"/>
                </a:lnTo>
                <a:lnTo>
                  <a:pt x="0" y="0"/>
                </a:lnTo>
                <a:close/>
              </a:path>
            </a:pathLst>
          </a:custGeom>
          <a:blipFill>
            <a:blip r:embed="rId3"/>
            <a:stretch>
              <a:fillRect/>
            </a:stretch>
          </a:blipFill>
        </p:spPr>
        <p:txBody>
          <a:bodyPr/>
          <a:lstStyle/>
          <a:p>
            <a:pPr defTabSz="857250"/>
            <a:endParaRPr lang="en-US" sz="1688">
              <a:solidFill>
                <a:prstClr val="black"/>
              </a:solidFill>
              <a:latin typeface="Century Gothic" panose="020B0502020202020204" pitchFamily="34" charset="0"/>
            </a:endParaRPr>
          </a:p>
        </p:txBody>
      </p:sp>
      <p:grpSp>
        <p:nvGrpSpPr>
          <p:cNvPr id="6" name="Group 6"/>
          <p:cNvGrpSpPr/>
          <p:nvPr/>
        </p:nvGrpSpPr>
        <p:grpSpPr>
          <a:xfrm>
            <a:off x="6516008" y="1454726"/>
            <a:ext cx="3637643" cy="4840247"/>
            <a:chOff x="0" y="-38100"/>
            <a:chExt cx="5173536" cy="6883907"/>
          </a:xfrm>
        </p:grpSpPr>
        <p:sp>
          <p:nvSpPr>
            <p:cNvPr id="7" name="TextBox 7"/>
            <p:cNvSpPr txBox="1"/>
            <p:nvPr/>
          </p:nvSpPr>
          <p:spPr>
            <a:xfrm>
              <a:off x="0" y="-38100"/>
              <a:ext cx="5173535" cy="6010991"/>
            </a:xfrm>
            <a:prstGeom prst="rect">
              <a:avLst/>
            </a:prstGeom>
          </p:spPr>
          <p:txBody>
            <a:bodyPr lIns="0" tIns="0" rIns="0" bIns="0" rtlCol="0" anchor="t">
              <a:spAutoFit/>
            </a:bodyPr>
            <a:lstStyle/>
            <a:p>
              <a:pPr algn="r" defTabSz="857250">
                <a:lnSpc>
                  <a:spcPts val="3698"/>
                </a:lnSpc>
              </a:pPr>
              <a:r>
                <a:rPr lang="en-US" sz="2625" spc="27" dirty="0">
                  <a:solidFill>
                    <a:srgbClr val="35382F"/>
                  </a:solidFill>
                  <a:latin typeface="Century Gothic" panose="020B0502020202020204" pitchFamily="34" charset="0"/>
                </a:rPr>
                <a:t>RE-AIM and PRISM guide users to plan, implement, evaluate, and sustain programs with contextual factors in mind, increasing equity and public health relevance</a:t>
              </a:r>
            </a:p>
          </p:txBody>
        </p:sp>
        <p:sp>
          <p:nvSpPr>
            <p:cNvPr id="8" name="TextBox 8"/>
            <p:cNvSpPr txBox="1"/>
            <p:nvPr/>
          </p:nvSpPr>
          <p:spPr>
            <a:xfrm>
              <a:off x="1194829" y="6107234"/>
              <a:ext cx="3978707" cy="738573"/>
            </a:xfrm>
            <a:prstGeom prst="rect">
              <a:avLst/>
            </a:prstGeom>
          </p:spPr>
          <p:txBody>
            <a:bodyPr lIns="0" tIns="0" rIns="0" bIns="0" rtlCol="0" anchor="t">
              <a:spAutoFit/>
            </a:bodyPr>
            <a:lstStyle/>
            <a:p>
              <a:pPr algn="r" defTabSz="857250">
                <a:lnSpc>
                  <a:spcPts val="2100"/>
                </a:lnSpc>
              </a:pPr>
              <a:r>
                <a:rPr lang="en-US" sz="1688" spc="135" dirty="0">
                  <a:solidFill>
                    <a:srgbClr val="35382F"/>
                  </a:solidFill>
                  <a:latin typeface="Century Gothic" panose="020B0502020202020204" pitchFamily="34" charset="0"/>
                </a:rPr>
                <a:t>re-</a:t>
              </a:r>
              <a:r>
                <a:rPr lang="en-US" sz="1688" spc="135" dirty="0" err="1">
                  <a:solidFill>
                    <a:srgbClr val="35382F"/>
                  </a:solidFill>
                  <a:latin typeface="Century Gothic" panose="020B0502020202020204" pitchFamily="34" charset="0"/>
                </a:rPr>
                <a:t>aim.org</a:t>
              </a:r>
              <a:endParaRPr lang="en-US" sz="1688" spc="135" dirty="0">
                <a:solidFill>
                  <a:srgbClr val="35382F"/>
                </a:solidFill>
                <a:latin typeface="Century Gothic" panose="020B0502020202020204" pitchFamily="34" charset="0"/>
              </a:endParaRPr>
            </a:p>
            <a:p>
              <a:pPr algn="r" defTabSz="857250">
                <a:lnSpc>
                  <a:spcPts val="2100"/>
                </a:lnSpc>
              </a:pPr>
              <a:r>
                <a:rPr lang="en-US" sz="1688" spc="135" dirty="0" err="1">
                  <a:solidFill>
                    <a:srgbClr val="35382F"/>
                  </a:solidFill>
                  <a:latin typeface="Century Gothic" panose="020B0502020202020204" pitchFamily="34" charset="0"/>
                </a:rPr>
                <a:t>prismtool.org</a:t>
              </a:r>
              <a:endParaRPr lang="en-US" sz="1688" spc="135" dirty="0">
                <a:solidFill>
                  <a:srgbClr val="35382F"/>
                </a:solidFill>
                <a:latin typeface="Century Gothic" panose="020B0502020202020204" pitchFamily="34" charset="0"/>
              </a:endParaRPr>
            </a:p>
          </p:txBody>
        </p:sp>
      </p:grpSp>
      <p:sp>
        <p:nvSpPr>
          <p:cNvPr id="9" name="TextBox 9"/>
          <p:cNvSpPr txBox="1"/>
          <p:nvPr/>
        </p:nvSpPr>
        <p:spPr>
          <a:xfrm rot="-5400000">
            <a:off x="360618" y="2361215"/>
            <a:ext cx="3637643" cy="286810"/>
          </a:xfrm>
          <a:prstGeom prst="rect">
            <a:avLst/>
          </a:prstGeom>
        </p:spPr>
        <p:txBody>
          <a:bodyPr lIns="0" tIns="0" rIns="0" bIns="0" rtlCol="0" anchor="t">
            <a:spAutoFit/>
          </a:bodyPr>
          <a:lstStyle/>
          <a:p>
            <a:pPr algn="r" defTabSz="857250">
              <a:lnSpc>
                <a:spcPts val="2363"/>
              </a:lnSpc>
            </a:pPr>
            <a:r>
              <a:rPr lang="en-US" sz="1969" spc="98">
                <a:solidFill>
                  <a:srgbClr val="35382F"/>
                </a:solidFill>
                <a:latin typeface="Century Gothic" panose="020B0502020202020204" pitchFamily="34" charset="0"/>
              </a:rPr>
              <a:t>REAL WORLD IMPACTS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E1BC-C155-7406-3125-AF5E3E3DF1B7}"/>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Graphical display of responses </a:t>
            </a:r>
          </a:p>
        </p:txBody>
      </p:sp>
      <p:pic>
        <p:nvPicPr>
          <p:cNvPr id="4" name="Picture 3">
            <a:extLst>
              <a:ext uri="{FF2B5EF4-FFF2-40B4-BE49-F238E27FC236}">
                <a16:creationId xmlns:a16="http://schemas.microsoft.com/office/drawing/2014/main" id="{C27C9EC2-EC20-B154-2073-1F35A31A4806}"/>
              </a:ext>
            </a:extLst>
          </p:cNvPr>
          <p:cNvPicPr>
            <a:picLocks noChangeAspect="1"/>
          </p:cNvPicPr>
          <p:nvPr/>
        </p:nvPicPr>
        <p:blipFill rotWithShape="1">
          <a:blip r:embed="rId2"/>
          <a:srcRect t="30032" b="-30509"/>
          <a:stretch/>
        </p:blipFill>
        <p:spPr>
          <a:xfrm>
            <a:off x="945896" y="1495491"/>
            <a:ext cx="10300208" cy="7132320"/>
          </a:xfrm>
          <a:prstGeom prst="rect">
            <a:avLst/>
          </a:prstGeom>
        </p:spPr>
      </p:pic>
      <p:sp>
        <p:nvSpPr>
          <p:cNvPr id="5" name="TextBox 4">
            <a:extLst>
              <a:ext uri="{FF2B5EF4-FFF2-40B4-BE49-F238E27FC236}">
                <a16:creationId xmlns:a16="http://schemas.microsoft.com/office/drawing/2014/main" id="{E6D888BE-62A2-2BAF-8B25-BCE42EABE1E7}"/>
              </a:ext>
            </a:extLst>
          </p:cNvPr>
          <p:cNvSpPr txBox="1"/>
          <p:nvPr/>
        </p:nvSpPr>
        <p:spPr>
          <a:xfrm>
            <a:off x="4818301" y="6262042"/>
            <a:ext cx="7831393" cy="46166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*For individuals</a:t>
            </a:r>
          </a:p>
        </p:txBody>
      </p:sp>
    </p:spTree>
    <p:extLst>
      <p:ext uri="{BB962C8B-B14F-4D97-AF65-F5344CB8AC3E}">
        <p14:creationId xmlns:p14="http://schemas.microsoft.com/office/powerpoint/2010/main" val="1791045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E1BC-C155-7406-3125-AF5E3E3DF1B7}"/>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Graphical display of responses </a:t>
            </a:r>
          </a:p>
        </p:txBody>
      </p:sp>
      <p:pic>
        <p:nvPicPr>
          <p:cNvPr id="4" name="Picture 3">
            <a:extLst>
              <a:ext uri="{FF2B5EF4-FFF2-40B4-BE49-F238E27FC236}">
                <a16:creationId xmlns:a16="http://schemas.microsoft.com/office/drawing/2014/main" id="{C27C9EC2-EC20-B154-2073-1F35A31A4806}"/>
              </a:ext>
            </a:extLst>
          </p:cNvPr>
          <p:cNvPicPr>
            <a:picLocks noChangeAspect="1"/>
          </p:cNvPicPr>
          <p:nvPr/>
        </p:nvPicPr>
        <p:blipFill rotWithShape="1">
          <a:blip r:embed="rId2"/>
          <a:srcRect t="30032" b="-30509"/>
          <a:stretch/>
        </p:blipFill>
        <p:spPr>
          <a:xfrm>
            <a:off x="945896" y="1495491"/>
            <a:ext cx="10300208" cy="7132320"/>
          </a:xfrm>
          <a:prstGeom prst="rect">
            <a:avLst/>
          </a:prstGeom>
        </p:spPr>
      </p:pic>
      <p:sp>
        <p:nvSpPr>
          <p:cNvPr id="3" name="TextBox 2">
            <a:extLst>
              <a:ext uri="{FF2B5EF4-FFF2-40B4-BE49-F238E27FC236}">
                <a16:creationId xmlns:a16="http://schemas.microsoft.com/office/drawing/2014/main" id="{C00C5DB2-BF82-B42E-4D22-56558BF21B18}"/>
              </a:ext>
            </a:extLst>
          </p:cNvPr>
          <p:cNvSpPr txBox="1"/>
          <p:nvPr/>
        </p:nvSpPr>
        <p:spPr>
          <a:xfrm>
            <a:off x="2507228" y="6338211"/>
            <a:ext cx="78313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Calibri" panose="020F0502020204030204"/>
                <a:ea typeface="+mn-ea"/>
                <a:cs typeface="+mn-cs"/>
              </a:rPr>
              <a:t>Quickly identify areas to improve misalignment and impact</a:t>
            </a:r>
          </a:p>
        </p:txBody>
      </p:sp>
    </p:spTree>
    <p:extLst>
      <p:ext uri="{BB962C8B-B14F-4D97-AF65-F5344CB8AC3E}">
        <p14:creationId xmlns:p14="http://schemas.microsoft.com/office/powerpoint/2010/main" val="27148769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E1BC-C155-7406-3125-AF5E3E3DF1B7}"/>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Graphical display of responses </a:t>
            </a:r>
          </a:p>
        </p:txBody>
      </p:sp>
      <p:pic>
        <p:nvPicPr>
          <p:cNvPr id="4" name="Picture 3">
            <a:extLst>
              <a:ext uri="{FF2B5EF4-FFF2-40B4-BE49-F238E27FC236}">
                <a16:creationId xmlns:a16="http://schemas.microsoft.com/office/drawing/2014/main" id="{C27C9EC2-EC20-B154-2073-1F35A31A4806}"/>
              </a:ext>
            </a:extLst>
          </p:cNvPr>
          <p:cNvPicPr>
            <a:picLocks noChangeAspect="1"/>
          </p:cNvPicPr>
          <p:nvPr/>
        </p:nvPicPr>
        <p:blipFill rotWithShape="1">
          <a:blip r:embed="rId3"/>
          <a:srcRect t="30032" b="-30509"/>
          <a:stretch/>
        </p:blipFill>
        <p:spPr>
          <a:xfrm>
            <a:off x="945896" y="1495491"/>
            <a:ext cx="10300208" cy="7132320"/>
          </a:xfrm>
          <a:prstGeom prst="rect">
            <a:avLst/>
          </a:prstGeom>
        </p:spPr>
      </p:pic>
      <p:pic>
        <p:nvPicPr>
          <p:cNvPr id="6" name="Picture 5">
            <a:extLst>
              <a:ext uri="{FF2B5EF4-FFF2-40B4-BE49-F238E27FC236}">
                <a16:creationId xmlns:a16="http://schemas.microsoft.com/office/drawing/2014/main" id="{84205418-C0D2-E5D1-B6B7-754277188083}"/>
              </a:ext>
            </a:extLst>
          </p:cNvPr>
          <p:cNvPicPr>
            <a:picLocks noChangeAspect="1"/>
          </p:cNvPicPr>
          <p:nvPr/>
        </p:nvPicPr>
        <p:blipFill>
          <a:blip r:embed="rId4"/>
          <a:stretch>
            <a:fillRect/>
          </a:stretch>
        </p:blipFill>
        <p:spPr>
          <a:xfrm>
            <a:off x="3936828" y="6048375"/>
            <a:ext cx="3873500" cy="444500"/>
          </a:xfrm>
          <a:prstGeom prst="rect">
            <a:avLst/>
          </a:prstGeom>
        </p:spPr>
      </p:pic>
      <p:sp>
        <p:nvSpPr>
          <p:cNvPr id="5" name="Right Arrow 4">
            <a:extLst>
              <a:ext uri="{FF2B5EF4-FFF2-40B4-BE49-F238E27FC236}">
                <a16:creationId xmlns:a16="http://schemas.microsoft.com/office/drawing/2014/main" id="{191FCBED-7F54-88F7-33F7-18B049D24005}"/>
              </a:ext>
            </a:extLst>
          </p:cNvPr>
          <p:cNvSpPr/>
          <p:nvPr/>
        </p:nvSpPr>
        <p:spPr>
          <a:xfrm rot="3445241">
            <a:off x="4916767" y="5362039"/>
            <a:ext cx="978408" cy="484632"/>
          </a:xfrm>
          <a:prstGeom prst="rightArrow">
            <a:avLst/>
          </a:prstGeom>
          <a:solidFill>
            <a:srgbClr val="C00000"/>
          </a:solid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60128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E1BC-C155-7406-3125-AF5E3E3DF1B7}"/>
              </a:ext>
            </a:extLst>
          </p:cNvPr>
          <p:cNvSpPr>
            <a:spLocks noGrp="1"/>
          </p:cNvSpPr>
          <p:nvPr>
            <p:ph type="title"/>
          </p:nvPr>
        </p:nvSpPr>
        <p:spPr/>
        <p:txBody>
          <a:bodyPr/>
          <a:lstStyle/>
          <a:p>
            <a:r>
              <a:rPr lang="en-US" b="1" dirty="0">
                <a:latin typeface="Calibri" panose="020F0502020204030204" pitchFamily="34" charset="0"/>
                <a:cs typeface="Calibri" panose="020F0502020204030204" pitchFamily="34" charset="0"/>
              </a:rPr>
              <a:t>Alternative views</a:t>
            </a:r>
          </a:p>
        </p:txBody>
      </p:sp>
      <p:pic>
        <p:nvPicPr>
          <p:cNvPr id="5" name="Picture 4">
            <a:extLst>
              <a:ext uri="{FF2B5EF4-FFF2-40B4-BE49-F238E27FC236}">
                <a16:creationId xmlns:a16="http://schemas.microsoft.com/office/drawing/2014/main" id="{7AEE144D-B1E3-80E2-0995-59D830FDBA68}"/>
              </a:ext>
            </a:extLst>
          </p:cNvPr>
          <p:cNvPicPr>
            <a:picLocks noChangeAspect="1"/>
          </p:cNvPicPr>
          <p:nvPr/>
        </p:nvPicPr>
        <p:blipFill rotWithShape="1">
          <a:blip r:embed="rId3"/>
          <a:srcRect t="48642"/>
          <a:stretch/>
        </p:blipFill>
        <p:spPr>
          <a:xfrm>
            <a:off x="180023" y="2162425"/>
            <a:ext cx="10123424" cy="1778024"/>
          </a:xfrm>
          <a:prstGeom prst="rect">
            <a:avLst/>
          </a:prstGeom>
        </p:spPr>
      </p:pic>
      <p:pic>
        <p:nvPicPr>
          <p:cNvPr id="6" name="Picture 5">
            <a:extLst>
              <a:ext uri="{FF2B5EF4-FFF2-40B4-BE49-F238E27FC236}">
                <a16:creationId xmlns:a16="http://schemas.microsoft.com/office/drawing/2014/main" id="{5B221185-8081-3918-2706-DFC913224D8A}"/>
              </a:ext>
            </a:extLst>
          </p:cNvPr>
          <p:cNvPicPr>
            <a:picLocks noChangeAspect="1"/>
          </p:cNvPicPr>
          <p:nvPr/>
        </p:nvPicPr>
        <p:blipFill>
          <a:blip r:embed="rId4"/>
          <a:stretch>
            <a:fillRect/>
          </a:stretch>
        </p:blipFill>
        <p:spPr>
          <a:xfrm>
            <a:off x="3048508" y="4223258"/>
            <a:ext cx="9143492" cy="2634742"/>
          </a:xfrm>
          <a:prstGeom prst="rect">
            <a:avLst/>
          </a:prstGeom>
        </p:spPr>
      </p:pic>
      <p:sp>
        <p:nvSpPr>
          <p:cNvPr id="7" name="TextBox 6">
            <a:extLst>
              <a:ext uri="{FF2B5EF4-FFF2-40B4-BE49-F238E27FC236}">
                <a16:creationId xmlns:a16="http://schemas.microsoft.com/office/drawing/2014/main" id="{1A1837F3-E8B7-1A1E-0C83-7A415450845F}"/>
              </a:ext>
            </a:extLst>
          </p:cNvPr>
          <p:cNvSpPr txBox="1"/>
          <p:nvPr/>
        </p:nvSpPr>
        <p:spPr>
          <a:xfrm>
            <a:off x="14494476" y="13592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3C246D0-091F-3E57-BE6E-10B7B9B6B11B}"/>
              </a:ext>
            </a:extLst>
          </p:cNvPr>
          <p:cNvPicPr>
            <a:picLocks noChangeAspect="1"/>
          </p:cNvPicPr>
          <p:nvPr/>
        </p:nvPicPr>
        <p:blipFill>
          <a:blip r:embed="rId5"/>
          <a:stretch>
            <a:fillRect/>
          </a:stretch>
        </p:blipFill>
        <p:spPr>
          <a:xfrm>
            <a:off x="824257" y="1552832"/>
            <a:ext cx="4762500" cy="609600"/>
          </a:xfrm>
          <a:prstGeom prst="rect">
            <a:avLst/>
          </a:prstGeom>
        </p:spPr>
      </p:pic>
      <p:sp>
        <p:nvSpPr>
          <p:cNvPr id="9" name="Rectangle 8">
            <a:extLst>
              <a:ext uri="{FF2B5EF4-FFF2-40B4-BE49-F238E27FC236}">
                <a16:creationId xmlns:a16="http://schemas.microsoft.com/office/drawing/2014/main" id="{9B3B2689-4608-52B5-0C41-BDDAF904521B}"/>
              </a:ext>
            </a:extLst>
          </p:cNvPr>
          <p:cNvSpPr/>
          <p:nvPr/>
        </p:nvSpPr>
        <p:spPr>
          <a:xfrm>
            <a:off x="358346" y="1552832"/>
            <a:ext cx="9650627" cy="2549611"/>
          </a:xfrm>
          <a:prstGeom prst="rect">
            <a:avLst/>
          </a:prstGeom>
          <a:noFill/>
          <a:ln>
            <a:solidFill>
              <a:schemeClr val="bg2">
                <a:alpha val="53000"/>
              </a:schemeClr>
            </a:solidFill>
          </a:ln>
          <a:effectLst>
            <a:glow rad="146474">
              <a:schemeClr val="bg2">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39498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CE2803-0F6A-FF92-ED55-3CED1477F15E}"/>
              </a:ext>
            </a:extLst>
          </p:cNvPr>
          <p:cNvPicPr>
            <a:picLocks noChangeAspect="1"/>
          </p:cNvPicPr>
          <p:nvPr/>
        </p:nvPicPr>
        <p:blipFill rotWithShape="1">
          <a:blip r:embed="rId3"/>
          <a:srcRect t="1" b="18898"/>
          <a:stretch/>
        </p:blipFill>
        <p:spPr>
          <a:xfrm>
            <a:off x="8422995" y="2423325"/>
            <a:ext cx="3625251" cy="3474720"/>
          </a:xfrm>
          <a:prstGeom prst="rect">
            <a:avLst/>
          </a:prstGeom>
        </p:spPr>
      </p:pic>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a:xfrm>
            <a:off x="530087" y="2"/>
            <a:ext cx="10515600" cy="1325563"/>
          </a:xfrm>
        </p:spPr>
        <p:txBody>
          <a:bodyPr/>
          <a:lstStyle/>
          <a:p>
            <a:r>
              <a:rPr lang="en-US" sz="4400" b="1" dirty="0">
                <a:latin typeface="Helvetica" panose="020B0604020202020204" pitchFamily="34" charset="0"/>
                <a:cs typeface="Helvetica" panose="020B0604020202020204" pitchFamily="34" charset="0"/>
              </a:rPr>
              <a:t>Other features</a:t>
            </a:r>
            <a:endParaRPr lang="en-US" b="1" dirty="0">
              <a:latin typeface="Helvetica" panose="020B0604020202020204" pitchFamily="34" charset="0"/>
              <a:cs typeface="Helvetica" panose="020B0604020202020204" pitchFamily="34" charset="0"/>
            </a:endParaRPr>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F25BD8F6-CC7D-4D86-8769-526AB3EE9B99}"/>
              </a:ext>
            </a:extLst>
          </p:cNvPr>
          <p:cNvSpPr txBox="1"/>
          <p:nvPr/>
        </p:nvSpPr>
        <p:spPr>
          <a:xfrm>
            <a:off x="530087" y="1391481"/>
            <a:ext cx="11529390" cy="5139869"/>
          </a:xfrm>
          <a:prstGeom prst="rect">
            <a:avLst/>
          </a:prstGeom>
          <a:noFill/>
        </p:spPr>
        <p:txBody>
          <a:bodyPr wrap="square" rtlCol="0">
            <a:spAutoFit/>
          </a:bodyPr>
          <a:lstStyle/>
          <a:p>
            <a:pPr marL="228600"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Embedded education  - </a:t>
            </a:r>
            <a:r>
              <a:rPr kumimoji="0" lang="en-US" sz="2800" b="1" i="0" u="none" strike="noStrike" kern="1200" cap="none" spc="0" normalizeH="0" baseline="0" noProof="0" dirty="0">
                <a:ln>
                  <a:noFill/>
                </a:ln>
                <a:solidFill>
                  <a:srgbClr val="C00000"/>
                </a:solidFill>
                <a:effectLst/>
                <a:uLnTx/>
                <a:uFillTx/>
                <a:latin typeface="Helvetica" pitchFamily="2" charset="0"/>
                <a:ea typeface="+mn-ea"/>
                <a:cs typeface="+mn-cs"/>
              </a:rPr>
              <a:t>tailored to different audiences/expertise</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Video</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Examples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Links out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Info buttons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Quick start guides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Ability to export results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Individuals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mn-ea"/>
                <a:cs typeface="+mn-cs"/>
              </a:rPr>
              <a:t>Teams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English and Spanish</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Helvetica" pitchFamily="2" charset="0"/>
                <a:ea typeface="+mn-ea"/>
                <a:cs typeface="+mn-cs"/>
              </a:rPr>
              <a:t>Up next - In part 2:</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Calibri" panose="020F0502020204030204" pitchFamily="34" charset="0"/>
                <a:cs typeface="Helvetica" panose="020B0604020202020204" pitchFamily="34" charset="0"/>
              </a:rPr>
              <a:t>Prompts to identify, rate and prioritize strategies/adaptations</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itchFamily="2" charset="0"/>
                <a:ea typeface="Calibri" panose="020F0502020204030204" pitchFamily="34" charset="0"/>
                <a:cs typeface="Helvetica" panose="020B0604020202020204" pitchFamily="34" charset="0"/>
              </a:rPr>
              <a:t>Action plan template</a:t>
            </a:r>
          </a:p>
        </p:txBody>
      </p:sp>
      <p:pic>
        <p:nvPicPr>
          <p:cNvPr id="5" name="Picture 4">
            <a:extLst>
              <a:ext uri="{FF2B5EF4-FFF2-40B4-BE49-F238E27FC236}">
                <a16:creationId xmlns:a16="http://schemas.microsoft.com/office/drawing/2014/main" id="{F5918BEF-3FC7-ED67-7B30-959F256F5499}"/>
              </a:ext>
            </a:extLst>
          </p:cNvPr>
          <p:cNvPicPr>
            <a:picLocks noChangeAspect="1"/>
          </p:cNvPicPr>
          <p:nvPr/>
        </p:nvPicPr>
        <p:blipFill>
          <a:blip r:embed="rId4"/>
          <a:stretch>
            <a:fillRect/>
          </a:stretch>
        </p:blipFill>
        <p:spPr>
          <a:xfrm>
            <a:off x="10187754" y="5931973"/>
            <a:ext cx="2004246" cy="905244"/>
          </a:xfrm>
          <a:prstGeom prst="rect">
            <a:avLst/>
          </a:prstGeom>
        </p:spPr>
      </p:pic>
    </p:spTree>
    <p:extLst>
      <p:ext uri="{BB962C8B-B14F-4D97-AF65-F5344CB8AC3E}">
        <p14:creationId xmlns:p14="http://schemas.microsoft.com/office/powerpoint/2010/main" val="28210793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A046DC3-C449-03E4-0F13-6D6A2C3F2EE6}"/>
              </a:ext>
            </a:extLst>
          </p:cNvPr>
          <p:cNvSpPr>
            <a:spLocks noGrp="1"/>
          </p:cNvSpPr>
          <p:nvPr>
            <p:ph type="title"/>
          </p:nvPr>
        </p:nvSpPr>
        <p:spPr>
          <a:xfrm>
            <a:off x="1314824" y="735106"/>
            <a:ext cx="10439650" cy="2928470"/>
          </a:xfrm>
        </p:spPr>
        <p:txBody>
          <a:bodyPr vert="horz" lIns="91440" tIns="45720" rIns="91440" bIns="45720" rtlCol="0" anchor="b">
            <a:normAutofit/>
          </a:bodyPr>
          <a:lstStyle/>
          <a:p>
            <a:r>
              <a:rPr lang="en-US" b="1" kern="1200" dirty="0">
                <a:solidFill>
                  <a:srgbClr val="FFFFFF"/>
                </a:solidFill>
                <a:latin typeface="Calibri" panose="020F0502020204030204" pitchFamily="34" charset="0"/>
                <a:cs typeface="Calibri" panose="020F0502020204030204" pitchFamily="34" charset="0"/>
              </a:rPr>
              <a:t>Now let’s </a:t>
            </a:r>
            <a:r>
              <a:rPr lang="en-US" b="1" dirty="0">
                <a:solidFill>
                  <a:srgbClr val="FFFFFF"/>
                </a:solidFill>
                <a:latin typeface="Calibri" panose="020F0502020204030204" pitchFamily="34" charset="0"/>
                <a:cs typeface="Calibri" panose="020F0502020204030204" pitchFamily="34" charset="0"/>
              </a:rPr>
              <a:t>apply iPRISM – Part 1</a:t>
            </a:r>
            <a:endParaRPr lang="en-US" b="1" kern="1200" dirty="0">
              <a:solidFill>
                <a:srgbClr val="FFFFFF"/>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797DE61-CA99-EF9A-D7D0-5CB67B18A867}"/>
              </a:ext>
            </a:extLst>
          </p:cNvPr>
          <p:cNvPicPr>
            <a:picLocks noChangeAspect="1"/>
          </p:cNvPicPr>
          <p:nvPr/>
        </p:nvPicPr>
        <p:blipFill>
          <a:blip r:embed="rId2"/>
          <a:stretch>
            <a:fillRect/>
          </a:stretch>
        </p:blipFill>
        <p:spPr>
          <a:xfrm>
            <a:off x="9698090" y="3829838"/>
            <a:ext cx="2056384" cy="1966976"/>
          </a:xfrm>
          <a:prstGeom prst="rect">
            <a:avLst/>
          </a:prstGeom>
        </p:spPr>
      </p:pic>
      <p:sp>
        <p:nvSpPr>
          <p:cNvPr id="6" name="TextBox 5">
            <a:extLst>
              <a:ext uri="{FF2B5EF4-FFF2-40B4-BE49-F238E27FC236}">
                <a16:creationId xmlns:a16="http://schemas.microsoft.com/office/drawing/2014/main" id="{808F2B4F-A609-4D0D-9141-4D943BB219BF}"/>
              </a:ext>
            </a:extLst>
          </p:cNvPr>
          <p:cNvSpPr txBox="1"/>
          <p:nvPr/>
        </p:nvSpPr>
        <p:spPr>
          <a:xfrm>
            <a:off x="9451488" y="5796814"/>
            <a:ext cx="26679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www.prismtool.org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CC4E7265-44CE-5EDF-B7C1-1521C696F8F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974690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a:xfrm>
            <a:off x="530087" y="2"/>
            <a:ext cx="10515600" cy="1325563"/>
          </a:xfrm>
        </p:spPr>
        <p:txBody>
          <a:bodyPr/>
          <a:lstStyle/>
          <a:p>
            <a:r>
              <a:rPr lang="en-US" sz="4400" b="1" dirty="0">
                <a:latin typeface="Helvetica" panose="020B0604020202020204" pitchFamily="34" charset="0"/>
                <a:cs typeface="Helvetica" panose="020B0604020202020204" pitchFamily="34" charset="0"/>
              </a:rPr>
              <a:t>Using iPRISM Part 1</a:t>
            </a:r>
            <a:endParaRPr lang="en-US" dirty="0">
              <a:latin typeface="Helvetica" panose="020B0604020202020204" pitchFamily="34" charset="0"/>
              <a:cs typeface="Helvetica" panose="020B0604020202020204" pitchFamily="34" charset="0"/>
            </a:endParaRPr>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3F2915F-BD55-6659-C89D-BFEBCB6D8677}"/>
              </a:ext>
            </a:extLst>
          </p:cNvPr>
          <p:cNvPicPr>
            <a:picLocks noChangeAspect="1"/>
          </p:cNvPicPr>
          <p:nvPr/>
        </p:nvPicPr>
        <p:blipFill>
          <a:blip r:embed="rId3"/>
          <a:stretch>
            <a:fillRect/>
          </a:stretch>
        </p:blipFill>
        <p:spPr>
          <a:xfrm>
            <a:off x="9994887" y="103199"/>
            <a:ext cx="2056384" cy="1966976"/>
          </a:xfrm>
          <a:prstGeom prst="rect">
            <a:avLst/>
          </a:prstGeom>
        </p:spPr>
      </p:pic>
      <p:sp>
        <p:nvSpPr>
          <p:cNvPr id="5" name="TextBox 4">
            <a:extLst>
              <a:ext uri="{FF2B5EF4-FFF2-40B4-BE49-F238E27FC236}">
                <a16:creationId xmlns:a16="http://schemas.microsoft.com/office/drawing/2014/main" id="{7D9BE498-40FF-5BD7-1AC5-2608945B7107}"/>
              </a:ext>
            </a:extLst>
          </p:cNvPr>
          <p:cNvSpPr txBox="1"/>
          <p:nvPr/>
        </p:nvSpPr>
        <p:spPr>
          <a:xfrm>
            <a:off x="9584209" y="1961689"/>
            <a:ext cx="26679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www.prismtool.org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0CCE36F-F1C4-864E-AC7C-2C36A47B780A}"/>
              </a:ext>
            </a:extLst>
          </p:cNvPr>
          <p:cNvSpPr txBox="1"/>
          <p:nvPr/>
        </p:nvSpPr>
        <p:spPr>
          <a:xfrm>
            <a:off x="7814974" y="6411993"/>
            <a:ext cx="35384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Tip: Use a browser other than safari</a:t>
            </a:r>
          </a:p>
        </p:txBody>
      </p:sp>
      <p:sp>
        <p:nvSpPr>
          <p:cNvPr id="27" name="TextBox 26">
            <a:extLst>
              <a:ext uri="{FF2B5EF4-FFF2-40B4-BE49-F238E27FC236}">
                <a16:creationId xmlns:a16="http://schemas.microsoft.com/office/drawing/2014/main" id="{0FED8A35-7CCB-4924-9BC3-A23BC118804A}"/>
              </a:ext>
            </a:extLst>
          </p:cNvPr>
          <p:cNvSpPr txBox="1"/>
          <p:nvPr/>
        </p:nvSpPr>
        <p:spPr>
          <a:xfrm>
            <a:off x="301484" y="1588438"/>
            <a:ext cx="11317356" cy="509081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Setting the </a:t>
            </a:r>
            <a:r>
              <a:rPr kumimoji="0" lang="en-US" sz="2800" b="1" i="1" u="none" strike="noStrike" kern="1200" cap="none" spc="0" normalizeH="0" baseline="0" noProof="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stage (~3 </a:t>
            </a:r>
            <a:r>
              <a:rPr kumimoji="0" lang="en-US" sz="2800" b="1" i="1"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min)</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Do you have your own project</a:t>
            </a: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 Write down the core elements and some basic outcomes or details from your teams’ discussions or the extant literature</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Do you need a project example</a:t>
            </a: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 We have provided an example school-based project that you can read through</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									&gt;&gt;</a:t>
            </a: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	</a:t>
            </a:r>
            <a:r>
              <a:rPr kumimoji="0" lang="en-US" sz="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 </a:t>
            </a:r>
            <a:endParaRPr kumimoji="0" lang="en-US" sz="5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314599023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E8C437-EDAB-826B-3D0F-939D561BBF16}"/>
              </a:ext>
            </a:extLst>
          </p:cNvPr>
          <p:cNvPicPr>
            <a:picLocks noChangeAspect="1"/>
          </p:cNvPicPr>
          <p:nvPr/>
        </p:nvPicPr>
        <p:blipFill>
          <a:blip r:embed="rId3"/>
          <a:stretch>
            <a:fillRect/>
          </a:stretch>
        </p:blipFill>
        <p:spPr>
          <a:xfrm>
            <a:off x="5629400" y="2285903"/>
            <a:ext cx="4305300" cy="1209675"/>
          </a:xfrm>
          <a:prstGeom prst="rect">
            <a:avLst/>
          </a:prstGeom>
        </p:spPr>
      </p:pic>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a:xfrm>
            <a:off x="530087" y="2"/>
            <a:ext cx="10515600" cy="1325563"/>
          </a:xfrm>
        </p:spPr>
        <p:txBody>
          <a:bodyPr/>
          <a:lstStyle/>
          <a:p>
            <a:r>
              <a:rPr lang="en-US" sz="4400" b="1" dirty="0">
                <a:latin typeface="Helvetica" panose="020B0604020202020204" pitchFamily="34" charset="0"/>
                <a:cs typeface="Helvetica" panose="020B0604020202020204" pitchFamily="34" charset="0"/>
              </a:rPr>
              <a:t>Using iPRISM Part 1 </a:t>
            </a:r>
            <a:r>
              <a:rPr lang="en-US" sz="4400" dirty="0">
                <a:latin typeface="Helvetica" panose="020B0604020202020204" pitchFamily="34" charset="0"/>
                <a:cs typeface="Helvetica" panose="020B0604020202020204" pitchFamily="34" charset="0"/>
              </a:rPr>
              <a:t>– 20 min</a:t>
            </a:r>
            <a:endParaRPr lang="en-US" dirty="0">
              <a:latin typeface="Helvetica" panose="020B0604020202020204" pitchFamily="34" charset="0"/>
              <a:cs typeface="Helvetica" panose="020B0604020202020204" pitchFamily="34" charset="0"/>
            </a:endParaRPr>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3F2915F-BD55-6659-C89D-BFEBCB6D8677}"/>
              </a:ext>
            </a:extLst>
          </p:cNvPr>
          <p:cNvPicPr>
            <a:picLocks noChangeAspect="1"/>
          </p:cNvPicPr>
          <p:nvPr/>
        </p:nvPicPr>
        <p:blipFill>
          <a:blip r:embed="rId4"/>
          <a:stretch>
            <a:fillRect/>
          </a:stretch>
        </p:blipFill>
        <p:spPr>
          <a:xfrm>
            <a:off x="9994887" y="103199"/>
            <a:ext cx="2056384" cy="1966976"/>
          </a:xfrm>
          <a:prstGeom prst="rect">
            <a:avLst/>
          </a:prstGeom>
        </p:spPr>
      </p:pic>
      <p:sp>
        <p:nvSpPr>
          <p:cNvPr id="5" name="TextBox 4">
            <a:extLst>
              <a:ext uri="{FF2B5EF4-FFF2-40B4-BE49-F238E27FC236}">
                <a16:creationId xmlns:a16="http://schemas.microsoft.com/office/drawing/2014/main" id="{7D9BE498-40FF-5BD7-1AC5-2608945B7107}"/>
              </a:ext>
            </a:extLst>
          </p:cNvPr>
          <p:cNvSpPr txBox="1"/>
          <p:nvPr/>
        </p:nvSpPr>
        <p:spPr>
          <a:xfrm>
            <a:off x="9584209" y="1961689"/>
            <a:ext cx="26679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www.prismtool.org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ight Arrow 11">
            <a:extLst>
              <a:ext uri="{FF2B5EF4-FFF2-40B4-BE49-F238E27FC236}">
                <a16:creationId xmlns:a16="http://schemas.microsoft.com/office/drawing/2014/main" id="{ACE87725-F95E-130A-4734-FA76E862E8EC}"/>
              </a:ext>
            </a:extLst>
          </p:cNvPr>
          <p:cNvSpPr/>
          <p:nvPr/>
        </p:nvSpPr>
        <p:spPr>
          <a:xfrm rot="20843510">
            <a:off x="5218081" y="2786954"/>
            <a:ext cx="1015627" cy="3330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0CCE36F-F1C4-864E-AC7C-2C36A47B780A}"/>
              </a:ext>
            </a:extLst>
          </p:cNvPr>
          <p:cNvSpPr txBox="1"/>
          <p:nvPr/>
        </p:nvSpPr>
        <p:spPr>
          <a:xfrm>
            <a:off x="7814974" y="6411993"/>
            <a:ext cx="35384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Tip: Use a browser other than safari</a:t>
            </a:r>
          </a:p>
        </p:txBody>
      </p:sp>
      <p:sp>
        <p:nvSpPr>
          <p:cNvPr id="27" name="TextBox 26">
            <a:extLst>
              <a:ext uri="{FF2B5EF4-FFF2-40B4-BE49-F238E27FC236}">
                <a16:creationId xmlns:a16="http://schemas.microsoft.com/office/drawing/2014/main" id="{0FED8A35-7CCB-4924-9BC3-A23BC118804A}"/>
              </a:ext>
            </a:extLst>
          </p:cNvPr>
          <p:cNvSpPr txBox="1"/>
          <p:nvPr/>
        </p:nvSpPr>
        <p:spPr>
          <a:xfrm>
            <a:off x="301484" y="1588438"/>
            <a:ext cx="11317356" cy="2263120"/>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With your project in mind, follow these steps</a:t>
            </a:r>
          </a:p>
          <a:p>
            <a:pPr marL="457200" marR="0" lvl="1"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(Or using the school-based project)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	</a:t>
            </a:r>
            <a:r>
              <a:rPr kumimoji="0" lang="en-US" sz="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 </a:t>
            </a:r>
            <a:endParaRPr kumimoji="0" lang="en-US" sz="5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914400" marR="0" lvl="1" indent="-4572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Review quick start guide</a:t>
            </a:r>
          </a:p>
          <a:p>
            <a:pPr marL="457200" marR="0" lvl="1" indent="0" algn="l" defTabSz="914400" rtl="0" eaLnBrk="1" fontAlgn="auto" latinLnBrk="0" hangingPunct="1">
              <a:lnSpc>
                <a:spcPct val="107000"/>
              </a:lnSpc>
              <a:spcBef>
                <a:spcPts val="60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Tree>
    <p:extLst>
      <p:ext uri="{BB962C8B-B14F-4D97-AF65-F5344CB8AC3E}">
        <p14:creationId xmlns:p14="http://schemas.microsoft.com/office/powerpoint/2010/main" val="26589078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E8C437-EDAB-826B-3D0F-939D561BBF16}"/>
              </a:ext>
            </a:extLst>
          </p:cNvPr>
          <p:cNvPicPr>
            <a:picLocks noChangeAspect="1"/>
          </p:cNvPicPr>
          <p:nvPr/>
        </p:nvPicPr>
        <p:blipFill>
          <a:blip r:embed="rId3"/>
          <a:stretch>
            <a:fillRect/>
          </a:stretch>
        </p:blipFill>
        <p:spPr>
          <a:xfrm>
            <a:off x="5629400" y="2285903"/>
            <a:ext cx="4305300" cy="1209675"/>
          </a:xfrm>
          <a:prstGeom prst="rect">
            <a:avLst/>
          </a:prstGeom>
        </p:spPr>
      </p:pic>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a:xfrm>
            <a:off x="530087" y="2"/>
            <a:ext cx="10515600" cy="1325563"/>
          </a:xfrm>
        </p:spPr>
        <p:txBody>
          <a:bodyPr/>
          <a:lstStyle/>
          <a:p>
            <a:r>
              <a:rPr lang="en-US" sz="4400" b="1" dirty="0">
                <a:latin typeface="Helvetica" panose="020B0604020202020204" pitchFamily="34" charset="0"/>
                <a:cs typeface="Helvetica" panose="020B0604020202020204" pitchFamily="34" charset="0"/>
              </a:rPr>
              <a:t>Using iPRISM Part 1 </a:t>
            </a:r>
            <a:r>
              <a:rPr lang="en-US" sz="4400" dirty="0">
                <a:latin typeface="Helvetica" panose="020B0604020202020204" pitchFamily="34" charset="0"/>
                <a:cs typeface="Helvetica" panose="020B0604020202020204" pitchFamily="34" charset="0"/>
              </a:rPr>
              <a:t>– 20 min</a:t>
            </a:r>
            <a:endParaRPr lang="en-US" dirty="0">
              <a:latin typeface="Helvetica" panose="020B0604020202020204" pitchFamily="34" charset="0"/>
              <a:cs typeface="Helvetica" panose="020B0604020202020204" pitchFamily="34" charset="0"/>
            </a:endParaRPr>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3F2915F-BD55-6659-C89D-BFEBCB6D8677}"/>
              </a:ext>
            </a:extLst>
          </p:cNvPr>
          <p:cNvPicPr>
            <a:picLocks noChangeAspect="1"/>
          </p:cNvPicPr>
          <p:nvPr/>
        </p:nvPicPr>
        <p:blipFill>
          <a:blip r:embed="rId4"/>
          <a:stretch>
            <a:fillRect/>
          </a:stretch>
        </p:blipFill>
        <p:spPr>
          <a:xfrm>
            <a:off x="9994887" y="103199"/>
            <a:ext cx="2056384" cy="1966976"/>
          </a:xfrm>
          <a:prstGeom prst="rect">
            <a:avLst/>
          </a:prstGeom>
        </p:spPr>
      </p:pic>
      <p:sp>
        <p:nvSpPr>
          <p:cNvPr id="5" name="TextBox 4">
            <a:extLst>
              <a:ext uri="{FF2B5EF4-FFF2-40B4-BE49-F238E27FC236}">
                <a16:creationId xmlns:a16="http://schemas.microsoft.com/office/drawing/2014/main" id="{7D9BE498-40FF-5BD7-1AC5-2608945B7107}"/>
              </a:ext>
            </a:extLst>
          </p:cNvPr>
          <p:cNvSpPr txBox="1"/>
          <p:nvPr/>
        </p:nvSpPr>
        <p:spPr>
          <a:xfrm>
            <a:off x="9584209" y="1961689"/>
            <a:ext cx="26679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www.prismtool.org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ight Arrow 11">
            <a:extLst>
              <a:ext uri="{FF2B5EF4-FFF2-40B4-BE49-F238E27FC236}">
                <a16:creationId xmlns:a16="http://schemas.microsoft.com/office/drawing/2014/main" id="{ACE87725-F95E-130A-4734-FA76E862E8EC}"/>
              </a:ext>
            </a:extLst>
          </p:cNvPr>
          <p:cNvSpPr/>
          <p:nvPr/>
        </p:nvSpPr>
        <p:spPr>
          <a:xfrm rot="20843510">
            <a:off x="5218081" y="2786954"/>
            <a:ext cx="1015627" cy="3330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0CCE36F-F1C4-864E-AC7C-2C36A47B780A}"/>
              </a:ext>
            </a:extLst>
          </p:cNvPr>
          <p:cNvSpPr txBox="1"/>
          <p:nvPr/>
        </p:nvSpPr>
        <p:spPr>
          <a:xfrm>
            <a:off x="7814974" y="6411993"/>
            <a:ext cx="35384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Tip: Use a browser other than safari</a:t>
            </a:r>
          </a:p>
        </p:txBody>
      </p:sp>
      <p:sp>
        <p:nvSpPr>
          <p:cNvPr id="27" name="TextBox 26">
            <a:extLst>
              <a:ext uri="{FF2B5EF4-FFF2-40B4-BE49-F238E27FC236}">
                <a16:creationId xmlns:a16="http://schemas.microsoft.com/office/drawing/2014/main" id="{0FED8A35-7CCB-4924-9BC3-A23BC118804A}"/>
              </a:ext>
            </a:extLst>
          </p:cNvPr>
          <p:cNvSpPr txBox="1"/>
          <p:nvPr/>
        </p:nvSpPr>
        <p:spPr>
          <a:xfrm>
            <a:off x="301484" y="1588438"/>
            <a:ext cx="11317356" cy="311931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With your project in mind, follow these steps</a:t>
            </a:r>
          </a:p>
          <a:p>
            <a:pPr marL="457200" marR="0" lvl="1"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(Or using the school-based project)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	</a:t>
            </a:r>
            <a:r>
              <a:rPr kumimoji="0" lang="en-US" sz="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 </a:t>
            </a:r>
            <a:endParaRPr kumimoji="0" lang="en-US" sz="5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914400" marR="0" lvl="1" indent="-4572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Review quick start guide</a:t>
            </a:r>
          </a:p>
          <a:p>
            <a:pPr marL="914400" marR="0" lvl="1" indent="-457200" algn="l" defTabSz="914400" rtl="0" eaLnBrk="1" fontAlgn="auto" latinLnBrk="0" hangingPunct="1">
              <a:lnSpc>
                <a:spcPct val="107000"/>
              </a:lnSpc>
              <a:spcBef>
                <a:spcPts val="6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Access the webtool and complete prompts</a:t>
            </a:r>
          </a:p>
          <a:p>
            <a:pPr marL="1371600" marR="0" lvl="2"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Select ‘team’</a:t>
            </a:r>
          </a:p>
          <a:p>
            <a:pPr marL="1371600" marR="0" lvl="2"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Enter a name + ‘test’ (e.g., Diabetes campaign test)</a:t>
            </a:r>
          </a:p>
        </p:txBody>
      </p:sp>
    </p:spTree>
    <p:extLst>
      <p:ext uri="{BB962C8B-B14F-4D97-AF65-F5344CB8AC3E}">
        <p14:creationId xmlns:p14="http://schemas.microsoft.com/office/powerpoint/2010/main" val="5037103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E8C437-EDAB-826B-3D0F-939D561BBF16}"/>
              </a:ext>
            </a:extLst>
          </p:cNvPr>
          <p:cNvPicPr>
            <a:picLocks noChangeAspect="1"/>
          </p:cNvPicPr>
          <p:nvPr/>
        </p:nvPicPr>
        <p:blipFill>
          <a:blip r:embed="rId3"/>
          <a:stretch>
            <a:fillRect/>
          </a:stretch>
        </p:blipFill>
        <p:spPr>
          <a:xfrm>
            <a:off x="5629400" y="2285903"/>
            <a:ext cx="4305300" cy="1209675"/>
          </a:xfrm>
          <a:prstGeom prst="rect">
            <a:avLst/>
          </a:prstGeom>
        </p:spPr>
      </p:pic>
      <p:sp>
        <p:nvSpPr>
          <p:cNvPr id="8" name="Title 7">
            <a:extLst>
              <a:ext uri="{FF2B5EF4-FFF2-40B4-BE49-F238E27FC236}">
                <a16:creationId xmlns:a16="http://schemas.microsoft.com/office/drawing/2014/main" id="{D143A743-41E3-4A37-B9E8-8AF34D29B100}"/>
              </a:ext>
            </a:extLst>
          </p:cNvPr>
          <p:cNvSpPr>
            <a:spLocks noGrp="1"/>
          </p:cNvSpPr>
          <p:nvPr>
            <p:ph type="title"/>
          </p:nvPr>
        </p:nvSpPr>
        <p:spPr>
          <a:xfrm>
            <a:off x="530087" y="2"/>
            <a:ext cx="10515600" cy="1325563"/>
          </a:xfrm>
        </p:spPr>
        <p:txBody>
          <a:bodyPr/>
          <a:lstStyle/>
          <a:p>
            <a:r>
              <a:rPr lang="en-US" sz="4400" b="1" dirty="0">
                <a:latin typeface="Helvetica" panose="020B0604020202020204" pitchFamily="34" charset="0"/>
                <a:cs typeface="Helvetica" panose="020B0604020202020204" pitchFamily="34" charset="0"/>
              </a:rPr>
              <a:t>Using iPRISM Part 1 </a:t>
            </a:r>
            <a:r>
              <a:rPr lang="en-US" sz="4400" dirty="0">
                <a:latin typeface="Helvetica" panose="020B0604020202020204" pitchFamily="34" charset="0"/>
                <a:cs typeface="Helvetica" panose="020B0604020202020204" pitchFamily="34" charset="0"/>
              </a:rPr>
              <a:t>– 20 min</a:t>
            </a:r>
            <a:endParaRPr lang="en-US" dirty="0">
              <a:latin typeface="Helvetica" panose="020B0604020202020204" pitchFamily="34" charset="0"/>
              <a:cs typeface="Helvetica" panose="020B0604020202020204" pitchFamily="34" charset="0"/>
            </a:endParaRPr>
          </a:p>
        </p:txBody>
      </p:sp>
      <p:grpSp>
        <p:nvGrpSpPr>
          <p:cNvPr id="7" name="Group 6">
            <a:extLst>
              <a:ext uri="{FF2B5EF4-FFF2-40B4-BE49-F238E27FC236}">
                <a16:creationId xmlns:a16="http://schemas.microsoft.com/office/drawing/2014/main" id="{54522EAB-2BDA-4271-91E0-5086731D161F}"/>
              </a:ext>
            </a:extLst>
          </p:cNvPr>
          <p:cNvGrpSpPr/>
          <p:nvPr/>
        </p:nvGrpSpPr>
        <p:grpSpPr>
          <a:xfrm>
            <a:off x="0" y="0"/>
            <a:ext cx="410817" cy="6858000"/>
            <a:chOff x="0" y="0"/>
            <a:chExt cx="410817" cy="6858000"/>
          </a:xfrm>
        </p:grpSpPr>
        <p:sp>
          <p:nvSpPr>
            <p:cNvPr id="4" name="Rectangle 3">
              <a:extLst>
                <a:ext uri="{FF2B5EF4-FFF2-40B4-BE49-F238E27FC236}">
                  <a16:creationId xmlns:a16="http://schemas.microsoft.com/office/drawing/2014/main" id="{8DEB96F0-B97A-4691-8E3A-38A0A1311FEE}"/>
                </a:ext>
              </a:extLst>
            </p:cNvPr>
            <p:cNvSpPr/>
            <p:nvPr/>
          </p:nvSpPr>
          <p:spPr>
            <a:xfrm>
              <a:off x="0" y="0"/>
              <a:ext cx="132522" cy="6858000"/>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62F8A04-9C95-422D-AE7E-39508A10296D}"/>
                </a:ext>
              </a:extLst>
            </p:cNvPr>
            <p:cNvSpPr/>
            <p:nvPr/>
          </p:nvSpPr>
          <p:spPr>
            <a:xfrm>
              <a:off x="119270" y="1"/>
              <a:ext cx="291547" cy="1325564"/>
            </a:xfrm>
            <a:prstGeom prst="rect">
              <a:avLst/>
            </a:prstGeom>
            <a:solidFill>
              <a:srgbClr val="CFB8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03F2915F-BD55-6659-C89D-BFEBCB6D8677}"/>
              </a:ext>
            </a:extLst>
          </p:cNvPr>
          <p:cNvPicPr>
            <a:picLocks noChangeAspect="1"/>
          </p:cNvPicPr>
          <p:nvPr/>
        </p:nvPicPr>
        <p:blipFill>
          <a:blip r:embed="rId4"/>
          <a:stretch>
            <a:fillRect/>
          </a:stretch>
        </p:blipFill>
        <p:spPr>
          <a:xfrm>
            <a:off x="9994887" y="103199"/>
            <a:ext cx="2056384" cy="1966976"/>
          </a:xfrm>
          <a:prstGeom prst="rect">
            <a:avLst/>
          </a:prstGeom>
        </p:spPr>
      </p:pic>
      <p:pic>
        <p:nvPicPr>
          <p:cNvPr id="9" name="Picture 8">
            <a:extLst>
              <a:ext uri="{FF2B5EF4-FFF2-40B4-BE49-F238E27FC236}">
                <a16:creationId xmlns:a16="http://schemas.microsoft.com/office/drawing/2014/main" id="{50FC9B22-3473-9351-082A-153A2081485B}"/>
              </a:ext>
            </a:extLst>
          </p:cNvPr>
          <p:cNvPicPr>
            <a:picLocks noChangeAspect="1"/>
          </p:cNvPicPr>
          <p:nvPr/>
        </p:nvPicPr>
        <p:blipFill rotWithShape="1">
          <a:blip r:embed="rId5"/>
          <a:srcRect t="50483" b="386"/>
          <a:stretch/>
        </p:blipFill>
        <p:spPr>
          <a:xfrm>
            <a:off x="8032315" y="4673315"/>
            <a:ext cx="4360672" cy="1476531"/>
          </a:xfrm>
          <a:prstGeom prst="rect">
            <a:avLst/>
          </a:prstGeom>
        </p:spPr>
      </p:pic>
      <p:sp>
        <p:nvSpPr>
          <p:cNvPr id="5" name="TextBox 4">
            <a:extLst>
              <a:ext uri="{FF2B5EF4-FFF2-40B4-BE49-F238E27FC236}">
                <a16:creationId xmlns:a16="http://schemas.microsoft.com/office/drawing/2014/main" id="{7D9BE498-40FF-5BD7-1AC5-2608945B7107}"/>
              </a:ext>
            </a:extLst>
          </p:cNvPr>
          <p:cNvSpPr txBox="1"/>
          <p:nvPr/>
        </p:nvSpPr>
        <p:spPr>
          <a:xfrm>
            <a:off x="9584209" y="1961689"/>
            <a:ext cx="26679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www.prismtool.org</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61FF9F86-E409-EA02-A4F9-013946B11873}"/>
              </a:ext>
            </a:extLst>
          </p:cNvPr>
          <p:cNvPicPr>
            <a:picLocks noChangeAspect="1"/>
          </p:cNvPicPr>
          <p:nvPr/>
        </p:nvPicPr>
        <p:blipFill>
          <a:blip r:embed="rId6"/>
          <a:stretch>
            <a:fillRect/>
          </a:stretch>
        </p:blipFill>
        <p:spPr>
          <a:xfrm>
            <a:off x="2159064" y="5659926"/>
            <a:ext cx="3496056" cy="818896"/>
          </a:xfrm>
          <a:prstGeom prst="rect">
            <a:avLst/>
          </a:prstGeom>
        </p:spPr>
      </p:pic>
      <p:sp>
        <p:nvSpPr>
          <p:cNvPr id="12" name="Right Arrow 11">
            <a:extLst>
              <a:ext uri="{FF2B5EF4-FFF2-40B4-BE49-F238E27FC236}">
                <a16:creationId xmlns:a16="http://schemas.microsoft.com/office/drawing/2014/main" id="{ACE87725-F95E-130A-4734-FA76E862E8EC}"/>
              </a:ext>
            </a:extLst>
          </p:cNvPr>
          <p:cNvSpPr/>
          <p:nvPr/>
        </p:nvSpPr>
        <p:spPr>
          <a:xfrm rot="20843510">
            <a:off x="5218081" y="2786954"/>
            <a:ext cx="1015627" cy="33305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0CCE36F-F1C4-864E-AC7C-2C36A47B780A}"/>
              </a:ext>
            </a:extLst>
          </p:cNvPr>
          <p:cNvSpPr txBox="1"/>
          <p:nvPr/>
        </p:nvSpPr>
        <p:spPr>
          <a:xfrm>
            <a:off x="7814974" y="6411993"/>
            <a:ext cx="35384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Tip: Use a browser other than safari</a:t>
            </a:r>
          </a:p>
        </p:txBody>
      </p:sp>
      <p:sp>
        <p:nvSpPr>
          <p:cNvPr id="11" name="Right Arrow 10">
            <a:extLst>
              <a:ext uri="{FF2B5EF4-FFF2-40B4-BE49-F238E27FC236}">
                <a16:creationId xmlns:a16="http://schemas.microsoft.com/office/drawing/2014/main" id="{03FF50C4-8C49-47AF-1AFA-4D7D4DB860F8}"/>
              </a:ext>
            </a:extLst>
          </p:cNvPr>
          <p:cNvSpPr/>
          <p:nvPr/>
        </p:nvSpPr>
        <p:spPr>
          <a:xfrm rot="511949">
            <a:off x="7681509" y="4842193"/>
            <a:ext cx="703958" cy="37723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C5AEB67-9C30-E043-F0ED-90F813317B6B}"/>
              </a:ext>
            </a:extLst>
          </p:cNvPr>
          <p:cNvSpPr txBox="1"/>
          <p:nvPr/>
        </p:nvSpPr>
        <p:spPr>
          <a:xfrm>
            <a:off x="301484" y="1588438"/>
            <a:ext cx="11317356" cy="423654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With your project in mind, follow these steps</a:t>
            </a:r>
          </a:p>
          <a:p>
            <a:pPr marL="457200" marR="0" lvl="1"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(Or using the school-based project)</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	</a:t>
            </a:r>
            <a:r>
              <a:rPr kumimoji="0" lang="en-US" sz="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 </a:t>
            </a:r>
            <a:endParaRPr kumimoji="0" lang="en-US" sz="5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914400" marR="0" lvl="1" indent="-457200" algn="l" defTabSz="914400" rtl="0" eaLnBrk="1" fontAlgn="auto" latinLnBrk="0" hangingPunct="1">
              <a:lnSpc>
                <a:spcPct val="107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Review quick start guide</a:t>
            </a:r>
          </a:p>
          <a:p>
            <a:pPr marL="914400" marR="0" lvl="1" indent="-457200" algn="l" defTabSz="914400" rtl="0" eaLnBrk="1" fontAlgn="auto" latinLnBrk="0" hangingPunct="1">
              <a:lnSpc>
                <a:spcPct val="107000"/>
              </a:lnSpc>
              <a:spcBef>
                <a:spcPts val="6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Access the webtool and complete prompts</a:t>
            </a:r>
          </a:p>
          <a:p>
            <a:pPr marL="1371600" marR="0" lvl="2"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Select ‘team’</a:t>
            </a:r>
          </a:p>
          <a:p>
            <a:pPr marL="1371600" marR="0" lvl="2" indent="-45720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Enter a name + ‘test’ (e.g., Diabetes campaign test)</a:t>
            </a:r>
          </a:p>
          <a:p>
            <a:pPr marL="971550" marR="0" lvl="1" indent="-514350" algn="l" defTabSz="914400" rtl="0" eaLnBrk="1" fontAlgn="auto" latinLnBrk="0" hangingPunct="1">
              <a:lnSpc>
                <a:spcPct val="107000"/>
              </a:lnSpc>
              <a:spcBef>
                <a:spcPts val="6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Stop when you see your scores (step 4)</a:t>
            </a:r>
          </a:p>
          <a:p>
            <a:pPr marL="1376363" marR="0" lvl="2" indent="-106363" algn="l" defTabSz="914400" rtl="0" eaLnBrk="1" fontAlgn="auto" latinLnBrk="0" hangingPunct="1">
              <a:lnSpc>
                <a:spcPct val="107000"/>
              </a:lnSpc>
              <a:spcBef>
                <a:spcPts val="600"/>
              </a:spcBef>
              <a:spcAft>
                <a:spcPts val="0"/>
              </a:spcAft>
              <a:buClrTx/>
              <a:buSzTx/>
              <a:buFont typeface="Wingdings" pitchFamily="2" charset="2"/>
              <a:buChar char="Ø"/>
              <a:tabLst/>
              <a:defRPr/>
            </a:pPr>
            <a:r>
              <a:rPr kumimoji="0" lang="en-US" sz="2800" b="1"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 </a:t>
            </a:r>
            <a:r>
              <a:rPr kumimoji="0" lang="en-US" sz="2800" b="1" i="0" u="none" strike="noStrike" kern="1200" cap="none" spc="0" normalizeH="0" baseline="0" noProof="0" dirty="0">
                <a:ln>
                  <a:noFill/>
                </a:ln>
                <a:solidFill>
                  <a:srgbClr val="C00000"/>
                </a:solidFill>
                <a:effectLst/>
                <a:uLnTx/>
                <a:uFillTx/>
                <a:latin typeface="Helvetica" panose="020B0604020202020204" pitchFamily="34" charset="0"/>
                <a:ea typeface="Calibri" panose="020F0502020204030204" pitchFamily="34" charset="0"/>
                <a:cs typeface="Helvetica" panose="020B0604020202020204" pitchFamily="34" charset="0"/>
              </a:rPr>
              <a:t>Save </a:t>
            </a:r>
            <a:r>
              <a:rPr kumimoji="0" lang="en-US" sz="2800" b="1" i="0" u="none" strike="noStrike" kern="1200" cap="none" spc="0" normalizeH="0" baseline="0" noProof="0" dirty="0">
                <a:ln>
                  <a:noFill/>
                </a:ln>
                <a:solidFill>
                  <a:prstClr val="black"/>
                </a:solidFill>
                <a:effectLst/>
                <a:uLnTx/>
                <a:uFillTx/>
                <a:latin typeface="Helvetica" panose="020B0604020202020204" pitchFamily="34" charset="0"/>
                <a:ea typeface="Calibri" panose="020F0502020204030204" pitchFamily="34" charset="0"/>
                <a:cs typeface="Helvetica" panose="020B0604020202020204" pitchFamily="34" charset="0"/>
              </a:rPr>
              <a:t>so you can return later today</a:t>
            </a:r>
          </a:p>
        </p:txBody>
      </p:sp>
    </p:spTree>
    <p:extLst>
      <p:ext uri="{BB962C8B-B14F-4D97-AF65-F5344CB8AC3E}">
        <p14:creationId xmlns:p14="http://schemas.microsoft.com/office/powerpoint/2010/main" val="163177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hold" nodeType="clickEffect">
                                  <p:stCondLst>
                                    <p:cond delay="0"/>
                                  </p:stCondLst>
                                  <p:endCondLst>
                                    <p:cond evt="onNext" delay="0">
                                      <p:tgtEl>
                                        <p:sldTgt/>
                                      </p:tgtEl>
                                    </p:cond>
                                  </p:endCondLst>
                                  <p:childTnLst>
                                    <p:anim calcmode="discrete" valueType="str">
                                      <p:cBhvr>
                                        <p:cTn id="6" dur="100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les training presentation">
  <a:themeElements>
    <a:clrScheme name="Custom 10">
      <a:dk1>
        <a:sysClr val="windowText" lastClr="000000"/>
      </a:dk1>
      <a:lt1>
        <a:sysClr val="window" lastClr="FFFFFF"/>
      </a:lt1>
      <a:dk2>
        <a:srgbClr val="5E001F"/>
      </a:dk2>
      <a:lt2>
        <a:srgbClr val="D2C6C0"/>
      </a:lt2>
      <a:accent1>
        <a:srgbClr val="E5DEDB"/>
      </a:accent1>
      <a:accent2>
        <a:srgbClr val="FFFFFF"/>
      </a:accent2>
      <a:accent3>
        <a:srgbClr val="660033"/>
      </a:accent3>
      <a:accent4>
        <a:srgbClr val="D8B25C"/>
      </a:accent4>
      <a:accent5>
        <a:srgbClr val="7BA79D"/>
      </a:accent5>
      <a:accent6>
        <a:srgbClr val="660033"/>
      </a:accent6>
      <a:hlink>
        <a:srgbClr val="F7B615"/>
      </a:hlink>
      <a:folHlink>
        <a:srgbClr val="704404"/>
      </a:folHlink>
    </a:clrScheme>
    <a:fontScheme name="Arial">
      <a:maj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panose="020B0604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spDef>
      <a:spPr>
        <a:ln>
          <a:noFill/>
        </a:ln>
      </a:spPr>
      <a:bodyPr rtlCol="0" anchor="ctr"/>
      <a:lstStyle>
        <a:defPPr algn="ctr">
          <a:defRPr dirty="0"/>
        </a:defPPr>
      </a:lstStyle>
      <a:style>
        <a:lnRef idx="3">
          <a:schemeClr val="lt1"/>
        </a:lnRef>
        <a:fillRef idx="1">
          <a:schemeClr val="accent3"/>
        </a:fillRef>
        <a:effectRef idx="1">
          <a:schemeClr val="accent3"/>
        </a:effectRef>
        <a:fontRef idx="minor">
          <a:schemeClr val="lt1"/>
        </a:fontRef>
      </a:style>
    </a:spDef>
    <a:lnDef>
      <a:spPr/>
      <a:bodyPr/>
      <a:lstStyle/>
      <a:style>
        <a:lnRef idx="1">
          <a:schemeClr val="accent3"/>
        </a:lnRef>
        <a:fillRef idx="0">
          <a:schemeClr val="accent3"/>
        </a:fillRef>
        <a:effectRef idx="0">
          <a:schemeClr val="accent3"/>
        </a:effectRef>
        <a:fontRef idx="minor">
          <a:schemeClr val="tx1"/>
        </a:fontRef>
      </a:style>
    </a:lnDef>
    <a:txDef>
      <a:spPr>
        <a:noFill/>
        <a:ln>
          <a:solidFill>
            <a:schemeClr val="accent4"/>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Sales training presentation" id="{B6AD0E1B-010F-4040-BECC-338DC7180AF6}" vid="{9250DCDA-9F4A-4BAF-B302-6C51082CF123}"/>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Vapor Trail">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2768</TotalTime>
  <Words>7648</Words>
  <Application>Microsoft Macintosh PowerPoint</Application>
  <PresentationFormat>Widescreen</PresentationFormat>
  <Paragraphs>1255</Paragraphs>
  <Slides>137</Slides>
  <Notes>88</Notes>
  <HiddenSlides>4</HiddenSlides>
  <MMClips>1</MMClips>
  <ScaleCrop>false</ScaleCrop>
  <HeadingPairs>
    <vt:vector size="6" baseType="variant">
      <vt:variant>
        <vt:lpstr>Fonts Used</vt:lpstr>
      </vt:variant>
      <vt:variant>
        <vt:i4>19</vt:i4>
      </vt:variant>
      <vt:variant>
        <vt:lpstr>Theme</vt:lpstr>
      </vt:variant>
      <vt:variant>
        <vt:i4>8</vt:i4>
      </vt:variant>
      <vt:variant>
        <vt:lpstr>Slide Titles</vt:lpstr>
      </vt:variant>
      <vt:variant>
        <vt:i4>137</vt:i4>
      </vt:variant>
    </vt:vector>
  </HeadingPairs>
  <TitlesOfParts>
    <vt:vector size="164" baseType="lpstr">
      <vt:lpstr>Arial</vt:lpstr>
      <vt:lpstr>Arial Narrow</vt:lpstr>
      <vt:lpstr>Book Antiqua</vt:lpstr>
      <vt:lpstr>Calibri</vt:lpstr>
      <vt:lpstr>Calibri Light</vt:lpstr>
      <vt:lpstr>Century Gothic</vt:lpstr>
      <vt:lpstr>Century Gothic Bold</vt:lpstr>
      <vt:lpstr>Century Gothic Bold Italic</vt:lpstr>
      <vt:lpstr>Helvetica</vt:lpstr>
      <vt:lpstr>Helvetica Neue</vt:lpstr>
      <vt:lpstr>Helvetica Neue Light</vt:lpstr>
      <vt:lpstr>Helvetica Neue Medium</vt:lpstr>
      <vt:lpstr>IBM Plex Sans</vt:lpstr>
      <vt:lpstr>Playfair Display Bold</vt:lpstr>
      <vt:lpstr>Symbol</vt:lpstr>
      <vt:lpstr>Times</vt:lpstr>
      <vt:lpstr>Tw Cen MT</vt:lpstr>
      <vt:lpstr>Wingdings</vt:lpstr>
      <vt:lpstr>Wingdings 2</vt:lpstr>
      <vt:lpstr>Office Theme</vt:lpstr>
      <vt:lpstr>Sales training presentation</vt:lpstr>
      <vt:lpstr>1_Office Theme</vt:lpstr>
      <vt:lpstr>2_Office Theme</vt:lpstr>
      <vt:lpstr>White</vt:lpstr>
      <vt:lpstr>3_Office Theme</vt:lpstr>
      <vt:lpstr>4_Office Theme</vt:lpstr>
      <vt:lpstr>Vapor Trail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Brief Introduction to Mapping  Context, Strategy, Mechanism, and Outcome Relationships</vt:lpstr>
      <vt:lpstr>Dissemination &amp; Implementation Science (DIS)</vt:lpstr>
      <vt:lpstr>PowerPoint Presentation</vt:lpstr>
      <vt:lpstr>Context</vt:lpstr>
      <vt:lpstr>PowerPoint Presentation</vt:lpstr>
      <vt:lpstr>Strategies</vt:lpstr>
      <vt:lpstr>Dissemination &amp; implementation Strategies</vt:lpstr>
      <vt:lpstr>Mechanisms</vt:lpstr>
      <vt:lpstr>PowerPoint Presentation</vt:lpstr>
      <vt:lpstr>PowerPoint Presentation</vt:lpstr>
      <vt:lpstr>PowerPoint Presentation</vt:lpstr>
      <vt:lpstr>Outcomes</vt:lpstr>
      <vt:lpstr>Dissemination &amp; implementation Outcomes</vt:lpstr>
      <vt:lpstr>D&amp;I Outcomes To Advance Health Equity</vt:lpstr>
      <vt:lpstr>Mapping the CoSMOs!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Mapping &amp; Logic Models</vt:lpstr>
      <vt:lpstr>PowerPoint Presentation</vt:lpstr>
      <vt:lpstr>PowerPoint Presentation</vt:lpstr>
      <vt:lpstr>What to Watch for as the session progresses</vt:lpstr>
      <vt:lpstr>PowerPoint Presentation</vt:lpstr>
      <vt:lpstr>(General overview to set stage for exercises and personalizing C-S-M-O)  - Brief remaining issues and Q&amp;A on RE-AIM - Newer developments on iterative RE-AIM - PRISM Context and RE-AIM outcomes - Health equity implications</vt:lpstr>
      <vt:lpstr>PowerPoint Presentation</vt:lpstr>
      <vt:lpstr>PowerPoint Presentation</vt:lpstr>
      <vt:lpstr>Adaptations Happen  (and can be bad or good, even necessary)</vt:lpstr>
      <vt:lpstr>PowerPoint Presentation</vt:lpstr>
      <vt:lpstr>Acknowledging and Addressing Dynamism</vt:lpstr>
      <vt:lpstr>The Need for Speed: Rationale for Iterative RE-AIM</vt:lpstr>
      <vt:lpstr> Goals of Iterative RE-AIM Studies</vt:lpstr>
      <vt:lpstr>How do you use iterative RE-AIM?</vt:lpstr>
      <vt:lpstr>RE-AIM Assessment Rating Form</vt:lpstr>
      <vt:lpstr> Sample “Gap” Analysis</vt:lpstr>
      <vt:lpstr>Iterative RE-AIM: Key Findings, Challenges,  Next Steps</vt:lpstr>
      <vt:lpstr>Everything You Wanted to Know about RE-AIM …..but Were Afraid to Ask</vt:lpstr>
      <vt:lpstr>PowerPoint Presentation</vt:lpstr>
      <vt:lpstr>What is PRISM?</vt:lpstr>
      <vt:lpstr>PowerPoint Presentation</vt:lpstr>
      <vt:lpstr>REPEAT AFTER ME……….</vt:lpstr>
      <vt:lpstr>PowerPoint Presentation</vt:lpstr>
      <vt:lpstr>PowerPoint Presentation</vt:lpstr>
      <vt:lpstr>PowerPoint Presentation</vt:lpstr>
      <vt:lpstr>PowerPoint Presentation</vt:lpstr>
      <vt:lpstr>PRISM figure (newly imagined)</vt:lpstr>
      <vt:lpstr>How PRISM (and RE-AIM Outcomes) Address Equity Issues</vt:lpstr>
      <vt:lpstr>Most Recent: Iterative PRISM (via personal facilitation or web-based tool) </vt:lpstr>
      <vt:lpstr>PowerPoint Presentation</vt:lpstr>
      <vt:lpstr>Questions and Comments</vt:lpstr>
      <vt:lpstr> A Whirlwind Tour through  Re-AIM PRISM Resources and  International Case example  16th Annual D&amp;I Conference   December 2023</vt:lpstr>
      <vt:lpstr>PowerPoint Presentation</vt:lpstr>
      <vt:lpstr>PowerPoint Presentation</vt:lpstr>
      <vt:lpstr>PowerPoint Presentation</vt:lpstr>
      <vt:lpstr>RE-AIM Resources and Tools  WWW.RE-AIM.org</vt:lpstr>
      <vt:lpstr>Context as Critical</vt:lpstr>
      <vt:lpstr>Case Example:  Ukrainian Trauma Care Training Program</vt:lpstr>
      <vt:lpstr>Case Example:  Ukrainian Trauma Care Training Program</vt:lpstr>
      <vt:lpstr>The Context</vt:lpstr>
      <vt:lpstr>What are Special issues of implementation in areas with mass violence?</vt:lpstr>
      <vt:lpstr>Enhancement Strategies/Facilitators</vt:lpstr>
      <vt:lpstr>Scenario 1 Assessing the Setting</vt:lpstr>
      <vt:lpstr>Scenario 2: Implementing your Practice</vt:lpstr>
      <vt:lpstr>How to ensure reach and equity?</vt:lpstr>
      <vt:lpstr>Highlights from Immediate Post-Assessment Feedback</vt:lpstr>
      <vt:lpstr>Public Health Mantra</vt:lpstr>
      <vt:lpstr>Review of Key Points  applying PRISM-RE-AIM Constructs</vt:lpstr>
      <vt:lpstr>The iPRISM webtool</vt:lpstr>
      <vt:lpstr>Purpose - iPRISM webtool </vt:lpstr>
      <vt:lpstr>PowerPoint Presentation</vt:lpstr>
      <vt:lpstr>21 assessment questions</vt:lpstr>
      <vt:lpstr>PowerPoint Presentation</vt:lpstr>
      <vt:lpstr>PowerPoint Presentation</vt:lpstr>
      <vt:lpstr>PowerPoint Presentation</vt:lpstr>
      <vt:lpstr>Graphical display of responses </vt:lpstr>
      <vt:lpstr>Graphical display of responses </vt:lpstr>
      <vt:lpstr>Graphical display of responses </vt:lpstr>
      <vt:lpstr>Alternative views</vt:lpstr>
      <vt:lpstr>Other features</vt:lpstr>
      <vt:lpstr>Now let’s apply iPRISM – Part 1</vt:lpstr>
      <vt:lpstr>Using iPRISM Part 1</vt:lpstr>
      <vt:lpstr>Using iPRISM Part 1 – 20 min</vt:lpstr>
      <vt:lpstr>Using iPRISM Part 1 – 20 min</vt:lpstr>
      <vt:lpstr>Using iPRISM Part 1 – 20 min</vt:lpstr>
      <vt:lpstr>Using iPRISM Debrief</vt:lpstr>
      <vt:lpstr>Now let’s apply iPRISM – Part 2</vt:lpstr>
      <vt:lpstr>Based on your ‘scores’ you then…                …implementation strategies/adaptations</vt:lpstr>
      <vt:lpstr>Team summary view</vt:lpstr>
      <vt:lpstr>Graphical display of responses </vt:lpstr>
      <vt:lpstr>PowerPoint Presentation</vt:lpstr>
      <vt:lpstr>PowerPoint Presentation</vt:lpstr>
      <vt:lpstr>PowerPoint Presentation</vt:lpstr>
      <vt:lpstr>PowerPoint Presentation</vt:lpstr>
      <vt:lpstr>PowerPoint Presentation</vt:lpstr>
      <vt:lpstr>Prioritize strategies</vt:lpstr>
      <vt:lpstr>Wrapping up</vt:lpstr>
      <vt:lpstr>Using iPRISM Part 2 – 15 min</vt:lpstr>
      <vt:lpstr>Using iPRISM Debrief – 10 min</vt:lpstr>
      <vt:lpstr>User-centered methods</vt:lpstr>
      <vt:lpstr>Team use</vt:lpstr>
      <vt:lpstr>Intended uses</vt:lpstr>
      <vt:lpstr>Use to date</vt:lpstr>
      <vt:lpstr>Our partners</vt:lpstr>
      <vt:lpstr>PowerPoint Presentation</vt:lpstr>
      <vt:lpstr>PowerPoint Presentation</vt:lpstr>
      <vt:lpstr>Our partners</vt:lpstr>
      <vt:lpstr>PRIOR WORK</vt:lpstr>
      <vt:lpstr>Co-CREATE-Ex Study Aims</vt:lpstr>
      <vt:lpstr>CO-CREATE-EX BRIEF OVERVIEW</vt:lpstr>
      <vt:lpstr>Community and Scientific Advisory Board</vt:lpstr>
      <vt:lpstr>Clinic Sites</vt:lpstr>
      <vt:lpstr>Proposed ROIO</vt:lpstr>
      <vt:lpstr>Key steps in assessing fit for the CO-CREATE-Ex program</vt:lpstr>
      <vt:lpstr>CO-CREATE-Ex Program Flow</vt:lpstr>
      <vt:lpstr>PowerPoint Presentation</vt:lpstr>
      <vt:lpstr>What is the PRISM assessment? Why is it helpful?</vt:lpstr>
      <vt:lpstr>Two sets of questions:</vt:lpstr>
      <vt:lpstr>PowerPoint Presentation</vt:lpstr>
      <vt:lpstr>PowerPoint Presentation</vt:lpstr>
      <vt:lpstr>PowerPoint Presentation</vt:lpstr>
      <vt:lpstr>Our partners</vt:lpstr>
      <vt:lpstr>Questions and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Glasgow, Russell</dc:creator>
  <cp:lastModifiedBy>Paul Estabrooks</cp:lastModifiedBy>
  <cp:revision>22</cp:revision>
  <dcterms:created xsi:type="dcterms:W3CDTF">2023-11-24T14:53:05Z</dcterms:created>
  <dcterms:modified xsi:type="dcterms:W3CDTF">2023-12-10T15:12:26Z</dcterms:modified>
</cp:coreProperties>
</file>