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4"/>
    <p:sldMasterId id="2147483692" r:id="rId5"/>
    <p:sldMasterId id="2147483719" r:id="rId6"/>
  </p:sldMasterIdLst>
  <p:notesMasterIdLst>
    <p:notesMasterId r:id="rId37"/>
  </p:notesMasterIdLst>
  <p:sldIdLst>
    <p:sldId id="257" r:id="rId7"/>
    <p:sldId id="659" r:id="rId8"/>
    <p:sldId id="287" r:id="rId9"/>
    <p:sldId id="362" r:id="rId10"/>
    <p:sldId id="658" r:id="rId11"/>
    <p:sldId id="673" r:id="rId12"/>
    <p:sldId id="660" r:id="rId13"/>
    <p:sldId id="667" r:id="rId14"/>
    <p:sldId id="680" r:id="rId15"/>
    <p:sldId id="395" r:id="rId16"/>
    <p:sldId id="668" r:id="rId17"/>
    <p:sldId id="374" r:id="rId18"/>
    <p:sldId id="669" r:id="rId19"/>
    <p:sldId id="681" r:id="rId20"/>
    <p:sldId id="676" r:id="rId21"/>
    <p:sldId id="291" r:id="rId22"/>
    <p:sldId id="665" r:id="rId23"/>
    <p:sldId id="269" r:id="rId24"/>
    <p:sldId id="283" r:id="rId25"/>
    <p:sldId id="672" r:id="rId26"/>
    <p:sldId id="666" r:id="rId27"/>
    <p:sldId id="671" r:id="rId28"/>
    <p:sldId id="301" r:id="rId29"/>
    <p:sldId id="675" r:id="rId30"/>
    <p:sldId id="682" r:id="rId31"/>
    <p:sldId id="677" r:id="rId32"/>
    <p:sldId id="674" r:id="rId33"/>
    <p:sldId id="679" r:id="rId34"/>
    <p:sldId id="266" r:id="rId35"/>
    <p:sldId id="30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848C04-722B-81DA-4864-8D8D5D0C6465}" name="Laura Balis" initials="LB" userId="S::lbalis@centerfornutrition.org::b9929239-999b-42b2-ab05-b911800ec143" providerId="AD"/>
  <p188:author id="{6A0C66BE-49E8-031C-3B11-89391CD013BD}" name="Bevin Schrag" initials="BS" userId="S::bschrag@centerfornutrition.org::e599bb68-76d9-4654-be98-3e4c6b72f73a" providerId="AD"/>
  <p188:author id="{AD66C3ED-DA83-1837-F12A-7920799F0033}" name="Whitney Clausen" initials="WC" userId="S::wclausen@centerfornutrition.org::502b902b-1489-4770-8fcf-ad357d1b697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nda" initials="AS" lastIdx="2" clrIdx="0"/>
  <p:cmAuthor id="2" name="Leah Carpenter" initials="LC" lastIdx="1" clrIdx="1"/>
  <p:cmAuthor id="3" name="Leah Carpenter" initials="LC [2]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049"/>
    <a:srgbClr val="E9EBF5"/>
    <a:srgbClr val="CFD5EA"/>
    <a:srgbClr val="F04E23"/>
    <a:srgbClr val="3E942D"/>
    <a:srgbClr val="CCE3DE"/>
    <a:srgbClr val="699FAF"/>
    <a:srgbClr val="D52C29"/>
    <a:srgbClr val="3F7F97"/>
    <a:srgbClr val="ACC4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697" autoAdjust="0"/>
  </p:normalViewPr>
  <p:slideViewPr>
    <p:cSldViewPr snapToGrid="0">
      <p:cViewPr varScale="1">
        <p:scale>
          <a:sx n="82" d="100"/>
          <a:sy n="82" d="100"/>
        </p:scale>
        <p:origin x="1674" y="96"/>
      </p:cViewPr>
      <p:guideLst/>
    </p:cSldViewPr>
  </p:slideViewPr>
  <p:notesTextViewPr>
    <p:cViewPr>
      <p:scale>
        <a:sx n="133" d="100"/>
        <a:sy n="133" d="100"/>
      </p:scale>
      <p:origin x="0" y="0"/>
    </p:cViewPr>
  </p:notesTextViewPr>
  <p:sorterViewPr>
    <p:cViewPr>
      <p:scale>
        <a:sx n="100" d="100"/>
        <a:sy n="100" d="100"/>
      </p:scale>
      <p:origin x="0" y="-21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6/11/relationships/changesInfo" Target="changesInfos/changesInfo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Balis" userId="b9929239-999b-42b2-ab05-b911800ec143" providerId="ADAL" clId="{DC83A430-66F0-42F1-ABFF-DD7CA771D21B}"/>
    <pc:docChg chg="modSld">
      <pc:chgData name="Laura Balis" userId="b9929239-999b-42b2-ab05-b911800ec143" providerId="ADAL" clId="{DC83A430-66F0-42F1-ABFF-DD7CA771D21B}" dt="2023-09-21T17:59:21.758" v="29" actId="6549"/>
      <pc:docMkLst>
        <pc:docMk/>
      </pc:docMkLst>
      <pc:sldChg chg="modNotesTx">
        <pc:chgData name="Laura Balis" userId="b9929239-999b-42b2-ab05-b911800ec143" providerId="ADAL" clId="{DC83A430-66F0-42F1-ABFF-DD7CA771D21B}" dt="2023-09-21T17:59:18.817" v="28" actId="6549"/>
        <pc:sldMkLst>
          <pc:docMk/>
          <pc:sldMk cId="915977240" sldId="266"/>
        </pc:sldMkLst>
      </pc:sldChg>
      <pc:sldChg chg="modNotesTx">
        <pc:chgData name="Laura Balis" userId="b9929239-999b-42b2-ab05-b911800ec143" providerId="ADAL" clId="{DC83A430-66F0-42F1-ABFF-DD7CA771D21B}" dt="2023-09-21T17:58:50.686" v="17" actId="6549"/>
        <pc:sldMkLst>
          <pc:docMk/>
          <pc:sldMk cId="2379406549" sldId="269"/>
        </pc:sldMkLst>
      </pc:sldChg>
      <pc:sldChg chg="modNotesTx">
        <pc:chgData name="Laura Balis" userId="b9929239-999b-42b2-ab05-b911800ec143" providerId="ADAL" clId="{DC83A430-66F0-42F1-ABFF-DD7CA771D21B}" dt="2023-09-21T17:58:55.583" v="18" actId="6549"/>
        <pc:sldMkLst>
          <pc:docMk/>
          <pc:sldMk cId="3427947164" sldId="283"/>
        </pc:sldMkLst>
      </pc:sldChg>
      <pc:sldChg chg="modNotesTx">
        <pc:chgData name="Laura Balis" userId="b9929239-999b-42b2-ab05-b911800ec143" providerId="ADAL" clId="{DC83A430-66F0-42F1-ABFF-DD7CA771D21B}" dt="2023-09-21T17:58:01.124" v="1" actId="6549"/>
        <pc:sldMkLst>
          <pc:docMk/>
          <pc:sldMk cId="1559453191" sldId="287"/>
        </pc:sldMkLst>
      </pc:sldChg>
      <pc:sldChg chg="modNotesTx">
        <pc:chgData name="Laura Balis" userId="b9929239-999b-42b2-ab05-b911800ec143" providerId="ADAL" clId="{DC83A430-66F0-42F1-ABFF-DD7CA771D21B}" dt="2023-09-21T17:58:45.123" v="15" actId="6549"/>
        <pc:sldMkLst>
          <pc:docMk/>
          <pc:sldMk cId="0" sldId="291"/>
        </pc:sldMkLst>
      </pc:sldChg>
      <pc:sldChg chg="modNotesTx">
        <pc:chgData name="Laura Balis" userId="b9929239-999b-42b2-ab05-b911800ec143" providerId="ADAL" clId="{DC83A430-66F0-42F1-ABFF-DD7CA771D21B}" dt="2023-09-21T17:59:05.314" v="22" actId="6549"/>
        <pc:sldMkLst>
          <pc:docMk/>
          <pc:sldMk cId="1326914199" sldId="301"/>
        </pc:sldMkLst>
      </pc:sldChg>
      <pc:sldChg chg="modNotesTx">
        <pc:chgData name="Laura Balis" userId="b9929239-999b-42b2-ab05-b911800ec143" providerId="ADAL" clId="{DC83A430-66F0-42F1-ABFF-DD7CA771D21B}" dt="2023-09-21T17:59:21.758" v="29" actId="6549"/>
        <pc:sldMkLst>
          <pc:docMk/>
          <pc:sldMk cId="2791164552" sldId="302"/>
        </pc:sldMkLst>
      </pc:sldChg>
      <pc:sldChg chg="modNotesTx">
        <pc:chgData name="Laura Balis" userId="b9929239-999b-42b2-ab05-b911800ec143" providerId="ADAL" clId="{DC83A430-66F0-42F1-ABFF-DD7CA771D21B}" dt="2023-09-21T17:58:03.165" v="2" actId="6549"/>
        <pc:sldMkLst>
          <pc:docMk/>
          <pc:sldMk cId="3312472957" sldId="362"/>
        </pc:sldMkLst>
      </pc:sldChg>
      <pc:sldChg chg="modNotesTx">
        <pc:chgData name="Laura Balis" userId="b9929239-999b-42b2-ab05-b911800ec143" providerId="ADAL" clId="{DC83A430-66F0-42F1-ABFF-DD7CA771D21B}" dt="2023-09-21T17:58:32.104" v="11" actId="6549"/>
        <pc:sldMkLst>
          <pc:docMk/>
          <pc:sldMk cId="3290493608" sldId="374"/>
        </pc:sldMkLst>
      </pc:sldChg>
      <pc:sldChg chg="modNotesTx">
        <pc:chgData name="Laura Balis" userId="b9929239-999b-42b2-ab05-b911800ec143" providerId="ADAL" clId="{DC83A430-66F0-42F1-ABFF-DD7CA771D21B}" dt="2023-09-21T17:58:26.890" v="9" actId="6549"/>
        <pc:sldMkLst>
          <pc:docMk/>
          <pc:sldMk cId="3855648871" sldId="395"/>
        </pc:sldMkLst>
      </pc:sldChg>
      <pc:sldChg chg="modNotesTx">
        <pc:chgData name="Laura Balis" userId="b9929239-999b-42b2-ab05-b911800ec143" providerId="ADAL" clId="{DC83A430-66F0-42F1-ABFF-DD7CA771D21B}" dt="2023-09-21T17:58:04.711" v="3" actId="6549"/>
        <pc:sldMkLst>
          <pc:docMk/>
          <pc:sldMk cId="3214210853" sldId="658"/>
        </pc:sldMkLst>
      </pc:sldChg>
      <pc:sldChg chg="modNotesTx">
        <pc:chgData name="Laura Balis" userId="b9929239-999b-42b2-ab05-b911800ec143" providerId="ADAL" clId="{DC83A430-66F0-42F1-ABFF-DD7CA771D21B}" dt="2023-09-21T17:57:58.759" v="0" actId="6549"/>
        <pc:sldMkLst>
          <pc:docMk/>
          <pc:sldMk cId="3204774714" sldId="659"/>
        </pc:sldMkLst>
      </pc:sldChg>
      <pc:sldChg chg="modNotesTx">
        <pc:chgData name="Laura Balis" userId="b9929239-999b-42b2-ab05-b911800ec143" providerId="ADAL" clId="{DC83A430-66F0-42F1-ABFF-DD7CA771D21B}" dt="2023-09-21T17:58:20.537" v="6" actId="6549"/>
        <pc:sldMkLst>
          <pc:docMk/>
          <pc:sldMk cId="3398312424" sldId="660"/>
        </pc:sldMkLst>
      </pc:sldChg>
      <pc:sldChg chg="modNotesTx">
        <pc:chgData name="Laura Balis" userId="b9929239-999b-42b2-ab05-b911800ec143" providerId="ADAL" clId="{DC83A430-66F0-42F1-ABFF-DD7CA771D21B}" dt="2023-09-21T17:58:47.812" v="16" actId="6549"/>
        <pc:sldMkLst>
          <pc:docMk/>
          <pc:sldMk cId="1077882544" sldId="665"/>
        </pc:sldMkLst>
      </pc:sldChg>
      <pc:sldChg chg="modNotesTx">
        <pc:chgData name="Laura Balis" userId="b9929239-999b-42b2-ab05-b911800ec143" providerId="ADAL" clId="{DC83A430-66F0-42F1-ABFF-DD7CA771D21B}" dt="2023-09-21T17:58:59.395" v="20" actId="6549"/>
        <pc:sldMkLst>
          <pc:docMk/>
          <pc:sldMk cId="4135327106" sldId="666"/>
        </pc:sldMkLst>
      </pc:sldChg>
      <pc:sldChg chg="modNotesTx">
        <pc:chgData name="Laura Balis" userId="b9929239-999b-42b2-ab05-b911800ec143" providerId="ADAL" clId="{DC83A430-66F0-42F1-ABFF-DD7CA771D21B}" dt="2023-09-21T17:58:22.825" v="7" actId="6549"/>
        <pc:sldMkLst>
          <pc:docMk/>
          <pc:sldMk cId="2611383828" sldId="667"/>
        </pc:sldMkLst>
      </pc:sldChg>
      <pc:sldChg chg="modNotesTx">
        <pc:chgData name="Laura Balis" userId="b9929239-999b-42b2-ab05-b911800ec143" providerId="ADAL" clId="{DC83A430-66F0-42F1-ABFF-DD7CA771D21B}" dt="2023-09-21T17:58:28.673" v="10" actId="6549"/>
        <pc:sldMkLst>
          <pc:docMk/>
          <pc:sldMk cId="2571356390" sldId="668"/>
        </pc:sldMkLst>
      </pc:sldChg>
      <pc:sldChg chg="modNotesTx">
        <pc:chgData name="Laura Balis" userId="b9929239-999b-42b2-ab05-b911800ec143" providerId="ADAL" clId="{DC83A430-66F0-42F1-ABFF-DD7CA771D21B}" dt="2023-09-21T17:58:35.403" v="12" actId="6549"/>
        <pc:sldMkLst>
          <pc:docMk/>
          <pc:sldMk cId="1840961802" sldId="669"/>
        </pc:sldMkLst>
      </pc:sldChg>
      <pc:sldChg chg="modNotesTx">
        <pc:chgData name="Laura Balis" userId="b9929239-999b-42b2-ab05-b911800ec143" providerId="ADAL" clId="{DC83A430-66F0-42F1-ABFF-DD7CA771D21B}" dt="2023-09-21T17:59:01.305" v="21" actId="6549"/>
        <pc:sldMkLst>
          <pc:docMk/>
          <pc:sldMk cId="590180139" sldId="671"/>
        </pc:sldMkLst>
      </pc:sldChg>
      <pc:sldChg chg="modNotesTx">
        <pc:chgData name="Laura Balis" userId="b9929239-999b-42b2-ab05-b911800ec143" providerId="ADAL" clId="{DC83A430-66F0-42F1-ABFF-DD7CA771D21B}" dt="2023-09-21T17:58:57.375" v="19" actId="6549"/>
        <pc:sldMkLst>
          <pc:docMk/>
          <pc:sldMk cId="1757235832" sldId="672"/>
        </pc:sldMkLst>
      </pc:sldChg>
      <pc:sldChg chg="modNotesTx">
        <pc:chgData name="Laura Balis" userId="b9929239-999b-42b2-ab05-b911800ec143" providerId="ADAL" clId="{DC83A430-66F0-42F1-ABFF-DD7CA771D21B}" dt="2023-09-21T17:58:10.360" v="5" actId="20577"/>
        <pc:sldMkLst>
          <pc:docMk/>
          <pc:sldMk cId="1974391982" sldId="673"/>
        </pc:sldMkLst>
      </pc:sldChg>
      <pc:sldChg chg="modNotesTx">
        <pc:chgData name="Laura Balis" userId="b9929239-999b-42b2-ab05-b911800ec143" providerId="ADAL" clId="{DC83A430-66F0-42F1-ABFF-DD7CA771D21B}" dt="2023-09-21T17:59:13.993" v="26" actId="6549"/>
        <pc:sldMkLst>
          <pc:docMk/>
          <pc:sldMk cId="1625343612" sldId="674"/>
        </pc:sldMkLst>
      </pc:sldChg>
      <pc:sldChg chg="modNotesTx">
        <pc:chgData name="Laura Balis" userId="b9929239-999b-42b2-ab05-b911800ec143" providerId="ADAL" clId="{DC83A430-66F0-42F1-ABFF-DD7CA771D21B}" dt="2023-09-21T17:59:07.919" v="23" actId="6549"/>
        <pc:sldMkLst>
          <pc:docMk/>
          <pc:sldMk cId="3473681880" sldId="675"/>
        </pc:sldMkLst>
      </pc:sldChg>
      <pc:sldChg chg="modNotesTx">
        <pc:chgData name="Laura Balis" userId="b9929239-999b-42b2-ab05-b911800ec143" providerId="ADAL" clId="{DC83A430-66F0-42F1-ABFF-DD7CA771D21B}" dt="2023-09-21T17:58:42.305" v="14" actId="6549"/>
        <pc:sldMkLst>
          <pc:docMk/>
          <pc:sldMk cId="1117444478" sldId="676"/>
        </pc:sldMkLst>
      </pc:sldChg>
      <pc:sldChg chg="modNotesTx">
        <pc:chgData name="Laura Balis" userId="b9929239-999b-42b2-ab05-b911800ec143" providerId="ADAL" clId="{DC83A430-66F0-42F1-ABFF-DD7CA771D21B}" dt="2023-09-21T17:59:11.925" v="25" actId="6549"/>
        <pc:sldMkLst>
          <pc:docMk/>
          <pc:sldMk cId="2099720017" sldId="677"/>
        </pc:sldMkLst>
      </pc:sldChg>
      <pc:sldChg chg="modNotesTx">
        <pc:chgData name="Laura Balis" userId="b9929239-999b-42b2-ab05-b911800ec143" providerId="ADAL" clId="{DC83A430-66F0-42F1-ABFF-DD7CA771D21B}" dt="2023-09-21T17:59:16.202" v="27" actId="6549"/>
        <pc:sldMkLst>
          <pc:docMk/>
          <pc:sldMk cId="1595710026" sldId="679"/>
        </pc:sldMkLst>
      </pc:sldChg>
      <pc:sldChg chg="modNotesTx">
        <pc:chgData name="Laura Balis" userId="b9929239-999b-42b2-ab05-b911800ec143" providerId="ADAL" clId="{DC83A430-66F0-42F1-ABFF-DD7CA771D21B}" dt="2023-09-21T17:58:24.758" v="8" actId="6549"/>
        <pc:sldMkLst>
          <pc:docMk/>
          <pc:sldMk cId="4070517129" sldId="680"/>
        </pc:sldMkLst>
      </pc:sldChg>
      <pc:sldChg chg="modNotesTx">
        <pc:chgData name="Laura Balis" userId="b9929239-999b-42b2-ab05-b911800ec143" providerId="ADAL" clId="{DC83A430-66F0-42F1-ABFF-DD7CA771D21B}" dt="2023-09-21T17:58:39.378" v="13" actId="6549"/>
        <pc:sldMkLst>
          <pc:docMk/>
          <pc:sldMk cId="1635595471" sldId="681"/>
        </pc:sldMkLst>
      </pc:sldChg>
      <pc:sldChg chg="modNotesTx">
        <pc:chgData name="Laura Balis" userId="b9929239-999b-42b2-ab05-b911800ec143" providerId="ADAL" clId="{DC83A430-66F0-42F1-ABFF-DD7CA771D21B}" dt="2023-09-21T17:59:09.734" v="24" actId="6549"/>
        <pc:sldMkLst>
          <pc:docMk/>
          <pc:sldMk cId="2724367519" sldId="682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svg"/><Relationship Id="rId1" Type="http://schemas.openxmlformats.org/officeDocument/2006/relationships/image" Target="../media/image77.png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svg"/><Relationship Id="rId1" Type="http://schemas.openxmlformats.org/officeDocument/2006/relationships/image" Target="../media/image77.png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2D56C1-FC2F-419F-A25B-B7D242A92CF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A89850-5354-4F40-A53E-704C763CF210}">
      <dgm:prSet/>
      <dgm:spPr/>
      <dgm:t>
        <a:bodyPr/>
        <a:lstStyle/>
        <a:p>
          <a:r>
            <a:rPr lang="en-US"/>
            <a:t>Whitney Clausen, MPH</a:t>
          </a:r>
        </a:p>
        <a:p>
          <a:r>
            <a:rPr lang="en-US"/>
            <a:t>Gretchen Swanson Center for Nutrition</a:t>
          </a:r>
        </a:p>
      </dgm:t>
    </dgm:pt>
    <dgm:pt modelId="{649EBF3E-34A4-49CE-A774-9E5FF3B3105C}" type="parTrans" cxnId="{A721CDE4-A21C-4555-A505-33545BEC70D8}">
      <dgm:prSet/>
      <dgm:spPr/>
      <dgm:t>
        <a:bodyPr/>
        <a:lstStyle/>
        <a:p>
          <a:endParaRPr lang="en-US"/>
        </a:p>
      </dgm:t>
    </dgm:pt>
    <dgm:pt modelId="{1E31EF13-8950-4161-BEB3-DF9AFF625AD5}" type="sibTrans" cxnId="{A721CDE4-A21C-4555-A505-33545BEC70D8}">
      <dgm:prSet/>
      <dgm:spPr/>
      <dgm:t>
        <a:bodyPr/>
        <a:lstStyle/>
        <a:p>
          <a:endParaRPr lang="en-US"/>
        </a:p>
      </dgm:t>
    </dgm:pt>
    <dgm:pt modelId="{12E81D37-0339-4AD3-BE28-60E027095062}">
      <dgm:prSet/>
      <dgm:spPr/>
      <dgm:t>
        <a:bodyPr/>
        <a:lstStyle/>
        <a:p>
          <a:r>
            <a:rPr lang="en-US"/>
            <a:t>Bailey Houghtaling, PhD, RDN</a:t>
          </a:r>
        </a:p>
        <a:p>
          <a:r>
            <a:rPr lang="en-US"/>
            <a:t>Gretchen Swanson Center for Nutrition</a:t>
          </a:r>
        </a:p>
      </dgm:t>
    </dgm:pt>
    <dgm:pt modelId="{5177153B-5617-46CA-85BE-AE9AF50B7AA8}" type="parTrans" cxnId="{332842EA-A656-4EF3-98EE-439FCB32BC10}">
      <dgm:prSet/>
      <dgm:spPr/>
      <dgm:t>
        <a:bodyPr/>
        <a:lstStyle/>
        <a:p>
          <a:endParaRPr lang="en-US"/>
        </a:p>
      </dgm:t>
    </dgm:pt>
    <dgm:pt modelId="{05F61122-0C06-442F-8FB7-9A3BFDEA6BB0}" type="sibTrans" cxnId="{332842EA-A656-4EF3-98EE-439FCB32BC10}">
      <dgm:prSet/>
      <dgm:spPr/>
      <dgm:t>
        <a:bodyPr/>
        <a:lstStyle/>
        <a:p>
          <a:endParaRPr lang="en-US"/>
        </a:p>
      </dgm:t>
    </dgm:pt>
    <dgm:pt modelId="{B486645B-A999-49CA-8C6B-6733A1486D8D}">
      <dgm:prSet/>
      <dgm:spPr/>
      <dgm:t>
        <a:bodyPr/>
        <a:lstStyle/>
        <a:p>
          <a:r>
            <a:rPr lang="en-US"/>
            <a:t>Hannah Lane, PhD</a:t>
          </a:r>
        </a:p>
        <a:p>
          <a:r>
            <a:rPr lang="en-US"/>
            <a:t>Duke University</a:t>
          </a:r>
        </a:p>
      </dgm:t>
    </dgm:pt>
    <dgm:pt modelId="{5D190CE0-05A0-4745-8161-B153E97C0A8E}" type="parTrans" cxnId="{BA8DCE46-5B5C-42AA-9F3E-F684AE31410E}">
      <dgm:prSet/>
      <dgm:spPr/>
      <dgm:t>
        <a:bodyPr/>
        <a:lstStyle/>
        <a:p>
          <a:endParaRPr lang="en-US"/>
        </a:p>
      </dgm:t>
    </dgm:pt>
    <dgm:pt modelId="{9F268BE1-1D00-42E6-BE7B-9F2C11471F21}" type="sibTrans" cxnId="{BA8DCE46-5B5C-42AA-9F3E-F684AE31410E}">
      <dgm:prSet/>
      <dgm:spPr/>
      <dgm:t>
        <a:bodyPr/>
        <a:lstStyle/>
        <a:p>
          <a:endParaRPr lang="en-US"/>
        </a:p>
      </dgm:t>
    </dgm:pt>
    <dgm:pt modelId="{B2D03224-EC74-48DB-9C5B-50F46DCB1FF9}">
      <dgm:prSet/>
      <dgm:spPr/>
      <dgm:t>
        <a:bodyPr/>
        <a:lstStyle/>
        <a:p>
          <a:r>
            <a:rPr lang="en-US"/>
            <a:t>Laura E. Balis, PhD</a:t>
          </a:r>
        </a:p>
        <a:p>
          <a:r>
            <a:rPr lang="en-US"/>
            <a:t>Gretchen Swanson Center for Nutrition</a:t>
          </a:r>
        </a:p>
      </dgm:t>
    </dgm:pt>
    <dgm:pt modelId="{66576B54-342E-435A-AD6E-DE8494E8404D}" type="parTrans" cxnId="{DC423539-3934-401F-BEEF-E9FA4A783BA6}">
      <dgm:prSet/>
      <dgm:spPr/>
      <dgm:t>
        <a:bodyPr/>
        <a:lstStyle/>
        <a:p>
          <a:endParaRPr lang="en-US"/>
        </a:p>
      </dgm:t>
    </dgm:pt>
    <dgm:pt modelId="{84D2FA2D-0781-4BA9-938B-F4510A286569}" type="sibTrans" cxnId="{DC423539-3934-401F-BEEF-E9FA4A783BA6}">
      <dgm:prSet/>
      <dgm:spPr/>
      <dgm:t>
        <a:bodyPr/>
        <a:lstStyle/>
        <a:p>
          <a:endParaRPr lang="en-US"/>
        </a:p>
      </dgm:t>
    </dgm:pt>
    <dgm:pt modelId="{F1F800DA-5D2B-4C8A-93E3-2195A3876B1D}" type="pres">
      <dgm:prSet presAssocID="{542D56C1-FC2F-419F-A25B-B7D242A92CF4}" presName="linearFlow" presStyleCnt="0">
        <dgm:presLayoutVars>
          <dgm:dir/>
          <dgm:resizeHandles val="exact"/>
        </dgm:presLayoutVars>
      </dgm:prSet>
      <dgm:spPr/>
    </dgm:pt>
    <dgm:pt modelId="{C92649FF-B2E6-4F1A-85E2-E62276821380}" type="pres">
      <dgm:prSet presAssocID="{B2D03224-EC74-48DB-9C5B-50F46DCB1FF9}" presName="composite" presStyleCnt="0"/>
      <dgm:spPr/>
    </dgm:pt>
    <dgm:pt modelId="{8D2AA689-8EC7-40E6-93ED-8270184D5476}" type="pres">
      <dgm:prSet presAssocID="{B2D03224-EC74-48DB-9C5B-50F46DCB1FF9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5F76CC2B-8505-465F-BF18-178297F10269}" type="pres">
      <dgm:prSet presAssocID="{B2D03224-EC74-48DB-9C5B-50F46DCB1FF9}" presName="txShp" presStyleLbl="node1" presStyleIdx="0" presStyleCnt="4" custLinFactNeighborY="-1480">
        <dgm:presLayoutVars>
          <dgm:bulletEnabled val="1"/>
        </dgm:presLayoutVars>
      </dgm:prSet>
      <dgm:spPr/>
    </dgm:pt>
    <dgm:pt modelId="{522E7E6D-3D3F-4079-B93C-C7464DF7FD09}" type="pres">
      <dgm:prSet presAssocID="{84D2FA2D-0781-4BA9-938B-F4510A286569}" presName="spacing" presStyleCnt="0"/>
      <dgm:spPr/>
    </dgm:pt>
    <dgm:pt modelId="{CA1D8D04-5E7C-4FEB-9152-D4E61CBF2D72}" type="pres">
      <dgm:prSet presAssocID="{2DA89850-5354-4F40-A53E-704C763CF210}" presName="composite" presStyleCnt="0"/>
      <dgm:spPr/>
    </dgm:pt>
    <dgm:pt modelId="{2EB0116D-7804-4AF5-85BA-EAB23B90D693}" type="pres">
      <dgm:prSet presAssocID="{2DA89850-5354-4F40-A53E-704C763CF210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1EB5AD6-8782-4D6A-9A14-927F6B84550E}" type="pres">
      <dgm:prSet presAssocID="{2DA89850-5354-4F40-A53E-704C763CF210}" presName="txShp" presStyleLbl="node1" presStyleIdx="1" presStyleCnt="4">
        <dgm:presLayoutVars>
          <dgm:bulletEnabled val="1"/>
        </dgm:presLayoutVars>
      </dgm:prSet>
      <dgm:spPr/>
    </dgm:pt>
    <dgm:pt modelId="{67594C63-1824-4298-8CA3-124139576B03}" type="pres">
      <dgm:prSet presAssocID="{1E31EF13-8950-4161-BEB3-DF9AFF625AD5}" presName="spacing" presStyleCnt="0"/>
      <dgm:spPr/>
    </dgm:pt>
    <dgm:pt modelId="{0D10EE3A-660C-437B-A913-1018525AACC2}" type="pres">
      <dgm:prSet presAssocID="{12E81D37-0339-4AD3-BE28-60E027095062}" presName="composite" presStyleCnt="0"/>
      <dgm:spPr/>
    </dgm:pt>
    <dgm:pt modelId="{A086E37A-F796-450F-BE44-2E3FD2774E42}" type="pres">
      <dgm:prSet presAssocID="{12E81D37-0339-4AD3-BE28-60E027095062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3371A85-B452-40D6-A5D7-C4858C3ACEF3}" type="pres">
      <dgm:prSet presAssocID="{12E81D37-0339-4AD3-BE28-60E027095062}" presName="txShp" presStyleLbl="node1" presStyleIdx="2" presStyleCnt="4">
        <dgm:presLayoutVars>
          <dgm:bulletEnabled val="1"/>
        </dgm:presLayoutVars>
      </dgm:prSet>
      <dgm:spPr/>
    </dgm:pt>
    <dgm:pt modelId="{FE38528B-5A5A-4FC9-8A21-80C9E6995CEF}" type="pres">
      <dgm:prSet presAssocID="{05F61122-0C06-442F-8FB7-9A3BFDEA6BB0}" presName="spacing" presStyleCnt="0"/>
      <dgm:spPr/>
    </dgm:pt>
    <dgm:pt modelId="{69D48682-A91C-4CE6-BD1A-3DFAAC7A98C5}" type="pres">
      <dgm:prSet presAssocID="{B486645B-A999-49CA-8C6B-6733A1486D8D}" presName="composite" presStyleCnt="0"/>
      <dgm:spPr/>
    </dgm:pt>
    <dgm:pt modelId="{9092970C-5307-4DFA-8669-690EA5310D3F}" type="pres">
      <dgm:prSet presAssocID="{B486645B-A999-49CA-8C6B-6733A1486D8D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269A8A8-47B9-42CD-9661-A14C3B7F5DBF}" type="pres">
      <dgm:prSet presAssocID="{B486645B-A999-49CA-8C6B-6733A1486D8D}" presName="txShp" presStyleLbl="node1" presStyleIdx="3" presStyleCnt="4">
        <dgm:presLayoutVars>
          <dgm:bulletEnabled val="1"/>
        </dgm:presLayoutVars>
      </dgm:prSet>
      <dgm:spPr/>
    </dgm:pt>
  </dgm:ptLst>
  <dgm:cxnLst>
    <dgm:cxn modelId="{DC423539-3934-401F-BEEF-E9FA4A783BA6}" srcId="{542D56C1-FC2F-419F-A25B-B7D242A92CF4}" destId="{B2D03224-EC74-48DB-9C5B-50F46DCB1FF9}" srcOrd="0" destOrd="0" parTransId="{66576B54-342E-435A-AD6E-DE8494E8404D}" sibTransId="{84D2FA2D-0781-4BA9-938B-F4510A286569}"/>
    <dgm:cxn modelId="{37F68A3B-D09C-44D9-B9D8-E4B91FB2DF31}" type="presOf" srcId="{542D56C1-FC2F-419F-A25B-B7D242A92CF4}" destId="{F1F800DA-5D2B-4C8A-93E3-2195A3876B1D}" srcOrd="0" destOrd="0" presId="urn:microsoft.com/office/officeart/2005/8/layout/vList3"/>
    <dgm:cxn modelId="{BA8DCE46-5B5C-42AA-9F3E-F684AE31410E}" srcId="{542D56C1-FC2F-419F-A25B-B7D242A92CF4}" destId="{B486645B-A999-49CA-8C6B-6733A1486D8D}" srcOrd="3" destOrd="0" parTransId="{5D190CE0-05A0-4745-8161-B153E97C0A8E}" sibTransId="{9F268BE1-1D00-42E6-BE7B-9F2C11471F21}"/>
    <dgm:cxn modelId="{C25761A0-93C5-40A7-A6CE-208C69C7C21B}" type="presOf" srcId="{2DA89850-5354-4F40-A53E-704C763CF210}" destId="{C1EB5AD6-8782-4D6A-9A14-927F6B84550E}" srcOrd="0" destOrd="0" presId="urn:microsoft.com/office/officeart/2005/8/layout/vList3"/>
    <dgm:cxn modelId="{88FC8BD1-707A-46AE-8633-18697422D530}" type="presOf" srcId="{B2D03224-EC74-48DB-9C5B-50F46DCB1FF9}" destId="{5F76CC2B-8505-465F-BF18-178297F10269}" srcOrd="0" destOrd="0" presId="urn:microsoft.com/office/officeart/2005/8/layout/vList3"/>
    <dgm:cxn modelId="{1C9511DA-ABB5-4CD5-AC07-FA3EAF9C069B}" type="presOf" srcId="{B486645B-A999-49CA-8C6B-6733A1486D8D}" destId="{3269A8A8-47B9-42CD-9661-A14C3B7F5DBF}" srcOrd="0" destOrd="0" presId="urn:microsoft.com/office/officeart/2005/8/layout/vList3"/>
    <dgm:cxn modelId="{A721CDE4-A21C-4555-A505-33545BEC70D8}" srcId="{542D56C1-FC2F-419F-A25B-B7D242A92CF4}" destId="{2DA89850-5354-4F40-A53E-704C763CF210}" srcOrd="1" destOrd="0" parTransId="{649EBF3E-34A4-49CE-A774-9E5FF3B3105C}" sibTransId="{1E31EF13-8950-4161-BEB3-DF9AFF625AD5}"/>
    <dgm:cxn modelId="{33E420E6-8C80-4DA1-A0C0-BA5B70855F92}" type="presOf" srcId="{12E81D37-0339-4AD3-BE28-60E027095062}" destId="{53371A85-B452-40D6-A5D7-C4858C3ACEF3}" srcOrd="0" destOrd="0" presId="urn:microsoft.com/office/officeart/2005/8/layout/vList3"/>
    <dgm:cxn modelId="{332842EA-A656-4EF3-98EE-439FCB32BC10}" srcId="{542D56C1-FC2F-419F-A25B-B7D242A92CF4}" destId="{12E81D37-0339-4AD3-BE28-60E027095062}" srcOrd="2" destOrd="0" parTransId="{5177153B-5617-46CA-85BE-AE9AF50B7AA8}" sibTransId="{05F61122-0C06-442F-8FB7-9A3BFDEA6BB0}"/>
    <dgm:cxn modelId="{30BB4658-C132-4D67-B16E-EDBFBB9006C0}" type="presParOf" srcId="{F1F800DA-5D2B-4C8A-93E3-2195A3876B1D}" destId="{C92649FF-B2E6-4F1A-85E2-E62276821380}" srcOrd="0" destOrd="0" presId="urn:microsoft.com/office/officeart/2005/8/layout/vList3"/>
    <dgm:cxn modelId="{954F4877-849B-47D6-B83C-B2806A2E0066}" type="presParOf" srcId="{C92649FF-B2E6-4F1A-85E2-E62276821380}" destId="{8D2AA689-8EC7-40E6-93ED-8270184D5476}" srcOrd="0" destOrd="0" presId="urn:microsoft.com/office/officeart/2005/8/layout/vList3"/>
    <dgm:cxn modelId="{5E244329-6A25-48C2-813D-3ED5BEA39061}" type="presParOf" srcId="{C92649FF-B2E6-4F1A-85E2-E62276821380}" destId="{5F76CC2B-8505-465F-BF18-178297F10269}" srcOrd="1" destOrd="0" presId="urn:microsoft.com/office/officeart/2005/8/layout/vList3"/>
    <dgm:cxn modelId="{EB10D236-6873-4A3B-A4B6-2F36590E39B0}" type="presParOf" srcId="{F1F800DA-5D2B-4C8A-93E3-2195A3876B1D}" destId="{522E7E6D-3D3F-4079-B93C-C7464DF7FD09}" srcOrd="1" destOrd="0" presId="urn:microsoft.com/office/officeart/2005/8/layout/vList3"/>
    <dgm:cxn modelId="{C312CD98-EAB3-424B-9B5A-EE0309113337}" type="presParOf" srcId="{F1F800DA-5D2B-4C8A-93E3-2195A3876B1D}" destId="{CA1D8D04-5E7C-4FEB-9152-D4E61CBF2D72}" srcOrd="2" destOrd="0" presId="urn:microsoft.com/office/officeart/2005/8/layout/vList3"/>
    <dgm:cxn modelId="{0A5A114C-30B6-45DC-8DC9-6EC3BB7FB3E0}" type="presParOf" srcId="{CA1D8D04-5E7C-4FEB-9152-D4E61CBF2D72}" destId="{2EB0116D-7804-4AF5-85BA-EAB23B90D693}" srcOrd="0" destOrd="0" presId="urn:microsoft.com/office/officeart/2005/8/layout/vList3"/>
    <dgm:cxn modelId="{8EB1AD0F-3725-4064-A113-F591B85E1B1F}" type="presParOf" srcId="{CA1D8D04-5E7C-4FEB-9152-D4E61CBF2D72}" destId="{C1EB5AD6-8782-4D6A-9A14-927F6B84550E}" srcOrd="1" destOrd="0" presId="urn:microsoft.com/office/officeart/2005/8/layout/vList3"/>
    <dgm:cxn modelId="{BA10FB0D-CD7A-4FFF-84AE-5C2DCA06B70F}" type="presParOf" srcId="{F1F800DA-5D2B-4C8A-93E3-2195A3876B1D}" destId="{67594C63-1824-4298-8CA3-124139576B03}" srcOrd="3" destOrd="0" presId="urn:microsoft.com/office/officeart/2005/8/layout/vList3"/>
    <dgm:cxn modelId="{F165438A-A7F1-49DC-9969-456D6126667A}" type="presParOf" srcId="{F1F800DA-5D2B-4C8A-93E3-2195A3876B1D}" destId="{0D10EE3A-660C-437B-A913-1018525AACC2}" srcOrd="4" destOrd="0" presId="urn:microsoft.com/office/officeart/2005/8/layout/vList3"/>
    <dgm:cxn modelId="{463CF0A6-467D-42CD-BBA5-6839D437739B}" type="presParOf" srcId="{0D10EE3A-660C-437B-A913-1018525AACC2}" destId="{A086E37A-F796-450F-BE44-2E3FD2774E42}" srcOrd="0" destOrd="0" presId="urn:microsoft.com/office/officeart/2005/8/layout/vList3"/>
    <dgm:cxn modelId="{30581CA5-26F5-45FF-839F-AF9510DC74EF}" type="presParOf" srcId="{0D10EE3A-660C-437B-A913-1018525AACC2}" destId="{53371A85-B452-40D6-A5D7-C4858C3ACEF3}" srcOrd="1" destOrd="0" presId="urn:microsoft.com/office/officeart/2005/8/layout/vList3"/>
    <dgm:cxn modelId="{D89E9AE2-10C9-4227-AAB4-24C46E3AD245}" type="presParOf" srcId="{F1F800DA-5D2B-4C8A-93E3-2195A3876B1D}" destId="{FE38528B-5A5A-4FC9-8A21-80C9E6995CEF}" srcOrd="5" destOrd="0" presId="urn:microsoft.com/office/officeart/2005/8/layout/vList3"/>
    <dgm:cxn modelId="{E5BA7CC5-39B1-44B1-8BFE-3E006165A7FF}" type="presParOf" srcId="{F1F800DA-5D2B-4C8A-93E3-2195A3876B1D}" destId="{69D48682-A91C-4CE6-BD1A-3DFAAC7A98C5}" srcOrd="6" destOrd="0" presId="urn:microsoft.com/office/officeart/2005/8/layout/vList3"/>
    <dgm:cxn modelId="{4B859461-09B3-40A9-B77A-6073B3C1A496}" type="presParOf" srcId="{69D48682-A91C-4CE6-BD1A-3DFAAC7A98C5}" destId="{9092970C-5307-4DFA-8669-690EA5310D3F}" srcOrd="0" destOrd="0" presId="urn:microsoft.com/office/officeart/2005/8/layout/vList3"/>
    <dgm:cxn modelId="{9A3718F0-9EC6-4796-935A-B2F9DDC9EDE8}" type="presParOf" srcId="{69D48682-A91C-4CE6-BD1A-3DFAAC7A98C5}" destId="{3269A8A8-47B9-42CD-9661-A14C3B7F5DB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A22523C-EC82-4703-92D6-3529E93A196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E1174C-88C8-4A4A-B9A4-8AB822CFAC84}">
      <dgm:prSet/>
      <dgm:spPr/>
      <dgm:t>
        <a:bodyPr/>
        <a:lstStyle/>
        <a:p>
          <a:r>
            <a:rPr lang="en-US"/>
            <a:t>Design and tailor implementation strategies</a:t>
          </a:r>
        </a:p>
      </dgm:t>
    </dgm:pt>
    <dgm:pt modelId="{F551D0FE-5915-4E5D-9220-D0E8BD735177}" type="parTrans" cxnId="{B1590933-EB8E-4C18-8E67-D57A8386A7C0}">
      <dgm:prSet/>
      <dgm:spPr/>
      <dgm:t>
        <a:bodyPr/>
        <a:lstStyle/>
        <a:p>
          <a:endParaRPr lang="en-US"/>
        </a:p>
      </dgm:t>
    </dgm:pt>
    <dgm:pt modelId="{496623A6-81C4-460C-89E9-A5868BCBCF32}" type="sibTrans" cxnId="{B1590933-EB8E-4C18-8E67-D57A8386A7C0}">
      <dgm:prSet/>
      <dgm:spPr/>
      <dgm:t>
        <a:bodyPr/>
        <a:lstStyle/>
        <a:p>
          <a:endParaRPr lang="en-US"/>
        </a:p>
      </dgm:t>
    </dgm:pt>
    <dgm:pt modelId="{2E4E28C9-2616-47B6-9948-24B68866BF4D}">
      <dgm:prSet/>
      <dgm:spPr/>
      <dgm:t>
        <a:bodyPr/>
        <a:lstStyle/>
        <a:p>
          <a:r>
            <a:rPr lang="en-US"/>
            <a:t>Connect systems and sectors outside of health</a:t>
          </a:r>
        </a:p>
      </dgm:t>
    </dgm:pt>
    <dgm:pt modelId="{DC816A97-04C0-4043-9EDF-5AAE9911657E}" type="parTrans" cxnId="{4E087112-5001-4CE0-8D59-109897DC5107}">
      <dgm:prSet/>
      <dgm:spPr/>
      <dgm:t>
        <a:bodyPr/>
        <a:lstStyle/>
        <a:p>
          <a:endParaRPr lang="en-US"/>
        </a:p>
      </dgm:t>
    </dgm:pt>
    <dgm:pt modelId="{11416F3A-F5E6-4B29-B6E7-55DAD536928F}" type="sibTrans" cxnId="{4E087112-5001-4CE0-8D59-109897DC5107}">
      <dgm:prSet/>
      <dgm:spPr/>
      <dgm:t>
        <a:bodyPr/>
        <a:lstStyle/>
        <a:p>
          <a:endParaRPr lang="en-US"/>
        </a:p>
      </dgm:t>
    </dgm:pt>
    <dgm:pt modelId="{3D9BFD00-9B8E-4F69-B8D2-5EA83C472876}">
      <dgm:prSet/>
      <dgm:spPr/>
      <dgm:t>
        <a:bodyPr/>
        <a:lstStyle/>
        <a:p>
          <a:r>
            <a:rPr lang="en-US"/>
            <a:t>Engage organizations, internally and externally</a:t>
          </a:r>
        </a:p>
      </dgm:t>
    </dgm:pt>
    <dgm:pt modelId="{11DAB7B9-E61D-4B9D-992E-D1DC2B9E4EE3}" type="parTrans" cxnId="{882FFF40-0BEC-41AC-BA69-3236CD897120}">
      <dgm:prSet/>
      <dgm:spPr/>
      <dgm:t>
        <a:bodyPr/>
        <a:lstStyle/>
        <a:p>
          <a:endParaRPr lang="en-US"/>
        </a:p>
      </dgm:t>
    </dgm:pt>
    <dgm:pt modelId="{B5293762-3FFA-41C2-B30D-C96AE49E1C2A}" type="sibTrans" cxnId="{882FFF40-0BEC-41AC-BA69-3236CD897120}">
      <dgm:prSet/>
      <dgm:spPr/>
      <dgm:t>
        <a:bodyPr/>
        <a:lstStyle/>
        <a:p>
          <a:endParaRPr lang="en-US"/>
        </a:p>
      </dgm:t>
    </dgm:pt>
    <dgm:pt modelId="{459F5836-65BE-4932-B769-61DADEC84322}">
      <dgm:prSet/>
      <dgm:spPr/>
      <dgm:t>
        <a:bodyPr/>
        <a:lstStyle/>
        <a:p>
          <a:r>
            <a:rPr lang="en-US"/>
            <a:t>Build capacity for equity</a:t>
          </a:r>
        </a:p>
      </dgm:t>
    </dgm:pt>
    <dgm:pt modelId="{DCC3C07C-C13D-47D6-94B0-84D18004BE07}" type="parTrans" cxnId="{457ACEDA-542A-4E9B-BE9D-F16F9B56EFBD}">
      <dgm:prSet/>
      <dgm:spPr/>
      <dgm:t>
        <a:bodyPr/>
        <a:lstStyle/>
        <a:p>
          <a:endParaRPr lang="en-US"/>
        </a:p>
      </dgm:t>
    </dgm:pt>
    <dgm:pt modelId="{BBBC773F-59AB-4347-A431-1A248536B160}" type="sibTrans" cxnId="{457ACEDA-542A-4E9B-BE9D-F16F9B56EFBD}">
      <dgm:prSet/>
      <dgm:spPr/>
      <dgm:t>
        <a:bodyPr/>
        <a:lstStyle/>
        <a:p>
          <a:endParaRPr lang="en-US"/>
        </a:p>
      </dgm:t>
    </dgm:pt>
    <dgm:pt modelId="{92EC2635-E761-4162-ADCB-3F9E7C5C3618}">
      <dgm:prSet/>
      <dgm:spPr/>
      <dgm:t>
        <a:bodyPr/>
        <a:lstStyle/>
        <a:p>
          <a:r>
            <a:rPr lang="en-US"/>
            <a:t>Focus on equity in dissemination efforts</a:t>
          </a:r>
        </a:p>
      </dgm:t>
    </dgm:pt>
    <dgm:pt modelId="{C1E8EDBC-1BAB-4878-93F4-B9C7FD307754}" type="parTrans" cxnId="{1B3A7D99-9543-452B-9F03-78D77F056110}">
      <dgm:prSet/>
      <dgm:spPr/>
      <dgm:t>
        <a:bodyPr/>
        <a:lstStyle/>
        <a:p>
          <a:endParaRPr lang="en-US"/>
        </a:p>
      </dgm:t>
    </dgm:pt>
    <dgm:pt modelId="{B4D9A5A9-DD53-47CD-88BA-D0ACAA2600C5}" type="sibTrans" cxnId="{1B3A7D99-9543-452B-9F03-78D77F056110}">
      <dgm:prSet/>
      <dgm:spPr/>
      <dgm:t>
        <a:bodyPr/>
        <a:lstStyle/>
        <a:p>
          <a:endParaRPr lang="en-US"/>
        </a:p>
      </dgm:t>
    </dgm:pt>
    <dgm:pt modelId="{8A64B4F6-0CC0-4355-BD8F-D17273CF19CE}" type="pres">
      <dgm:prSet presAssocID="{3A22523C-EC82-4703-92D6-3529E93A1969}" presName="linearFlow" presStyleCnt="0">
        <dgm:presLayoutVars>
          <dgm:dir/>
          <dgm:resizeHandles val="exact"/>
        </dgm:presLayoutVars>
      </dgm:prSet>
      <dgm:spPr/>
    </dgm:pt>
    <dgm:pt modelId="{CB391F15-D5EB-4211-BD0F-1C2DC4F3868A}" type="pres">
      <dgm:prSet presAssocID="{07E1174C-88C8-4A4A-B9A4-8AB822CFAC84}" presName="composite" presStyleCnt="0"/>
      <dgm:spPr/>
    </dgm:pt>
    <dgm:pt modelId="{4A6EC4F7-7675-4203-BE5A-80ED0EAC7F13}" type="pres">
      <dgm:prSet presAssocID="{07E1174C-88C8-4A4A-B9A4-8AB822CFAC84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ette with solid fill"/>
        </a:ext>
      </dgm:extLst>
    </dgm:pt>
    <dgm:pt modelId="{B7DCEA6D-CA1E-48B0-8589-4688C51998A4}" type="pres">
      <dgm:prSet presAssocID="{07E1174C-88C8-4A4A-B9A4-8AB822CFAC84}" presName="txShp" presStyleLbl="node1" presStyleIdx="0" presStyleCnt="5">
        <dgm:presLayoutVars>
          <dgm:bulletEnabled val="1"/>
        </dgm:presLayoutVars>
      </dgm:prSet>
      <dgm:spPr/>
    </dgm:pt>
    <dgm:pt modelId="{D57295A6-7E2E-4D4D-ADC0-0E85EAA8C020}" type="pres">
      <dgm:prSet presAssocID="{496623A6-81C4-460C-89E9-A5868BCBCF32}" presName="spacing" presStyleCnt="0"/>
      <dgm:spPr/>
    </dgm:pt>
    <dgm:pt modelId="{F4C47B9D-C371-47EB-A150-409CCE80A586}" type="pres">
      <dgm:prSet presAssocID="{2E4E28C9-2616-47B6-9948-24B68866BF4D}" presName="composite" presStyleCnt="0"/>
      <dgm:spPr/>
    </dgm:pt>
    <dgm:pt modelId="{9FE93AAE-1613-455D-BE21-7B938B7A9001}" type="pres">
      <dgm:prSet presAssocID="{2E4E28C9-2616-47B6-9948-24B68866BF4D}" presName="imgShp" presStyleLbl="fgImgPlac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 diagram with solid fill"/>
        </a:ext>
      </dgm:extLst>
    </dgm:pt>
    <dgm:pt modelId="{6D9C8B1D-13A7-4F75-9964-BF9320567969}" type="pres">
      <dgm:prSet presAssocID="{2E4E28C9-2616-47B6-9948-24B68866BF4D}" presName="txShp" presStyleLbl="node1" presStyleIdx="1" presStyleCnt="5">
        <dgm:presLayoutVars>
          <dgm:bulletEnabled val="1"/>
        </dgm:presLayoutVars>
      </dgm:prSet>
      <dgm:spPr/>
    </dgm:pt>
    <dgm:pt modelId="{D47D8952-E7F3-4D97-BB7C-EDD1573D84C6}" type="pres">
      <dgm:prSet presAssocID="{11416F3A-F5E6-4B29-B6E7-55DAD536928F}" presName="spacing" presStyleCnt="0"/>
      <dgm:spPr/>
    </dgm:pt>
    <dgm:pt modelId="{666812FF-C1E6-4017-B6C6-952873A5F033}" type="pres">
      <dgm:prSet presAssocID="{3D9BFD00-9B8E-4F69-B8D2-5EA83C472876}" presName="composite" presStyleCnt="0"/>
      <dgm:spPr/>
    </dgm:pt>
    <dgm:pt modelId="{2B15B873-6237-4D12-B55E-E39CE8B31EFD}" type="pres">
      <dgm:prSet presAssocID="{3D9BFD00-9B8E-4F69-B8D2-5EA83C472876}" presName="imgShp" presStyleLbl="fgImgPlac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nagement with solid fill"/>
        </a:ext>
      </dgm:extLst>
    </dgm:pt>
    <dgm:pt modelId="{72D5DF25-F10D-45F0-A85D-8AEDD0F131F1}" type="pres">
      <dgm:prSet presAssocID="{3D9BFD00-9B8E-4F69-B8D2-5EA83C472876}" presName="txShp" presStyleLbl="node1" presStyleIdx="2" presStyleCnt="5">
        <dgm:presLayoutVars>
          <dgm:bulletEnabled val="1"/>
        </dgm:presLayoutVars>
      </dgm:prSet>
      <dgm:spPr/>
    </dgm:pt>
    <dgm:pt modelId="{DBA0FF8D-D632-4062-AB53-EBF65130BF3A}" type="pres">
      <dgm:prSet presAssocID="{B5293762-3FFA-41C2-B30D-C96AE49E1C2A}" presName="spacing" presStyleCnt="0"/>
      <dgm:spPr/>
    </dgm:pt>
    <dgm:pt modelId="{357FB5E2-73FD-4452-AEFA-D2333998D2FD}" type="pres">
      <dgm:prSet presAssocID="{459F5836-65BE-4932-B769-61DADEC84322}" presName="composite" presStyleCnt="0"/>
      <dgm:spPr/>
    </dgm:pt>
    <dgm:pt modelId="{53DA2195-4555-4D4C-B7B4-7253EA9741A4}" type="pres">
      <dgm:prSet presAssocID="{459F5836-65BE-4932-B769-61DADEC84322}" presName="imgShp" presStyleLbl="fgImgPlac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mmer with solid fill"/>
        </a:ext>
      </dgm:extLst>
    </dgm:pt>
    <dgm:pt modelId="{BC8889FA-A544-4EF6-842E-5AB92E2E0B32}" type="pres">
      <dgm:prSet presAssocID="{459F5836-65BE-4932-B769-61DADEC84322}" presName="txShp" presStyleLbl="node1" presStyleIdx="3" presStyleCnt="5">
        <dgm:presLayoutVars>
          <dgm:bulletEnabled val="1"/>
        </dgm:presLayoutVars>
      </dgm:prSet>
      <dgm:spPr/>
    </dgm:pt>
    <dgm:pt modelId="{068CE642-B2B2-4105-A54C-2D252AE81539}" type="pres">
      <dgm:prSet presAssocID="{BBBC773F-59AB-4347-A431-1A248536B160}" presName="spacing" presStyleCnt="0"/>
      <dgm:spPr/>
    </dgm:pt>
    <dgm:pt modelId="{125B69F3-01CA-43A3-8644-8F5FD6CDF411}" type="pres">
      <dgm:prSet presAssocID="{92EC2635-E761-4162-ADCB-3F9E7C5C3618}" presName="composite" presStyleCnt="0"/>
      <dgm:spPr/>
    </dgm:pt>
    <dgm:pt modelId="{2874D8E9-ED43-432F-9639-D0C38760D190}" type="pres">
      <dgm:prSet presAssocID="{92EC2635-E761-4162-ADCB-3F9E7C5C3618}" presName="imgShp" presStyleLbl="fgImgPlac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are with solid fill"/>
        </a:ext>
      </dgm:extLst>
    </dgm:pt>
    <dgm:pt modelId="{88E537E3-2A3D-4F83-8097-E9099F2161DF}" type="pres">
      <dgm:prSet presAssocID="{92EC2635-E761-4162-ADCB-3F9E7C5C3618}" presName="txShp" presStyleLbl="node1" presStyleIdx="4" presStyleCnt="5">
        <dgm:presLayoutVars>
          <dgm:bulletEnabled val="1"/>
        </dgm:presLayoutVars>
      </dgm:prSet>
      <dgm:spPr/>
    </dgm:pt>
  </dgm:ptLst>
  <dgm:cxnLst>
    <dgm:cxn modelId="{30132B04-495E-443E-8002-04CCC1A4E4C0}" type="presOf" srcId="{459F5836-65BE-4932-B769-61DADEC84322}" destId="{BC8889FA-A544-4EF6-842E-5AB92E2E0B32}" srcOrd="0" destOrd="0" presId="urn:microsoft.com/office/officeart/2005/8/layout/vList3"/>
    <dgm:cxn modelId="{444F280F-8D5A-4C04-BA19-C38999ED3F9E}" type="presOf" srcId="{07E1174C-88C8-4A4A-B9A4-8AB822CFAC84}" destId="{B7DCEA6D-CA1E-48B0-8589-4688C51998A4}" srcOrd="0" destOrd="0" presId="urn:microsoft.com/office/officeart/2005/8/layout/vList3"/>
    <dgm:cxn modelId="{4E087112-5001-4CE0-8D59-109897DC5107}" srcId="{3A22523C-EC82-4703-92D6-3529E93A1969}" destId="{2E4E28C9-2616-47B6-9948-24B68866BF4D}" srcOrd="1" destOrd="0" parTransId="{DC816A97-04C0-4043-9EDF-5AAE9911657E}" sibTransId="{11416F3A-F5E6-4B29-B6E7-55DAD536928F}"/>
    <dgm:cxn modelId="{B355B618-C551-4533-BE95-7C3D0BE574DF}" type="presOf" srcId="{2E4E28C9-2616-47B6-9948-24B68866BF4D}" destId="{6D9C8B1D-13A7-4F75-9964-BF9320567969}" srcOrd="0" destOrd="0" presId="urn:microsoft.com/office/officeart/2005/8/layout/vList3"/>
    <dgm:cxn modelId="{B1590933-EB8E-4C18-8E67-D57A8386A7C0}" srcId="{3A22523C-EC82-4703-92D6-3529E93A1969}" destId="{07E1174C-88C8-4A4A-B9A4-8AB822CFAC84}" srcOrd="0" destOrd="0" parTransId="{F551D0FE-5915-4E5D-9220-D0E8BD735177}" sibTransId="{496623A6-81C4-460C-89E9-A5868BCBCF32}"/>
    <dgm:cxn modelId="{882FFF40-0BEC-41AC-BA69-3236CD897120}" srcId="{3A22523C-EC82-4703-92D6-3529E93A1969}" destId="{3D9BFD00-9B8E-4F69-B8D2-5EA83C472876}" srcOrd="2" destOrd="0" parTransId="{11DAB7B9-E61D-4B9D-992E-D1DC2B9E4EE3}" sibTransId="{B5293762-3FFA-41C2-B30D-C96AE49E1C2A}"/>
    <dgm:cxn modelId="{1B3A7D99-9543-452B-9F03-78D77F056110}" srcId="{3A22523C-EC82-4703-92D6-3529E93A1969}" destId="{92EC2635-E761-4162-ADCB-3F9E7C5C3618}" srcOrd="4" destOrd="0" parTransId="{C1E8EDBC-1BAB-4878-93F4-B9C7FD307754}" sibTransId="{B4D9A5A9-DD53-47CD-88BA-D0ACAA2600C5}"/>
    <dgm:cxn modelId="{BC1081BE-28DA-44D5-965B-07E9A15F28F7}" type="presOf" srcId="{92EC2635-E761-4162-ADCB-3F9E7C5C3618}" destId="{88E537E3-2A3D-4F83-8097-E9099F2161DF}" srcOrd="0" destOrd="0" presId="urn:microsoft.com/office/officeart/2005/8/layout/vList3"/>
    <dgm:cxn modelId="{AB6A4EBF-942B-44C3-9214-11FD1BADC695}" type="presOf" srcId="{3A22523C-EC82-4703-92D6-3529E93A1969}" destId="{8A64B4F6-0CC0-4355-BD8F-D17273CF19CE}" srcOrd="0" destOrd="0" presId="urn:microsoft.com/office/officeart/2005/8/layout/vList3"/>
    <dgm:cxn modelId="{EA5A16C6-D598-446D-8B82-FF566ADAF864}" type="presOf" srcId="{3D9BFD00-9B8E-4F69-B8D2-5EA83C472876}" destId="{72D5DF25-F10D-45F0-A85D-8AEDD0F131F1}" srcOrd="0" destOrd="0" presId="urn:microsoft.com/office/officeart/2005/8/layout/vList3"/>
    <dgm:cxn modelId="{457ACEDA-542A-4E9B-BE9D-F16F9B56EFBD}" srcId="{3A22523C-EC82-4703-92D6-3529E93A1969}" destId="{459F5836-65BE-4932-B769-61DADEC84322}" srcOrd="3" destOrd="0" parTransId="{DCC3C07C-C13D-47D6-94B0-84D18004BE07}" sibTransId="{BBBC773F-59AB-4347-A431-1A248536B160}"/>
    <dgm:cxn modelId="{A170E0CE-6B15-4C40-B186-F457B04C9306}" type="presParOf" srcId="{8A64B4F6-0CC0-4355-BD8F-D17273CF19CE}" destId="{CB391F15-D5EB-4211-BD0F-1C2DC4F3868A}" srcOrd="0" destOrd="0" presId="urn:microsoft.com/office/officeart/2005/8/layout/vList3"/>
    <dgm:cxn modelId="{F78FCB99-323F-4EFD-A3CC-5EC5C31B717F}" type="presParOf" srcId="{CB391F15-D5EB-4211-BD0F-1C2DC4F3868A}" destId="{4A6EC4F7-7675-4203-BE5A-80ED0EAC7F13}" srcOrd="0" destOrd="0" presId="urn:microsoft.com/office/officeart/2005/8/layout/vList3"/>
    <dgm:cxn modelId="{7EBD7BD7-6107-49F3-BE12-69DB27238DA3}" type="presParOf" srcId="{CB391F15-D5EB-4211-BD0F-1C2DC4F3868A}" destId="{B7DCEA6D-CA1E-48B0-8589-4688C51998A4}" srcOrd="1" destOrd="0" presId="urn:microsoft.com/office/officeart/2005/8/layout/vList3"/>
    <dgm:cxn modelId="{766FA9F4-9FFB-4FA6-BB02-3694727409B3}" type="presParOf" srcId="{8A64B4F6-0CC0-4355-BD8F-D17273CF19CE}" destId="{D57295A6-7E2E-4D4D-ADC0-0E85EAA8C020}" srcOrd="1" destOrd="0" presId="urn:microsoft.com/office/officeart/2005/8/layout/vList3"/>
    <dgm:cxn modelId="{50909EE2-42D3-41D2-A295-9A472D74EF87}" type="presParOf" srcId="{8A64B4F6-0CC0-4355-BD8F-D17273CF19CE}" destId="{F4C47B9D-C371-47EB-A150-409CCE80A586}" srcOrd="2" destOrd="0" presId="urn:microsoft.com/office/officeart/2005/8/layout/vList3"/>
    <dgm:cxn modelId="{5A990767-4F69-4B7C-97B9-FDE98C4488DE}" type="presParOf" srcId="{F4C47B9D-C371-47EB-A150-409CCE80A586}" destId="{9FE93AAE-1613-455D-BE21-7B938B7A9001}" srcOrd="0" destOrd="0" presId="urn:microsoft.com/office/officeart/2005/8/layout/vList3"/>
    <dgm:cxn modelId="{17E4850F-7C7C-44AA-AC1B-71F1BC77A4D9}" type="presParOf" srcId="{F4C47B9D-C371-47EB-A150-409CCE80A586}" destId="{6D9C8B1D-13A7-4F75-9964-BF9320567969}" srcOrd="1" destOrd="0" presId="urn:microsoft.com/office/officeart/2005/8/layout/vList3"/>
    <dgm:cxn modelId="{EFB2D4BA-9572-494B-B536-4214CD0422DB}" type="presParOf" srcId="{8A64B4F6-0CC0-4355-BD8F-D17273CF19CE}" destId="{D47D8952-E7F3-4D97-BB7C-EDD1573D84C6}" srcOrd="3" destOrd="0" presId="urn:microsoft.com/office/officeart/2005/8/layout/vList3"/>
    <dgm:cxn modelId="{BFB1C0FC-AAB6-4364-A69E-30EE57B77D04}" type="presParOf" srcId="{8A64B4F6-0CC0-4355-BD8F-D17273CF19CE}" destId="{666812FF-C1E6-4017-B6C6-952873A5F033}" srcOrd="4" destOrd="0" presId="urn:microsoft.com/office/officeart/2005/8/layout/vList3"/>
    <dgm:cxn modelId="{E3C480FD-65DE-4D7C-BD65-5DC479163ECC}" type="presParOf" srcId="{666812FF-C1E6-4017-B6C6-952873A5F033}" destId="{2B15B873-6237-4D12-B55E-E39CE8B31EFD}" srcOrd="0" destOrd="0" presId="urn:microsoft.com/office/officeart/2005/8/layout/vList3"/>
    <dgm:cxn modelId="{C430589A-D9A7-492D-AADC-20262319F2E8}" type="presParOf" srcId="{666812FF-C1E6-4017-B6C6-952873A5F033}" destId="{72D5DF25-F10D-45F0-A85D-8AEDD0F131F1}" srcOrd="1" destOrd="0" presId="urn:microsoft.com/office/officeart/2005/8/layout/vList3"/>
    <dgm:cxn modelId="{C2AA9B7D-19FA-4457-AFB5-3030C80C5137}" type="presParOf" srcId="{8A64B4F6-0CC0-4355-BD8F-D17273CF19CE}" destId="{DBA0FF8D-D632-4062-AB53-EBF65130BF3A}" srcOrd="5" destOrd="0" presId="urn:microsoft.com/office/officeart/2005/8/layout/vList3"/>
    <dgm:cxn modelId="{C91AEE58-ECD8-4245-B87F-124E0902CF55}" type="presParOf" srcId="{8A64B4F6-0CC0-4355-BD8F-D17273CF19CE}" destId="{357FB5E2-73FD-4452-AEFA-D2333998D2FD}" srcOrd="6" destOrd="0" presId="urn:microsoft.com/office/officeart/2005/8/layout/vList3"/>
    <dgm:cxn modelId="{3FE7C5F4-8A17-4AB0-897A-905C84AAFC86}" type="presParOf" srcId="{357FB5E2-73FD-4452-AEFA-D2333998D2FD}" destId="{53DA2195-4555-4D4C-B7B4-7253EA9741A4}" srcOrd="0" destOrd="0" presId="urn:microsoft.com/office/officeart/2005/8/layout/vList3"/>
    <dgm:cxn modelId="{5A109EA7-E73F-4284-8786-498052B52414}" type="presParOf" srcId="{357FB5E2-73FD-4452-AEFA-D2333998D2FD}" destId="{BC8889FA-A544-4EF6-842E-5AB92E2E0B32}" srcOrd="1" destOrd="0" presId="urn:microsoft.com/office/officeart/2005/8/layout/vList3"/>
    <dgm:cxn modelId="{8AC4047C-9CA4-42A6-B92A-899D8A8094F0}" type="presParOf" srcId="{8A64B4F6-0CC0-4355-BD8F-D17273CF19CE}" destId="{068CE642-B2B2-4105-A54C-2D252AE81539}" srcOrd="7" destOrd="0" presId="urn:microsoft.com/office/officeart/2005/8/layout/vList3"/>
    <dgm:cxn modelId="{DA0F7D84-F6AF-4EE2-B468-CF6758DA3F5C}" type="presParOf" srcId="{8A64B4F6-0CC0-4355-BD8F-D17273CF19CE}" destId="{125B69F3-01CA-43A3-8644-8F5FD6CDF411}" srcOrd="8" destOrd="0" presId="urn:microsoft.com/office/officeart/2005/8/layout/vList3"/>
    <dgm:cxn modelId="{313FB897-8FC5-46B3-A547-DF3A0D4F6065}" type="presParOf" srcId="{125B69F3-01CA-43A3-8644-8F5FD6CDF411}" destId="{2874D8E9-ED43-432F-9639-D0C38760D190}" srcOrd="0" destOrd="0" presId="urn:microsoft.com/office/officeart/2005/8/layout/vList3"/>
    <dgm:cxn modelId="{095F471F-7FB1-433C-948D-C043E8280A67}" type="presParOf" srcId="{125B69F3-01CA-43A3-8644-8F5FD6CDF411}" destId="{88E537E3-2A3D-4F83-8097-E9099F2161D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9A009FF-1438-4D8F-B1EE-EC7AD716994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EA71780-17A0-405E-BA6D-4A1BDF44AEF9}">
      <dgm:prSet/>
      <dgm:spPr/>
      <dgm:t>
        <a:bodyPr/>
        <a:lstStyle/>
        <a:p>
          <a:r>
            <a:rPr lang="en-US"/>
            <a:t>Select relevant implementation strategies </a:t>
          </a:r>
        </a:p>
      </dgm:t>
    </dgm:pt>
    <dgm:pt modelId="{41CDA630-5AF8-400A-8F45-72FCE6DA0CAD}" type="parTrans" cxnId="{AB5F88A6-B463-4866-B6E3-3B9A2DB8ED57}">
      <dgm:prSet/>
      <dgm:spPr/>
      <dgm:t>
        <a:bodyPr/>
        <a:lstStyle/>
        <a:p>
          <a:endParaRPr lang="en-US"/>
        </a:p>
      </dgm:t>
    </dgm:pt>
    <dgm:pt modelId="{27B7F372-2D41-4D7B-8F05-D6BBFCFF5ABB}" type="sibTrans" cxnId="{AB5F88A6-B463-4866-B6E3-3B9A2DB8ED57}">
      <dgm:prSet/>
      <dgm:spPr/>
      <dgm:t>
        <a:bodyPr/>
        <a:lstStyle/>
        <a:p>
          <a:endParaRPr lang="en-US"/>
        </a:p>
      </dgm:t>
    </dgm:pt>
    <dgm:pt modelId="{136CE5BC-C388-4FBF-973D-78AC2F153EEC}">
      <dgm:prSet/>
      <dgm:spPr/>
      <dgm:t>
        <a:bodyPr/>
        <a:lstStyle/>
        <a:p>
          <a:r>
            <a:rPr lang="en-US"/>
            <a:t>Label as implementation strategies</a:t>
          </a:r>
        </a:p>
      </dgm:t>
    </dgm:pt>
    <dgm:pt modelId="{0F9C7CC6-5DA3-4448-AACE-AABD2D6CBB67}" type="parTrans" cxnId="{E34F6825-12B9-4C23-8194-5698396F902E}">
      <dgm:prSet/>
      <dgm:spPr/>
      <dgm:t>
        <a:bodyPr/>
        <a:lstStyle/>
        <a:p>
          <a:endParaRPr lang="en-US"/>
        </a:p>
      </dgm:t>
    </dgm:pt>
    <dgm:pt modelId="{A26B6E2B-B822-419D-B6E1-EA4953001133}" type="sibTrans" cxnId="{E34F6825-12B9-4C23-8194-5698396F902E}">
      <dgm:prSet/>
      <dgm:spPr/>
      <dgm:t>
        <a:bodyPr/>
        <a:lstStyle/>
        <a:p>
          <a:endParaRPr lang="en-US"/>
        </a:p>
      </dgm:t>
    </dgm:pt>
    <dgm:pt modelId="{24B62EDF-7AF9-4BF3-975B-34D5ED71C821}">
      <dgm:prSet/>
      <dgm:spPr/>
      <dgm:t>
        <a:bodyPr/>
        <a:lstStyle/>
        <a:p>
          <a:r>
            <a:rPr lang="en-US"/>
            <a:t>Build the evidence base</a:t>
          </a:r>
        </a:p>
      </dgm:t>
    </dgm:pt>
    <dgm:pt modelId="{8CAC80C0-D8B7-4DE0-B628-525B2C652D5D}" type="parTrans" cxnId="{CAFA9DA5-55BF-4646-BE18-7EA0CF773AB7}">
      <dgm:prSet/>
      <dgm:spPr/>
      <dgm:t>
        <a:bodyPr/>
        <a:lstStyle/>
        <a:p>
          <a:endParaRPr lang="en-US"/>
        </a:p>
      </dgm:t>
    </dgm:pt>
    <dgm:pt modelId="{0AC1DAEA-B915-4814-84BD-B974F93C5419}" type="sibTrans" cxnId="{CAFA9DA5-55BF-4646-BE18-7EA0CF773AB7}">
      <dgm:prSet/>
      <dgm:spPr/>
      <dgm:t>
        <a:bodyPr/>
        <a:lstStyle/>
        <a:p>
          <a:endParaRPr lang="en-US"/>
        </a:p>
      </dgm:t>
    </dgm:pt>
    <dgm:pt modelId="{ACCBBA14-F514-4290-8FC6-8890458E56ED}">
      <dgm:prSet/>
      <dgm:spPr/>
      <dgm:t>
        <a:bodyPr/>
        <a:lstStyle/>
        <a:p>
          <a:r>
            <a:rPr lang="en-US"/>
            <a:t>Improve intervention delivery and reduce health disparities </a:t>
          </a:r>
        </a:p>
      </dgm:t>
    </dgm:pt>
    <dgm:pt modelId="{4DB049B0-F064-4F2A-9EC0-1FE6F58A1D25}" type="parTrans" cxnId="{5F8D08F3-2ECA-4A11-B9E7-813DCE2A7F6D}">
      <dgm:prSet/>
      <dgm:spPr/>
      <dgm:t>
        <a:bodyPr/>
        <a:lstStyle/>
        <a:p>
          <a:endParaRPr lang="en-US"/>
        </a:p>
      </dgm:t>
    </dgm:pt>
    <dgm:pt modelId="{372183F9-F340-4271-A358-1B81B5781990}" type="sibTrans" cxnId="{5F8D08F3-2ECA-4A11-B9E7-813DCE2A7F6D}">
      <dgm:prSet/>
      <dgm:spPr/>
      <dgm:t>
        <a:bodyPr/>
        <a:lstStyle/>
        <a:p>
          <a:endParaRPr lang="en-US"/>
        </a:p>
      </dgm:t>
    </dgm:pt>
    <dgm:pt modelId="{ECB8F87D-4389-42B7-9E4C-40CBE054EDD1}" type="pres">
      <dgm:prSet presAssocID="{49A009FF-1438-4D8F-B1EE-EC7AD7169945}" presName="root" presStyleCnt="0">
        <dgm:presLayoutVars>
          <dgm:dir/>
          <dgm:resizeHandles val="exact"/>
        </dgm:presLayoutVars>
      </dgm:prSet>
      <dgm:spPr/>
    </dgm:pt>
    <dgm:pt modelId="{A07C4C0F-CB9C-4BD9-9079-176085AA2B01}" type="pres">
      <dgm:prSet presAssocID="{BEA71780-17A0-405E-BA6D-4A1BDF44AEF9}" presName="compNode" presStyleCnt="0"/>
      <dgm:spPr/>
    </dgm:pt>
    <dgm:pt modelId="{85F2CB66-8173-47F6-A11F-CF8552D6C28A}" type="pres">
      <dgm:prSet presAssocID="{BEA71780-17A0-405E-BA6D-4A1BDF44AEF9}" presName="bgRect" presStyleLbl="bgShp" presStyleIdx="0" presStyleCnt="4"/>
      <dgm:spPr/>
    </dgm:pt>
    <dgm:pt modelId="{6944B8CD-061D-44AB-B210-88FC9AC82931}" type="pres">
      <dgm:prSet presAssocID="{BEA71780-17A0-405E-BA6D-4A1BDF44AEF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62A7737-2ACB-44D6-998E-15DEBDF65B89}" type="pres">
      <dgm:prSet presAssocID="{BEA71780-17A0-405E-BA6D-4A1BDF44AEF9}" presName="spaceRect" presStyleCnt="0"/>
      <dgm:spPr/>
    </dgm:pt>
    <dgm:pt modelId="{B774B765-CD99-464A-A19E-4D1A756968A6}" type="pres">
      <dgm:prSet presAssocID="{BEA71780-17A0-405E-BA6D-4A1BDF44AEF9}" presName="parTx" presStyleLbl="revTx" presStyleIdx="0" presStyleCnt="4">
        <dgm:presLayoutVars>
          <dgm:chMax val="0"/>
          <dgm:chPref val="0"/>
        </dgm:presLayoutVars>
      </dgm:prSet>
      <dgm:spPr/>
    </dgm:pt>
    <dgm:pt modelId="{34FB3CE7-0272-41F8-9385-EBFE7AF812F9}" type="pres">
      <dgm:prSet presAssocID="{27B7F372-2D41-4D7B-8F05-D6BBFCFF5ABB}" presName="sibTrans" presStyleCnt="0"/>
      <dgm:spPr/>
    </dgm:pt>
    <dgm:pt modelId="{283E807D-F926-4DBB-97CB-720F50325D53}" type="pres">
      <dgm:prSet presAssocID="{136CE5BC-C388-4FBF-973D-78AC2F153EEC}" presName="compNode" presStyleCnt="0"/>
      <dgm:spPr/>
    </dgm:pt>
    <dgm:pt modelId="{8CDC5201-2AC2-4128-9777-BF6CA17E0C3B}" type="pres">
      <dgm:prSet presAssocID="{136CE5BC-C388-4FBF-973D-78AC2F153EEC}" presName="bgRect" presStyleLbl="bgShp" presStyleIdx="1" presStyleCnt="4"/>
      <dgm:spPr/>
    </dgm:pt>
    <dgm:pt modelId="{E6F5BBC7-40CA-4396-9FA6-38BF23DD7005}" type="pres">
      <dgm:prSet presAssocID="{136CE5BC-C388-4FBF-973D-78AC2F153EE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E629ED46-B730-4DC6-9E82-BB85B3B3638E}" type="pres">
      <dgm:prSet presAssocID="{136CE5BC-C388-4FBF-973D-78AC2F153EEC}" presName="spaceRect" presStyleCnt="0"/>
      <dgm:spPr/>
    </dgm:pt>
    <dgm:pt modelId="{F5565589-FB73-4FF1-8525-25BB2B7F8CBD}" type="pres">
      <dgm:prSet presAssocID="{136CE5BC-C388-4FBF-973D-78AC2F153EEC}" presName="parTx" presStyleLbl="revTx" presStyleIdx="1" presStyleCnt="4">
        <dgm:presLayoutVars>
          <dgm:chMax val="0"/>
          <dgm:chPref val="0"/>
        </dgm:presLayoutVars>
      </dgm:prSet>
      <dgm:spPr/>
    </dgm:pt>
    <dgm:pt modelId="{E4BD853F-0A88-462E-92AC-74E41E31168D}" type="pres">
      <dgm:prSet presAssocID="{A26B6E2B-B822-419D-B6E1-EA4953001133}" presName="sibTrans" presStyleCnt="0"/>
      <dgm:spPr/>
    </dgm:pt>
    <dgm:pt modelId="{FDC21C7E-3905-4564-84C1-405A6B9FF793}" type="pres">
      <dgm:prSet presAssocID="{24B62EDF-7AF9-4BF3-975B-34D5ED71C821}" presName="compNode" presStyleCnt="0"/>
      <dgm:spPr/>
    </dgm:pt>
    <dgm:pt modelId="{8A727942-D75E-4166-B4FF-02319E564880}" type="pres">
      <dgm:prSet presAssocID="{24B62EDF-7AF9-4BF3-975B-34D5ED71C821}" presName="bgRect" presStyleLbl="bgShp" presStyleIdx="2" presStyleCnt="4"/>
      <dgm:spPr/>
    </dgm:pt>
    <dgm:pt modelId="{33706286-1586-4B10-9B6D-0C2BEF679885}" type="pres">
      <dgm:prSet presAssocID="{24B62EDF-7AF9-4BF3-975B-34D5ED71C82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30D0A300-428D-4AB3-A599-42716E24DC91}" type="pres">
      <dgm:prSet presAssocID="{24B62EDF-7AF9-4BF3-975B-34D5ED71C821}" presName="spaceRect" presStyleCnt="0"/>
      <dgm:spPr/>
    </dgm:pt>
    <dgm:pt modelId="{43042786-D740-44F4-9C8E-36485F421513}" type="pres">
      <dgm:prSet presAssocID="{24B62EDF-7AF9-4BF3-975B-34D5ED71C821}" presName="parTx" presStyleLbl="revTx" presStyleIdx="2" presStyleCnt="4">
        <dgm:presLayoutVars>
          <dgm:chMax val="0"/>
          <dgm:chPref val="0"/>
        </dgm:presLayoutVars>
      </dgm:prSet>
      <dgm:spPr/>
    </dgm:pt>
    <dgm:pt modelId="{D15D487B-71A4-4CEE-B1AC-7769FDA3057F}" type="pres">
      <dgm:prSet presAssocID="{0AC1DAEA-B915-4814-84BD-B974F93C5419}" presName="sibTrans" presStyleCnt="0"/>
      <dgm:spPr/>
    </dgm:pt>
    <dgm:pt modelId="{4047FBE4-86F9-45D7-83B6-ECBD43AFF490}" type="pres">
      <dgm:prSet presAssocID="{ACCBBA14-F514-4290-8FC6-8890458E56ED}" presName="compNode" presStyleCnt="0"/>
      <dgm:spPr/>
    </dgm:pt>
    <dgm:pt modelId="{B13C1A75-EF3B-455D-9CD6-974F9255CAC3}" type="pres">
      <dgm:prSet presAssocID="{ACCBBA14-F514-4290-8FC6-8890458E56ED}" presName="bgRect" presStyleLbl="bgShp" presStyleIdx="3" presStyleCnt="4"/>
      <dgm:spPr/>
    </dgm:pt>
    <dgm:pt modelId="{F388001E-3489-4072-AD84-FFFFB980F784}" type="pres">
      <dgm:prSet presAssocID="{ACCBBA14-F514-4290-8FC6-8890458E56E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DCC72CE3-7006-4701-B348-0B7FC90789BE}" type="pres">
      <dgm:prSet presAssocID="{ACCBBA14-F514-4290-8FC6-8890458E56ED}" presName="spaceRect" presStyleCnt="0"/>
      <dgm:spPr/>
    </dgm:pt>
    <dgm:pt modelId="{AD6934AC-2CF3-4A7F-B75D-00A0C9152019}" type="pres">
      <dgm:prSet presAssocID="{ACCBBA14-F514-4290-8FC6-8890458E56E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34F6825-12B9-4C23-8194-5698396F902E}" srcId="{49A009FF-1438-4D8F-B1EE-EC7AD7169945}" destId="{136CE5BC-C388-4FBF-973D-78AC2F153EEC}" srcOrd="1" destOrd="0" parTransId="{0F9C7CC6-5DA3-4448-AACE-AABD2D6CBB67}" sibTransId="{A26B6E2B-B822-419D-B6E1-EA4953001133}"/>
    <dgm:cxn modelId="{EE7A6927-D548-429C-BC78-E1520544EDCE}" type="presOf" srcId="{49A009FF-1438-4D8F-B1EE-EC7AD7169945}" destId="{ECB8F87D-4389-42B7-9E4C-40CBE054EDD1}" srcOrd="0" destOrd="0" presId="urn:microsoft.com/office/officeart/2018/2/layout/IconVerticalSolidList"/>
    <dgm:cxn modelId="{527B7F39-E634-4C28-B612-A3DB827B6DA2}" type="presOf" srcId="{ACCBBA14-F514-4290-8FC6-8890458E56ED}" destId="{AD6934AC-2CF3-4A7F-B75D-00A0C9152019}" srcOrd="0" destOrd="0" presId="urn:microsoft.com/office/officeart/2018/2/layout/IconVerticalSolidList"/>
    <dgm:cxn modelId="{0B4DF58F-99DC-44FE-B99F-5146F00F3D21}" type="presOf" srcId="{24B62EDF-7AF9-4BF3-975B-34D5ED71C821}" destId="{43042786-D740-44F4-9C8E-36485F421513}" srcOrd="0" destOrd="0" presId="urn:microsoft.com/office/officeart/2018/2/layout/IconVerticalSolidList"/>
    <dgm:cxn modelId="{CAFA9DA5-55BF-4646-BE18-7EA0CF773AB7}" srcId="{49A009FF-1438-4D8F-B1EE-EC7AD7169945}" destId="{24B62EDF-7AF9-4BF3-975B-34D5ED71C821}" srcOrd="2" destOrd="0" parTransId="{8CAC80C0-D8B7-4DE0-B628-525B2C652D5D}" sibTransId="{0AC1DAEA-B915-4814-84BD-B974F93C5419}"/>
    <dgm:cxn modelId="{AB5F88A6-B463-4866-B6E3-3B9A2DB8ED57}" srcId="{49A009FF-1438-4D8F-B1EE-EC7AD7169945}" destId="{BEA71780-17A0-405E-BA6D-4A1BDF44AEF9}" srcOrd="0" destOrd="0" parTransId="{41CDA630-5AF8-400A-8F45-72FCE6DA0CAD}" sibTransId="{27B7F372-2D41-4D7B-8F05-D6BBFCFF5ABB}"/>
    <dgm:cxn modelId="{856D2AD6-620C-4543-9AA7-284A519B3887}" type="presOf" srcId="{136CE5BC-C388-4FBF-973D-78AC2F153EEC}" destId="{F5565589-FB73-4FF1-8525-25BB2B7F8CBD}" srcOrd="0" destOrd="0" presId="urn:microsoft.com/office/officeart/2018/2/layout/IconVerticalSolidList"/>
    <dgm:cxn modelId="{50A18ED8-9ABE-4828-815C-3993EC3BA80F}" type="presOf" srcId="{BEA71780-17A0-405E-BA6D-4A1BDF44AEF9}" destId="{B774B765-CD99-464A-A19E-4D1A756968A6}" srcOrd="0" destOrd="0" presId="urn:microsoft.com/office/officeart/2018/2/layout/IconVerticalSolidList"/>
    <dgm:cxn modelId="{5F8D08F3-2ECA-4A11-B9E7-813DCE2A7F6D}" srcId="{49A009FF-1438-4D8F-B1EE-EC7AD7169945}" destId="{ACCBBA14-F514-4290-8FC6-8890458E56ED}" srcOrd="3" destOrd="0" parTransId="{4DB049B0-F064-4F2A-9EC0-1FE6F58A1D25}" sibTransId="{372183F9-F340-4271-A358-1B81B5781990}"/>
    <dgm:cxn modelId="{D1AB8984-5B6C-4D09-9E46-364302129799}" type="presParOf" srcId="{ECB8F87D-4389-42B7-9E4C-40CBE054EDD1}" destId="{A07C4C0F-CB9C-4BD9-9079-176085AA2B01}" srcOrd="0" destOrd="0" presId="urn:microsoft.com/office/officeart/2018/2/layout/IconVerticalSolidList"/>
    <dgm:cxn modelId="{0A91A1E9-2B94-43E0-A728-541DED231084}" type="presParOf" srcId="{A07C4C0F-CB9C-4BD9-9079-176085AA2B01}" destId="{85F2CB66-8173-47F6-A11F-CF8552D6C28A}" srcOrd="0" destOrd="0" presId="urn:microsoft.com/office/officeart/2018/2/layout/IconVerticalSolidList"/>
    <dgm:cxn modelId="{59ECD811-62EB-4410-8341-779922028754}" type="presParOf" srcId="{A07C4C0F-CB9C-4BD9-9079-176085AA2B01}" destId="{6944B8CD-061D-44AB-B210-88FC9AC82931}" srcOrd="1" destOrd="0" presId="urn:microsoft.com/office/officeart/2018/2/layout/IconVerticalSolidList"/>
    <dgm:cxn modelId="{EA7519A0-BEAF-4D15-B97D-FB4B9784ADBD}" type="presParOf" srcId="{A07C4C0F-CB9C-4BD9-9079-176085AA2B01}" destId="{062A7737-2ACB-44D6-998E-15DEBDF65B89}" srcOrd="2" destOrd="0" presId="urn:microsoft.com/office/officeart/2018/2/layout/IconVerticalSolidList"/>
    <dgm:cxn modelId="{6039ED57-1530-4B1C-9D2F-A23BB1CA0CA4}" type="presParOf" srcId="{A07C4C0F-CB9C-4BD9-9079-176085AA2B01}" destId="{B774B765-CD99-464A-A19E-4D1A756968A6}" srcOrd="3" destOrd="0" presId="urn:microsoft.com/office/officeart/2018/2/layout/IconVerticalSolidList"/>
    <dgm:cxn modelId="{17DF51A1-EBBF-4BE0-8831-EF8711A98F29}" type="presParOf" srcId="{ECB8F87D-4389-42B7-9E4C-40CBE054EDD1}" destId="{34FB3CE7-0272-41F8-9385-EBFE7AF812F9}" srcOrd="1" destOrd="0" presId="urn:microsoft.com/office/officeart/2018/2/layout/IconVerticalSolidList"/>
    <dgm:cxn modelId="{BC6FBF65-6574-4006-88AC-DA687AB9B55F}" type="presParOf" srcId="{ECB8F87D-4389-42B7-9E4C-40CBE054EDD1}" destId="{283E807D-F926-4DBB-97CB-720F50325D53}" srcOrd="2" destOrd="0" presId="urn:microsoft.com/office/officeart/2018/2/layout/IconVerticalSolidList"/>
    <dgm:cxn modelId="{C41D656C-8618-4C65-B0E0-53F38FBC36B2}" type="presParOf" srcId="{283E807D-F926-4DBB-97CB-720F50325D53}" destId="{8CDC5201-2AC2-4128-9777-BF6CA17E0C3B}" srcOrd="0" destOrd="0" presId="urn:microsoft.com/office/officeart/2018/2/layout/IconVerticalSolidList"/>
    <dgm:cxn modelId="{DF36A9E3-09B0-4EA9-8D7C-13CDA2C62926}" type="presParOf" srcId="{283E807D-F926-4DBB-97CB-720F50325D53}" destId="{E6F5BBC7-40CA-4396-9FA6-38BF23DD7005}" srcOrd="1" destOrd="0" presId="urn:microsoft.com/office/officeart/2018/2/layout/IconVerticalSolidList"/>
    <dgm:cxn modelId="{F93D479D-C571-4274-96EC-412CD2EBB145}" type="presParOf" srcId="{283E807D-F926-4DBB-97CB-720F50325D53}" destId="{E629ED46-B730-4DC6-9E82-BB85B3B3638E}" srcOrd="2" destOrd="0" presId="urn:microsoft.com/office/officeart/2018/2/layout/IconVerticalSolidList"/>
    <dgm:cxn modelId="{99A8B666-3886-47FE-89E8-7E4EEFBB69BE}" type="presParOf" srcId="{283E807D-F926-4DBB-97CB-720F50325D53}" destId="{F5565589-FB73-4FF1-8525-25BB2B7F8CBD}" srcOrd="3" destOrd="0" presId="urn:microsoft.com/office/officeart/2018/2/layout/IconVerticalSolidList"/>
    <dgm:cxn modelId="{3F84CE97-6629-4794-812F-7776AAE4681C}" type="presParOf" srcId="{ECB8F87D-4389-42B7-9E4C-40CBE054EDD1}" destId="{E4BD853F-0A88-462E-92AC-74E41E31168D}" srcOrd="3" destOrd="0" presId="urn:microsoft.com/office/officeart/2018/2/layout/IconVerticalSolidList"/>
    <dgm:cxn modelId="{59551AF8-2B35-49CB-BFF4-7FAC1C027B19}" type="presParOf" srcId="{ECB8F87D-4389-42B7-9E4C-40CBE054EDD1}" destId="{FDC21C7E-3905-4564-84C1-405A6B9FF793}" srcOrd="4" destOrd="0" presId="urn:microsoft.com/office/officeart/2018/2/layout/IconVerticalSolidList"/>
    <dgm:cxn modelId="{866FA796-4B16-49C3-A177-0F0E17D2C816}" type="presParOf" srcId="{FDC21C7E-3905-4564-84C1-405A6B9FF793}" destId="{8A727942-D75E-4166-B4FF-02319E564880}" srcOrd="0" destOrd="0" presId="urn:microsoft.com/office/officeart/2018/2/layout/IconVerticalSolidList"/>
    <dgm:cxn modelId="{91170784-8A78-42B3-9508-D8CBC599439F}" type="presParOf" srcId="{FDC21C7E-3905-4564-84C1-405A6B9FF793}" destId="{33706286-1586-4B10-9B6D-0C2BEF679885}" srcOrd="1" destOrd="0" presId="urn:microsoft.com/office/officeart/2018/2/layout/IconVerticalSolidList"/>
    <dgm:cxn modelId="{1DFA22ED-5F78-48A7-8BB2-7D66BDCA0A4B}" type="presParOf" srcId="{FDC21C7E-3905-4564-84C1-405A6B9FF793}" destId="{30D0A300-428D-4AB3-A599-42716E24DC91}" srcOrd="2" destOrd="0" presId="urn:microsoft.com/office/officeart/2018/2/layout/IconVerticalSolidList"/>
    <dgm:cxn modelId="{FBDCFF79-9643-4D1A-8045-67122612F883}" type="presParOf" srcId="{FDC21C7E-3905-4564-84C1-405A6B9FF793}" destId="{43042786-D740-44F4-9C8E-36485F421513}" srcOrd="3" destOrd="0" presId="urn:microsoft.com/office/officeart/2018/2/layout/IconVerticalSolidList"/>
    <dgm:cxn modelId="{2178E236-B4E1-4820-A4E3-5FCFFB17DA12}" type="presParOf" srcId="{ECB8F87D-4389-42B7-9E4C-40CBE054EDD1}" destId="{D15D487B-71A4-4CEE-B1AC-7769FDA3057F}" srcOrd="5" destOrd="0" presId="urn:microsoft.com/office/officeart/2018/2/layout/IconVerticalSolidList"/>
    <dgm:cxn modelId="{808292DA-0C6E-4321-BC62-6ADD5E79D15A}" type="presParOf" srcId="{ECB8F87D-4389-42B7-9E4C-40CBE054EDD1}" destId="{4047FBE4-86F9-45D7-83B6-ECBD43AFF490}" srcOrd="6" destOrd="0" presId="urn:microsoft.com/office/officeart/2018/2/layout/IconVerticalSolidList"/>
    <dgm:cxn modelId="{CC7533DD-69E2-46EB-92D2-5D3CD1743403}" type="presParOf" srcId="{4047FBE4-86F9-45D7-83B6-ECBD43AFF490}" destId="{B13C1A75-EF3B-455D-9CD6-974F9255CAC3}" srcOrd="0" destOrd="0" presId="urn:microsoft.com/office/officeart/2018/2/layout/IconVerticalSolidList"/>
    <dgm:cxn modelId="{1C0E8CEA-4F7E-4F21-83CA-DCDE82515EFB}" type="presParOf" srcId="{4047FBE4-86F9-45D7-83B6-ECBD43AFF490}" destId="{F388001E-3489-4072-AD84-FFFFB980F784}" srcOrd="1" destOrd="0" presId="urn:microsoft.com/office/officeart/2018/2/layout/IconVerticalSolidList"/>
    <dgm:cxn modelId="{AA9E88FC-89CA-4766-B368-041B00E5A752}" type="presParOf" srcId="{4047FBE4-86F9-45D7-83B6-ECBD43AFF490}" destId="{DCC72CE3-7006-4701-B348-0B7FC90789BE}" srcOrd="2" destOrd="0" presId="urn:microsoft.com/office/officeart/2018/2/layout/IconVerticalSolidList"/>
    <dgm:cxn modelId="{D099EBCB-36C4-4913-B74F-280C3C8936FC}" type="presParOf" srcId="{4047FBE4-86F9-45D7-83B6-ECBD43AFF490}" destId="{AD6934AC-2CF3-4A7F-B75D-00A0C915201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3DCBCA-FE37-4A5C-B323-DF57C50C341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44A353-91FC-4DF0-B5A4-7BF90792E363}">
      <dgm:prSet/>
      <dgm:spPr/>
      <dgm:t>
        <a:bodyPr/>
        <a:lstStyle/>
        <a:p>
          <a:r>
            <a:rPr lang="en-US"/>
            <a:t>Emiliane Pereira, MPH</a:t>
          </a:r>
        </a:p>
        <a:p>
          <a:r>
            <a:rPr lang="en-US"/>
            <a:t>University of Nebraska Medical Center</a:t>
          </a:r>
        </a:p>
      </dgm:t>
    </dgm:pt>
    <dgm:pt modelId="{04CAAA07-F825-490F-8F58-7B39EA5BF6CA}" type="parTrans" cxnId="{B85F03E3-D3AF-436B-B933-6B1CD5E934EA}">
      <dgm:prSet/>
      <dgm:spPr/>
      <dgm:t>
        <a:bodyPr/>
        <a:lstStyle/>
        <a:p>
          <a:endParaRPr lang="en-US"/>
        </a:p>
      </dgm:t>
    </dgm:pt>
    <dgm:pt modelId="{DD006D52-D6E7-4228-B75E-8C25E15AEF3B}" type="sibTrans" cxnId="{B85F03E3-D3AF-436B-B933-6B1CD5E934EA}">
      <dgm:prSet/>
      <dgm:spPr/>
      <dgm:t>
        <a:bodyPr/>
        <a:lstStyle/>
        <a:p>
          <a:endParaRPr lang="en-US"/>
        </a:p>
      </dgm:t>
    </dgm:pt>
    <dgm:pt modelId="{C50DA8C0-655E-4402-94C1-8FC11840C861}">
      <dgm:prSet/>
      <dgm:spPr/>
      <dgm:t>
        <a:bodyPr/>
        <a:lstStyle/>
        <a:p>
          <a:r>
            <a:rPr lang="en-US"/>
            <a:t>Gabriella Maria McLoughlin, PhD</a:t>
          </a:r>
        </a:p>
        <a:p>
          <a:r>
            <a:rPr lang="en-US"/>
            <a:t>Temple University</a:t>
          </a:r>
        </a:p>
      </dgm:t>
    </dgm:pt>
    <dgm:pt modelId="{5CF54E4A-04C0-454A-A357-77D97E4F88BB}" type="parTrans" cxnId="{FE444B77-00BE-4A84-A8FA-E41FAC61B1F0}">
      <dgm:prSet/>
      <dgm:spPr/>
      <dgm:t>
        <a:bodyPr/>
        <a:lstStyle/>
        <a:p>
          <a:endParaRPr lang="en-US"/>
        </a:p>
      </dgm:t>
    </dgm:pt>
    <dgm:pt modelId="{FECAB877-F3D3-4689-BD11-828216C82543}" type="sibTrans" cxnId="{FE444B77-00BE-4A84-A8FA-E41FAC61B1F0}">
      <dgm:prSet/>
      <dgm:spPr/>
      <dgm:t>
        <a:bodyPr/>
        <a:lstStyle/>
        <a:p>
          <a:endParaRPr lang="en-US"/>
        </a:p>
      </dgm:t>
    </dgm:pt>
    <dgm:pt modelId="{805F29F1-D820-4EAF-A255-359CF915D3E6}">
      <dgm:prSet/>
      <dgm:spPr/>
      <dgm:t>
        <a:bodyPr/>
        <a:lstStyle/>
        <a:p>
          <a:r>
            <a:rPr lang="en-US"/>
            <a:t>Samantha M. Harden, PhD</a:t>
          </a:r>
        </a:p>
        <a:p>
          <a:r>
            <a:rPr lang="en-US"/>
            <a:t>Virginia Tech</a:t>
          </a:r>
        </a:p>
      </dgm:t>
    </dgm:pt>
    <dgm:pt modelId="{A7B760E4-5213-4EC4-89B5-DC455C64CBEB}" type="parTrans" cxnId="{56414DCB-9ED2-471C-B14C-662C7CB06601}">
      <dgm:prSet/>
      <dgm:spPr/>
      <dgm:t>
        <a:bodyPr/>
        <a:lstStyle/>
        <a:p>
          <a:endParaRPr lang="en-US"/>
        </a:p>
      </dgm:t>
    </dgm:pt>
    <dgm:pt modelId="{9A8A6A02-FCC8-4A8C-9E26-730F972128A2}" type="sibTrans" cxnId="{56414DCB-9ED2-471C-B14C-662C7CB06601}">
      <dgm:prSet/>
      <dgm:spPr/>
      <dgm:t>
        <a:bodyPr/>
        <a:lstStyle/>
        <a:p>
          <a:endParaRPr lang="en-US"/>
        </a:p>
      </dgm:t>
    </dgm:pt>
    <dgm:pt modelId="{37F8321A-480E-40C0-8992-EC08E39BA7BE}">
      <dgm:prSet/>
      <dgm:spPr/>
      <dgm:t>
        <a:bodyPr/>
        <a:lstStyle/>
        <a:p>
          <a:r>
            <a:rPr lang="en-US"/>
            <a:t>Marilyn Wende, PhD</a:t>
          </a:r>
        </a:p>
        <a:p>
          <a:r>
            <a:rPr lang="en-US"/>
            <a:t>University of Florida</a:t>
          </a:r>
        </a:p>
      </dgm:t>
    </dgm:pt>
    <dgm:pt modelId="{3341E0D4-E1DC-4B8E-9852-FC761F73F537}" type="parTrans" cxnId="{31B34248-1247-409B-AF29-7403CE51C43D}">
      <dgm:prSet/>
      <dgm:spPr/>
      <dgm:t>
        <a:bodyPr/>
        <a:lstStyle/>
        <a:p>
          <a:endParaRPr lang="en-US"/>
        </a:p>
      </dgm:t>
    </dgm:pt>
    <dgm:pt modelId="{0E3C5C66-90D5-4708-AD6A-C70CBCF7A4AE}" type="sibTrans" cxnId="{31B34248-1247-409B-AF29-7403CE51C43D}">
      <dgm:prSet/>
      <dgm:spPr/>
      <dgm:t>
        <a:bodyPr/>
        <a:lstStyle/>
        <a:p>
          <a:endParaRPr lang="en-US"/>
        </a:p>
      </dgm:t>
    </dgm:pt>
    <dgm:pt modelId="{1C63135F-88BF-4EFB-9143-5EC8C11A1C18}" type="pres">
      <dgm:prSet presAssocID="{CB3DCBCA-FE37-4A5C-B323-DF57C50C3417}" presName="linearFlow" presStyleCnt="0">
        <dgm:presLayoutVars>
          <dgm:dir/>
          <dgm:resizeHandles val="exact"/>
        </dgm:presLayoutVars>
      </dgm:prSet>
      <dgm:spPr/>
    </dgm:pt>
    <dgm:pt modelId="{EC3C0C90-A35B-462C-A550-463CB55C4D51}" type="pres">
      <dgm:prSet presAssocID="{37F8321A-480E-40C0-8992-EC08E39BA7BE}" presName="composite" presStyleCnt="0"/>
      <dgm:spPr/>
    </dgm:pt>
    <dgm:pt modelId="{4752F3DF-0CD1-4956-8C07-EB44DDD65992}" type="pres">
      <dgm:prSet presAssocID="{37F8321A-480E-40C0-8992-EC08E39BA7BE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C4753AB6-C21B-48BA-A954-E3691F51B0F7}" type="pres">
      <dgm:prSet presAssocID="{37F8321A-480E-40C0-8992-EC08E39BA7BE}" presName="txShp" presStyleLbl="node1" presStyleIdx="0" presStyleCnt="4">
        <dgm:presLayoutVars>
          <dgm:bulletEnabled val="1"/>
        </dgm:presLayoutVars>
      </dgm:prSet>
      <dgm:spPr/>
    </dgm:pt>
    <dgm:pt modelId="{D82241E1-17CC-40BD-BE0B-7236D3120DB4}" type="pres">
      <dgm:prSet presAssocID="{0E3C5C66-90D5-4708-AD6A-C70CBCF7A4AE}" presName="spacing" presStyleCnt="0"/>
      <dgm:spPr/>
    </dgm:pt>
    <dgm:pt modelId="{166657CC-8C83-4373-92E2-63DA2CD3FD1F}" type="pres">
      <dgm:prSet presAssocID="{BB44A353-91FC-4DF0-B5A4-7BF90792E363}" presName="composite" presStyleCnt="0"/>
      <dgm:spPr/>
    </dgm:pt>
    <dgm:pt modelId="{89927E2B-AF37-4FB1-98D8-E4B9C441BDB0}" type="pres">
      <dgm:prSet presAssocID="{BB44A353-91FC-4DF0-B5A4-7BF90792E363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74443F8E-0B76-4B60-8E5A-6E69036B09BF}" type="pres">
      <dgm:prSet presAssocID="{BB44A353-91FC-4DF0-B5A4-7BF90792E363}" presName="txShp" presStyleLbl="node1" presStyleIdx="1" presStyleCnt="4">
        <dgm:presLayoutVars>
          <dgm:bulletEnabled val="1"/>
        </dgm:presLayoutVars>
      </dgm:prSet>
      <dgm:spPr/>
    </dgm:pt>
    <dgm:pt modelId="{B329D264-F52E-4344-BDEC-9F31A6908973}" type="pres">
      <dgm:prSet presAssocID="{DD006D52-D6E7-4228-B75E-8C25E15AEF3B}" presName="spacing" presStyleCnt="0"/>
      <dgm:spPr/>
    </dgm:pt>
    <dgm:pt modelId="{4B2F6C55-7009-477A-BE9C-B6B86573D860}" type="pres">
      <dgm:prSet presAssocID="{C50DA8C0-655E-4402-94C1-8FC11840C861}" presName="composite" presStyleCnt="0"/>
      <dgm:spPr/>
    </dgm:pt>
    <dgm:pt modelId="{536A796D-113E-4C0A-9F9C-683F6AB08427}" type="pres">
      <dgm:prSet presAssocID="{C50DA8C0-655E-4402-94C1-8FC11840C861}" presName="imgShp" presStyleLbl="fgImgPlace1" presStyleIdx="2" presStyleCnt="4"/>
      <dgm:spPr>
        <a:blipFill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0EA9FD50-DC52-4F38-8CFA-1013A3940B01}" type="pres">
      <dgm:prSet presAssocID="{C50DA8C0-655E-4402-94C1-8FC11840C861}" presName="txShp" presStyleLbl="node1" presStyleIdx="2" presStyleCnt="4">
        <dgm:presLayoutVars>
          <dgm:bulletEnabled val="1"/>
        </dgm:presLayoutVars>
      </dgm:prSet>
      <dgm:spPr/>
    </dgm:pt>
    <dgm:pt modelId="{7ED22D29-A8F9-4E3F-9A4C-C5BBF9D53233}" type="pres">
      <dgm:prSet presAssocID="{FECAB877-F3D3-4689-BD11-828216C82543}" presName="spacing" presStyleCnt="0"/>
      <dgm:spPr/>
    </dgm:pt>
    <dgm:pt modelId="{53B31A7D-D9DA-4BB9-BB83-A7F0EFC02C8E}" type="pres">
      <dgm:prSet presAssocID="{805F29F1-D820-4EAF-A255-359CF915D3E6}" presName="composite" presStyleCnt="0"/>
      <dgm:spPr/>
    </dgm:pt>
    <dgm:pt modelId="{D533DB81-F02D-464B-BC3A-5D168E4F3341}" type="pres">
      <dgm:prSet presAssocID="{805F29F1-D820-4EAF-A255-359CF915D3E6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BED7B186-23A3-4F4D-A0B6-1C4E7423169A}" type="pres">
      <dgm:prSet presAssocID="{805F29F1-D820-4EAF-A255-359CF915D3E6}" presName="txShp" presStyleLbl="node1" presStyleIdx="3" presStyleCnt="4">
        <dgm:presLayoutVars>
          <dgm:bulletEnabled val="1"/>
        </dgm:presLayoutVars>
      </dgm:prSet>
      <dgm:spPr/>
    </dgm:pt>
  </dgm:ptLst>
  <dgm:cxnLst>
    <dgm:cxn modelId="{3DEBDC1C-93E1-4FB4-AC3F-18AEDE81BF18}" type="presOf" srcId="{CB3DCBCA-FE37-4A5C-B323-DF57C50C3417}" destId="{1C63135F-88BF-4EFB-9143-5EC8C11A1C18}" srcOrd="0" destOrd="0" presId="urn:microsoft.com/office/officeart/2005/8/layout/vList3"/>
    <dgm:cxn modelId="{06DB122E-F130-413D-8861-CBF445F2AA14}" type="presOf" srcId="{BB44A353-91FC-4DF0-B5A4-7BF90792E363}" destId="{74443F8E-0B76-4B60-8E5A-6E69036B09BF}" srcOrd="0" destOrd="0" presId="urn:microsoft.com/office/officeart/2005/8/layout/vList3"/>
    <dgm:cxn modelId="{31B34248-1247-409B-AF29-7403CE51C43D}" srcId="{CB3DCBCA-FE37-4A5C-B323-DF57C50C3417}" destId="{37F8321A-480E-40C0-8992-EC08E39BA7BE}" srcOrd="0" destOrd="0" parTransId="{3341E0D4-E1DC-4B8E-9852-FC761F73F537}" sibTransId="{0E3C5C66-90D5-4708-AD6A-C70CBCF7A4AE}"/>
    <dgm:cxn modelId="{70C8EA74-8BB6-4932-B965-6B7F5F8D4C2C}" type="presOf" srcId="{37F8321A-480E-40C0-8992-EC08E39BA7BE}" destId="{C4753AB6-C21B-48BA-A954-E3691F51B0F7}" srcOrd="0" destOrd="0" presId="urn:microsoft.com/office/officeart/2005/8/layout/vList3"/>
    <dgm:cxn modelId="{FE444B77-00BE-4A84-A8FA-E41FAC61B1F0}" srcId="{CB3DCBCA-FE37-4A5C-B323-DF57C50C3417}" destId="{C50DA8C0-655E-4402-94C1-8FC11840C861}" srcOrd="2" destOrd="0" parTransId="{5CF54E4A-04C0-454A-A357-77D97E4F88BB}" sibTransId="{FECAB877-F3D3-4689-BD11-828216C82543}"/>
    <dgm:cxn modelId="{A5A61798-A0F2-4D87-A4D6-89B0FC1B1E39}" type="presOf" srcId="{C50DA8C0-655E-4402-94C1-8FC11840C861}" destId="{0EA9FD50-DC52-4F38-8CFA-1013A3940B01}" srcOrd="0" destOrd="0" presId="urn:microsoft.com/office/officeart/2005/8/layout/vList3"/>
    <dgm:cxn modelId="{56414DCB-9ED2-471C-B14C-662C7CB06601}" srcId="{CB3DCBCA-FE37-4A5C-B323-DF57C50C3417}" destId="{805F29F1-D820-4EAF-A255-359CF915D3E6}" srcOrd="3" destOrd="0" parTransId="{A7B760E4-5213-4EC4-89B5-DC455C64CBEB}" sibTransId="{9A8A6A02-FCC8-4A8C-9E26-730F972128A2}"/>
    <dgm:cxn modelId="{7F6949E2-C746-4E1C-8F64-A05C419170A3}" type="presOf" srcId="{805F29F1-D820-4EAF-A255-359CF915D3E6}" destId="{BED7B186-23A3-4F4D-A0B6-1C4E7423169A}" srcOrd="0" destOrd="0" presId="urn:microsoft.com/office/officeart/2005/8/layout/vList3"/>
    <dgm:cxn modelId="{B85F03E3-D3AF-436B-B933-6B1CD5E934EA}" srcId="{CB3DCBCA-FE37-4A5C-B323-DF57C50C3417}" destId="{BB44A353-91FC-4DF0-B5A4-7BF90792E363}" srcOrd="1" destOrd="0" parTransId="{04CAAA07-F825-490F-8F58-7B39EA5BF6CA}" sibTransId="{DD006D52-D6E7-4228-B75E-8C25E15AEF3B}"/>
    <dgm:cxn modelId="{28B791A6-4CA9-45CB-BB4D-2CBE285904F9}" type="presParOf" srcId="{1C63135F-88BF-4EFB-9143-5EC8C11A1C18}" destId="{EC3C0C90-A35B-462C-A550-463CB55C4D51}" srcOrd="0" destOrd="0" presId="urn:microsoft.com/office/officeart/2005/8/layout/vList3"/>
    <dgm:cxn modelId="{742F0714-6873-4DDE-BCA6-EE0BB2965C98}" type="presParOf" srcId="{EC3C0C90-A35B-462C-A550-463CB55C4D51}" destId="{4752F3DF-0CD1-4956-8C07-EB44DDD65992}" srcOrd="0" destOrd="0" presId="urn:microsoft.com/office/officeart/2005/8/layout/vList3"/>
    <dgm:cxn modelId="{E04EB81D-DA4E-4371-BC89-6B2DEC980BCB}" type="presParOf" srcId="{EC3C0C90-A35B-462C-A550-463CB55C4D51}" destId="{C4753AB6-C21B-48BA-A954-E3691F51B0F7}" srcOrd="1" destOrd="0" presId="urn:microsoft.com/office/officeart/2005/8/layout/vList3"/>
    <dgm:cxn modelId="{75F283DF-47E6-4CEB-9C37-09F437604F3F}" type="presParOf" srcId="{1C63135F-88BF-4EFB-9143-5EC8C11A1C18}" destId="{D82241E1-17CC-40BD-BE0B-7236D3120DB4}" srcOrd="1" destOrd="0" presId="urn:microsoft.com/office/officeart/2005/8/layout/vList3"/>
    <dgm:cxn modelId="{964350EB-BF73-4010-AF06-6F5B986693C1}" type="presParOf" srcId="{1C63135F-88BF-4EFB-9143-5EC8C11A1C18}" destId="{166657CC-8C83-4373-92E2-63DA2CD3FD1F}" srcOrd="2" destOrd="0" presId="urn:microsoft.com/office/officeart/2005/8/layout/vList3"/>
    <dgm:cxn modelId="{6D8D53B0-9EEF-4586-9973-6F66C3D90ADF}" type="presParOf" srcId="{166657CC-8C83-4373-92E2-63DA2CD3FD1F}" destId="{89927E2B-AF37-4FB1-98D8-E4B9C441BDB0}" srcOrd="0" destOrd="0" presId="urn:microsoft.com/office/officeart/2005/8/layout/vList3"/>
    <dgm:cxn modelId="{EBF3863F-02E2-4177-B858-FD25521DD226}" type="presParOf" srcId="{166657CC-8C83-4373-92E2-63DA2CD3FD1F}" destId="{74443F8E-0B76-4B60-8E5A-6E69036B09BF}" srcOrd="1" destOrd="0" presId="urn:microsoft.com/office/officeart/2005/8/layout/vList3"/>
    <dgm:cxn modelId="{1A6EAB4B-B8C0-47A1-AF50-1294B4D9ABE9}" type="presParOf" srcId="{1C63135F-88BF-4EFB-9143-5EC8C11A1C18}" destId="{B329D264-F52E-4344-BDEC-9F31A6908973}" srcOrd="3" destOrd="0" presId="urn:microsoft.com/office/officeart/2005/8/layout/vList3"/>
    <dgm:cxn modelId="{6E444A74-720A-4B06-987E-7D43DDDBF566}" type="presParOf" srcId="{1C63135F-88BF-4EFB-9143-5EC8C11A1C18}" destId="{4B2F6C55-7009-477A-BE9C-B6B86573D860}" srcOrd="4" destOrd="0" presId="urn:microsoft.com/office/officeart/2005/8/layout/vList3"/>
    <dgm:cxn modelId="{98EFD9E7-3BDE-4DA5-BAA0-4C94349CD832}" type="presParOf" srcId="{4B2F6C55-7009-477A-BE9C-B6B86573D860}" destId="{536A796D-113E-4C0A-9F9C-683F6AB08427}" srcOrd="0" destOrd="0" presId="urn:microsoft.com/office/officeart/2005/8/layout/vList3"/>
    <dgm:cxn modelId="{397F67E1-ECF0-45BD-A583-22C1C564C969}" type="presParOf" srcId="{4B2F6C55-7009-477A-BE9C-B6B86573D860}" destId="{0EA9FD50-DC52-4F38-8CFA-1013A3940B01}" srcOrd="1" destOrd="0" presId="urn:microsoft.com/office/officeart/2005/8/layout/vList3"/>
    <dgm:cxn modelId="{6B2EC1A1-42EC-40C4-8355-3AB2A7FA2C05}" type="presParOf" srcId="{1C63135F-88BF-4EFB-9143-5EC8C11A1C18}" destId="{7ED22D29-A8F9-4E3F-9A4C-C5BBF9D53233}" srcOrd="5" destOrd="0" presId="urn:microsoft.com/office/officeart/2005/8/layout/vList3"/>
    <dgm:cxn modelId="{D35724A7-64FF-4F34-9D5D-531D084146EB}" type="presParOf" srcId="{1C63135F-88BF-4EFB-9143-5EC8C11A1C18}" destId="{53B31A7D-D9DA-4BB9-BB83-A7F0EFC02C8E}" srcOrd="6" destOrd="0" presId="urn:microsoft.com/office/officeart/2005/8/layout/vList3"/>
    <dgm:cxn modelId="{E61E1EB7-FB91-44E5-B7E7-99A3894E0E55}" type="presParOf" srcId="{53B31A7D-D9DA-4BB9-BB83-A7F0EFC02C8E}" destId="{D533DB81-F02D-464B-BC3A-5D168E4F3341}" srcOrd="0" destOrd="0" presId="urn:microsoft.com/office/officeart/2005/8/layout/vList3"/>
    <dgm:cxn modelId="{47EB5156-35F5-4AE5-A585-530E94116819}" type="presParOf" srcId="{53B31A7D-D9DA-4BB9-BB83-A7F0EFC02C8E}" destId="{BED7B186-23A3-4F4D-A0B6-1C4E7423169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C029CB-54D4-4AC7-BD8C-C9F8B1E0F1C1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47B51DC-F62B-40F0-AE70-F6E67CC1214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b="1" baseline="0"/>
            <a:t>Research to practice gap</a:t>
          </a:r>
          <a:endParaRPr lang="en-US" sz="2200" baseline="0"/>
        </a:p>
      </dgm:t>
    </dgm:pt>
    <dgm:pt modelId="{82F90D09-67C0-43C1-A1D4-B9C1C8A7E1BF}" type="parTrans" cxnId="{14F06164-15D3-4450-B0C0-AAFB815EB785}">
      <dgm:prSet/>
      <dgm:spPr/>
      <dgm:t>
        <a:bodyPr/>
        <a:lstStyle/>
        <a:p>
          <a:endParaRPr lang="en-US"/>
        </a:p>
      </dgm:t>
    </dgm:pt>
    <dgm:pt modelId="{65636B8C-1CEE-4C23-A69C-8AA22BAA8A51}" type="sibTrans" cxnId="{14F06164-15D3-4450-B0C0-AAFB815EB785}">
      <dgm:prSet/>
      <dgm:spPr/>
      <dgm:t>
        <a:bodyPr/>
        <a:lstStyle/>
        <a:p>
          <a:endParaRPr lang="en-US"/>
        </a:p>
      </dgm:t>
    </dgm:pt>
    <dgm:pt modelId="{EB5F4AD8-6E92-459E-AE25-8B19776DB2F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b="1"/>
            <a:t>Impacts on health equity</a:t>
          </a:r>
          <a:endParaRPr lang="en-US" sz="2200"/>
        </a:p>
      </dgm:t>
    </dgm:pt>
    <dgm:pt modelId="{F23E39B7-95AF-48E8-8D0F-D6ADD4E7F6D1}" type="parTrans" cxnId="{07FEB59C-A084-457F-8349-50B81E077CA6}">
      <dgm:prSet/>
      <dgm:spPr/>
      <dgm:t>
        <a:bodyPr/>
        <a:lstStyle/>
        <a:p>
          <a:endParaRPr lang="en-US"/>
        </a:p>
      </dgm:t>
    </dgm:pt>
    <dgm:pt modelId="{E91F595E-6152-4942-8D99-2ADFA22C3B57}" type="sibTrans" cxnId="{07FEB59C-A084-457F-8349-50B81E077CA6}">
      <dgm:prSet/>
      <dgm:spPr/>
      <dgm:t>
        <a:bodyPr/>
        <a:lstStyle/>
        <a:p>
          <a:endParaRPr lang="en-US"/>
        </a:p>
      </dgm:t>
    </dgm:pt>
    <dgm:pt modelId="{019BA286-7397-4D74-8CAA-31473C53B8B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b="1"/>
            <a:t>Implementation strategies</a:t>
          </a:r>
          <a:endParaRPr lang="en-US" sz="2200"/>
        </a:p>
      </dgm:t>
    </dgm:pt>
    <dgm:pt modelId="{06037FDE-6E3E-4A85-B284-3F8AE6A2B22C}" type="parTrans" cxnId="{1EDCFCB4-22F5-43A2-92A0-027A5D3AC13D}">
      <dgm:prSet/>
      <dgm:spPr/>
      <dgm:t>
        <a:bodyPr/>
        <a:lstStyle/>
        <a:p>
          <a:endParaRPr lang="en-US"/>
        </a:p>
      </dgm:t>
    </dgm:pt>
    <dgm:pt modelId="{8FC82025-5E38-4787-983C-68CD554EEE2D}" type="sibTrans" cxnId="{1EDCFCB4-22F5-43A2-92A0-027A5D3AC13D}">
      <dgm:prSet/>
      <dgm:spPr/>
      <dgm:t>
        <a:bodyPr/>
        <a:lstStyle/>
        <a:p>
          <a:endParaRPr lang="en-US"/>
        </a:p>
      </dgm:t>
    </dgm:pt>
    <dgm:pt modelId="{EC951C4A-8EED-4764-98C1-0311A47FF02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b="1" dirty="0"/>
            <a:t>New community setting compilation</a:t>
          </a:r>
          <a:endParaRPr lang="en-US" sz="2200" dirty="0"/>
        </a:p>
      </dgm:t>
    </dgm:pt>
    <dgm:pt modelId="{52B1E3B2-B5C3-425C-838A-25F0A609DA3D}" type="parTrans" cxnId="{6F7F16BC-6F43-43AA-83A2-83358AA0AE1D}">
      <dgm:prSet/>
      <dgm:spPr/>
      <dgm:t>
        <a:bodyPr/>
        <a:lstStyle/>
        <a:p>
          <a:endParaRPr lang="en-US"/>
        </a:p>
      </dgm:t>
    </dgm:pt>
    <dgm:pt modelId="{E3B71C81-D83B-405E-AEFF-9C9796C2CC10}" type="sibTrans" cxnId="{6F7F16BC-6F43-43AA-83A2-83358AA0AE1D}">
      <dgm:prSet/>
      <dgm:spPr/>
      <dgm:t>
        <a:bodyPr/>
        <a:lstStyle/>
        <a:p>
          <a:endParaRPr lang="en-US"/>
        </a:p>
      </dgm:t>
    </dgm:pt>
    <dgm:pt modelId="{7843D0CA-61A7-47EB-8105-05FD9CC7FD33}" type="pres">
      <dgm:prSet presAssocID="{B4C029CB-54D4-4AC7-BD8C-C9F8B1E0F1C1}" presName="root" presStyleCnt="0">
        <dgm:presLayoutVars>
          <dgm:dir/>
          <dgm:resizeHandles val="exact"/>
        </dgm:presLayoutVars>
      </dgm:prSet>
      <dgm:spPr/>
    </dgm:pt>
    <dgm:pt modelId="{8D9440BA-DF87-40B1-9818-F2A840BFDC7F}" type="pres">
      <dgm:prSet presAssocID="{047B51DC-F62B-40F0-AE70-F6E67CC1214D}" presName="compNode" presStyleCnt="0"/>
      <dgm:spPr/>
    </dgm:pt>
    <dgm:pt modelId="{5045C517-7495-4DF1-8E0B-84198FB0C80A}" type="pres">
      <dgm:prSet presAssocID="{047B51DC-F62B-40F0-AE70-F6E67CC1214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dge scene with solid fill"/>
        </a:ext>
      </dgm:extLst>
    </dgm:pt>
    <dgm:pt modelId="{AB611962-24EC-4B03-96A3-AC39CB5AADA5}" type="pres">
      <dgm:prSet presAssocID="{047B51DC-F62B-40F0-AE70-F6E67CC1214D}" presName="spaceRect" presStyleCnt="0"/>
      <dgm:spPr/>
    </dgm:pt>
    <dgm:pt modelId="{EAE1647B-1D07-44E4-AD6C-BF7388B5191B}" type="pres">
      <dgm:prSet presAssocID="{047B51DC-F62B-40F0-AE70-F6E67CC1214D}" presName="textRect" presStyleLbl="revTx" presStyleIdx="0" presStyleCnt="4">
        <dgm:presLayoutVars>
          <dgm:chMax val="1"/>
          <dgm:chPref val="1"/>
        </dgm:presLayoutVars>
      </dgm:prSet>
      <dgm:spPr/>
    </dgm:pt>
    <dgm:pt modelId="{0AF34A1B-6C06-4B5E-B459-6AAD2B60F6CF}" type="pres">
      <dgm:prSet presAssocID="{65636B8C-1CEE-4C23-A69C-8AA22BAA8A51}" presName="sibTrans" presStyleCnt="0"/>
      <dgm:spPr/>
    </dgm:pt>
    <dgm:pt modelId="{CD57608D-9AD4-4632-B9AB-7522087AECAF}" type="pres">
      <dgm:prSet presAssocID="{EB5F4AD8-6E92-459E-AE25-8B19776DB2F4}" presName="compNode" presStyleCnt="0"/>
      <dgm:spPr/>
    </dgm:pt>
    <dgm:pt modelId="{6EE25F6C-6AE3-4B1B-9FE6-D9D5AE0C78DF}" type="pres">
      <dgm:prSet presAssocID="{EB5F4AD8-6E92-459E-AE25-8B19776DB2F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ABD2E940-204E-4CAD-A59D-DD3DA60EAB77}" type="pres">
      <dgm:prSet presAssocID="{EB5F4AD8-6E92-459E-AE25-8B19776DB2F4}" presName="spaceRect" presStyleCnt="0"/>
      <dgm:spPr/>
    </dgm:pt>
    <dgm:pt modelId="{11B8751B-D755-4DDD-8CDB-974B35E01775}" type="pres">
      <dgm:prSet presAssocID="{EB5F4AD8-6E92-459E-AE25-8B19776DB2F4}" presName="textRect" presStyleLbl="revTx" presStyleIdx="1" presStyleCnt="4">
        <dgm:presLayoutVars>
          <dgm:chMax val="1"/>
          <dgm:chPref val="1"/>
        </dgm:presLayoutVars>
      </dgm:prSet>
      <dgm:spPr/>
    </dgm:pt>
    <dgm:pt modelId="{3AFDE0D6-D8FE-4DD6-9CC3-82E2F7FB8584}" type="pres">
      <dgm:prSet presAssocID="{E91F595E-6152-4942-8D99-2ADFA22C3B57}" presName="sibTrans" presStyleCnt="0"/>
      <dgm:spPr/>
    </dgm:pt>
    <dgm:pt modelId="{B6BA6C8E-1B80-4778-83FE-786673A66CC6}" type="pres">
      <dgm:prSet presAssocID="{019BA286-7397-4D74-8CAA-31473C53B8B3}" presName="compNode" presStyleCnt="0"/>
      <dgm:spPr/>
    </dgm:pt>
    <dgm:pt modelId="{0932C2E0-ADC9-49EA-BDFB-ABDDDA561350}" type="pres">
      <dgm:prSet presAssocID="{019BA286-7397-4D74-8CAA-31473C53B8B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003CA5F-EAAF-4F6C-BE73-537C353BF6FB}" type="pres">
      <dgm:prSet presAssocID="{019BA286-7397-4D74-8CAA-31473C53B8B3}" presName="spaceRect" presStyleCnt="0"/>
      <dgm:spPr/>
    </dgm:pt>
    <dgm:pt modelId="{9C0A4292-F19D-4902-B71E-B8A0778AE0CD}" type="pres">
      <dgm:prSet presAssocID="{019BA286-7397-4D74-8CAA-31473C53B8B3}" presName="textRect" presStyleLbl="revTx" presStyleIdx="2" presStyleCnt="4">
        <dgm:presLayoutVars>
          <dgm:chMax val="1"/>
          <dgm:chPref val="1"/>
        </dgm:presLayoutVars>
      </dgm:prSet>
      <dgm:spPr/>
    </dgm:pt>
    <dgm:pt modelId="{F0200B4F-8E9D-4303-86EA-F9CBBE8B73CF}" type="pres">
      <dgm:prSet presAssocID="{8FC82025-5E38-4787-983C-68CD554EEE2D}" presName="sibTrans" presStyleCnt="0"/>
      <dgm:spPr/>
    </dgm:pt>
    <dgm:pt modelId="{D554B22A-5687-45E2-B565-16218658F294}" type="pres">
      <dgm:prSet presAssocID="{EC951C4A-8EED-4764-98C1-0311A47FF02E}" presName="compNode" presStyleCnt="0"/>
      <dgm:spPr/>
    </dgm:pt>
    <dgm:pt modelId="{D87BCDA8-439D-46C8-B0C6-61F70CEF7851}" type="pres">
      <dgm:prSet presAssocID="{EC951C4A-8EED-4764-98C1-0311A47FF02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  <dgm:pt modelId="{4FE9115C-22DD-4271-A6BA-62602E42174F}" type="pres">
      <dgm:prSet presAssocID="{EC951C4A-8EED-4764-98C1-0311A47FF02E}" presName="spaceRect" presStyleCnt="0"/>
      <dgm:spPr/>
    </dgm:pt>
    <dgm:pt modelId="{5389B486-2B64-43A9-A807-16ADB44484D2}" type="pres">
      <dgm:prSet presAssocID="{EC951C4A-8EED-4764-98C1-0311A47FF02E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8B9A761-0675-4824-828C-C4C5AAF2B06C}" type="presOf" srcId="{EC951C4A-8EED-4764-98C1-0311A47FF02E}" destId="{5389B486-2B64-43A9-A807-16ADB44484D2}" srcOrd="0" destOrd="0" presId="urn:microsoft.com/office/officeart/2018/2/layout/IconLabelList"/>
    <dgm:cxn modelId="{14F06164-15D3-4450-B0C0-AAFB815EB785}" srcId="{B4C029CB-54D4-4AC7-BD8C-C9F8B1E0F1C1}" destId="{047B51DC-F62B-40F0-AE70-F6E67CC1214D}" srcOrd="0" destOrd="0" parTransId="{82F90D09-67C0-43C1-A1D4-B9C1C8A7E1BF}" sibTransId="{65636B8C-1CEE-4C23-A69C-8AA22BAA8A51}"/>
    <dgm:cxn modelId="{F99C1085-122C-4B8D-8244-1219CE6C080B}" type="presOf" srcId="{019BA286-7397-4D74-8CAA-31473C53B8B3}" destId="{9C0A4292-F19D-4902-B71E-B8A0778AE0CD}" srcOrd="0" destOrd="0" presId="urn:microsoft.com/office/officeart/2018/2/layout/IconLabelList"/>
    <dgm:cxn modelId="{A28F3288-20E7-41C9-9DE7-A15EE5C9908F}" type="presOf" srcId="{047B51DC-F62B-40F0-AE70-F6E67CC1214D}" destId="{EAE1647B-1D07-44E4-AD6C-BF7388B5191B}" srcOrd="0" destOrd="0" presId="urn:microsoft.com/office/officeart/2018/2/layout/IconLabelList"/>
    <dgm:cxn modelId="{07FEB59C-A084-457F-8349-50B81E077CA6}" srcId="{B4C029CB-54D4-4AC7-BD8C-C9F8B1E0F1C1}" destId="{EB5F4AD8-6E92-459E-AE25-8B19776DB2F4}" srcOrd="1" destOrd="0" parTransId="{F23E39B7-95AF-48E8-8D0F-D6ADD4E7F6D1}" sibTransId="{E91F595E-6152-4942-8D99-2ADFA22C3B57}"/>
    <dgm:cxn modelId="{9815D6AF-5BBF-4886-94EA-C664A19C432C}" type="presOf" srcId="{EB5F4AD8-6E92-459E-AE25-8B19776DB2F4}" destId="{11B8751B-D755-4DDD-8CDB-974B35E01775}" srcOrd="0" destOrd="0" presId="urn:microsoft.com/office/officeart/2018/2/layout/IconLabelList"/>
    <dgm:cxn modelId="{1EDCFCB4-22F5-43A2-92A0-027A5D3AC13D}" srcId="{B4C029CB-54D4-4AC7-BD8C-C9F8B1E0F1C1}" destId="{019BA286-7397-4D74-8CAA-31473C53B8B3}" srcOrd="2" destOrd="0" parTransId="{06037FDE-6E3E-4A85-B284-3F8AE6A2B22C}" sibTransId="{8FC82025-5E38-4787-983C-68CD554EEE2D}"/>
    <dgm:cxn modelId="{6F7F16BC-6F43-43AA-83A2-83358AA0AE1D}" srcId="{B4C029CB-54D4-4AC7-BD8C-C9F8B1E0F1C1}" destId="{EC951C4A-8EED-4764-98C1-0311A47FF02E}" srcOrd="3" destOrd="0" parTransId="{52B1E3B2-B5C3-425C-838A-25F0A609DA3D}" sibTransId="{E3B71C81-D83B-405E-AEFF-9C9796C2CC10}"/>
    <dgm:cxn modelId="{0956CBC8-6ED4-4F95-A039-43BFA6401983}" type="presOf" srcId="{B4C029CB-54D4-4AC7-BD8C-C9F8B1E0F1C1}" destId="{7843D0CA-61A7-47EB-8105-05FD9CC7FD33}" srcOrd="0" destOrd="0" presId="urn:microsoft.com/office/officeart/2018/2/layout/IconLabelList"/>
    <dgm:cxn modelId="{F488D0B5-9F4D-440A-B321-505A50695639}" type="presParOf" srcId="{7843D0CA-61A7-47EB-8105-05FD9CC7FD33}" destId="{8D9440BA-DF87-40B1-9818-F2A840BFDC7F}" srcOrd="0" destOrd="0" presId="urn:microsoft.com/office/officeart/2018/2/layout/IconLabelList"/>
    <dgm:cxn modelId="{B44762BD-B4F9-4766-A577-0E3D9DE6DC98}" type="presParOf" srcId="{8D9440BA-DF87-40B1-9818-F2A840BFDC7F}" destId="{5045C517-7495-4DF1-8E0B-84198FB0C80A}" srcOrd="0" destOrd="0" presId="urn:microsoft.com/office/officeart/2018/2/layout/IconLabelList"/>
    <dgm:cxn modelId="{B2A2417C-71C3-4C52-932C-DCD3220CD5C5}" type="presParOf" srcId="{8D9440BA-DF87-40B1-9818-F2A840BFDC7F}" destId="{AB611962-24EC-4B03-96A3-AC39CB5AADA5}" srcOrd="1" destOrd="0" presId="urn:microsoft.com/office/officeart/2018/2/layout/IconLabelList"/>
    <dgm:cxn modelId="{0E8FD791-35D9-4618-83BE-D16F2F576675}" type="presParOf" srcId="{8D9440BA-DF87-40B1-9818-F2A840BFDC7F}" destId="{EAE1647B-1D07-44E4-AD6C-BF7388B5191B}" srcOrd="2" destOrd="0" presId="urn:microsoft.com/office/officeart/2018/2/layout/IconLabelList"/>
    <dgm:cxn modelId="{3439AD57-773F-47F2-AEDA-5C47D014FC84}" type="presParOf" srcId="{7843D0CA-61A7-47EB-8105-05FD9CC7FD33}" destId="{0AF34A1B-6C06-4B5E-B459-6AAD2B60F6CF}" srcOrd="1" destOrd="0" presId="urn:microsoft.com/office/officeart/2018/2/layout/IconLabelList"/>
    <dgm:cxn modelId="{518AA297-8F4E-4C69-989E-4613DD0135A3}" type="presParOf" srcId="{7843D0CA-61A7-47EB-8105-05FD9CC7FD33}" destId="{CD57608D-9AD4-4632-B9AB-7522087AECAF}" srcOrd="2" destOrd="0" presId="urn:microsoft.com/office/officeart/2018/2/layout/IconLabelList"/>
    <dgm:cxn modelId="{1AB3698C-2B79-48F1-B525-CEAA7866ACDA}" type="presParOf" srcId="{CD57608D-9AD4-4632-B9AB-7522087AECAF}" destId="{6EE25F6C-6AE3-4B1B-9FE6-D9D5AE0C78DF}" srcOrd="0" destOrd="0" presId="urn:microsoft.com/office/officeart/2018/2/layout/IconLabelList"/>
    <dgm:cxn modelId="{C6657943-42F8-45E4-B4E4-EB88EA1BF07D}" type="presParOf" srcId="{CD57608D-9AD4-4632-B9AB-7522087AECAF}" destId="{ABD2E940-204E-4CAD-A59D-DD3DA60EAB77}" srcOrd="1" destOrd="0" presId="urn:microsoft.com/office/officeart/2018/2/layout/IconLabelList"/>
    <dgm:cxn modelId="{C5BC25C1-8741-4ED4-9110-63CCC0C7F87B}" type="presParOf" srcId="{CD57608D-9AD4-4632-B9AB-7522087AECAF}" destId="{11B8751B-D755-4DDD-8CDB-974B35E01775}" srcOrd="2" destOrd="0" presId="urn:microsoft.com/office/officeart/2018/2/layout/IconLabelList"/>
    <dgm:cxn modelId="{589B89F5-B681-411E-88BF-130192447477}" type="presParOf" srcId="{7843D0CA-61A7-47EB-8105-05FD9CC7FD33}" destId="{3AFDE0D6-D8FE-4DD6-9CC3-82E2F7FB8584}" srcOrd="3" destOrd="0" presId="urn:microsoft.com/office/officeart/2018/2/layout/IconLabelList"/>
    <dgm:cxn modelId="{D9A06FDB-FFC7-4E2D-BD57-E3FC784E08F3}" type="presParOf" srcId="{7843D0CA-61A7-47EB-8105-05FD9CC7FD33}" destId="{B6BA6C8E-1B80-4778-83FE-786673A66CC6}" srcOrd="4" destOrd="0" presId="urn:microsoft.com/office/officeart/2018/2/layout/IconLabelList"/>
    <dgm:cxn modelId="{CF632DA6-6B3C-4732-A8F5-2EFD84FDF441}" type="presParOf" srcId="{B6BA6C8E-1B80-4778-83FE-786673A66CC6}" destId="{0932C2E0-ADC9-49EA-BDFB-ABDDDA561350}" srcOrd="0" destOrd="0" presId="urn:microsoft.com/office/officeart/2018/2/layout/IconLabelList"/>
    <dgm:cxn modelId="{27ED12D0-A327-4CBB-9D86-1CE49A2834F3}" type="presParOf" srcId="{B6BA6C8E-1B80-4778-83FE-786673A66CC6}" destId="{6003CA5F-EAAF-4F6C-BE73-537C353BF6FB}" srcOrd="1" destOrd="0" presId="urn:microsoft.com/office/officeart/2018/2/layout/IconLabelList"/>
    <dgm:cxn modelId="{3F0B9705-8042-4506-AC3F-115657F8001A}" type="presParOf" srcId="{B6BA6C8E-1B80-4778-83FE-786673A66CC6}" destId="{9C0A4292-F19D-4902-B71E-B8A0778AE0CD}" srcOrd="2" destOrd="0" presId="urn:microsoft.com/office/officeart/2018/2/layout/IconLabelList"/>
    <dgm:cxn modelId="{D98FEC7E-D460-4A0A-A668-91FC44ECE0EC}" type="presParOf" srcId="{7843D0CA-61A7-47EB-8105-05FD9CC7FD33}" destId="{F0200B4F-8E9D-4303-86EA-F9CBBE8B73CF}" srcOrd="5" destOrd="0" presId="urn:microsoft.com/office/officeart/2018/2/layout/IconLabelList"/>
    <dgm:cxn modelId="{68B31493-9F45-4711-BEFE-87A93DE14849}" type="presParOf" srcId="{7843D0CA-61A7-47EB-8105-05FD9CC7FD33}" destId="{D554B22A-5687-45E2-B565-16218658F294}" srcOrd="6" destOrd="0" presId="urn:microsoft.com/office/officeart/2018/2/layout/IconLabelList"/>
    <dgm:cxn modelId="{321759F1-DEB6-4DC1-BB08-BD04679768D3}" type="presParOf" srcId="{D554B22A-5687-45E2-B565-16218658F294}" destId="{D87BCDA8-439D-46C8-B0C6-61F70CEF7851}" srcOrd="0" destOrd="0" presId="urn:microsoft.com/office/officeart/2018/2/layout/IconLabelList"/>
    <dgm:cxn modelId="{E32B25F1-5DD4-4C99-B71E-220FDEEC83C4}" type="presParOf" srcId="{D554B22A-5687-45E2-B565-16218658F294}" destId="{4FE9115C-22DD-4271-A6BA-62602E42174F}" srcOrd="1" destOrd="0" presId="urn:microsoft.com/office/officeart/2018/2/layout/IconLabelList"/>
    <dgm:cxn modelId="{FD197BFE-D2FB-4780-8B04-D6DDB5EBC3B3}" type="presParOf" srcId="{D554B22A-5687-45E2-B565-16218658F294}" destId="{5389B486-2B64-43A9-A807-16ADB44484D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612E37-E4B8-4248-8D23-6A2DDFC33E7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DFF2A4-40C3-463C-B115-08964FAF5E5E}">
      <dgm:prSet/>
      <dgm:spPr>
        <a:solidFill>
          <a:schemeClr val="tx2"/>
        </a:solidFill>
      </dgm:spPr>
      <dgm:t>
        <a:bodyPr lIns="182880" rIns="182880"/>
        <a:lstStyle/>
        <a:p>
          <a:pPr algn="ctr"/>
          <a:r>
            <a:rPr lang="en-US"/>
            <a:t>The intervention/practice/innovation is </a:t>
          </a:r>
          <a:r>
            <a:rPr lang="en-US" b="1"/>
            <a:t>THE THING</a:t>
          </a:r>
          <a:endParaRPr lang="en-US"/>
        </a:p>
      </dgm:t>
    </dgm:pt>
    <dgm:pt modelId="{F556171A-3207-4160-8825-0935163915C8}" type="parTrans" cxnId="{2172F4C4-D4B9-4862-AA9C-A2446664AA13}">
      <dgm:prSet/>
      <dgm:spPr/>
      <dgm:t>
        <a:bodyPr/>
        <a:lstStyle/>
        <a:p>
          <a:pPr algn="ctr"/>
          <a:endParaRPr lang="en-US"/>
        </a:p>
      </dgm:t>
    </dgm:pt>
    <dgm:pt modelId="{F0555407-EE97-4E15-83E4-3938F55E5C07}" type="sibTrans" cxnId="{2172F4C4-D4B9-4862-AA9C-A2446664AA13}">
      <dgm:prSet/>
      <dgm:spPr/>
      <dgm:t>
        <a:bodyPr/>
        <a:lstStyle/>
        <a:p>
          <a:pPr algn="ctr"/>
          <a:endParaRPr lang="en-US"/>
        </a:p>
      </dgm:t>
    </dgm:pt>
    <dgm:pt modelId="{B02720A2-C5AB-419C-9F1A-52DD4BB7532A}">
      <dgm:prSet/>
      <dgm:spPr>
        <a:solidFill>
          <a:schemeClr val="accent2"/>
        </a:solidFill>
      </dgm:spPr>
      <dgm:t>
        <a:bodyPr lIns="182880" rIns="182880"/>
        <a:lstStyle/>
        <a:p>
          <a:pPr algn="ctr"/>
          <a:r>
            <a:rPr lang="en-US"/>
            <a:t>Implementation strategies are </a:t>
          </a:r>
          <a:r>
            <a:rPr lang="en-US" b="1"/>
            <a:t>THE STUFF</a:t>
          </a:r>
          <a:r>
            <a:rPr lang="en-US"/>
            <a:t> </a:t>
          </a:r>
          <a:r>
            <a:rPr lang="en-US" u="none"/>
            <a:t>we do </a:t>
          </a:r>
          <a:r>
            <a:rPr lang="en-US"/>
            <a:t>to try to help people/places </a:t>
          </a:r>
          <a:r>
            <a:rPr lang="en-US" b="1"/>
            <a:t>do the thing</a:t>
          </a:r>
          <a:endParaRPr lang="en-US"/>
        </a:p>
      </dgm:t>
    </dgm:pt>
    <dgm:pt modelId="{3BA0240E-9C2A-4160-8760-DBD58998C567}" type="parTrans" cxnId="{D44ACD13-DB4A-47FA-B19C-B3DADD927844}">
      <dgm:prSet/>
      <dgm:spPr/>
      <dgm:t>
        <a:bodyPr/>
        <a:lstStyle/>
        <a:p>
          <a:pPr algn="ctr"/>
          <a:endParaRPr lang="en-US"/>
        </a:p>
      </dgm:t>
    </dgm:pt>
    <dgm:pt modelId="{6A256FCC-653F-4C50-98FE-B1150B1D030E}" type="sibTrans" cxnId="{D44ACD13-DB4A-47FA-B19C-B3DADD927844}">
      <dgm:prSet/>
      <dgm:spPr/>
      <dgm:t>
        <a:bodyPr/>
        <a:lstStyle/>
        <a:p>
          <a:pPr algn="ctr"/>
          <a:endParaRPr lang="en-US"/>
        </a:p>
      </dgm:t>
    </dgm:pt>
    <dgm:pt modelId="{FDAAA954-3244-4F1F-9416-F8FD8BB29F83}" type="pres">
      <dgm:prSet presAssocID="{E6612E37-E4B8-4248-8D23-6A2DDFC33E77}" presName="linear" presStyleCnt="0">
        <dgm:presLayoutVars>
          <dgm:animLvl val="lvl"/>
          <dgm:resizeHandles val="exact"/>
        </dgm:presLayoutVars>
      </dgm:prSet>
      <dgm:spPr/>
    </dgm:pt>
    <dgm:pt modelId="{07E35847-7AFC-48BB-BEDD-D1EC6C1F5946}" type="pres">
      <dgm:prSet presAssocID="{57DFF2A4-40C3-463C-B115-08964FAF5E5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51B8662-F6DB-4353-823B-02E15B3D806C}" type="pres">
      <dgm:prSet presAssocID="{F0555407-EE97-4E15-83E4-3938F55E5C07}" presName="spacer" presStyleCnt="0"/>
      <dgm:spPr/>
    </dgm:pt>
    <dgm:pt modelId="{933ACFDE-C640-4C7B-BA1D-47B877DF9B5E}" type="pres">
      <dgm:prSet presAssocID="{B02720A2-C5AB-419C-9F1A-52DD4BB7532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44ACD13-DB4A-47FA-B19C-B3DADD927844}" srcId="{E6612E37-E4B8-4248-8D23-6A2DDFC33E77}" destId="{B02720A2-C5AB-419C-9F1A-52DD4BB7532A}" srcOrd="1" destOrd="0" parTransId="{3BA0240E-9C2A-4160-8760-DBD58998C567}" sibTransId="{6A256FCC-653F-4C50-98FE-B1150B1D030E}"/>
    <dgm:cxn modelId="{715F353E-C130-4235-92DD-BF46346AEB3A}" type="presOf" srcId="{B02720A2-C5AB-419C-9F1A-52DD4BB7532A}" destId="{933ACFDE-C640-4C7B-BA1D-47B877DF9B5E}" srcOrd="0" destOrd="0" presId="urn:microsoft.com/office/officeart/2005/8/layout/vList2"/>
    <dgm:cxn modelId="{2172F4C4-D4B9-4862-AA9C-A2446664AA13}" srcId="{E6612E37-E4B8-4248-8D23-6A2DDFC33E77}" destId="{57DFF2A4-40C3-463C-B115-08964FAF5E5E}" srcOrd="0" destOrd="0" parTransId="{F556171A-3207-4160-8825-0935163915C8}" sibTransId="{F0555407-EE97-4E15-83E4-3938F55E5C07}"/>
    <dgm:cxn modelId="{32364ED2-B338-4D1C-8140-6B7A0B5E4243}" type="presOf" srcId="{E6612E37-E4B8-4248-8D23-6A2DDFC33E77}" destId="{FDAAA954-3244-4F1F-9416-F8FD8BB29F83}" srcOrd="0" destOrd="0" presId="urn:microsoft.com/office/officeart/2005/8/layout/vList2"/>
    <dgm:cxn modelId="{ED9947E2-35DD-42A3-BFC0-30D5C3094B22}" type="presOf" srcId="{57DFF2A4-40C3-463C-B115-08964FAF5E5E}" destId="{07E35847-7AFC-48BB-BEDD-D1EC6C1F5946}" srcOrd="0" destOrd="0" presId="urn:microsoft.com/office/officeart/2005/8/layout/vList2"/>
    <dgm:cxn modelId="{B286D54E-372D-45B2-96B9-035AC4C55BDA}" type="presParOf" srcId="{FDAAA954-3244-4F1F-9416-F8FD8BB29F83}" destId="{07E35847-7AFC-48BB-BEDD-D1EC6C1F5946}" srcOrd="0" destOrd="0" presId="urn:microsoft.com/office/officeart/2005/8/layout/vList2"/>
    <dgm:cxn modelId="{12E1717E-70EE-4FDD-8DA5-AA433A0A9A21}" type="presParOf" srcId="{FDAAA954-3244-4F1F-9416-F8FD8BB29F83}" destId="{851B8662-F6DB-4353-823B-02E15B3D806C}" srcOrd="1" destOrd="0" presId="urn:microsoft.com/office/officeart/2005/8/layout/vList2"/>
    <dgm:cxn modelId="{A7A370DA-903D-4D1A-B78C-CFA3671FDAB9}" type="presParOf" srcId="{FDAAA954-3244-4F1F-9416-F8FD8BB29F83}" destId="{933ACFDE-C640-4C7B-BA1D-47B877DF9B5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EFA904-269E-4C3B-8270-0273B1E7C00A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5418135D-6521-4D7D-8942-29E81819F405}">
      <dgm:prSet phldrT="[Text]"/>
      <dgm:spPr/>
      <dgm:t>
        <a:bodyPr/>
        <a:lstStyle/>
        <a:p>
          <a:r>
            <a:rPr lang="en-US"/>
            <a:t>Support System</a:t>
          </a:r>
        </a:p>
      </dgm:t>
    </dgm:pt>
    <dgm:pt modelId="{2194B4EE-E955-43A8-AC7F-09165B447457}" type="parTrans" cxnId="{3F6997F0-9CF6-4688-A5BB-781EAD67052A}">
      <dgm:prSet/>
      <dgm:spPr/>
      <dgm:t>
        <a:bodyPr/>
        <a:lstStyle/>
        <a:p>
          <a:endParaRPr lang="en-US"/>
        </a:p>
      </dgm:t>
    </dgm:pt>
    <dgm:pt modelId="{1981DE7D-B86C-47D7-BFB5-59AA04958C8D}" type="sibTrans" cxnId="{3F6997F0-9CF6-4688-A5BB-781EAD67052A}">
      <dgm:prSet/>
      <dgm:spPr/>
      <dgm:t>
        <a:bodyPr/>
        <a:lstStyle/>
        <a:p>
          <a:endParaRPr lang="en-US"/>
        </a:p>
      </dgm:t>
    </dgm:pt>
    <dgm:pt modelId="{654FF232-A0BD-49CD-AB76-C81F5C38C402}">
      <dgm:prSet phldrT="[Text]"/>
      <dgm:spPr/>
      <dgm:t>
        <a:bodyPr/>
        <a:lstStyle/>
        <a:p>
          <a:r>
            <a:rPr lang="en-US"/>
            <a:t>“The Stuff”</a:t>
          </a:r>
        </a:p>
      </dgm:t>
    </dgm:pt>
    <dgm:pt modelId="{C64EE33B-1FD4-4930-A39F-F3A442B28C46}" type="parTrans" cxnId="{3BD80434-8929-4C7B-ABBA-DC7F566012C7}">
      <dgm:prSet/>
      <dgm:spPr/>
      <dgm:t>
        <a:bodyPr/>
        <a:lstStyle/>
        <a:p>
          <a:endParaRPr lang="en-US"/>
        </a:p>
      </dgm:t>
    </dgm:pt>
    <dgm:pt modelId="{2DF18B8A-9502-4F82-9909-A271B3C3096B}" type="sibTrans" cxnId="{3BD80434-8929-4C7B-ABBA-DC7F566012C7}">
      <dgm:prSet/>
      <dgm:spPr/>
      <dgm:t>
        <a:bodyPr/>
        <a:lstStyle/>
        <a:p>
          <a:endParaRPr lang="en-US"/>
        </a:p>
      </dgm:t>
    </dgm:pt>
    <dgm:pt modelId="{485EE585-7B23-4018-8640-9A6A449CE6DE}">
      <dgm:prSet phldrT="[Text]"/>
      <dgm:spPr/>
      <dgm:t>
        <a:bodyPr/>
        <a:lstStyle/>
        <a:p>
          <a:r>
            <a:rPr lang="en-US"/>
            <a:t>Delivery System</a:t>
          </a:r>
        </a:p>
      </dgm:t>
    </dgm:pt>
    <dgm:pt modelId="{2000DCA9-90CD-4B6D-8460-1F936FCB75E4}" type="parTrans" cxnId="{F9D0EE31-8669-4005-856F-05DFA0341556}">
      <dgm:prSet/>
      <dgm:spPr/>
      <dgm:t>
        <a:bodyPr/>
        <a:lstStyle/>
        <a:p>
          <a:endParaRPr lang="en-US"/>
        </a:p>
      </dgm:t>
    </dgm:pt>
    <dgm:pt modelId="{89CE22D6-2772-4008-9F4F-16373F78DD4B}" type="sibTrans" cxnId="{F9D0EE31-8669-4005-856F-05DFA0341556}">
      <dgm:prSet/>
      <dgm:spPr/>
      <dgm:t>
        <a:bodyPr/>
        <a:lstStyle/>
        <a:p>
          <a:endParaRPr lang="en-US"/>
        </a:p>
      </dgm:t>
    </dgm:pt>
    <dgm:pt modelId="{B371BEDB-85A3-4184-9422-3E98AB426F74}">
      <dgm:prSet/>
      <dgm:spPr/>
      <dgm:t>
        <a:bodyPr/>
        <a:lstStyle/>
        <a:p>
          <a:r>
            <a:rPr lang="en-US"/>
            <a:t>“The Thing”</a:t>
          </a:r>
        </a:p>
      </dgm:t>
    </dgm:pt>
    <dgm:pt modelId="{8EAFECC9-E901-42A0-9146-C91589F38C01}" type="parTrans" cxnId="{49C6DCA7-9193-4AA9-8B0A-DF76D4AEF735}">
      <dgm:prSet/>
      <dgm:spPr/>
      <dgm:t>
        <a:bodyPr/>
        <a:lstStyle/>
        <a:p>
          <a:endParaRPr lang="en-US"/>
        </a:p>
      </dgm:t>
    </dgm:pt>
    <dgm:pt modelId="{9BA11FE9-F900-461E-8DE3-8A5B5C76065A}" type="sibTrans" cxnId="{49C6DCA7-9193-4AA9-8B0A-DF76D4AEF735}">
      <dgm:prSet/>
      <dgm:spPr/>
      <dgm:t>
        <a:bodyPr/>
        <a:lstStyle/>
        <a:p>
          <a:endParaRPr lang="en-US"/>
        </a:p>
      </dgm:t>
    </dgm:pt>
    <dgm:pt modelId="{7FF48A57-24B2-4710-9F55-86033F49DC85}">
      <dgm:prSet/>
      <dgm:spPr/>
      <dgm:t>
        <a:bodyPr/>
        <a:lstStyle/>
        <a:p>
          <a:r>
            <a:rPr lang="en-US" dirty="0"/>
            <a:t>Priority Population</a:t>
          </a:r>
        </a:p>
      </dgm:t>
    </dgm:pt>
    <dgm:pt modelId="{16614B58-2C00-41B9-ACBF-B2E4B791849B}" type="parTrans" cxnId="{983C1925-5372-42D3-BD81-3ACB2307AE3F}">
      <dgm:prSet/>
      <dgm:spPr/>
      <dgm:t>
        <a:bodyPr/>
        <a:lstStyle/>
        <a:p>
          <a:endParaRPr lang="en-US"/>
        </a:p>
      </dgm:t>
    </dgm:pt>
    <dgm:pt modelId="{4434360A-8273-42EF-A1F7-D36CAF1719C1}" type="sibTrans" cxnId="{983C1925-5372-42D3-BD81-3ACB2307AE3F}">
      <dgm:prSet/>
      <dgm:spPr/>
      <dgm:t>
        <a:bodyPr/>
        <a:lstStyle/>
        <a:p>
          <a:endParaRPr lang="en-US"/>
        </a:p>
      </dgm:t>
    </dgm:pt>
    <dgm:pt modelId="{3861342E-7297-414C-94B3-1741000C5D4A}" type="pres">
      <dgm:prSet presAssocID="{D0EFA904-269E-4C3B-8270-0273B1E7C00A}" presName="Name0" presStyleCnt="0">
        <dgm:presLayoutVars>
          <dgm:dir/>
          <dgm:animLvl val="lvl"/>
          <dgm:resizeHandles val="exact"/>
        </dgm:presLayoutVars>
      </dgm:prSet>
      <dgm:spPr/>
    </dgm:pt>
    <dgm:pt modelId="{49ABB4E9-A8D2-4976-9314-0730342852D2}" type="pres">
      <dgm:prSet presAssocID="{5418135D-6521-4D7D-8942-29E81819F405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7419ED50-5D74-4C33-A12D-23BCEF2784C5}" type="pres">
      <dgm:prSet presAssocID="{1981DE7D-B86C-47D7-BFB5-59AA04958C8D}" presName="parTxOnlySpace" presStyleCnt="0"/>
      <dgm:spPr/>
    </dgm:pt>
    <dgm:pt modelId="{F84FF5C1-F0FA-4491-BD76-2E5C637D0CF6}" type="pres">
      <dgm:prSet presAssocID="{654FF232-A0BD-49CD-AB76-C81F5C38C402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B14D54A4-31C2-4A04-ACAA-6B6177CB91A9}" type="pres">
      <dgm:prSet presAssocID="{2DF18B8A-9502-4F82-9909-A271B3C3096B}" presName="parTxOnlySpace" presStyleCnt="0"/>
      <dgm:spPr/>
    </dgm:pt>
    <dgm:pt modelId="{78195F5F-723D-4CD7-A734-0265D135ADE1}" type="pres">
      <dgm:prSet presAssocID="{485EE585-7B23-4018-8640-9A6A449CE6DE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2AF1289B-00C3-465E-8FD3-756F4753C821}" type="pres">
      <dgm:prSet presAssocID="{89CE22D6-2772-4008-9F4F-16373F78DD4B}" presName="parTxOnlySpace" presStyleCnt="0"/>
      <dgm:spPr/>
    </dgm:pt>
    <dgm:pt modelId="{C6DBCE7B-59C9-473B-A7F1-2A53734B126D}" type="pres">
      <dgm:prSet presAssocID="{B371BEDB-85A3-4184-9422-3E98AB426F74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B2D13B23-E3D8-41BD-A04C-F8B43C067115}" type="pres">
      <dgm:prSet presAssocID="{9BA11FE9-F900-461E-8DE3-8A5B5C76065A}" presName="parTxOnlySpace" presStyleCnt="0"/>
      <dgm:spPr/>
    </dgm:pt>
    <dgm:pt modelId="{6183A0D0-9FB8-44A3-A8D5-12710D723F1A}" type="pres">
      <dgm:prSet presAssocID="{7FF48A57-24B2-4710-9F55-86033F49DC85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5120181D-B6BA-4D07-9944-7ED367E810D3}" type="presOf" srcId="{D0EFA904-269E-4C3B-8270-0273B1E7C00A}" destId="{3861342E-7297-414C-94B3-1741000C5D4A}" srcOrd="0" destOrd="0" presId="urn:microsoft.com/office/officeart/2005/8/layout/chevron1"/>
    <dgm:cxn modelId="{983C1925-5372-42D3-BD81-3ACB2307AE3F}" srcId="{D0EFA904-269E-4C3B-8270-0273B1E7C00A}" destId="{7FF48A57-24B2-4710-9F55-86033F49DC85}" srcOrd="4" destOrd="0" parTransId="{16614B58-2C00-41B9-ACBF-B2E4B791849B}" sibTransId="{4434360A-8273-42EF-A1F7-D36CAF1719C1}"/>
    <dgm:cxn modelId="{1D33842D-B56B-4558-A55E-646E220CF64E}" type="presOf" srcId="{7FF48A57-24B2-4710-9F55-86033F49DC85}" destId="{6183A0D0-9FB8-44A3-A8D5-12710D723F1A}" srcOrd="0" destOrd="0" presId="urn:microsoft.com/office/officeart/2005/8/layout/chevron1"/>
    <dgm:cxn modelId="{E7AF422F-A3C4-4F00-B4C1-57D28616683A}" type="presOf" srcId="{B371BEDB-85A3-4184-9422-3E98AB426F74}" destId="{C6DBCE7B-59C9-473B-A7F1-2A53734B126D}" srcOrd="0" destOrd="0" presId="urn:microsoft.com/office/officeart/2005/8/layout/chevron1"/>
    <dgm:cxn modelId="{F9D0EE31-8669-4005-856F-05DFA0341556}" srcId="{D0EFA904-269E-4C3B-8270-0273B1E7C00A}" destId="{485EE585-7B23-4018-8640-9A6A449CE6DE}" srcOrd="2" destOrd="0" parTransId="{2000DCA9-90CD-4B6D-8460-1F936FCB75E4}" sibTransId="{89CE22D6-2772-4008-9F4F-16373F78DD4B}"/>
    <dgm:cxn modelId="{3BD80434-8929-4C7B-ABBA-DC7F566012C7}" srcId="{D0EFA904-269E-4C3B-8270-0273B1E7C00A}" destId="{654FF232-A0BD-49CD-AB76-C81F5C38C402}" srcOrd="1" destOrd="0" parTransId="{C64EE33B-1FD4-4930-A39F-F3A442B28C46}" sibTransId="{2DF18B8A-9502-4F82-9909-A271B3C3096B}"/>
    <dgm:cxn modelId="{B924B285-EDE4-46C4-AF79-7C4A4A948356}" type="presOf" srcId="{654FF232-A0BD-49CD-AB76-C81F5C38C402}" destId="{F84FF5C1-F0FA-4491-BD76-2E5C637D0CF6}" srcOrd="0" destOrd="0" presId="urn:microsoft.com/office/officeart/2005/8/layout/chevron1"/>
    <dgm:cxn modelId="{0300E191-B285-4C2E-AD6F-E7F092948A91}" type="presOf" srcId="{485EE585-7B23-4018-8640-9A6A449CE6DE}" destId="{78195F5F-723D-4CD7-A734-0265D135ADE1}" srcOrd="0" destOrd="0" presId="urn:microsoft.com/office/officeart/2005/8/layout/chevron1"/>
    <dgm:cxn modelId="{49C6DCA7-9193-4AA9-8B0A-DF76D4AEF735}" srcId="{D0EFA904-269E-4C3B-8270-0273B1E7C00A}" destId="{B371BEDB-85A3-4184-9422-3E98AB426F74}" srcOrd="3" destOrd="0" parTransId="{8EAFECC9-E901-42A0-9146-C91589F38C01}" sibTransId="{9BA11FE9-F900-461E-8DE3-8A5B5C76065A}"/>
    <dgm:cxn modelId="{0841E2C5-7161-4B7D-9225-56522E4A247C}" type="presOf" srcId="{5418135D-6521-4D7D-8942-29E81819F405}" destId="{49ABB4E9-A8D2-4976-9314-0730342852D2}" srcOrd="0" destOrd="0" presId="urn:microsoft.com/office/officeart/2005/8/layout/chevron1"/>
    <dgm:cxn modelId="{3F6997F0-9CF6-4688-A5BB-781EAD67052A}" srcId="{D0EFA904-269E-4C3B-8270-0273B1E7C00A}" destId="{5418135D-6521-4D7D-8942-29E81819F405}" srcOrd="0" destOrd="0" parTransId="{2194B4EE-E955-43A8-AC7F-09165B447457}" sibTransId="{1981DE7D-B86C-47D7-BFB5-59AA04958C8D}"/>
    <dgm:cxn modelId="{408C67A0-65AA-4F3D-BDD7-97186EA6211C}" type="presParOf" srcId="{3861342E-7297-414C-94B3-1741000C5D4A}" destId="{49ABB4E9-A8D2-4976-9314-0730342852D2}" srcOrd="0" destOrd="0" presId="urn:microsoft.com/office/officeart/2005/8/layout/chevron1"/>
    <dgm:cxn modelId="{5EBCEA01-ED8A-43A7-986B-CC44C07CDBCB}" type="presParOf" srcId="{3861342E-7297-414C-94B3-1741000C5D4A}" destId="{7419ED50-5D74-4C33-A12D-23BCEF2784C5}" srcOrd="1" destOrd="0" presId="urn:microsoft.com/office/officeart/2005/8/layout/chevron1"/>
    <dgm:cxn modelId="{613DF7DA-AB70-4933-9E99-E681B91536A6}" type="presParOf" srcId="{3861342E-7297-414C-94B3-1741000C5D4A}" destId="{F84FF5C1-F0FA-4491-BD76-2E5C637D0CF6}" srcOrd="2" destOrd="0" presId="urn:microsoft.com/office/officeart/2005/8/layout/chevron1"/>
    <dgm:cxn modelId="{41D0F553-68A2-42E0-96F5-4268E4AA5E9D}" type="presParOf" srcId="{3861342E-7297-414C-94B3-1741000C5D4A}" destId="{B14D54A4-31C2-4A04-ACAA-6B6177CB91A9}" srcOrd="3" destOrd="0" presId="urn:microsoft.com/office/officeart/2005/8/layout/chevron1"/>
    <dgm:cxn modelId="{E0F6C11C-454B-48FB-A9D8-7B8AB31F941B}" type="presParOf" srcId="{3861342E-7297-414C-94B3-1741000C5D4A}" destId="{78195F5F-723D-4CD7-A734-0265D135ADE1}" srcOrd="4" destOrd="0" presId="urn:microsoft.com/office/officeart/2005/8/layout/chevron1"/>
    <dgm:cxn modelId="{FD0670DB-2B9E-4686-AF72-12006744C060}" type="presParOf" srcId="{3861342E-7297-414C-94B3-1741000C5D4A}" destId="{2AF1289B-00C3-465E-8FD3-756F4753C821}" srcOrd="5" destOrd="0" presId="urn:microsoft.com/office/officeart/2005/8/layout/chevron1"/>
    <dgm:cxn modelId="{9BBE0A7B-DB67-4737-8FB9-402C3E24C057}" type="presParOf" srcId="{3861342E-7297-414C-94B3-1741000C5D4A}" destId="{C6DBCE7B-59C9-473B-A7F1-2A53734B126D}" srcOrd="6" destOrd="0" presId="urn:microsoft.com/office/officeart/2005/8/layout/chevron1"/>
    <dgm:cxn modelId="{19D039DB-83A9-4386-8FB6-647F618818C3}" type="presParOf" srcId="{3861342E-7297-414C-94B3-1741000C5D4A}" destId="{B2D13B23-E3D8-41BD-A04C-F8B43C067115}" srcOrd="7" destOrd="0" presId="urn:microsoft.com/office/officeart/2005/8/layout/chevron1"/>
    <dgm:cxn modelId="{6EED8C92-D707-4BF9-BA55-65235CA04487}" type="presParOf" srcId="{3861342E-7297-414C-94B3-1741000C5D4A}" destId="{6183A0D0-9FB8-44A3-A8D5-12710D723F1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08EBC0A-A77B-445D-B7E7-33F4ED3B5E98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F4B4982-6307-4A4A-BF81-B23819669B49}">
      <dgm:prSet/>
      <dgm:spPr/>
      <dgm:t>
        <a:bodyPr/>
        <a:lstStyle/>
        <a:p>
          <a:r>
            <a:rPr lang="en-US"/>
            <a:t>Qualitative study</a:t>
          </a:r>
        </a:p>
      </dgm:t>
    </dgm:pt>
    <dgm:pt modelId="{8F026690-D45F-4C77-A13E-17C8619B1C6D}" type="parTrans" cxnId="{63C6CA96-3911-461E-99DD-550BA80E9BEB}">
      <dgm:prSet/>
      <dgm:spPr/>
      <dgm:t>
        <a:bodyPr/>
        <a:lstStyle/>
        <a:p>
          <a:endParaRPr lang="en-US"/>
        </a:p>
      </dgm:t>
    </dgm:pt>
    <dgm:pt modelId="{DD626D8C-A784-4782-8C18-E51D28C709FE}" type="sibTrans" cxnId="{63C6CA96-3911-461E-99DD-550BA80E9BEB}">
      <dgm:prSet/>
      <dgm:spPr/>
      <dgm:t>
        <a:bodyPr/>
        <a:lstStyle/>
        <a:p>
          <a:endParaRPr lang="en-US"/>
        </a:p>
      </dgm:t>
    </dgm:pt>
    <dgm:pt modelId="{2E3D35A0-8F75-4802-9514-821865B88F29}">
      <dgm:prSet/>
      <dgm:spPr/>
      <dgm:t>
        <a:bodyPr/>
        <a:lstStyle/>
        <a:p>
          <a:r>
            <a:rPr lang="en-US"/>
            <a:t>Researchers and practitioners</a:t>
          </a:r>
        </a:p>
      </dgm:t>
    </dgm:pt>
    <dgm:pt modelId="{53CACF5E-9D85-47C7-9E14-42493D72C6BF}" type="parTrans" cxnId="{60D04894-04BB-46DF-8B44-83EB40C31BE9}">
      <dgm:prSet/>
      <dgm:spPr/>
      <dgm:t>
        <a:bodyPr/>
        <a:lstStyle/>
        <a:p>
          <a:endParaRPr lang="en-US"/>
        </a:p>
      </dgm:t>
    </dgm:pt>
    <dgm:pt modelId="{9449C0B3-DB58-485B-BD8D-58246E868BC4}" type="sibTrans" cxnId="{60D04894-04BB-46DF-8B44-83EB40C31BE9}">
      <dgm:prSet/>
      <dgm:spPr/>
      <dgm:t>
        <a:bodyPr/>
        <a:lstStyle/>
        <a:p>
          <a:endParaRPr lang="en-US"/>
        </a:p>
      </dgm:t>
    </dgm:pt>
    <dgm:pt modelId="{3A70D620-7CF9-49EA-A2A7-B3C2B7364EE2}">
      <dgm:prSet/>
      <dgm:spPr/>
      <dgm:t>
        <a:bodyPr/>
        <a:lstStyle/>
        <a:p>
          <a:r>
            <a:rPr lang="en-US"/>
            <a:t>Emic approach</a:t>
          </a:r>
        </a:p>
      </dgm:t>
    </dgm:pt>
    <dgm:pt modelId="{E0B820F1-D40B-4B21-B622-71C540A5249D}" type="parTrans" cxnId="{51B6CBF2-B4EF-4056-99CB-B5A3390B4211}">
      <dgm:prSet/>
      <dgm:spPr/>
      <dgm:t>
        <a:bodyPr/>
        <a:lstStyle/>
        <a:p>
          <a:endParaRPr lang="en-US"/>
        </a:p>
      </dgm:t>
    </dgm:pt>
    <dgm:pt modelId="{C796A963-D077-4302-99EE-4B0A95B425A9}" type="sibTrans" cxnId="{51B6CBF2-B4EF-4056-99CB-B5A3390B4211}">
      <dgm:prSet/>
      <dgm:spPr/>
      <dgm:t>
        <a:bodyPr/>
        <a:lstStyle/>
        <a:p>
          <a:endParaRPr lang="en-US"/>
        </a:p>
      </dgm:t>
    </dgm:pt>
    <dgm:pt modelId="{51192284-D627-4F26-8366-C1B8573BADA4}">
      <dgm:prSet/>
      <dgm:spPr/>
      <dgm:t>
        <a:bodyPr/>
        <a:lstStyle/>
        <a:p>
          <a:r>
            <a:rPr lang="en-US"/>
            <a:t>Purposive and snowball sampling</a:t>
          </a:r>
        </a:p>
      </dgm:t>
    </dgm:pt>
    <dgm:pt modelId="{A1D5D2AC-0E11-4C53-82B1-FF5DAC1E30C8}" type="parTrans" cxnId="{9A7ABFAD-2E72-4086-9855-78D943B4A875}">
      <dgm:prSet/>
      <dgm:spPr/>
      <dgm:t>
        <a:bodyPr/>
        <a:lstStyle/>
        <a:p>
          <a:endParaRPr lang="en-US"/>
        </a:p>
      </dgm:t>
    </dgm:pt>
    <dgm:pt modelId="{2C31CA16-03C4-4851-8864-F22D020F3E73}" type="sibTrans" cxnId="{9A7ABFAD-2E72-4086-9855-78D943B4A875}">
      <dgm:prSet/>
      <dgm:spPr/>
      <dgm:t>
        <a:bodyPr/>
        <a:lstStyle/>
        <a:p>
          <a:endParaRPr lang="en-US"/>
        </a:p>
      </dgm:t>
    </dgm:pt>
    <dgm:pt modelId="{F9FB2F16-62B5-46AC-AF74-38DB0CCC9452}" type="pres">
      <dgm:prSet presAssocID="{108EBC0A-A77B-445D-B7E7-33F4ED3B5E98}" presName="root" presStyleCnt="0">
        <dgm:presLayoutVars>
          <dgm:dir/>
          <dgm:resizeHandles val="exact"/>
        </dgm:presLayoutVars>
      </dgm:prSet>
      <dgm:spPr/>
    </dgm:pt>
    <dgm:pt modelId="{47785B5B-E23C-41B0-8028-E544F96A652F}" type="pres">
      <dgm:prSet presAssocID="{7F4B4982-6307-4A4A-BF81-B23819669B49}" presName="compNode" presStyleCnt="0"/>
      <dgm:spPr/>
    </dgm:pt>
    <dgm:pt modelId="{9AA71E77-6830-4E1E-B3AC-E3CFC8FC6C70}" type="pres">
      <dgm:prSet presAssocID="{7F4B4982-6307-4A4A-BF81-B23819669B4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19D87B5F-A3E7-4976-A227-1132CF8B6969}" type="pres">
      <dgm:prSet presAssocID="{7F4B4982-6307-4A4A-BF81-B23819669B49}" presName="spaceRect" presStyleCnt="0"/>
      <dgm:spPr/>
    </dgm:pt>
    <dgm:pt modelId="{2B854106-6D10-4C57-9C29-6EF43C4BC3FB}" type="pres">
      <dgm:prSet presAssocID="{7F4B4982-6307-4A4A-BF81-B23819669B49}" presName="textRect" presStyleLbl="revTx" presStyleIdx="0" presStyleCnt="4">
        <dgm:presLayoutVars>
          <dgm:chMax val="1"/>
          <dgm:chPref val="1"/>
        </dgm:presLayoutVars>
      </dgm:prSet>
      <dgm:spPr/>
    </dgm:pt>
    <dgm:pt modelId="{6A5FC22D-EC36-4635-8898-BED1AEB1188A}" type="pres">
      <dgm:prSet presAssocID="{DD626D8C-A784-4782-8C18-E51D28C709FE}" presName="sibTrans" presStyleCnt="0"/>
      <dgm:spPr/>
    </dgm:pt>
    <dgm:pt modelId="{92FA6100-D5E9-420A-9138-BC036D1139F7}" type="pres">
      <dgm:prSet presAssocID="{2E3D35A0-8F75-4802-9514-821865B88F29}" presName="compNode" presStyleCnt="0"/>
      <dgm:spPr/>
    </dgm:pt>
    <dgm:pt modelId="{F2DCA612-4F98-4443-AE0C-9321E75C47E0}" type="pres">
      <dgm:prSet presAssocID="{2E3D35A0-8F75-4802-9514-821865B88F2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01570198-B4E0-4174-9154-FB2CDA376362}" type="pres">
      <dgm:prSet presAssocID="{2E3D35A0-8F75-4802-9514-821865B88F29}" presName="spaceRect" presStyleCnt="0"/>
      <dgm:spPr/>
    </dgm:pt>
    <dgm:pt modelId="{00C80BB0-9C9B-43E3-9196-A1DD4BD7C8B3}" type="pres">
      <dgm:prSet presAssocID="{2E3D35A0-8F75-4802-9514-821865B88F29}" presName="textRect" presStyleLbl="revTx" presStyleIdx="1" presStyleCnt="4">
        <dgm:presLayoutVars>
          <dgm:chMax val="1"/>
          <dgm:chPref val="1"/>
        </dgm:presLayoutVars>
      </dgm:prSet>
      <dgm:spPr/>
    </dgm:pt>
    <dgm:pt modelId="{1BC796E4-8071-42E5-A6B3-56644D0334B7}" type="pres">
      <dgm:prSet presAssocID="{9449C0B3-DB58-485B-BD8D-58246E868BC4}" presName="sibTrans" presStyleCnt="0"/>
      <dgm:spPr/>
    </dgm:pt>
    <dgm:pt modelId="{D17447AA-B6BD-4E5F-9EBF-3960B0E3E247}" type="pres">
      <dgm:prSet presAssocID="{3A70D620-7CF9-49EA-A2A7-B3C2B7364EE2}" presName="compNode" presStyleCnt="0"/>
      <dgm:spPr/>
    </dgm:pt>
    <dgm:pt modelId="{64874B82-396D-42CA-B236-62E4CFA71BA6}" type="pres">
      <dgm:prSet presAssocID="{3A70D620-7CF9-49EA-A2A7-B3C2B7364EE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AD22C5D-5C52-420F-BBE6-7439293DB91C}" type="pres">
      <dgm:prSet presAssocID="{3A70D620-7CF9-49EA-A2A7-B3C2B7364EE2}" presName="spaceRect" presStyleCnt="0"/>
      <dgm:spPr/>
    </dgm:pt>
    <dgm:pt modelId="{D1BC52CB-C1D4-474F-8124-859F69A55D35}" type="pres">
      <dgm:prSet presAssocID="{3A70D620-7CF9-49EA-A2A7-B3C2B7364EE2}" presName="textRect" presStyleLbl="revTx" presStyleIdx="2" presStyleCnt="4">
        <dgm:presLayoutVars>
          <dgm:chMax val="1"/>
          <dgm:chPref val="1"/>
        </dgm:presLayoutVars>
      </dgm:prSet>
      <dgm:spPr/>
    </dgm:pt>
    <dgm:pt modelId="{F77787F8-813A-4FA6-9645-F92E4C17756E}" type="pres">
      <dgm:prSet presAssocID="{C796A963-D077-4302-99EE-4B0A95B425A9}" presName="sibTrans" presStyleCnt="0"/>
      <dgm:spPr/>
    </dgm:pt>
    <dgm:pt modelId="{79DF5D86-AF42-49DD-AAD7-B58F166DB9C4}" type="pres">
      <dgm:prSet presAssocID="{51192284-D627-4F26-8366-C1B8573BADA4}" presName="compNode" presStyleCnt="0"/>
      <dgm:spPr/>
    </dgm:pt>
    <dgm:pt modelId="{4FCF66EA-1986-4748-BCFB-39838349A2F6}" type="pres">
      <dgm:prSet presAssocID="{51192284-D627-4F26-8366-C1B8573BADA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nn Diagram"/>
        </a:ext>
      </dgm:extLst>
    </dgm:pt>
    <dgm:pt modelId="{D1FDCB5D-454B-4553-8A96-2E569633ECE2}" type="pres">
      <dgm:prSet presAssocID="{51192284-D627-4F26-8366-C1B8573BADA4}" presName="spaceRect" presStyleCnt="0"/>
      <dgm:spPr/>
    </dgm:pt>
    <dgm:pt modelId="{1D4EC43C-BEB3-461A-9C3C-AA63A5CB6AC1}" type="pres">
      <dgm:prSet presAssocID="{51192284-D627-4F26-8366-C1B8573BADA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DADA712C-F88F-48D1-9A05-163AB124FDA3}" type="presOf" srcId="{51192284-D627-4F26-8366-C1B8573BADA4}" destId="{1D4EC43C-BEB3-461A-9C3C-AA63A5CB6AC1}" srcOrd="0" destOrd="0" presId="urn:microsoft.com/office/officeart/2018/2/layout/IconLabelList"/>
    <dgm:cxn modelId="{4392DB30-DCDB-4954-A34D-FF2493DDFFCA}" type="presOf" srcId="{2E3D35A0-8F75-4802-9514-821865B88F29}" destId="{00C80BB0-9C9B-43E3-9196-A1DD4BD7C8B3}" srcOrd="0" destOrd="0" presId="urn:microsoft.com/office/officeart/2018/2/layout/IconLabelList"/>
    <dgm:cxn modelId="{60D04894-04BB-46DF-8B44-83EB40C31BE9}" srcId="{108EBC0A-A77B-445D-B7E7-33F4ED3B5E98}" destId="{2E3D35A0-8F75-4802-9514-821865B88F29}" srcOrd="1" destOrd="0" parTransId="{53CACF5E-9D85-47C7-9E14-42493D72C6BF}" sibTransId="{9449C0B3-DB58-485B-BD8D-58246E868BC4}"/>
    <dgm:cxn modelId="{63C6CA96-3911-461E-99DD-550BA80E9BEB}" srcId="{108EBC0A-A77B-445D-B7E7-33F4ED3B5E98}" destId="{7F4B4982-6307-4A4A-BF81-B23819669B49}" srcOrd="0" destOrd="0" parTransId="{8F026690-D45F-4C77-A13E-17C8619B1C6D}" sibTransId="{DD626D8C-A784-4782-8C18-E51D28C709FE}"/>
    <dgm:cxn modelId="{9A7ABFAD-2E72-4086-9855-78D943B4A875}" srcId="{108EBC0A-A77B-445D-B7E7-33F4ED3B5E98}" destId="{51192284-D627-4F26-8366-C1B8573BADA4}" srcOrd="3" destOrd="0" parTransId="{A1D5D2AC-0E11-4C53-82B1-FF5DAC1E30C8}" sibTransId="{2C31CA16-03C4-4851-8864-F22D020F3E73}"/>
    <dgm:cxn modelId="{343472B4-7A54-42F4-A025-A9509CDCA727}" type="presOf" srcId="{7F4B4982-6307-4A4A-BF81-B23819669B49}" destId="{2B854106-6D10-4C57-9C29-6EF43C4BC3FB}" srcOrd="0" destOrd="0" presId="urn:microsoft.com/office/officeart/2018/2/layout/IconLabelList"/>
    <dgm:cxn modelId="{F4E657C1-D4EC-4F3A-B708-321A567F8BA9}" type="presOf" srcId="{3A70D620-7CF9-49EA-A2A7-B3C2B7364EE2}" destId="{D1BC52CB-C1D4-474F-8124-859F69A55D35}" srcOrd="0" destOrd="0" presId="urn:microsoft.com/office/officeart/2018/2/layout/IconLabelList"/>
    <dgm:cxn modelId="{51B6CBF2-B4EF-4056-99CB-B5A3390B4211}" srcId="{108EBC0A-A77B-445D-B7E7-33F4ED3B5E98}" destId="{3A70D620-7CF9-49EA-A2A7-B3C2B7364EE2}" srcOrd="2" destOrd="0" parTransId="{E0B820F1-D40B-4B21-B622-71C540A5249D}" sibTransId="{C796A963-D077-4302-99EE-4B0A95B425A9}"/>
    <dgm:cxn modelId="{2EF3D7F9-62CA-4413-9D9E-DE29EAB5978B}" type="presOf" srcId="{108EBC0A-A77B-445D-B7E7-33F4ED3B5E98}" destId="{F9FB2F16-62B5-46AC-AF74-38DB0CCC9452}" srcOrd="0" destOrd="0" presId="urn:microsoft.com/office/officeart/2018/2/layout/IconLabelList"/>
    <dgm:cxn modelId="{9747FF63-CDF3-42C4-AC61-B56F7B07A505}" type="presParOf" srcId="{F9FB2F16-62B5-46AC-AF74-38DB0CCC9452}" destId="{47785B5B-E23C-41B0-8028-E544F96A652F}" srcOrd="0" destOrd="0" presId="urn:microsoft.com/office/officeart/2018/2/layout/IconLabelList"/>
    <dgm:cxn modelId="{6C77861A-AABC-4B79-9DAE-E1A42D1A5908}" type="presParOf" srcId="{47785B5B-E23C-41B0-8028-E544F96A652F}" destId="{9AA71E77-6830-4E1E-B3AC-E3CFC8FC6C70}" srcOrd="0" destOrd="0" presId="urn:microsoft.com/office/officeart/2018/2/layout/IconLabelList"/>
    <dgm:cxn modelId="{0F43EE4E-9AD7-4C25-8979-370477BC4E13}" type="presParOf" srcId="{47785B5B-E23C-41B0-8028-E544F96A652F}" destId="{19D87B5F-A3E7-4976-A227-1132CF8B6969}" srcOrd="1" destOrd="0" presId="urn:microsoft.com/office/officeart/2018/2/layout/IconLabelList"/>
    <dgm:cxn modelId="{0550705F-659C-493E-92DA-4D5BB0F15BFD}" type="presParOf" srcId="{47785B5B-E23C-41B0-8028-E544F96A652F}" destId="{2B854106-6D10-4C57-9C29-6EF43C4BC3FB}" srcOrd="2" destOrd="0" presId="urn:microsoft.com/office/officeart/2018/2/layout/IconLabelList"/>
    <dgm:cxn modelId="{8CAA2B8E-F7A1-42E2-BE37-008535FA03F6}" type="presParOf" srcId="{F9FB2F16-62B5-46AC-AF74-38DB0CCC9452}" destId="{6A5FC22D-EC36-4635-8898-BED1AEB1188A}" srcOrd="1" destOrd="0" presId="urn:microsoft.com/office/officeart/2018/2/layout/IconLabelList"/>
    <dgm:cxn modelId="{7D9057AD-55F6-48BE-ADCB-630E6D79F2CB}" type="presParOf" srcId="{F9FB2F16-62B5-46AC-AF74-38DB0CCC9452}" destId="{92FA6100-D5E9-420A-9138-BC036D1139F7}" srcOrd="2" destOrd="0" presId="urn:microsoft.com/office/officeart/2018/2/layout/IconLabelList"/>
    <dgm:cxn modelId="{807B47C4-5497-4A27-BB2E-E300C3CEF785}" type="presParOf" srcId="{92FA6100-D5E9-420A-9138-BC036D1139F7}" destId="{F2DCA612-4F98-4443-AE0C-9321E75C47E0}" srcOrd="0" destOrd="0" presId="urn:microsoft.com/office/officeart/2018/2/layout/IconLabelList"/>
    <dgm:cxn modelId="{3BB92F62-A903-4676-A5F7-AFC882B08A8A}" type="presParOf" srcId="{92FA6100-D5E9-420A-9138-BC036D1139F7}" destId="{01570198-B4E0-4174-9154-FB2CDA376362}" srcOrd="1" destOrd="0" presId="urn:microsoft.com/office/officeart/2018/2/layout/IconLabelList"/>
    <dgm:cxn modelId="{5D549CBE-B733-4BC1-95A8-83743986883F}" type="presParOf" srcId="{92FA6100-D5E9-420A-9138-BC036D1139F7}" destId="{00C80BB0-9C9B-43E3-9196-A1DD4BD7C8B3}" srcOrd="2" destOrd="0" presId="urn:microsoft.com/office/officeart/2018/2/layout/IconLabelList"/>
    <dgm:cxn modelId="{07F2BDE4-DC48-4D94-BBD0-CD24399DF9A5}" type="presParOf" srcId="{F9FB2F16-62B5-46AC-AF74-38DB0CCC9452}" destId="{1BC796E4-8071-42E5-A6B3-56644D0334B7}" srcOrd="3" destOrd="0" presId="urn:microsoft.com/office/officeart/2018/2/layout/IconLabelList"/>
    <dgm:cxn modelId="{33B6BA96-106A-46EA-B324-B1D339F274E8}" type="presParOf" srcId="{F9FB2F16-62B5-46AC-AF74-38DB0CCC9452}" destId="{D17447AA-B6BD-4E5F-9EBF-3960B0E3E247}" srcOrd="4" destOrd="0" presId="urn:microsoft.com/office/officeart/2018/2/layout/IconLabelList"/>
    <dgm:cxn modelId="{AED55454-0FB6-4AE0-B474-7622329FE7C5}" type="presParOf" srcId="{D17447AA-B6BD-4E5F-9EBF-3960B0E3E247}" destId="{64874B82-396D-42CA-B236-62E4CFA71BA6}" srcOrd="0" destOrd="0" presId="urn:microsoft.com/office/officeart/2018/2/layout/IconLabelList"/>
    <dgm:cxn modelId="{42A4D019-3CC1-4894-B7D7-AB8B75798303}" type="presParOf" srcId="{D17447AA-B6BD-4E5F-9EBF-3960B0E3E247}" destId="{8AD22C5D-5C52-420F-BBE6-7439293DB91C}" srcOrd="1" destOrd="0" presId="urn:microsoft.com/office/officeart/2018/2/layout/IconLabelList"/>
    <dgm:cxn modelId="{117E1983-0E20-406A-9D2C-170B3A892D5B}" type="presParOf" srcId="{D17447AA-B6BD-4E5F-9EBF-3960B0E3E247}" destId="{D1BC52CB-C1D4-474F-8124-859F69A55D35}" srcOrd="2" destOrd="0" presId="urn:microsoft.com/office/officeart/2018/2/layout/IconLabelList"/>
    <dgm:cxn modelId="{B7E89246-EB8E-4851-BACD-28C5DE57DEC9}" type="presParOf" srcId="{F9FB2F16-62B5-46AC-AF74-38DB0CCC9452}" destId="{F77787F8-813A-4FA6-9645-F92E4C17756E}" srcOrd="5" destOrd="0" presId="urn:microsoft.com/office/officeart/2018/2/layout/IconLabelList"/>
    <dgm:cxn modelId="{53868ECC-43BA-4578-8447-DF90F801E9C2}" type="presParOf" srcId="{F9FB2F16-62B5-46AC-AF74-38DB0CCC9452}" destId="{79DF5D86-AF42-49DD-AAD7-B58F166DB9C4}" srcOrd="6" destOrd="0" presId="urn:microsoft.com/office/officeart/2018/2/layout/IconLabelList"/>
    <dgm:cxn modelId="{DF1C5459-C366-4B70-9E7E-ABBD67725396}" type="presParOf" srcId="{79DF5D86-AF42-49DD-AAD7-B58F166DB9C4}" destId="{4FCF66EA-1986-4748-BCFB-39838349A2F6}" srcOrd="0" destOrd="0" presId="urn:microsoft.com/office/officeart/2018/2/layout/IconLabelList"/>
    <dgm:cxn modelId="{DAEDE7AA-8C40-497F-9206-D73D64551AD4}" type="presParOf" srcId="{79DF5D86-AF42-49DD-AAD7-B58F166DB9C4}" destId="{D1FDCB5D-454B-4553-8A96-2E569633ECE2}" srcOrd="1" destOrd="0" presId="urn:microsoft.com/office/officeart/2018/2/layout/IconLabelList"/>
    <dgm:cxn modelId="{F6411DFC-F806-4041-BE17-DED77CF25D99}" type="presParOf" srcId="{79DF5D86-AF42-49DD-AAD7-B58F166DB9C4}" destId="{1D4EC43C-BEB3-461A-9C3C-AA63A5CB6AC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723AA44-F12C-4216-9AFB-FD39B4C4CE60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B998136-87CB-4EFF-8C48-BBA63D748EA9}">
      <dgm:prSet phldrT="[Text]"/>
      <dgm:spPr/>
      <dgm:t>
        <a:bodyPr/>
        <a:lstStyle/>
        <a:p>
          <a:r>
            <a:rPr lang="en-US"/>
            <a:t>Adoption</a:t>
          </a:r>
        </a:p>
      </dgm:t>
    </dgm:pt>
    <dgm:pt modelId="{C61CC1D5-7170-479A-A7B3-9637E581FA3A}" type="parTrans" cxnId="{81AC0E27-8D74-4C37-8080-E9E9D9EAF6BE}">
      <dgm:prSet/>
      <dgm:spPr/>
      <dgm:t>
        <a:bodyPr/>
        <a:lstStyle/>
        <a:p>
          <a:endParaRPr lang="en-US"/>
        </a:p>
      </dgm:t>
    </dgm:pt>
    <dgm:pt modelId="{C9010BB9-A08D-4674-B945-C9919ACA81F3}" type="sibTrans" cxnId="{81AC0E27-8D74-4C37-8080-E9E9D9EAF6BE}">
      <dgm:prSet/>
      <dgm:spPr/>
      <dgm:t>
        <a:bodyPr/>
        <a:lstStyle/>
        <a:p>
          <a:endParaRPr lang="en-US"/>
        </a:p>
      </dgm:t>
    </dgm:pt>
    <dgm:pt modelId="{9AEA463D-4840-45D8-A09C-779D1657EB5A}">
      <dgm:prSet phldrT="[Tex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en-US" sz="1700"/>
            <a:t>What challenges have you experienced in getting staff or delivery settings to agree to deliver these interventions?</a:t>
          </a:r>
        </a:p>
      </dgm:t>
    </dgm:pt>
    <dgm:pt modelId="{72858A9B-AD06-4C52-B044-83DB73E58C21}" type="parTrans" cxnId="{68D48590-4A36-4566-8402-DD9C17688919}">
      <dgm:prSet/>
      <dgm:spPr/>
      <dgm:t>
        <a:bodyPr/>
        <a:lstStyle/>
        <a:p>
          <a:endParaRPr lang="en-US"/>
        </a:p>
      </dgm:t>
    </dgm:pt>
    <dgm:pt modelId="{4B3792DE-6601-42F3-B367-2F9D4A05F670}" type="sibTrans" cxnId="{68D48590-4A36-4566-8402-DD9C17688919}">
      <dgm:prSet/>
      <dgm:spPr/>
      <dgm:t>
        <a:bodyPr/>
        <a:lstStyle/>
        <a:p>
          <a:endParaRPr lang="en-US"/>
        </a:p>
      </dgm:t>
    </dgm:pt>
    <dgm:pt modelId="{80DD84B1-6235-433B-91A7-FFD90136AA7A}">
      <dgm:prSet phldrT="[Text]"/>
      <dgm:spPr/>
      <dgm:t>
        <a:bodyPr/>
        <a:lstStyle/>
        <a:p>
          <a:r>
            <a:rPr lang="en-US"/>
            <a:t>Effectiveness</a:t>
          </a:r>
        </a:p>
      </dgm:t>
    </dgm:pt>
    <dgm:pt modelId="{0900411F-E4C5-485F-A77E-E2724495683C}" type="parTrans" cxnId="{04BE58E9-24AA-43F5-8A4D-C9D63AA59B00}">
      <dgm:prSet/>
      <dgm:spPr/>
      <dgm:t>
        <a:bodyPr/>
        <a:lstStyle/>
        <a:p>
          <a:endParaRPr lang="en-US"/>
        </a:p>
      </dgm:t>
    </dgm:pt>
    <dgm:pt modelId="{0BE261CB-09AE-44A4-977C-D46790EF7F05}" type="sibTrans" cxnId="{04BE58E9-24AA-43F5-8A4D-C9D63AA59B00}">
      <dgm:prSet/>
      <dgm:spPr/>
      <dgm:t>
        <a:bodyPr/>
        <a:lstStyle/>
        <a:p>
          <a:endParaRPr lang="en-US"/>
        </a:p>
      </dgm:t>
    </dgm:pt>
    <dgm:pt modelId="{B3EBF62A-3FB4-4926-A558-36C9AE31B990}">
      <dgm:prSet phldrT="[Tex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en-US" sz="1700"/>
            <a:t>Once the interventions were underway, were there any challenges with evaluation?</a:t>
          </a:r>
        </a:p>
      </dgm:t>
    </dgm:pt>
    <dgm:pt modelId="{4C93EDB3-4E2F-41E7-B101-A3E97D497E4D}" type="parTrans" cxnId="{C7182D04-2D3F-4072-AB9D-32E0A8D1FE19}">
      <dgm:prSet/>
      <dgm:spPr/>
      <dgm:t>
        <a:bodyPr/>
        <a:lstStyle/>
        <a:p>
          <a:endParaRPr lang="en-US"/>
        </a:p>
      </dgm:t>
    </dgm:pt>
    <dgm:pt modelId="{34E9F466-4262-4005-B7F0-97CE5B11A61C}" type="sibTrans" cxnId="{C7182D04-2D3F-4072-AB9D-32E0A8D1FE19}">
      <dgm:prSet/>
      <dgm:spPr/>
      <dgm:t>
        <a:bodyPr/>
        <a:lstStyle/>
        <a:p>
          <a:endParaRPr lang="en-US"/>
        </a:p>
      </dgm:t>
    </dgm:pt>
    <dgm:pt modelId="{3CD92AA4-1274-420C-B7FA-EF8289CAFB0F}">
      <dgm:prSet phldrT="[Text]"/>
      <dgm:spPr/>
      <dgm:t>
        <a:bodyPr/>
        <a:lstStyle/>
        <a:p>
          <a:r>
            <a:rPr lang="en-US"/>
            <a:t>Maintenance</a:t>
          </a:r>
        </a:p>
      </dgm:t>
    </dgm:pt>
    <dgm:pt modelId="{57F88165-0578-4220-81BB-135E42AC30EC}" type="parTrans" cxnId="{A358F4E5-6CC8-483D-B673-17F09D6BB65E}">
      <dgm:prSet/>
      <dgm:spPr/>
      <dgm:t>
        <a:bodyPr/>
        <a:lstStyle/>
        <a:p>
          <a:endParaRPr lang="en-US"/>
        </a:p>
      </dgm:t>
    </dgm:pt>
    <dgm:pt modelId="{2D0643AA-4114-47DC-AA64-796174CB7619}" type="sibTrans" cxnId="{A358F4E5-6CC8-483D-B673-17F09D6BB65E}">
      <dgm:prSet/>
      <dgm:spPr/>
      <dgm:t>
        <a:bodyPr/>
        <a:lstStyle/>
        <a:p>
          <a:endParaRPr lang="en-US"/>
        </a:p>
      </dgm:t>
    </dgm:pt>
    <dgm:pt modelId="{C412CDD2-07B3-40BA-81F5-D5052B955B83}">
      <dgm:prSet phldrT="[Tex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en-US" sz="1700"/>
            <a:t>Were you able to measure long-term impacts on community members’ health?</a:t>
          </a:r>
        </a:p>
      </dgm:t>
    </dgm:pt>
    <dgm:pt modelId="{6B7548F2-5738-4623-B3B6-E735E87FCD7E}" type="parTrans" cxnId="{ADC8F319-B953-4302-922D-E36DC39F7C83}">
      <dgm:prSet/>
      <dgm:spPr/>
      <dgm:t>
        <a:bodyPr/>
        <a:lstStyle/>
        <a:p>
          <a:endParaRPr lang="en-US"/>
        </a:p>
      </dgm:t>
    </dgm:pt>
    <dgm:pt modelId="{EDDBA991-0A5A-48A0-9E7A-24A5D37F7961}" type="sibTrans" cxnId="{ADC8F319-B953-4302-922D-E36DC39F7C83}">
      <dgm:prSet/>
      <dgm:spPr/>
      <dgm:t>
        <a:bodyPr/>
        <a:lstStyle/>
        <a:p>
          <a:endParaRPr lang="en-US"/>
        </a:p>
      </dgm:t>
    </dgm:pt>
    <dgm:pt modelId="{B622F7A3-8EAA-427B-A367-4DE5B36A2AEC}">
      <dgm:prSet phldrT="[Tex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en-US" sz="1700"/>
            <a:t>Were you able to continue delivering these interventions after the initial implementation period?</a:t>
          </a:r>
        </a:p>
      </dgm:t>
    </dgm:pt>
    <dgm:pt modelId="{FA715F45-62DD-41D7-9906-4B5A20AB951A}" type="parTrans" cxnId="{EBC92EB6-151A-47FD-AADB-68553D359706}">
      <dgm:prSet/>
      <dgm:spPr/>
      <dgm:t>
        <a:bodyPr/>
        <a:lstStyle/>
        <a:p>
          <a:endParaRPr lang="en-US"/>
        </a:p>
      </dgm:t>
    </dgm:pt>
    <dgm:pt modelId="{CD73D861-2A98-4786-916F-8053E51CA4B2}" type="sibTrans" cxnId="{EBC92EB6-151A-47FD-AADB-68553D359706}">
      <dgm:prSet/>
      <dgm:spPr/>
      <dgm:t>
        <a:bodyPr/>
        <a:lstStyle/>
        <a:p>
          <a:endParaRPr lang="en-US"/>
        </a:p>
      </dgm:t>
    </dgm:pt>
    <dgm:pt modelId="{46BC051E-4ABD-44F9-9861-10E881CC0658}">
      <dgm:prSet/>
      <dgm:spPr/>
      <dgm:t>
        <a:bodyPr/>
        <a:lstStyle/>
        <a:p>
          <a:r>
            <a:rPr lang="en-US"/>
            <a:t>Implementation</a:t>
          </a:r>
        </a:p>
      </dgm:t>
    </dgm:pt>
    <dgm:pt modelId="{3A53EAC8-DDC2-4E97-A001-BD2FB0C24E01}" type="parTrans" cxnId="{CC609040-F516-4A69-914D-0C38B16B86D4}">
      <dgm:prSet/>
      <dgm:spPr/>
      <dgm:t>
        <a:bodyPr/>
        <a:lstStyle/>
        <a:p>
          <a:endParaRPr lang="en-US"/>
        </a:p>
      </dgm:t>
    </dgm:pt>
    <dgm:pt modelId="{A6209305-5574-410A-B03A-8E82CAB5A58E}" type="sibTrans" cxnId="{CC609040-F516-4A69-914D-0C38B16B86D4}">
      <dgm:prSet/>
      <dgm:spPr/>
      <dgm:t>
        <a:bodyPr/>
        <a:lstStyle/>
        <a:p>
          <a:endParaRPr lang="en-US"/>
        </a:p>
      </dgm:t>
    </dgm:pt>
    <dgm:pt modelId="{9E9D3188-F6D8-4141-BDDF-3483F523093D}">
      <dgm:prSet/>
      <dgm:spPr/>
      <dgm:t>
        <a:bodyPr/>
        <a:lstStyle/>
        <a:p>
          <a:r>
            <a:rPr lang="en-US"/>
            <a:t>Reach</a:t>
          </a:r>
        </a:p>
      </dgm:t>
    </dgm:pt>
    <dgm:pt modelId="{CC40A275-52CD-42CD-8720-545169577888}" type="parTrans" cxnId="{9E9C7A01-DB2D-4923-B069-46F2847D84C5}">
      <dgm:prSet/>
      <dgm:spPr/>
      <dgm:t>
        <a:bodyPr/>
        <a:lstStyle/>
        <a:p>
          <a:endParaRPr lang="en-US"/>
        </a:p>
      </dgm:t>
    </dgm:pt>
    <dgm:pt modelId="{BD76C471-850D-426A-A6CE-A38696C918E4}" type="sibTrans" cxnId="{9E9C7A01-DB2D-4923-B069-46F2847D84C5}">
      <dgm:prSet/>
      <dgm:spPr/>
      <dgm:t>
        <a:bodyPr/>
        <a:lstStyle/>
        <a:p>
          <a:endParaRPr lang="en-US"/>
        </a:p>
      </dgm:t>
    </dgm:pt>
    <dgm:pt modelId="{47AF7CAA-2E61-456A-8657-ABCD460E520B}">
      <dgm:prSet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en-US" sz="1700"/>
            <a:t>Did you experience challenges in ensuring that these interventions were delivered with fidelity to the core components?</a:t>
          </a:r>
        </a:p>
      </dgm:t>
    </dgm:pt>
    <dgm:pt modelId="{E1B8F4CF-9508-4345-9A16-C4EA360C5504}" type="parTrans" cxnId="{D2DEFBDE-9696-479C-9718-4B98DCD93623}">
      <dgm:prSet/>
      <dgm:spPr/>
      <dgm:t>
        <a:bodyPr/>
        <a:lstStyle/>
        <a:p>
          <a:endParaRPr lang="en-US"/>
        </a:p>
      </dgm:t>
    </dgm:pt>
    <dgm:pt modelId="{732C412C-DA54-4836-A685-611C98F57954}" type="sibTrans" cxnId="{D2DEFBDE-9696-479C-9718-4B98DCD93623}">
      <dgm:prSet/>
      <dgm:spPr/>
      <dgm:t>
        <a:bodyPr/>
        <a:lstStyle/>
        <a:p>
          <a:endParaRPr lang="en-US"/>
        </a:p>
      </dgm:t>
    </dgm:pt>
    <dgm:pt modelId="{4CACCCDD-A4CB-4AC6-8C04-7C40E48D937C}">
      <dgm:prSet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en-US" sz="1700"/>
            <a:t>Once these interventions were implemented, did you have any challenges in recruiting the priority population?</a:t>
          </a:r>
        </a:p>
      </dgm:t>
    </dgm:pt>
    <dgm:pt modelId="{EBEE941A-7D06-4A94-AFF1-D36BB43830E7}" type="parTrans" cxnId="{6B89DC78-B9C9-424A-B4D2-3D2430F5AA37}">
      <dgm:prSet/>
      <dgm:spPr/>
      <dgm:t>
        <a:bodyPr/>
        <a:lstStyle/>
        <a:p>
          <a:endParaRPr lang="en-US"/>
        </a:p>
      </dgm:t>
    </dgm:pt>
    <dgm:pt modelId="{5F7276E0-8B61-40F3-857F-21DED7AC7D1D}" type="sibTrans" cxnId="{6B89DC78-B9C9-424A-B4D2-3D2430F5AA37}">
      <dgm:prSet/>
      <dgm:spPr/>
      <dgm:t>
        <a:bodyPr/>
        <a:lstStyle/>
        <a:p>
          <a:endParaRPr lang="en-US"/>
        </a:p>
      </dgm:t>
    </dgm:pt>
    <dgm:pt modelId="{33F21FD5-073A-4605-9CFC-A8CCEB7E356F}">
      <dgm:prSet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en-US" sz="1700"/>
            <a:t>What about challenges with the resources required to deliver these interventions?</a:t>
          </a:r>
        </a:p>
      </dgm:t>
    </dgm:pt>
    <dgm:pt modelId="{00649DED-C0B9-4CE1-AEB9-A73841F87662}" type="parTrans" cxnId="{5D3C5FC9-B993-477E-9107-89708F578C0A}">
      <dgm:prSet/>
      <dgm:spPr/>
      <dgm:t>
        <a:bodyPr/>
        <a:lstStyle/>
        <a:p>
          <a:endParaRPr lang="en-US"/>
        </a:p>
      </dgm:t>
    </dgm:pt>
    <dgm:pt modelId="{32690A12-5E44-4DF8-87E8-EADBA88AD3B8}" type="sibTrans" cxnId="{5D3C5FC9-B993-477E-9107-89708F578C0A}">
      <dgm:prSet/>
      <dgm:spPr/>
      <dgm:t>
        <a:bodyPr/>
        <a:lstStyle/>
        <a:p>
          <a:endParaRPr lang="en-US"/>
        </a:p>
      </dgm:t>
    </dgm:pt>
    <dgm:pt modelId="{D371FC2D-DAA8-45AA-9FCC-EFC30FF199AE}" type="pres">
      <dgm:prSet presAssocID="{5723AA44-F12C-4216-9AFB-FD39B4C4CE60}" presName="Name0" presStyleCnt="0">
        <dgm:presLayoutVars>
          <dgm:dir/>
          <dgm:animLvl val="lvl"/>
          <dgm:resizeHandles val="exact"/>
        </dgm:presLayoutVars>
      </dgm:prSet>
      <dgm:spPr/>
    </dgm:pt>
    <dgm:pt modelId="{5EAEA43C-FC7E-441B-8B15-6F9D480A5D1B}" type="pres">
      <dgm:prSet presAssocID="{AB998136-87CB-4EFF-8C48-BBA63D748EA9}" presName="linNode" presStyleCnt="0"/>
      <dgm:spPr/>
    </dgm:pt>
    <dgm:pt modelId="{D878D2EC-BA08-4400-AB56-032DF8E38F25}" type="pres">
      <dgm:prSet presAssocID="{AB998136-87CB-4EFF-8C48-BBA63D748EA9}" presName="parentText" presStyleLbl="node1" presStyleIdx="0" presStyleCnt="5" custScaleX="81933">
        <dgm:presLayoutVars>
          <dgm:chMax val="1"/>
          <dgm:bulletEnabled val="1"/>
        </dgm:presLayoutVars>
      </dgm:prSet>
      <dgm:spPr/>
    </dgm:pt>
    <dgm:pt modelId="{A621D5F4-DCAC-4F0A-B575-687458A8DA08}" type="pres">
      <dgm:prSet presAssocID="{AB998136-87CB-4EFF-8C48-BBA63D748EA9}" presName="descendantText" presStyleLbl="alignAccFollowNode1" presStyleIdx="0" presStyleCnt="5">
        <dgm:presLayoutVars>
          <dgm:bulletEnabled val="1"/>
        </dgm:presLayoutVars>
      </dgm:prSet>
      <dgm:spPr/>
    </dgm:pt>
    <dgm:pt modelId="{AEF4E774-3FE8-4DF4-9455-B2BF5E17D642}" type="pres">
      <dgm:prSet presAssocID="{C9010BB9-A08D-4674-B945-C9919ACA81F3}" presName="sp" presStyleCnt="0"/>
      <dgm:spPr/>
    </dgm:pt>
    <dgm:pt modelId="{E0CBA194-3E24-41C8-BB39-656BD890C428}" type="pres">
      <dgm:prSet presAssocID="{46BC051E-4ABD-44F9-9861-10E881CC0658}" presName="linNode" presStyleCnt="0"/>
      <dgm:spPr/>
    </dgm:pt>
    <dgm:pt modelId="{8A450A8D-8968-4A59-BD32-060828B0B216}" type="pres">
      <dgm:prSet presAssocID="{46BC051E-4ABD-44F9-9861-10E881CC0658}" presName="parentText" presStyleLbl="node1" presStyleIdx="1" presStyleCnt="5" custScaleX="81933">
        <dgm:presLayoutVars>
          <dgm:chMax val="1"/>
          <dgm:bulletEnabled val="1"/>
        </dgm:presLayoutVars>
      </dgm:prSet>
      <dgm:spPr/>
    </dgm:pt>
    <dgm:pt modelId="{CE72E188-120D-44BD-8275-3F5598B63258}" type="pres">
      <dgm:prSet presAssocID="{46BC051E-4ABD-44F9-9861-10E881CC0658}" presName="descendantText" presStyleLbl="alignAccFollowNode1" presStyleIdx="1" presStyleCnt="5">
        <dgm:presLayoutVars>
          <dgm:bulletEnabled val="1"/>
        </dgm:presLayoutVars>
      </dgm:prSet>
      <dgm:spPr/>
    </dgm:pt>
    <dgm:pt modelId="{1B88E69E-F1F0-463A-86FB-545A4089883D}" type="pres">
      <dgm:prSet presAssocID="{A6209305-5574-410A-B03A-8E82CAB5A58E}" presName="sp" presStyleCnt="0"/>
      <dgm:spPr/>
    </dgm:pt>
    <dgm:pt modelId="{4D3F0B92-8136-4DB6-804F-9E972245D3F7}" type="pres">
      <dgm:prSet presAssocID="{9E9D3188-F6D8-4141-BDDF-3483F523093D}" presName="linNode" presStyleCnt="0"/>
      <dgm:spPr/>
    </dgm:pt>
    <dgm:pt modelId="{24C25375-DDC7-4410-8422-F6C3D087B726}" type="pres">
      <dgm:prSet presAssocID="{9E9D3188-F6D8-4141-BDDF-3483F523093D}" presName="parentText" presStyleLbl="node1" presStyleIdx="2" presStyleCnt="5" custScaleX="81933">
        <dgm:presLayoutVars>
          <dgm:chMax val="1"/>
          <dgm:bulletEnabled val="1"/>
        </dgm:presLayoutVars>
      </dgm:prSet>
      <dgm:spPr/>
    </dgm:pt>
    <dgm:pt modelId="{66FC8611-8360-455D-B552-462EA171F877}" type="pres">
      <dgm:prSet presAssocID="{9E9D3188-F6D8-4141-BDDF-3483F523093D}" presName="descendantText" presStyleLbl="alignAccFollowNode1" presStyleIdx="2" presStyleCnt="5">
        <dgm:presLayoutVars>
          <dgm:bulletEnabled val="1"/>
        </dgm:presLayoutVars>
      </dgm:prSet>
      <dgm:spPr/>
    </dgm:pt>
    <dgm:pt modelId="{5C0B70D2-CA9E-4412-9A27-3D7E29E70975}" type="pres">
      <dgm:prSet presAssocID="{BD76C471-850D-426A-A6CE-A38696C918E4}" presName="sp" presStyleCnt="0"/>
      <dgm:spPr/>
    </dgm:pt>
    <dgm:pt modelId="{B83B309C-8B8B-4AD5-8F68-455146E228B5}" type="pres">
      <dgm:prSet presAssocID="{80DD84B1-6235-433B-91A7-FFD90136AA7A}" presName="linNode" presStyleCnt="0"/>
      <dgm:spPr/>
    </dgm:pt>
    <dgm:pt modelId="{8650AF94-16EA-48CB-812E-D86EF4947516}" type="pres">
      <dgm:prSet presAssocID="{80DD84B1-6235-433B-91A7-FFD90136AA7A}" presName="parentText" presStyleLbl="node1" presStyleIdx="3" presStyleCnt="5" custScaleX="81933">
        <dgm:presLayoutVars>
          <dgm:chMax val="1"/>
          <dgm:bulletEnabled val="1"/>
        </dgm:presLayoutVars>
      </dgm:prSet>
      <dgm:spPr/>
    </dgm:pt>
    <dgm:pt modelId="{54B8CFCD-812E-4EE8-9962-7C0C95C2DD10}" type="pres">
      <dgm:prSet presAssocID="{80DD84B1-6235-433B-91A7-FFD90136AA7A}" presName="descendantText" presStyleLbl="alignAccFollowNode1" presStyleIdx="3" presStyleCnt="5">
        <dgm:presLayoutVars>
          <dgm:bulletEnabled val="1"/>
        </dgm:presLayoutVars>
      </dgm:prSet>
      <dgm:spPr/>
    </dgm:pt>
    <dgm:pt modelId="{B55B0979-95CE-42F2-8921-533E4E8B78E0}" type="pres">
      <dgm:prSet presAssocID="{0BE261CB-09AE-44A4-977C-D46790EF7F05}" presName="sp" presStyleCnt="0"/>
      <dgm:spPr/>
    </dgm:pt>
    <dgm:pt modelId="{29C0D7F0-897E-4A66-8A27-22EC606A5D83}" type="pres">
      <dgm:prSet presAssocID="{3CD92AA4-1274-420C-B7FA-EF8289CAFB0F}" presName="linNode" presStyleCnt="0"/>
      <dgm:spPr/>
    </dgm:pt>
    <dgm:pt modelId="{5761BBE7-4A9D-4BA0-8D9A-2A5EF2455A87}" type="pres">
      <dgm:prSet presAssocID="{3CD92AA4-1274-420C-B7FA-EF8289CAFB0F}" presName="parentText" presStyleLbl="node1" presStyleIdx="4" presStyleCnt="5" custScaleX="81933">
        <dgm:presLayoutVars>
          <dgm:chMax val="1"/>
          <dgm:bulletEnabled val="1"/>
        </dgm:presLayoutVars>
      </dgm:prSet>
      <dgm:spPr/>
    </dgm:pt>
    <dgm:pt modelId="{4213BF2A-3E65-4DF0-88BC-59262F293F2A}" type="pres">
      <dgm:prSet presAssocID="{3CD92AA4-1274-420C-B7FA-EF8289CAFB0F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9E9C7A01-DB2D-4923-B069-46F2847D84C5}" srcId="{5723AA44-F12C-4216-9AFB-FD39B4C4CE60}" destId="{9E9D3188-F6D8-4141-BDDF-3483F523093D}" srcOrd="2" destOrd="0" parTransId="{CC40A275-52CD-42CD-8720-545169577888}" sibTransId="{BD76C471-850D-426A-A6CE-A38696C918E4}"/>
    <dgm:cxn modelId="{C7182D04-2D3F-4072-AB9D-32E0A8D1FE19}" srcId="{80DD84B1-6235-433B-91A7-FFD90136AA7A}" destId="{B3EBF62A-3FB4-4926-A558-36C9AE31B990}" srcOrd="0" destOrd="0" parTransId="{4C93EDB3-4E2F-41E7-B101-A3E97D497E4D}" sibTransId="{34E9F466-4262-4005-B7F0-97CE5B11A61C}"/>
    <dgm:cxn modelId="{AE45D806-35A2-4864-A61C-E768C69E6398}" type="presOf" srcId="{47AF7CAA-2E61-456A-8657-ABCD460E520B}" destId="{CE72E188-120D-44BD-8275-3F5598B63258}" srcOrd="0" destOrd="0" presId="urn:microsoft.com/office/officeart/2005/8/layout/vList5"/>
    <dgm:cxn modelId="{6B43D50E-CFA8-4A71-A5A2-7308E7098FFD}" type="presOf" srcId="{33F21FD5-073A-4605-9CFC-A8CCEB7E356F}" destId="{CE72E188-120D-44BD-8275-3F5598B63258}" srcOrd="0" destOrd="1" presId="urn:microsoft.com/office/officeart/2005/8/layout/vList5"/>
    <dgm:cxn modelId="{ADC8F319-B953-4302-922D-E36DC39F7C83}" srcId="{3CD92AA4-1274-420C-B7FA-EF8289CAFB0F}" destId="{C412CDD2-07B3-40BA-81F5-D5052B955B83}" srcOrd="0" destOrd="0" parTransId="{6B7548F2-5738-4623-B3B6-E735E87FCD7E}" sibTransId="{EDDBA991-0A5A-48A0-9E7A-24A5D37F7961}"/>
    <dgm:cxn modelId="{81AC0E27-8D74-4C37-8080-E9E9D9EAF6BE}" srcId="{5723AA44-F12C-4216-9AFB-FD39B4C4CE60}" destId="{AB998136-87CB-4EFF-8C48-BBA63D748EA9}" srcOrd="0" destOrd="0" parTransId="{C61CC1D5-7170-479A-A7B3-9637E581FA3A}" sibTransId="{C9010BB9-A08D-4674-B945-C9919ACA81F3}"/>
    <dgm:cxn modelId="{E42C0737-0EA7-4D86-A0A4-68842D8BA44D}" type="presOf" srcId="{3CD92AA4-1274-420C-B7FA-EF8289CAFB0F}" destId="{5761BBE7-4A9D-4BA0-8D9A-2A5EF2455A87}" srcOrd="0" destOrd="0" presId="urn:microsoft.com/office/officeart/2005/8/layout/vList5"/>
    <dgm:cxn modelId="{CC609040-F516-4A69-914D-0C38B16B86D4}" srcId="{5723AA44-F12C-4216-9AFB-FD39B4C4CE60}" destId="{46BC051E-4ABD-44F9-9861-10E881CC0658}" srcOrd="1" destOrd="0" parTransId="{3A53EAC8-DDC2-4E97-A001-BD2FB0C24E01}" sibTransId="{A6209305-5574-410A-B03A-8E82CAB5A58E}"/>
    <dgm:cxn modelId="{0030A95C-20D5-4658-9E71-F55ED6A12C67}" type="presOf" srcId="{80DD84B1-6235-433B-91A7-FFD90136AA7A}" destId="{8650AF94-16EA-48CB-812E-D86EF4947516}" srcOrd="0" destOrd="0" presId="urn:microsoft.com/office/officeart/2005/8/layout/vList5"/>
    <dgm:cxn modelId="{6B38C044-CDCD-412B-924E-8F83275FCBA4}" type="presOf" srcId="{B622F7A3-8EAA-427B-A367-4DE5B36A2AEC}" destId="{4213BF2A-3E65-4DF0-88BC-59262F293F2A}" srcOrd="0" destOrd="1" presId="urn:microsoft.com/office/officeart/2005/8/layout/vList5"/>
    <dgm:cxn modelId="{703D0946-C812-4E16-BBD2-F715A09E2174}" type="presOf" srcId="{4CACCCDD-A4CB-4AC6-8C04-7C40E48D937C}" destId="{66FC8611-8360-455D-B552-462EA171F877}" srcOrd="0" destOrd="0" presId="urn:microsoft.com/office/officeart/2005/8/layout/vList5"/>
    <dgm:cxn modelId="{E332A148-BD18-4E90-9ECC-3DEDD3082F12}" type="presOf" srcId="{9E9D3188-F6D8-4141-BDDF-3483F523093D}" destId="{24C25375-DDC7-4410-8422-F6C3D087B726}" srcOrd="0" destOrd="0" presId="urn:microsoft.com/office/officeart/2005/8/layout/vList5"/>
    <dgm:cxn modelId="{2818504E-E70F-4691-896F-4286442B8DA4}" type="presOf" srcId="{9AEA463D-4840-45D8-A09C-779D1657EB5A}" destId="{A621D5F4-DCAC-4F0A-B575-687458A8DA08}" srcOrd="0" destOrd="0" presId="urn:microsoft.com/office/officeart/2005/8/layout/vList5"/>
    <dgm:cxn modelId="{156AC74E-5C58-43B2-A997-E5916B3514B6}" type="presOf" srcId="{5723AA44-F12C-4216-9AFB-FD39B4C4CE60}" destId="{D371FC2D-DAA8-45AA-9FCC-EFC30FF199AE}" srcOrd="0" destOrd="0" presId="urn:microsoft.com/office/officeart/2005/8/layout/vList5"/>
    <dgm:cxn modelId="{6B89DC78-B9C9-424A-B4D2-3D2430F5AA37}" srcId="{9E9D3188-F6D8-4141-BDDF-3483F523093D}" destId="{4CACCCDD-A4CB-4AC6-8C04-7C40E48D937C}" srcOrd="0" destOrd="0" parTransId="{EBEE941A-7D06-4A94-AFF1-D36BB43830E7}" sibTransId="{5F7276E0-8B61-40F3-857F-21DED7AC7D1D}"/>
    <dgm:cxn modelId="{5BE91F89-7D25-45CB-A15B-CB04FAB03C19}" type="presOf" srcId="{B3EBF62A-3FB4-4926-A558-36C9AE31B990}" destId="{54B8CFCD-812E-4EE8-9962-7C0C95C2DD10}" srcOrd="0" destOrd="0" presId="urn:microsoft.com/office/officeart/2005/8/layout/vList5"/>
    <dgm:cxn modelId="{68D48590-4A36-4566-8402-DD9C17688919}" srcId="{AB998136-87CB-4EFF-8C48-BBA63D748EA9}" destId="{9AEA463D-4840-45D8-A09C-779D1657EB5A}" srcOrd="0" destOrd="0" parTransId="{72858A9B-AD06-4C52-B044-83DB73E58C21}" sibTransId="{4B3792DE-6601-42F3-B367-2F9D4A05F670}"/>
    <dgm:cxn modelId="{F5143A9B-342C-4E5B-AE3D-6587033607C1}" type="presOf" srcId="{46BC051E-4ABD-44F9-9861-10E881CC0658}" destId="{8A450A8D-8968-4A59-BD32-060828B0B216}" srcOrd="0" destOrd="0" presId="urn:microsoft.com/office/officeart/2005/8/layout/vList5"/>
    <dgm:cxn modelId="{3CDD5FA2-2C49-41F8-B941-1B692748EAF3}" type="presOf" srcId="{AB998136-87CB-4EFF-8C48-BBA63D748EA9}" destId="{D878D2EC-BA08-4400-AB56-032DF8E38F25}" srcOrd="0" destOrd="0" presId="urn:microsoft.com/office/officeart/2005/8/layout/vList5"/>
    <dgm:cxn modelId="{EBC92EB6-151A-47FD-AADB-68553D359706}" srcId="{3CD92AA4-1274-420C-B7FA-EF8289CAFB0F}" destId="{B622F7A3-8EAA-427B-A367-4DE5B36A2AEC}" srcOrd="1" destOrd="0" parTransId="{FA715F45-62DD-41D7-9906-4B5A20AB951A}" sibTransId="{CD73D861-2A98-4786-916F-8053E51CA4B2}"/>
    <dgm:cxn modelId="{5D3C5FC9-B993-477E-9107-89708F578C0A}" srcId="{46BC051E-4ABD-44F9-9861-10E881CC0658}" destId="{33F21FD5-073A-4605-9CFC-A8CCEB7E356F}" srcOrd="1" destOrd="0" parTransId="{00649DED-C0B9-4CE1-AEB9-A73841F87662}" sibTransId="{32690A12-5E44-4DF8-87E8-EADBA88AD3B8}"/>
    <dgm:cxn modelId="{D2DEFBDE-9696-479C-9718-4B98DCD93623}" srcId="{46BC051E-4ABD-44F9-9861-10E881CC0658}" destId="{47AF7CAA-2E61-456A-8657-ABCD460E520B}" srcOrd="0" destOrd="0" parTransId="{E1B8F4CF-9508-4345-9A16-C4EA360C5504}" sibTransId="{732C412C-DA54-4836-A685-611C98F57954}"/>
    <dgm:cxn modelId="{CE5C6CE5-447E-4D64-BC6D-E9BE8CB82436}" type="presOf" srcId="{C412CDD2-07B3-40BA-81F5-D5052B955B83}" destId="{4213BF2A-3E65-4DF0-88BC-59262F293F2A}" srcOrd="0" destOrd="0" presId="urn:microsoft.com/office/officeart/2005/8/layout/vList5"/>
    <dgm:cxn modelId="{A358F4E5-6CC8-483D-B673-17F09D6BB65E}" srcId="{5723AA44-F12C-4216-9AFB-FD39B4C4CE60}" destId="{3CD92AA4-1274-420C-B7FA-EF8289CAFB0F}" srcOrd="4" destOrd="0" parTransId="{57F88165-0578-4220-81BB-135E42AC30EC}" sibTransId="{2D0643AA-4114-47DC-AA64-796174CB7619}"/>
    <dgm:cxn modelId="{04BE58E9-24AA-43F5-8A4D-C9D63AA59B00}" srcId="{5723AA44-F12C-4216-9AFB-FD39B4C4CE60}" destId="{80DD84B1-6235-433B-91A7-FFD90136AA7A}" srcOrd="3" destOrd="0" parTransId="{0900411F-E4C5-485F-A77E-E2724495683C}" sibTransId="{0BE261CB-09AE-44A4-977C-D46790EF7F05}"/>
    <dgm:cxn modelId="{60049488-4122-4656-AEBC-C29BDCC81B8E}" type="presParOf" srcId="{D371FC2D-DAA8-45AA-9FCC-EFC30FF199AE}" destId="{5EAEA43C-FC7E-441B-8B15-6F9D480A5D1B}" srcOrd="0" destOrd="0" presId="urn:microsoft.com/office/officeart/2005/8/layout/vList5"/>
    <dgm:cxn modelId="{08F5EA9C-F5D7-4DAA-B33A-034594F10057}" type="presParOf" srcId="{5EAEA43C-FC7E-441B-8B15-6F9D480A5D1B}" destId="{D878D2EC-BA08-4400-AB56-032DF8E38F25}" srcOrd="0" destOrd="0" presId="urn:microsoft.com/office/officeart/2005/8/layout/vList5"/>
    <dgm:cxn modelId="{6ACF5152-236B-47C8-BB98-7419C4A2F80C}" type="presParOf" srcId="{5EAEA43C-FC7E-441B-8B15-6F9D480A5D1B}" destId="{A621D5F4-DCAC-4F0A-B575-687458A8DA08}" srcOrd="1" destOrd="0" presId="urn:microsoft.com/office/officeart/2005/8/layout/vList5"/>
    <dgm:cxn modelId="{AE9AA8AB-86ED-4FA9-BBFA-09D9AA217D8B}" type="presParOf" srcId="{D371FC2D-DAA8-45AA-9FCC-EFC30FF199AE}" destId="{AEF4E774-3FE8-4DF4-9455-B2BF5E17D642}" srcOrd="1" destOrd="0" presId="urn:microsoft.com/office/officeart/2005/8/layout/vList5"/>
    <dgm:cxn modelId="{7FCC2386-ABE3-4D82-A43A-ACDA1C5E60AA}" type="presParOf" srcId="{D371FC2D-DAA8-45AA-9FCC-EFC30FF199AE}" destId="{E0CBA194-3E24-41C8-BB39-656BD890C428}" srcOrd="2" destOrd="0" presId="urn:microsoft.com/office/officeart/2005/8/layout/vList5"/>
    <dgm:cxn modelId="{DCAEF0CE-C3D8-4C4E-A815-E6717A3BC9CF}" type="presParOf" srcId="{E0CBA194-3E24-41C8-BB39-656BD890C428}" destId="{8A450A8D-8968-4A59-BD32-060828B0B216}" srcOrd="0" destOrd="0" presId="urn:microsoft.com/office/officeart/2005/8/layout/vList5"/>
    <dgm:cxn modelId="{F72A78A6-6C03-4B7B-8F02-3B3A608E6D22}" type="presParOf" srcId="{E0CBA194-3E24-41C8-BB39-656BD890C428}" destId="{CE72E188-120D-44BD-8275-3F5598B63258}" srcOrd="1" destOrd="0" presId="urn:microsoft.com/office/officeart/2005/8/layout/vList5"/>
    <dgm:cxn modelId="{05C52F0E-7281-425D-A1E6-EF5DEE2CFF9D}" type="presParOf" srcId="{D371FC2D-DAA8-45AA-9FCC-EFC30FF199AE}" destId="{1B88E69E-F1F0-463A-86FB-545A4089883D}" srcOrd="3" destOrd="0" presId="urn:microsoft.com/office/officeart/2005/8/layout/vList5"/>
    <dgm:cxn modelId="{5CF229AF-99D3-452C-AC81-E50C5C5C4C06}" type="presParOf" srcId="{D371FC2D-DAA8-45AA-9FCC-EFC30FF199AE}" destId="{4D3F0B92-8136-4DB6-804F-9E972245D3F7}" srcOrd="4" destOrd="0" presId="urn:microsoft.com/office/officeart/2005/8/layout/vList5"/>
    <dgm:cxn modelId="{C618A340-BA44-4B60-A76C-86240BFF865F}" type="presParOf" srcId="{4D3F0B92-8136-4DB6-804F-9E972245D3F7}" destId="{24C25375-DDC7-4410-8422-F6C3D087B726}" srcOrd="0" destOrd="0" presId="urn:microsoft.com/office/officeart/2005/8/layout/vList5"/>
    <dgm:cxn modelId="{596FE6FA-D57F-4D07-A112-E9CFC99A3BEF}" type="presParOf" srcId="{4D3F0B92-8136-4DB6-804F-9E972245D3F7}" destId="{66FC8611-8360-455D-B552-462EA171F877}" srcOrd="1" destOrd="0" presId="urn:microsoft.com/office/officeart/2005/8/layout/vList5"/>
    <dgm:cxn modelId="{B4CA066A-3C8A-42DE-A137-940EAA1C0873}" type="presParOf" srcId="{D371FC2D-DAA8-45AA-9FCC-EFC30FF199AE}" destId="{5C0B70D2-CA9E-4412-9A27-3D7E29E70975}" srcOrd="5" destOrd="0" presId="urn:microsoft.com/office/officeart/2005/8/layout/vList5"/>
    <dgm:cxn modelId="{1F11B414-6442-42CF-B8A1-1A87B0FAC408}" type="presParOf" srcId="{D371FC2D-DAA8-45AA-9FCC-EFC30FF199AE}" destId="{B83B309C-8B8B-4AD5-8F68-455146E228B5}" srcOrd="6" destOrd="0" presId="urn:microsoft.com/office/officeart/2005/8/layout/vList5"/>
    <dgm:cxn modelId="{926C439E-25B0-4FDB-9978-ABFA9E12A18E}" type="presParOf" srcId="{B83B309C-8B8B-4AD5-8F68-455146E228B5}" destId="{8650AF94-16EA-48CB-812E-D86EF4947516}" srcOrd="0" destOrd="0" presId="urn:microsoft.com/office/officeart/2005/8/layout/vList5"/>
    <dgm:cxn modelId="{FD383475-31AB-4593-BBC2-9132A5959C94}" type="presParOf" srcId="{B83B309C-8B8B-4AD5-8F68-455146E228B5}" destId="{54B8CFCD-812E-4EE8-9962-7C0C95C2DD10}" srcOrd="1" destOrd="0" presId="urn:microsoft.com/office/officeart/2005/8/layout/vList5"/>
    <dgm:cxn modelId="{855986C3-EAD7-427D-B04D-1EADCCE5DB20}" type="presParOf" srcId="{D371FC2D-DAA8-45AA-9FCC-EFC30FF199AE}" destId="{B55B0979-95CE-42F2-8921-533E4E8B78E0}" srcOrd="7" destOrd="0" presId="urn:microsoft.com/office/officeart/2005/8/layout/vList5"/>
    <dgm:cxn modelId="{4EC3946F-A1FD-4E07-B1D0-B634FF94C7C7}" type="presParOf" srcId="{D371FC2D-DAA8-45AA-9FCC-EFC30FF199AE}" destId="{29C0D7F0-897E-4A66-8A27-22EC606A5D83}" srcOrd="8" destOrd="0" presId="urn:microsoft.com/office/officeart/2005/8/layout/vList5"/>
    <dgm:cxn modelId="{1FA1D6C0-F083-4675-B204-397944DD2D89}" type="presParOf" srcId="{29C0D7F0-897E-4A66-8A27-22EC606A5D83}" destId="{5761BBE7-4A9D-4BA0-8D9A-2A5EF2455A87}" srcOrd="0" destOrd="0" presId="urn:microsoft.com/office/officeart/2005/8/layout/vList5"/>
    <dgm:cxn modelId="{7A0236E4-4C8F-4C25-A6D6-7306DDBCCD52}" type="presParOf" srcId="{29C0D7F0-897E-4A66-8A27-22EC606A5D83}" destId="{4213BF2A-3E65-4DF0-88BC-59262F293F2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A7F9F71-7DB7-4B25-9D6D-66045E4FC87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265419B-3B76-4F45-8EDD-D1B853233A08}">
      <dgm:prSet/>
      <dgm:spPr/>
      <dgm:t>
        <a:bodyPr/>
        <a:lstStyle/>
        <a:p>
          <a:r>
            <a:rPr lang="en-US"/>
            <a:t>Rapid deductive approach</a:t>
          </a:r>
        </a:p>
      </dgm:t>
    </dgm:pt>
    <dgm:pt modelId="{7211F741-590D-47A7-AB7A-24D959DEACAF}" type="parTrans" cxnId="{EED0570F-4761-4851-AD11-80E43EF46613}">
      <dgm:prSet/>
      <dgm:spPr/>
      <dgm:t>
        <a:bodyPr/>
        <a:lstStyle/>
        <a:p>
          <a:endParaRPr lang="en-US"/>
        </a:p>
      </dgm:t>
    </dgm:pt>
    <dgm:pt modelId="{5659289A-6C5B-4B04-AE9A-D505975134F3}" type="sibTrans" cxnId="{EED0570F-4761-4851-AD11-80E43EF46613}">
      <dgm:prSet/>
      <dgm:spPr/>
      <dgm:t>
        <a:bodyPr/>
        <a:lstStyle/>
        <a:p>
          <a:endParaRPr lang="en-US"/>
        </a:p>
      </dgm:t>
    </dgm:pt>
    <dgm:pt modelId="{A9AD5ED3-DCCE-4972-B290-6B8A48859CE0}">
      <dgm:prSet/>
      <dgm:spPr/>
      <dgm:t>
        <a:bodyPr/>
        <a:lstStyle/>
        <a:p>
          <a:r>
            <a:rPr lang="en-US"/>
            <a:t>Coding matrix</a:t>
          </a:r>
        </a:p>
      </dgm:t>
    </dgm:pt>
    <dgm:pt modelId="{E61EB616-8710-4E2D-8B7C-86BA415842B2}" type="parTrans" cxnId="{7BE34B9D-4578-4A76-B10D-8BDC4BCDE80B}">
      <dgm:prSet/>
      <dgm:spPr/>
      <dgm:t>
        <a:bodyPr/>
        <a:lstStyle/>
        <a:p>
          <a:endParaRPr lang="en-US"/>
        </a:p>
      </dgm:t>
    </dgm:pt>
    <dgm:pt modelId="{1C2236E6-1C53-4254-954A-92EF837B6253}" type="sibTrans" cxnId="{7BE34B9D-4578-4A76-B10D-8BDC4BCDE80B}">
      <dgm:prSet/>
      <dgm:spPr/>
      <dgm:t>
        <a:bodyPr/>
        <a:lstStyle/>
        <a:p>
          <a:endParaRPr lang="en-US"/>
        </a:p>
      </dgm:t>
    </dgm:pt>
    <dgm:pt modelId="{CE009E0A-21C3-4AF6-AC0E-41B6E877A881}">
      <dgm:prSet/>
      <dgm:spPr/>
      <dgm:t>
        <a:bodyPr/>
        <a:lstStyle/>
        <a:p>
          <a:r>
            <a:rPr lang="en-US"/>
            <a:t>Two coders</a:t>
          </a:r>
        </a:p>
      </dgm:t>
    </dgm:pt>
    <dgm:pt modelId="{4347B4DC-C9D8-456C-8DA0-B82A7AE77089}" type="parTrans" cxnId="{C146E075-6890-4D5E-9F2C-3D220167116F}">
      <dgm:prSet/>
      <dgm:spPr/>
      <dgm:t>
        <a:bodyPr/>
        <a:lstStyle/>
        <a:p>
          <a:endParaRPr lang="en-US"/>
        </a:p>
      </dgm:t>
    </dgm:pt>
    <dgm:pt modelId="{92E8DFF9-FCA1-438B-8B65-983C101C8740}" type="sibTrans" cxnId="{C146E075-6890-4D5E-9F2C-3D220167116F}">
      <dgm:prSet/>
      <dgm:spPr/>
      <dgm:t>
        <a:bodyPr/>
        <a:lstStyle/>
        <a:p>
          <a:endParaRPr lang="en-US"/>
        </a:p>
      </dgm:t>
    </dgm:pt>
    <dgm:pt modelId="{F2ED0495-9B1C-4DBC-B5B1-01FF87EFA9F7}">
      <dgm:prSet/>
      <dgm:spPr/>
      <dgm:t>
        <a:bodyPr/>
        <a:lstStyle/>
        <a:p>
          <a:r>
            <a:rPr lang="en-US"/>
            <a:t>Saturation checks</a:t>
          </a:r>
        </a:p>
      </dgm:t>
    </dgm:pt>
    <dgm:pt modelId="{1D1D2DF1-21D9-4EB4-B0BF-E5C221F4DB87}" type="parTrans" cxnId="{85E565EB-D441-4693-8747-CE4F26383BDA}">
      <dgm:prSet/>
      <dgm:spPr/>
      <dgm:t>
        <a:bodyPr/>
        <a:lstStyle/>
        <a:p>
          <a:endParaRPr lang="en-US"/>
        </a:p>
      </dgm:t>
    </dgm:pt>
    <dgm:pt modelId="{89B47555-F2CF-4266-BDFD-7650405B0272}" type="sibTrans" cxnId="{85E565EB-D441-4693-8747-CE4F26383BDA}">
      <dgm:prSet/>
      <dgm:spPr/>
      <dgm:t>
        <a:bodyPr/>
        <a:lstStyle/>
        <a:p>
          <a:endParaRPr lang="en-US"/>
        </a:p>
      </dgm:t>
    </dgm:pt>
    <dgm:pt modelId="{90ED61A9-AC39-4AC8-AACD-3612D29E6E06}" type="pres">
      <dgm:prSet presAssocID="{6A7F9F71-7DB7-4B25-9D6D-66045E4FC876}" presName="CompostProcess" presStyleCnt="0">
        <dgm:presLayoutVars>
          <dgm:dir/>
          <dgm:resizeHandles val="exact"/>
        </dgm:presLayoutVars>
      </dgm:prSet>
      <dgm:spPr/>
    </dgm:pt>
    <dgm:pt modelId="{A7052C50-5AB5-4F91-BC30-BA4B642D7C28}" type="pres">
      <dgm:prSet presAssocID="{6A7F9F71-7DB7-4B25-9D6D-66045E4FC876}" presName="arrow" presStyleLbl="bgShp" presStyleIdx="0" presStyleCnt="1"/>
      <dgm:spPr/>
    </dgm:pt>
    <dgm:pt modelId="{A7AB8847-7AF3-46CE-A65C-53DE00F4027C}" type="pres">
      <dgm:prSet presAssocID="{6A7F9F71-7DB7-4B25-9D6D-66045E4FC876}" presName="linearProcess" presStyleCnt="0"/>
      <dgm:spPr/>
    </dgm:pt>
    <dgm:pt modelId="{4ECCA7B4-98E9-4DD8-B115-B8146E74690B}" type="pres">
      <dgm:prSet presAssocID="{5265419B-3B76-4F45-8EDD-D1B853233A08}" presName="textNode" presStyleLbl="node1" presStyleIdx="0" presStyleCnt="4">
        <dgm:presLayoutVars>
          <dgm:bulletEnabled val="1"/>
        </dgm:presLayoutVars>
      </dgm:prSet>
      <dgm:spPr/>
    </dgm:pt>
    <dgm:pt modelId="{7416C131-6AB7-4308-BE10-4CDC0065B187}" type="pres">
      <dgm:prSet presAssocID="{5659289A-6C5B-4B04-AE9A-D505975134F3}" presName="sibTrans" presStyleCnt="0"/>
      <dgm:spPr/>
    </dgm:pt>
    <dgm:pt modelId="{B359FF13-A100-40B2-9820-042186E96DA3}" type="pres">
      <dgm:prSet presAssocID="{A9AD5ED3-DCCE-4972-B290-6B8A48859CE0}" presName="textNode" presStyleLbl="node1" presStyleIdx="1" presStyleCnt="4">
        <dgm:presLayoutVars>
          <dgm:bulletEnabled val="1"/>
        </dgm:presLayoutVars>
      </dgm:prSet>
      <dgm:spPr/>
    </dgm:pt>
    <dgm:pt modelId="{16D29A76-677B-4FD1-B745-1E92050A5C12}" type="pres">
      <dgm:prSet presAssocID="{1C2236E6-1C53-4254-954A-92EF837B6253}" presName="sibTrans" presStyleCnt="0"/>
      <dgm:spPr/>
    </dgm:pt>
    <dgm:pt modelId="{A3C8F2FC-9335-463A-AC2B-EF7E399B3592}" type="pres">
      <dgm:prSet presAssocID="{CE009E0A-21C3-4AF6-AC0E-41B6E877A881}" presName="textNode" presStyleLbl="node1" presStyleIdx="2" presStyleCnt="4">
        <dgm:presLayoutVars>
          <dgm:bulletEnabled val="1"/>
        </dgm:presLayoutVars>
      </dgm:prSet>
      <dgm:spPr/>
    </dgm:pt>
    <dgm:pt modelId="{58848B05-DD16-4EAF-AF53-7586A763DBA8}" type="pres">
      <dgm:prSet presAssocID="{92E8DFF9-FCA1-438B-8B65-983C101C8740}" presName="sibTrans" presStyleCnt="0"/>
      <dgm:spPr/>
    </dgm:pt>
    <dgm:pt modelId="{6505C3CF-D27D-4D2D-855D-1CAFEA7FCA6C}" type="pres">
      <dgm:prSet presAssocID="{F2ED0495-9B1C-4DBC-B5B1-01FF87EFA9F7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EED0570F-4761-4851-AD11-80E43EF46613}" srcId="{6A7F9F71-7DB7-4B25-9D6D-66045E4FC876}" destId="{5265419B-3B76-4F45-8EDD-D1B853233A08}" srcOrd="0" destOrd="0" parTransId="{7211F741-590D-47A7-AB7A-24D959DEACAF}" sibTransId="{5659289A-6C5B-4B04-AE9A-D505975134F3}"/>
    <dgm:cxn modelId="{C146E075-6890-4D5E-9F2C-3D220167116F}" srcId="{6A7F9F71-7DB7-4B25-9D6D-66045E4FC876}" destId="{CE009E0A-21C3-4AF6-AC0E-41B6E877A881}" srcOrd="2" destOrd="0" parTransId="{4347B4DC-C9D8-456C-8DA0-B82A7AE77089}" sibTransId="{92E8DFF9-FCA1-438B-8B65-983C101C8740}"/>
    <dgm:cxn modelId="{B7C3F58C-E6BA-45FC-92E8-F71307B8301D}" type="presOf" srcId="{6A7F9F71-7DB7-4B25-9D6D-66045E4FC876}" destId="{90ED61A9-AC39-4AC8-AACD-3612D29E6E06}" srcOrd="0" destOrd="0" presId="urn:microsoft.com/office/officeart/2005/8/layout/hProcess9"/>
    <dgm:cxn modelId="{7BE34B9D-4578-4A76-B10D-8BDC4BCDE80B}" srcId="{6A7F9F71-7DB7-4B25-9D6D-66045E4FC876}" destId="{A9AD5ED3-DCCE-4972-B290-6B8A48859CE0}" srcOrd="1" destOrd="0" parTransId="{E61EB616-8710-4E2D-8B7C-86BA415842B2}" sibTransId="{1C2236E6-1C53-4254-954A-92EF837B6253}"/>
    <dgm:cxn modelId="{E2495EA0-B6FA-4BEE-8DF5-DF2BFF271124}" type="presOf" srcId="{5265419B-3B76-4F45-8EDD-D1B853233A08}" destId="{4ECCA7B4-98E9-4DD8-B115-B8146E74690B}" srcOrd="0" destOrd="0" presId="urn:microsoft.com/office/officeart/2005/8/layout/hProcess9"/>
    <dgm:cxn modelId="{CB2180CE-400C-471D-AAB4-2D3945962B05}" type="presOf" srcId="{F2ED0495-9B1C-4DBC-B5B1-01FF87EFA9F7}" destId="{6505C3CF-D27D-4D2D-855D-1CAFEA7FCA6C}" srcOrd="0" destOrd="0" presId="urn:microsoft.com/office/officeart/2005/8/layout/hProcess9"/>
    <dgm:cxn modelId="{D51169E1-47AF-4801-9AD9-E67742010B4E}" type="presOf" srcId="{CE009E0A-21C3-4AF6-AC0E-41B6E877A881}" destId="{A3C8F2FC-9335-463A-AC2B-EF7E399B3592}" srcOrd="0" destOrd="0" presId="urn:microsoft.com/office/officeart/2005/8/layout/hProcess9"/>
    <dgm:cxn modelId="{0A516AE7-9C93-4BAB-B634-87A008F453F3}" type="presOf" srcId="{A9AD5ED3-DCCE-4972-B290-6B8A48859CE0}" destId="{B359FF13-A100-40B2-9820-042186E96DA3}" srcOrd="0" destOrd="0" presId="urn:microsoft.com/office/officeart/2005/8/layout/hProcess9"/>
    <dgm:cxn modelId="{85E565EB-D441-4693-8747-CE4F26383BDA}" srcId="{6A7F9F71-7DB7-4B25-9D6D-66045E4FC876}" destId="{F2ED0495-9B1C-4DBC-B5B1-01FF87EFA9F7}" srcOrd="3" destOrd="0" parTransId="{1D1D2DF1-21D9-4EB4-B0BF-E5C221F4DB87}" sibTransId="{89B47555-F2CF-4266-BDFD-7650405B0272}"/>
    <dgm:cxn modelId="{F46F3E17-A03F-44F9-AB26-3C16D2F530E1}" type="presParOf" srcId="{90ED61A9-AC39-4AC8-AACD-3612D29E6E06}" destId="{A7052C50-5AB5-4F91-BC30-BA4B642D7C28}" srcOrd="0" destOrd="0" presId="urn:microsoft.com/office/officeart/2005/8/layout/hProcess9"/>
    <dgm:cxn modelId="{75F61401-EEC2-46DC-B6F7-55A1EBB58E42}" type="presParOf" srcId="{90ED61A9-AC39-4AC8-AACD-3612D29E6E06}" destId="{A7AB8847-7AF3-46CE-A65C-53DE00F4027C}" srcOrd="1" destOrd="0" presId="urn:microsoft.com/office/officeart/2005/8/layout/hProcess9"/>
    <dgm:cxn modelId="{9D3E49E1-ADFD-47B9-A70F-2F64800AD58E}" type="presParOf" srcId="{A7AB8847-7AF3-46CE-A65C-53DE00F4027C}" destId="{4ECCA7B4-98E9-4DD8-B115-B8146E74690B}" srcOrd="0" destOrd="0" presId="urn:microsoft.com/office/officeart/2005/8/layout/hProcess9"/>
    <dgm:cxn modelId="{77B3A209-3F69-4B57-9E4C-254A57D96326}" type="presParOf" srcId="{A7AB8847-7AF3-46CE-A65C-53DE00F4027C}" destId="{7416C131-6AB7-4308-BE10-4CDC0065B187}" srcOrd="1" destOrd="0" presId="urn:microsoft.com/office/officeart/2005/8/layout/hProcess9"/>
    <dgm:cxn modelId="{9520503E-4FB4-4F94-8A63-D14581289BBA}" type="presParOf" srcId="{A7AB8847-7AF3-46CE-A65C-53DE00F4027C}" destId="{B359FF13-A100-40B2-9820-042186E96DA3}" srcOrd="2" destOrd="0" presId="urn:microsoft.com/office/officeart/2005/8/layout/hProcess9"/>
    <dgm:cxn modelId="{FCEF7B5D-6AC4-4142-A51A-56406B884E86}" type="presParOf" srcId="{A7AB8847-7AF3-46CE-A65C-53DE00F4027C}" destId="{16D29A76-677B-4FD1-B745-1E92050A5C12}" srcOrd="3" destOrd="0" presId="urn:microsoft.com/office/officeart/2005/8/layout/hProcess9"/>
    <dgm:cxn modelId="{FE00E58F-68C7-474D-8ADC-F55ED1E463F8}" type="presParOf" srcId="{A7AB8847-7AF3-46CE-A65C-53DE00F4027C}" destId="{A3C8F2FC-9335-463A-AC2B-EF7E399B3592}" srcOrd="4" destOrd="0" presId="urn:microsoft.com/office/officeart/2005/8/layout/hProcess9"/>
    <dgm:cxn modelId="{8D5DA0E5-E1B3-4C86-BAEB-8FAC5732CC32}" type="presParOf" srcId="{A7AB8847-7AF3-46CE-A65C-53DE00F4027C}" destId="{58848B05-DD16-4EAF-AF53-7586A763DBA8}" srcOrd="5" destOrd="0" presId="urn:microsoft.com/office/officeart/2005/8/layout/hProcess9"/>
    <dgm:cxn modelId="{004300B4-D287-4129-937B-140A7DC4828B}" type="presParOf" srcId="{A7AB8847-7AF3-46CE-A65C-53DE00F4027C}" destId="{6505C3CF-D27D-4D2D-855D-1CAFEA7FCA6C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A22523C-EC82-4703-92D6-3529E93A196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FB0E4B-FD33-4B76-9202-EB3734301090}">
      <dgm:prSet/>
      <dgm:spPr/>
      <dgm:t>
        <a:bodyPr/>
        <a:lstStyle/>
        <a:p>
          <a:r>
            <a:rPr lang="en-US"/>
            <a:t>Link social determinants with health outcomes</a:t>
          </a:r>
        </a:p>
      </dgm:t>
    </dgm:pt>
    <dgm:pt modelId="{41D876CF-1857-4E35-AAAD-C96C3FDA7145}" type="parTrans" cxnId="{700AF311-92B5-4510-AB70-94EAA71FA36E}">
      <dgm:prSet/>
      <dgm:spPr/>
      <dgm:t>
        <a:bodyPr/>
        <a:lstStyle/>
        <a:p>
          <a:endParaRPr lang="en-US"/>
        </a:p>
      </dgm:t>
    </dgm:pt>
    <dgm:pt modelId="{E9D9E87E-95A0-41BD-8A61-9BC5B6D227D1}" type="sibTrans" cxnId="{700AF311-92B5-4510-AB70-94EAA71FA36E}">
      <dgm:prSet/>
      <dgm:spPr/>
      <dgm:t>
        <a:bodyPr/>
        <a:lstStyle/>
        <a:p>
          <a:endParaRPr lang="en-US"/>
        </a:p>
      </dgm:t>
    </dgm:pt>
    <dgm:pt modelId="{15EC3E47-4B80-4569-A953-3B8885B718DE}">
      <dgm:prSet/>
      <dgm:spPr/>
      <dgm:t>
        <a:bodyPr/>
        <a:lstStyle/>
        <a:p>
          <a:r>
            <a:rPr lang="en-US"/>
            <a:t>Build equity into all policies</a:t>
          </a:r>
        </a:p>
      </dgm:t>
    </dgm:pt>
    <dgm:pt modelId="{891E913B-31EF-4BB3-94F7-1A4ACD5CD286}" type="parTrans" cxnId="{4E519BFB-87BF-4A0E-9C06-54E2F97A3D8D}">
      <dgm:prSet/>
      <dgm:spPr/>
      <dgm:t>
        <a:bodyPr/>
        <a:lstStyle/>
        <a:p>
          <a:endParaRPr lang="en-US"/>
        </a:p>
      </dgm:t>
    </dgm:pt>
    <dgm:pt modelId="{B433275B-6952-4620-989E-84BACD822AB1}" type="sibTrans" cxnId="{4E519BFB-87BF-4A0E-9C06-54E2F97A3D8D}">
      <dgm:prSet/>
      <dgm:spPr/>
      <dgm:t>
        <a:bodyPr/>
        <a:lstStyle/>
        <a:p>
          <a:endParaRPr lang="en-US"/>
        </a:p>
      </dgm:t>
    </dgm:pt>
    <dgm:pt modelId="{6864E52D-C023-438A-BE2A-442A47ABD98B}">
      <dgm:prSet/>
      <dgm:spPr/>
      <dgm:t>
        <a:bodyPr/>
        <a:lstStyle/>
        <a:p>
          <a:r>
            <a:rPr lang="en-US"/>
            <a:t>Use equity-relevant metrics</a:t>
          </a:r>
        </a:p>
      </dgm:t>
    </dgm:pt>
    <dgm:pt modelId="{1FDA2179-22D9-4FD9-AD50-44BA6FE580C3}" type="parTrans" cxnId="{915F61F1-A633-4CE2-8B73-85CC74F5AD29}">
      <dgm:prSet/>
      <dgm:spPr/>
      <dgm:t>
        <a:bodyPr/>
        <a:lstStyle/>
        <a:p>
          <a:endParaRPr lang="en-US"/>
        </a:p>
      </dgm:t>
    </dgm:pt>
    <dgm:pt modelId="{EA90B2D3-54C2-4558-8931-5EFB592226A1}" type="sibTrans" cxnId="{915F61F1-A633-4CE2-8B73-85CC74F5AD29}">
      <dgm:prSet/>
      <dgm:spPr/>
      <dgm:t>
        <a:bodyPr/>
        <a:lstStyle/>
        <a:p>
          <a:endParaRPr lang="en-US"/>
        </a:p>
      </dgm:t>
    </dgm:pt>
    <dgm:pt modelId="{757C3A4D-FF76-42ED-81E9-11567F8CC06D}">
      <dgm:prSet/>
      <dgm:spPr/>
      <dgm:t>
        <a:bodyPr/>
        <a:lstStyle/>
        <a:p>
          <a:r>
            <a:rPr lang="en-US"/>
            <a:t>Study what is already happening</a:t>
          </a:r>
        </a:p>
      </dgm:t>
    </dgm:pt>
    <dgm:pt modelId="{7374BD7B-F8BA-467A-B28F-899F0E5ED8D3}" type="parTrans" cxnId="{7D1EC930-F413-4738-BEA4-0A0EDF5A7DA6}">
      <dgm:prSet/>
      <dgm:spPr/>
      <dgm:t>
        <a:bodyPr/>
        <a:lstStyle/>
        <a:p>
          <a:endParaRPr lang="en-US"/>
        </a:p>
      </dgm:t>
    </dgm:pt>
    <dgm:pt modelId="{42DBD421-33BA-4BA3-B841-B85754EEC19B}" type="sibTrans" cxnId="{7D1EC930-F413-4738-BEA4-0A0EDF5A7DA6}">
      <dgm:prSet/>
      <dgm:spPr/>
      <dgm:t>
        <a:bodyPr/>
        <a:lstStyle/>
        <a:p>
          <a:endParaRPr lang="en-US"/>
        </a:p>
      </dgm:t>
    </dgm:pt>
    <dgm:pt modelId="{40B7CDDC-9F34-45E7-B53B-E30B4FF76F9E}">
      <dgm:prSet/>
      <dgm:spPr/>
      <dgm:t>
        <a:bodyPr/>
        <a:lstStyle/>
        <a:p>
          <a:r>
            <a:rPr lang="en-US"/>
            <a:t>Integrate equity into models</a:t>
          </a:r>
        </a:p>
      </dgm:t>
    </dgm:pt>
    <dgm:pt modelId="{4EF39707-D3A5-44D6-9245-E344C3ECCDBC}" type="parTrans" cxnId="{B055DD0F-A637-4452-9A0F-5CBB9DE61C14}">
      <dgm:prSet/>
      <dgm:spPr/>
      <dgm:t>
        <a:bodyPr/>
        <a:lstStyle/>
        <a:p>
          <a:endParaRPr lang="en-US"/>
        </a:p>
      </dgm:t>
    </dgm:pt>
    <dgm:pt modelId="{F5015AB2-33D5-4611-A04D-0920C390DF93}" type="sibTrans" cxnId="{B055DD0F-A637-4452-9A0F-5CBB9DE61C14}">
      <dgm:prSet/>
      <dgm:spPr/>
      <dgm:t>
        <a:bodyPr/>
        <a:lstStyle/>
        <a:p>
          <a:endParaRPr lang="en-US"/>
        </a:p>
      </dgm:t>
    </dgm:pt>
    <dgm:pt modelId="{8A64B4F6-0CC0-4355-BD8F-D17273CF19CE}" type="pres">
      <dgm:prSet presAssocID="{3A22523C-EC82-4703-92D6-3529E93A1969}" presName="linearFlow" presStyleCnt="0">
        <dgm:presLayoutVars>
          <dgm:dir/>
          <dgm:resizeHandles val="exact"/>
        </dgm:presLayoutVars>
      </dgm:prSet>
      <dgm:spPr/>
    </dgm:pt>
    <dgm:pt modelId="{5D897648-15A0-4244-8BC2-AB29F64949A5}" type="pres">
      <dgm:prSet presAssocID="{50FB0E4B-FD33-4B76-9202-EB3734301090}" presName="composite" presStyleCnt="0"/>
      <dgm:spPr/>
    </dgm:pt>
    <dgm:pt modelId="{98059EA2-D433-400B-B64C-B69123995A3D}" type="pres">
      <dgm:prSet presAssocID="{50FB0E4B-FD33-4B76-9202-EB3734301090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 with pulse with solid fill"/>
        </a:ext>
      </dgm:extLst>
    </dgm:pt>
    <dgm:pt modelId="{6DB982C3-8531-4076-9EAE-3640FF2133F8}" type="pres">
      <dgm:prSet presAssocID="{50FB0E4B-FD33-4B76-9202-EB3734301090}" presName="txShp" presStyleLbl="node1" presStyleIdx="0" presStyleCnt="5">
        <dgm:presLayoutVars>
          <dgm:bulletEnabled val="1"/>
        </dgm:presLayoutVars>
      </dgm:prSet>
      <dgm:spPr/>
    </dgm:pt>
    <dgm:pt modelId="{C5CCC14F-02D5-4DB8-A743-D2974DC006DF}" type="pres">
      <dgm:prSet presAssocID="{E9D9E87E-95A0-41BD-8A61-9BC5B6D227D1}" presName="spacing" presStyleCnt="0"/>
      <dgm:spPr/>
    </dgm:pt>
    <dgm:pt modelId="{CD82CC07-3DF0-4E3A-9BD3-1B98788360EA}" type="pres">
      <dgm:prSet presAssocID="{15EC3E47-4B80-4569-A953-3B8885B718DE}" presName="composite" presStyleCnt="0"/>
      <dgm:spPr/>
    </dgm:pt>
    <dgm:pt modelId="{E3BD3F01-5497-4078-AAD8-842F63AEB465}" type="pres">
      <dgm:prSet presAssocID="{15EC3E47-4B80-4569-A953-3B8885B718DE}" presName="imgShp" presStyleLbl="fgImgPlac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 male with solid fill"/>
        </a:ext>
      </dgm:extLst>
    </dgm:pt>
    <dgm:pt modelId="{05012FE4-02FD-473D-9AF4-43B15903DE58}" type="pres">
      <dgm:prSet presAssocID="{15EC3E47-4B80-4569-A953-3B8885B718DE}" presName="txShp" presStyleLbl="node1" presStyleIdx="1" presStyleCnt="5">
        <dgm:presLayoutVars>
          <dgm:bulletEnabled val="1"/>
        </dgm:presLayoutVars>
      </dgm:prSet>
      <dgm:spPr/>
    </dgm:pt>
    <dgm:pt modelId="{C9C5F4B8-6A40-48DA-8653-45335253FF39}" type="pres">
      <dgm:prSet presAssocID="{B433275B-6952-4620-989E-84BACD822AB1}" presName="spacing" presStyleCnt="0"/>
      <dgm:spPr/>
    </dgm:pt>
    <dgm:pt modelId="{32158121-FA47-480A-A62A-FFB4434E0F62}" type="pres">
      <dgm:prSet presAssocID="{6864E52D-C023-438A-BE2A-442A47ABD98B}" presName="composite" presStyleCnt="0"/>
      <dgm:spPr/>
    </dgm:pt>
    <dgm:pt modelId="{5C938949-9D2E-4839-AF88-5791BF75F120}" type="pres">
      <dgm:prSet presAssocID="{6864E52D-C023-438A-BE2A-442A47ABD98B}" presName="imgShp" presStyleLbl="fgImgPlac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ar Chart with solid fill"/>
        </a:ext>
      </dgm:extLst>
    </dgm:pt>
    <dgm:pt modelId="{B94A0875-1EC2-4E57-B186-7ABE46928170}" type="pres">
      <dgm:prSet presAssocID="{6864E52D-C023-438A-BE2A-442A47ABD98B}" presName="txShp" presStyleLbl="node1" presStyleIdx="2" presStyleCnt="5">
        <dgm:presLayoutVars>
          <dgm:bulletEnabled val="1"/>
        </dgm:presLayoutVars>
      </dgm:prSet>
      <dgm:spPr/>
    </dgm:pt>
    <dgm:pt modelId="{CE40EBE3-5DD8-46AF-AC5E-C72B8B5497AF}" type="pres">
      <dgm:prSet presAssocID="{EA90B2D3-54C2-4558-8931-5EFB592226A1}" presName="spacing" presStyleCnt="0"/>
      <dgm:spPr/>
    </dgm:pt>
    <dgm:pt modelId="{4A230132-6579-4DE8-8263-4C2F6CD481DF}" type="pres">
      <dgm:prSet presAssocID="{757C3A4D-FF76-42ED-81E9-11567F8CC06D}" presName="composite" presStyleCnt="0"/>
      <dgm:spPr/>
    </dgm:pt>
    <dgm:pt modelId="{33E9BD3D-7F07-4F6D-BB3E-5C13A02DE031}" type="pres">
      <dgm:prSet presAssocID="{757C3A4D-FF76-42ED-81E9-11567F8CC06D}" presName="imgShp" presStyleLbl="fgImgPlac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book with solid fill"/>
        </a:ext>
      </dgm:extLst>
    </dgm:pt>
    <dgm:pt modelId="{55DECF82-4F8F-42CE-8605-57F7B0D2D71D}" type="pres">
      <dgm:prSet presAssocID="{757C3A4D-FF76-42ED-81E9-11567F8CC06D}" presName="txShp" presStyleLbl="node1" presStyleIdx="3" presStyleCnt="5">
        <dgm:presLayoutVars>
          <dgm:bulletEnabled val="1"/>
        </dgm:presLayoutVars>
      </dgm:prSet>
      <dgm:spPr/>
    </dgm:pt>
    <dgm:pt modelId="{BCFFC854-4813-42FF-833E-BED4B814BCD3}" type="pres">
      <dgm:prSet presAssocID="{42DBD421-33BA-4BA3-B841-B85754EEC19B}" presName="spacing" presStyleCnt="0"/>
      <dgm:spPr/>
    </dgm:pt>
    <dgm:pt modelId="{6C7E324C-1F33-4C2D-B5AF-9E36E9CD6201}" type="pres">
      <dgm:prSet presAssocID="{40B7CDDC-9F34-45E7-B53B-E30B4FF76F9E}" presName="composite" presStyleCnt="0"/>
      <dgm:spPr/>
    </dgm:pt>
    <dgm:pt modelId="{50E267B9-3B7E-42A5-BC56-AFEAD145FED6}" type="pres">
      <dgm:prSet presAssocID="{40B7CDDC-9F34-45E7-B53B-E30B4FF76F9E}" presName="imgShp" presStyleLbl="fgImgPlac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rcular flowchart with solid fill"/>
        </a:ext>
      </dgm:extLst>
    </dgm:pt>
    <dgm:pt modelId="{9787736C-1929-4641-B2FA-1BAFE598DDF1}" type="pres">
      <dgm:prSet presAssocID="{40B7CDDC-9F34-45E7-B53B-E30B4FF76F9E}" presName="txShp" presStyleLbl="node1" presStyleIdx="4" presStyleCnt="5">
        <dgm:presLayoutVars>
          <dgm:bulletEnabled val="1"/>
        </dgm:presLayoutVars>
      </dgm:prSet>
      <dgm:spPr/>
    </dgm:pt>
  </dgm:ptLst>
  <dgm:cxnLst>
    <dgm:cxn modelId="{B055DD0F-A637-4452-9A0F-5CBB9DE61C14}" srcId="{3A22523C-EC82-4703-92D6-3529E93A1969}" destId="{40B7CDDC-9F34-45E7-B53B-E30B4FF76F9E}" srcOrd="4" destOrd="0" parTransId="{4EF39707-D3A5-44D6-9245-E344C3ECCDBC}" sibTransId="{F5015AB2-33D5-4611-A04D-0920C390DF93}"/>
    <dgm:cxn modelId="{700AF311-92B5-4510-AB70-94EAA71FA36E}" srcId="{3A22523C-EC82-4703-92D6-3529E93A1969}" destId="{50FB0E4B-FD33-4B76-9202-EB3734301090}" srcOrd="0" destOrd="0" parTransId="{41D876CF-1857-4E35-AAAD-C96C3FDA7145}" sibTransId="{E9D9E87E-95A0-41BD-8A61-9BC5B6D227D1}"/>
    <dgm:cxn modelId="{7D1EC930-F413-4738-BEA4-0A0EDF5A7DA6}" srcId="{3A22523C-EC82-4703-92D6-3529E93A1969}" destId="{757C3A4D-FF76-42ED-81E9-11567F8CC06D}" srcOrd="3" destOrd="0" parTransId="{7374BD7B-F8BA-467A-B28F-899F0E5ED8D3}" sibTransId="{42DBD421-33BA-4BA3-B841-B85754EEC19B}"/>
    <dgm:cxn modelId="{7535EF6B-EE2F-44BA-956A-4EF759411974}" type="presOf" srcId="{757C3A4D-FF76-42ED-81E9-11567F8CC06D}" destId="{55DECF82-4F8F-42CE-8605-57F7B0D2D71D}" srcOrd="0" destOrd="0" presId="urn:microsoft.com/office/officeart/2005/8/layout/vList3"/>
    <dgm:cxn modelId="{4FD73952-B0CF-47DC-A70C-7B1A402F499A}" type="presOf" srcId="{6864E52D-C023-438A-BE2A-442A47ABD98B}" destId="{B94A0875-1EC2-4E57-B186-7ABE46928170}" srcOrd="0" destOrd="0" presId="urn:microsoft.com/office/officeart/2005/8/layout/vList3"/>
    <dgm:cxn modelId="{818A5758-9356-452F-BC4F-971F672E5D47}" type="presOf" srcId="{50FB0E4B-FD33-4B76-9202-EB3734301090}" destId="{6DB982C3-8531-4076-9EAE-3640FF2133F8}" srcOrd="0" destOrd="0" presId="urn:microsoft.com/office/officeart/2005/8/layout/vList3"/>
    <dgm:cxn modelId="{B66801BC-0BCB-4711-AF93-93CF7B6EAEFA}" type="presOf" srcId="{40B7CDDC-9F34-45E7-B53B-E30B4FF76F9E}" destId="{9787736C-1929-4641-B2FA-1BAFE598DDF1}" srcOrd="0" destOrd="0" presId="urn:microsoft.com/office/officeart/2005/8/layout/vList3"/>
    <dgm:cxn modelId="{AB6A4EBF-942B-44C3-9214-11FD1BADC695}" type="presOf" srcId="{3A22523C-EC82-4703-92D6-3529E93A1969}" destId="{8A64B4F6-0CC0-4355-BD8F-D17273CF19CE}" srcOrd="0" destOrd="0" presId="urn:microsoft.com/office/officeart/2005/8/layout/vList3"/>
    <dgm:cxn modelId="{915F61F1-A633-4CE2-8B73-85CC74F5AD29}" srcId="{3A22523C-EC82-4703-92D6-3529E93A1969}" destId="{6864E52D-C023-438A-BE2A-442A47ABD98B}" srcOrd="2" destOrd="0" parTransId="{1FDA2179-22D9-4FD9-AD50-44BA6FE580C3}" sibTransId="{EA90B2D3-54C2-4558-8931-5EFB592226A1}"/>
    <dgm:cxn modelId="{EDD7D1F6-4905-4283-9EE9-3114A7B5D8B8}" type="presOf" srcId="{15EC3E47-4B80-4569-A953-3B8885B718DE}" destId="{05012FE4-02FD-473D-9AF4-43B15903DE58}" srcOrd="0" destOrd="0" presId="urn:microsoft.com/office/officeart/2005/8/layout/vList3"/>
    <dgm:cxn modelId="{4E519BFB-87BF-4A0E-9C06-54E2F97A3D8D}" srcId="{3A22523C-EC82-4703-92D6-3529E93A1969}" destId="{15EC3E47-4B80-4569-A953-3B8885B718DE}" srcOrd="1" destOrd="0" parTransId="{891E913B-31EF-4BB3-94F7-1A4ACD5CD286}" sibTransId="{B433275B-6952-4620-989E-84BACD822AB1}"/>
    <dgm:cxn modelId="{BA75D492-C429-4853-9988-505DE190B737}" type="presParOf" srcId="{8A64B4F6-0CC0-4355-BD8F-D17273CF19CE}" destId="{5D897648-15A0-4244-8BC2-AB29F64949A5}" srcOrd="0" destOrd="0" presId="urn:microsoft.com/office/officeart/2005/8/layout/vList3"/>
    <dgm:cxn modelId="{BB714533-CE00-4CC7-A6DD-AF07350D7063}" type="presParOf" srcId="{5D897648-15A0-4244-8BC2-AB29F64949A5}" destId="{98059EA2-D433-400B-B64C-B69123995A3D}" srcOrd="0" destOrd="0" presId="urn:microsoft.com/office/officeart/2005/8/layout/vList3"/>
    <dgm:cxn modelId="{9D35B30C-F56F-4A28-8046-B9D61E6E99A9}" type="presParOf" srcId="{5D897648-15A0-4244-8BC2-AB29F64949A5}" destId="{6DB982C3-8531-4076-9EAE-3640FF2133F8}" srcOrd="1" destOrd="0" presId="urn:microsoft.com/office/officeart/2005/8/layout/vList3"/>
    <dgm:cxn modelId="{35EB7F00-8A71-4390-86E0-355F65917887}" type="presParOf" srcId="{8A64B4F6-0CC0-4355-BD8F-D17273CF19CE}" destId="{C5CCC14F-02D5-4DB8-A743-D2974DC006DF}" srcOrd="1" destOrd="0" presId="urn:microsoft.com/office/officeart/2005/8/layout/vList3"/>
    <dgm:cxn modelId="{420F1604-6884-4424-8740-C42B9A3DF5B4}" type="presParOf" srcId="{8A64B4F6-0CC0-4355-BD8F-D17273CF19CE}" destId="{CD82CC07-3DF0-4E3A-9BD3-1B98788360EA}" srcOrd="2" destOrd="0" presId="urn:microsoft.com/office/officeart/2005/8/layout/vList3"/>
    <dgm:cxn modelId="{B529416E-644A-4204-BA20-392395C019B6}" type="presParOf" srcId="{CD82CC07-3DF0-4E3A-9BD3-1B98788360EA}" destId="{E3BD3F01-5497-4078-AAD8-842F63AEB465}" srcOrd="0" destOrd="0" presId="urn:microsoft.com/office/officeart/2005/8/layout/vList3"/>
    <dgm:cxn modelId="{F00C8028-5A13-487D-A5DD-9F8FA77BAFB6}" type="presParOf" srcId="{CD82CC07-3DF0-4E3A-9BD3-1B98788360EA}" destId="{05012FE4-02FD-473D-9AF4-43B15903DE58}" srcOrd="1" destOrd="0" presId="urn:microsoft.com/office/officeart/2005/8/layout/vList3"/>
    <dgm:cxn modelId="{67643CC7-72D8-4F13-A5E2-C7F1DFE2C2AC}" type="presParOf" srcId="{8A64B4F6-0CC0-4355-BD8F-D17273CF19CE}" destId="{C9C5F4B8-6A40-48DA-8653-45335253FF39}" srcOrd="3" destOrd="0" presId="urn:microsoft.com/office/officeart/2005/8/layout/vList3"/>
    <dgm:cxn modelId="{418D1B73-1384-49AB-BC16-8B3FA00F1DD1}" type="presParOf" srcId="{8A64B4F6-0CC0-4355-BD8F-D17273CF19CE}" destId="{32158121-FA47-480A-A62A-FFB4434E0F62}" srcOrd="4" destOrd="0" presId="urn:microsoft.com/office/officeart/2005/8/layout/vList3"/>
    <dgm:cxn modelId="{979EAEF7-F048-4C91-AA00-5B27732CF24C}" type="presParOf" srcId="{32158121-FA47-480A-A62A-FFB4434E0F62}" destId="{5C938949-9D2E-4839-AF88-5791BF75F120}" srcOrd="0" destOrd="0" presId="urn:microsoft.com/office/officeart/2005/8/layout/vList3"/>
    <dgm:cxn modelId="{14AEB0CF-B739-4532-B7F7-F6C86B13284E}" type="presParOf" srcId="{32158121-FA47-480A-A62A-FFB4434E0F62}" destId="{B94A0875-1EC2-4E57-B186-7ABE46928170}" srcOrd="1" destOrd="0" presId="urn:microsoft.com/office/officeart/2005/8/layout/vList3"/>
    <dgm:cxn modelId="{28DCD6CE-BEEB-4DAA-93F2-5DBD66BEA3B5}" type="presParOf" srcId="{8A64B4F6-0CC0-4355-BD8F-D17273CF19CE}" destId="{CE40EBE3-5DD8-46AF-AC5E-C72B8B5497AF}" srcOrd="5" destOrd="0" presId="urn:microsoft.com/office/officeart/2005/8/layout/vList3"/>
    <dgm:cxn modelId="{F8FD2B27-24F7-47AF-BF54-BAD89431F4F3}" type="presParOf" srcId="{8A64B4F6-0CC0-4355-BD8F-D17273CF19CE}" destId="{4A230132-6579-4DE8-8263-4C2F6CD481DF}" srcOrd="6" destOrd="0" presId="urn:microsoft.com/office/officeart/2005/8/layout/vList3"/>
    <dgm:cxn modelId="{8CF39708-E92C-4ECB-B187-F12EBEEDF68B}" type="presParOf" srcId="{4A230132-6579-4DE8-8263-4C2F6CD481DF}" destId="{33E9BD3D-7F07-4F6D-BB3E-5C13A02DE031}" srcOrd="0" destOrd="0" presId="urn:microsoft.com/office/officeart/2005/8/layout/vList3"/>
    <dgm:cxn modelId="{EB843ECB-E9CF-4C5E-B86E-960532A3AA44}" type="presParOf" srcId="{4A230132-6579-4DE8-8263-4C2F6CD481DF}" destId="{55DECF82-4F8F-42CE-8605-57F7B0D2D71D}" srcOrd="1" destOrd="0" presId="urn:microsoft.com/office/officeart/2005/8/layout/vList3"/>
    <dgm:cxn modelId="{137BA673-3106-42E7-8DB4-954DE9FFF458}" type="presParOf" srcId="{8A64B4F6-0CC0-4355-BD8F-D17273CF19CE}" destId="{BCFFC854-4813-42FF-833E-BED4B814BCD3}" srcOrd="7" destOrd="0" presId="urn:microsoft.com/office/officeart/2005/8/layout/vList3"/>
    <dgm:cxn modelId="{A60955E4-D5C5-4714-BD0C-4DDA384F20A0}" type="presParOf" srcId="{8A64B4F6-0CC0-4355-BD8F-D17273CF19CE}" destId="{6C7E324C-1F33-4C2D-B5AF-9E36E9CD6201}" srcOrd="8" destOrd="0" presId="urn:microsoft.com/office/officeart/2005/8/layout/vList3"/>
    <dgm:cxn modelId="{E08F1A55-F264-47F7-B1BE-804696324DC0}" type="presParOf" srcId="{6C7E324C-1F33-4C2D-B5AF-9E36E9CD6201}" destId="{50E267B9-3B7E-42A5-BC56-AFEAD145FED6}" srcOrd="0" destOrd="0" presId="urn:microsoft.com/office/officeart/2005/8/layout/vList3"/>
    <dgm:cxn modelId="{E750A27B-A433-40F0-B44C-B900C9728923}" type="presParOf" srcId="{6C7E324C-1F33-4C2D-B5AF-9E36E9CD6201}" destId="{9787736C-1929-4641-B2FA-1BAFE598DDF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6CC2B-8505-465F-BF18-178297F10269}">
      <dsp:nvSpPr>
        <dsp:cNvPr id="0" name=""/>
        <dsp:cNvSpPr/>
      </dsp:nvSpPr>
      <dsp:spPr>
        <a:xfrm rot="10800000">
          <a:off x="1213659" y="0"/>
          <a:ext cx="3929167" cy="89592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080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Laura E. Balis, PhD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Gretchen Swanson Center for Nutrition</a:t>
          </a:r>
        </a:p>
      </dsp:txBody>
      <dsp:txXfrm rot="10800000">
        <a:off x="1437641" y="0"/>
        <a:ext cx="3705185" cy="895928"/>
      </dsp:txXfrm>
    </dsp:sp>
    <dsp:sp modelId="{8D2AA689-8EC7-40E6-93ED-8270184D5476}">
      <dsp:nvSpPr>
        <dsp:cNvPr id="0" name=""/>
        <dsp:cNvSpPr/>
      </dsp:nvSpPr>
      <dsp:spPr>
        <a:xfrm>
          <a:off x="765695" y="1540"/>
          <a:ext cx="895928" cy="8959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B5AD6-8782-4D6A-9A14-927F6B84550E}">
      <dsp:nvSpPr>
        <dsp:cNvPr id="0" name=""/>
        <dsp:cNvSpPr/>
      </dsp:nvSpPr>
      <dsp:spPr>
        <a:xfrm rot="10800000">
          <a:off x="1213659" y="1164910"/>
          <a:ext cx="3929167" cy="89592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080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Whitney Clausen, MPH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Gretchen Swanson Center for Nutrition</a:t>
          </a:r>
        </a:p>
      </dsp:txBody>
      <dsp:txXfrm rot="10800000">
        <a:off x="1437641" y="1164910"/>
        <a:ext cx="3705185" cy="895928"/>
      </dsp:txXfrm>
    </dsp:sp>
    <dsp:sp modelId="{2EB0116D-7804-4AF5-85BA-EAB23B90D693}">
      <dsp:nvSpPr>
        <dsp:cNvPr id="0" name=""/>
        <dsp:cNvSpPr/>
      </dsp:nvSpPr>
      <dsp:spPr>
        <a:xfrm>
          <a:off x="765695" y="1164910"/>
          <a:ext cx="895928" cy="89592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371A85-B452-40D6-A5D7-C4858C3ACEF3}">
      <dsp:nvSpPr>
        <dsp:cNvPr id="0" name=""/>
        <dsp:cNvSpPr/>
      </dsp:nvSpPr>
      <dsp:spPr>
        <a:xfrm rot="10800000">
          <a:off x="1213659" y="2328280"/>
          <a:ext cx="3929167" cy="89592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080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Bailey Houghtaling, PhD, RDN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Gretchen Swanson Center for Nutrition</a:t>
          </a:r>
        </a:p>
      </dsp:txBody>
      <dsp:txXfrm rot="10800000">
        <a:off x="1437641" y="2328280"/>
        <a:ext cx="3705185" cy="895928"/>
      </dsp:txXfrm>
    </dsp:sp>
    <dsp:sp modelId="{A086E37A-F796-450F-BE44-2E3FD2774E42}">
      <dsp:nvSpPr>
        <dsp:cNvPr id="0" name=""/>
        <dsp:cNvSpPr/>
      </dsp:nvSpPr>
      <dsp:spPr>
        <a:xfrm>
          <a:off x="765695" y="2328280"/>
          <a:ext cx="895928" cy="89592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69A8A8-47B9-42CD-9661-A14C3B7F5DBF}">
      <dsp:nvSpPr>
        <dsp:cNvPr id="0" name=""/>
        <dsp:cNvSpPr/>
      </dsp:nvSpPr>
      <dsp:spPr>
        <a:xfrm rot="10800000">
          <a:off x="1213659" y="3491650"/>
          <a:ext cx="3929167" cy="89592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080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Hannah Lane, PhD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Duke University</a:t>
          </a:r>
        </a:p>
      </dsp:txBody>
      <dsp:txXfrm rot="10800000">
        <a:off x="1437641" y="3491650"/>
        <a:ext cx="3705185" cy="895928"/>
      </dsp:txXfrm>
    </dsp:sp>
    <dsp:sp modelId="{9092970C-5307-4DFA-8669-690EA5310D3F}">
      <dsp:nvSpPr>
        <dsp:cNvPr id="0" name=""/>
        <dsp:cNvSpPr/>
      </dsp:nvSpPr>
      <dsp:spPr>
        <a:xfrm>
          <a:off x="765695" y="3491650"/>
          <a:ext cx="895928" cy="895928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DCEA6D-CA1E-48B0-8589-4688C51998A4}">
      <dsp:nvSpPr>
        <dsp:cNvPr id="0" name=""/>
        <dsp:cNvSpPr/>
      </dsp:nvSpPr>
      <dsp:spPr>
        <a:xfrm rot="10800000">
          <a:off x="1430620" y="361"/>
          <a:ext cx="4651942" cy="103556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654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Design and tailor implementation strategies</a:t>
          </a:r>
        </a:p>
      </dsp:txBody>
      <dsp:txXfrm rot="10800000">
        <a:off x="1689510" y="361"/>
        <a:ext cx="4393052" cy="1035562"/>
      </dsp:txXfrm>
    </dsp:sp>
    <dsp:sp modelId="{4A6EC4F7-7675-4203-BE5A-80ED0EAC7F13}">
      <dsp:nvSpPr>
        <dsp:cNvPr id="0" name=""/>
        <dsp:cNvSpPr/>
      </dsp:nvSpPr>
      <dsp:spPr>
        <a:xfrm>
          <a:off x="912839" y="361"/>
          <a:ext cx="1035562" cy="103556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9C8B1D-13A7-4F75-9964-BF9320567969}">
      <dsp:nvSpPr>
        <dsp:cNvPr id="0" name=""/>
        <dsp:cNvSpPr/>
      </dsp:nvSpPr>
      <dsp:spPr>
        <a:xfrm rot="10800000">
          <a:off x="1430620" y="1345046"/>
          <a:ext cx="4651942" cy="103556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654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Connect systems and sectors outside of health</a:t>
          </a:r>
        </a:p>
      </dsp:txBody>
      <dsp:txXfrm rot="10800000">
        <a:off x="1689510" y="1345046"/>
        <a:ext cx="4393052" cy="1035562"/>
      </dsp:txXfrm>
    </dsp:sp>
    <dsp:sp modelId="{9FE93AAE-1613-455D-BE21-7B938B7A9001}">
      <dsp:nvSpPr>
        <dsp:cNvPr id="0" name=""/>
        <dsp:cNvSpPr/>
      </dsp:nvSpPr>
      <dsp:spPr>
        <a:xfrm>
          <a:off x="912839" y="1345046"/>
          <a:ext cx="1035562" cy="103556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D5DF25-F10D-45F0-A85D-8AEDD0F131F1}">
      <dsp:nvSpPr>
        <dsp:cNvPr id="0" name=""/>
        <dsp:cNvSpPr/>
      </dsp:nvSpPr>
      <dsp:spPr>
        <a:xfrm rot="10800000">
          <a:off x="1430620" y="2689731"/>
          <a:ext cx="4651942" cy="103556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654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Engage organizations, internally and externally</a:t>
          </a:r>
        </a:p>
      </dsp:txBody>
      <dsp:txXfrm rot="10800000">
        <a:off x="1689510" y="2689731"/>
        <a:ext cx="4393052" cy="1035562"/>
      </dsp:txXfrm>
    </dsp:sp>
    <dsp:sp modelId="{2B15B873-6237-4D12-B55E-E39CE8B31EFD}">
      <dsp:nvSpPr>
        <dsp:cNvPr id="0" name=""/>
        <dsp:cNvSpPr/>
      </dsp:nvSpPr>
      <dsp:spPr>
        <a:xfrm>
          <a:off x="912839" y="2689731"/>
          <a:ext cx="1035562" cy="103556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8889FA-A544-4EF6-842E-5AB92E2E0B32}">
      <dsp:nvSpPr>
        <dsp:cNvPr id="0" name=""/>
        <dsp:cNvSpPr/>
      </dsp:nvSpPr>
      <dsp:spPr>
        <a:xfrm rot="10800000">
          <a:off x="1430620" y="4034417"/>
          <a:ext cx="4651942" cy="103556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654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Build capacity for equity</a:t>
          </a:r>
        </a:p>
      </dsp:txBody>
      <dsp:txXfrm rot="10800000">
        <a:off x="1689510" y="4034417"/>
        <a:ext cx="4393052" cy="1035562"/>
      </dsp:txXfrm>
    </dsp:sp>
    <dsp:sp modelId="{53DA2195-4555-4D4C-B7B4-7253EA9741A4}">
      <dsp:nvSpPr>
        <dsp:cNvPr id="0" name=""/>
        <dsp:cNvSpPr/>
      </dsp:nvSpPr>
      <dsp:spPr>
        <a:xfrm>
          <a:off x="912839" y="4034417"/>
          <a:ext cx="1035562" cy="1035562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E537E3-2A3D-4F83-8097-E9099F2161DF}">
      <dsp:nvSpPr>
        <dsp:cNvPr id="0" name=""/>
        <dsp:cNvSpPr/>
      </dsp:nvSpPr>
      <dsp:spPr>
        <a:xfrm rot="10800000">
          <a:off x="1430620" y="5379102"/>
          <a:ext cx="4651942" cy="103556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654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Focus on equity in dissemination efforts</a:t>
          </a:r>
        </a:p>
      </dsp:txBody>
      <dsp:txXfrm rot="10800000">
        <a:off x="1689510" y="5379102"/>
        <a:ext cx="4393052" cy="1035562"/>
      </dsp:txXfrm>
    </dsp:sp>
    <dsp:sp modelId="{2874D8E9-ED43-432F-9639-D0C38760D190}">
      <dsp:nvSpPr>
        <dsp:cNvPr id="0" name=""/>
        <dsp:cNvSpPr/>
      </dsp:nvSpPr>
      <dsp:spPr>
        <a:xfrm>
          <a:off x="912839" y="5379102"/>
          <a:ext cx="1035562" cy="1035562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2CB66-8173-47F6-A11F-CF8552D6C28A}">
      <dsp:nvSpPr>
        <dsp:cNvPr id="0" name=""/>
        <dsp:cNvSpPr/>
      </dsp:nvSpPr>
      <dsp:spPr>
        <a:xfrm>
          <a:off x="0" y="2308"/>
          <a:ext cx="5674895" cy="116976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44B8CD-061D-44AB-B210-88FC9AC82931}">
      <dsp:nvSpPr>
        <dsp:cNvPr id="0" name=""/>
        <dsp:cNvSpPr/>
      </dsp:nvSpPr>
      <dsp:spPr>
        <a:xfrm>
          <a:off x="353854" y="265505"/>
          <a:ext cx="643372" cy="6433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74B765-CD99-464A-A19E-4D1A756968A6}">
      <dsp:nvSpPr>
        <dsp:cNvPr id="0" name=""/>
        <dsp:cNvSpPr/>
      </dsp:nvSpPr>
      <dsp:spPr>
        <a:xfrm>
          <a:off x="1351081" y="2308"/>
          <a:ext cx="4323813" cy="1169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00" tIns="123800" rIns="123800" bIns="12380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Select relevant implementation strategies </a:t>
          </a:r>
        </a:p>
      </dsp:txBody>
      <dsp:txXfrm>
        <a:off x="1351081" y="2308"/>
        <a:ext cx="4323813" cy="1169767"/>
      </dsp:txXfrm>
    </dsp:sp>
    <dsp:sp modelId="{8CDC5201-2AC2-4128-9777-BF6CA17E0C3B}">
      <dsp:nvSpPr>
        <dsp:cNvPr id="0" name=""/>
        <dsp:cNvSpPr/>
      </dsp:nvSpPr>
      <dsp:spPr>
        <a:xfrm>
          <a:off x="0" y="1464517"/>
          <a:ext cx="5674895" cy="116976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F5BBC7-40CA-4396-9FA6-38BF23DD7005}">
      <dsp:nvSpPr>
        <dsp:cNvPr id="0" name=""/>
        <dsp:cNvSpPr/>
      </dsp:nvSpPr>
      <dsp:spPr>
        <a:xfrm>
          <a:off x="353854" y="1727715"/>
          <a:ext cx="643372" cy="6433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565589-FB73-4FF1-8525-25BB2B7F8CBD}">
      <dsp:nvSpPr>
        <dsp:cNvPr id="0" name=""/>
        <dsp:cNvSpPr/>
      </dsp:nvSpPr>
      <dsp:spPr>
        <a:xfrm>
          <a:off x="1351081" y="1464517"/>
          <a:ext cx="4323813" cy="1169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00" tIns="123800" rIns="123800" bIns="12380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Label as implementation strategies</a:t>
          </a:r>
        </a:p>
      </dsp:txBody>
      <dsp:txXfrm>
        <a:off x="1351081" y="1464517"/>
        <a:ext cx="4323813" cy="1169767"/>
      </dsp:txXfrm>
    </dsp:sp>
    <dsp:sp modelId="{8A727942-D75E-4166-B4FF-02319E564880}">
      <dsp:nvSpPr>
        <dsp:cNvPr id="0" name=""/>
        <dsp:cNvSpPr/>
      </dsp:nvSpPr>
      <dsp:spPr>
        <a:xfrm>
          <a:off x="0" y="2926727"/>
          <a:ext cx="5674895" cy="116976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06286-1586-4B10-9B6D-0C2BEF679885}">
      <dsp:nvSpPr>
        <dsp:cNvPr id="0" name=""/>
        <dsp:cNvSpPr/>
      </dsp:nvSpPr>
      <dsp:spPr>
        <a:xfrm>
          <a:off x="353854" y="3189925"/>
          <a:ext cx="643372" cy="64337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042786-D740-44F4-9C8E-36485F421513}">
      <dsp:nvSpPr>
        <dsp:cNvPr id="0" name=""/>
        <dsp:cNvSpPr/>
      </dsp:nvSpPr>
      <dsp:spPr>
        <a:xfrm>
          <a:off x="1351081" y="2926727"/>
          <a:ext cx="4323813" cy="1169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00" tIns="123800" rIns="123800" bIns="12380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Build the evidence base</a:t>
          </a:r>
        </a:p>
      </dsp:txBody>
      <dsp:txXfrm>
        <a:off x="1351081" y="2926727"/>
        <a:ext cx="4323813" cy="1169767"/>
      </dsp:txXfrm>
    </dsp:sp>
    <dsp:sp modelId="{B13C1A75-EF3B-455D-9CD6-974F9255CAC3}">
      <dsp:nvSpPr>
        <dsp:cNvPr id="0" name=""/>
        <dsp:cNvSpPr/>
      </dsp:nvSpPr>
      <dsp:spPr>
        <a:xfrm>
          <a:off x="0" y="4388937"/>
          <a:ext cx="5674895" cy="116976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88001E-3489-4072-AD84-FFFFB980F784}">
      <dsp:nvSpPr>
        <dsp:cNvPr id="0" name=""/>
        <dsp:cNvSpPr/>
      </dsp:nvSpPr>
      <dsp:spPr>
        <a:xfrm>
          <a:off x="353854" y="4652134"/>
          <a:ext cx="643372" cy="64337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934AC-2CF3-4A7F-B75D-00A0C9152019}">
      <dsp:nvSpPr>
        <dsp:cNvPr id="0" name=""/>
        <dsp:cNvSpPr/>
      </dsp:nvSpPr>
      <dsp:spPr>
        <a:xfrm>
          <a:off x="1351081" y="4388937"/>
          <a:ext cx="4323813" cy="1169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00" tIns="123800" rIns="123800" bIns="12380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Improve intervention delivery and reduce health disparities </a:t>
          </a:r>
        </a:p>
      </dsp:txBody>
      <dsp:txXfrm>
        <a:off x="1351081" y="4388937"/>
        <a:ext cx="4323813" cy="11697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753AB6-C21B-48BA-A954-E3691F51B0F7}">
      <dsp:nvSpPr>
        <dsp:cNvPr id="0" name=""/>
        <dsp:cNvSpPr/>
      </dsp:nvSpPr>
      <dsp:spPr>
        <a:xfrm rot="10800000">
          <a:off x="1216623" y="53"/>
          <a:ext cx="3940332" cy="89653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348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Marilyn Wende, PhD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University of Florida</a:t>
          </a:r>
        </a:p>
      </dsp:txBody>
      <dsp:txXfrm rot="10800000">
        <a:off x="1440757" y="53"/>
        <a:ext cx="3716198" cy="896536"/>
      </dsp:txXfrm>
    </dsp:sp>
    <dsp:sp modelId="{4752F3DF-0CD1-4956-8C07-EB44DDD65992}">
      <dsp:nvSpPr>
        <dsp:cNvPr id="0" name=""/>
        <dsp:cNvSpPr/>
      </dsp:nvSpPr>
      <dsp:spPr>
        <a:xfrm>
          <a:off x="768355" y="53"/>
          <a:ext cx="896536" cy="89653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443F8E-0B76-4B60-8E5A-6E69036B09BF}">
      <dsp:nvSpPr>
        <dsp:cNvPr id="0" name=""/>
        <dsp:cNvSpPr/>
      </dsp:nvSpPr>
      <dsp:spPr>
        <a:xfrm rot="10800000">
          <a:off x="1216623" y="1164212"/>
          <a:ext cx="3940332" cy="89653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348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Emiliane Pereira, MPH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University of Nebraska Medical Center</a:t>
          </a:r>
        </a:p>
      </dsp:txBody>
      <dsp:txXfrm rot="10800000">
        <a:off x="1440757" y="1164212"/>
        <a:ext cx="3716198" cy="896536"/>
      </dsp:txXfrm>
    </dsp:sp>
    <dsp:sp modelId="{89927E2B-AF37-4FB1-98D8-E4B9C441BDB0}">
      <dsp:nvSpPr>
        <dsp:cNvPr id="0" name=""/>
        <dsp:cNvSpPr/>
      </dsp:nvSpPr>
      <dsp:spPr>
        <a:xfrm>
          <a:off x="768355" y="1164212"/>
          <a:ext cx="896536" cy="89653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A9FD50-DC52-4F38-8CFA-1013A3940B01}">
      <dsp:nvSpPr>
        <dsp:cNvPr id="0" name=""/>
        <dsp:cNvSpPr/>
      </dsp:nvSpPr>
      <dsp:spPr>
        <a:xfrm rot="10800000">
          <a:off x="1216623" y="2328371"/>
          <a:ext cx="3940332" cy="89653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348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Gabriella Maria McLoughlin, PhD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Temple University</a:t>
          </a:r>
        </a:p>
      </dsp:txBody>
      <dsp:txXfrm rot="10800000">
        <a:off x="1440757" y="2328371"/>
        <a:ext cx="3716198" cy="896536"/>
      </dsp:txXfrm>
    </dsp:sp>
    <dsp:sp modelId="{536A796D-113E-4C0A-9F9C-683F6AB08427}">
      <dsp:nvSpPr>
        <dsp:cNvPr id="0" name=""/>
        <dsp:cNvSpPr/>
      </dsp:nvSpPr>
      <dsp:spPr>
        <a:xfrm>
          <a:off x="768355" y="2328371"/>
          <a:ext cx="896536" cy="896536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D7B186-23A3-4F4D-A0B6-1C4E7423169A}">
      <dsp:nvSpPr>
        <dsp:cNvPr id="0" name=""/>
        <dsp:cNvSpPr/>
      </dsp:nvSpPr>
      <dsp:spPr>
        <a:xfrm rot="10800000">
          <a:off x="1216623" y="3492530"/>
          <a:ext cx="3940332" cy="89653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348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Samantha M. Harden, PhD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Virginia Tech</a:t>
          </a:r>
        </a:p>
      </dsp:txBody>
      <dsp:txXfrm rot="10800000">
        <a:off x="1440757" y="3492530"/>
        <a:ext cx="3716198" cy="896536"/>
      </dsp:txXfrm>
    </dsp:sp>
    <dsp:sp modelId="{D533DB81-F02D-464B-BC3A-5D168E4F3341}">
      <dsp:nvSpPr>
        <dsp:cNvPr id="0" name=""/>
        <dsp:cNvSpPr/>
      </dsp:nvSpPr>
      <dsp:spPr>
        <a:xfrm>
          <a:off x="768355" y="3492530"/>
          <a:ext cx="896536" cy="896536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5C517-7495-4DF1-8E0B-84198FB0C80A}">
      <dsp:nvSpPr>
        <dsp:cNvPr id="0" name=""/>
        <dsp:cNvSpPr/>
      </dsp:nvSpPr>
      <dsp:spPr>
        <a:xfrm>
          <a:off x="1227618" y="2223965"/>
          <a:ext cx="1102275" cy="11022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1647B-1D07-44E4-AD6C-BF7388B5191B}">
      <dsp:nvSpPr>
        <dsp:cNvPr id="0" name=""/>
        <dsp:cNvSpPr/>
      </dsp:nvSpPr>
      <dsp:spPr>
        <a:xfrm>
          <a:off x="554006" y="3726465"/>
          <a:ext cx="2449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baseline="0"/>
            <a:t>Research to practice gap</a:t>
          </a:r>
          <a:endParaRPr lang="en-US" sz="2200" kern="1200" baseline="0"/>
        </a:p>
      </dsp:txBody>
      <dsp:txXfrm>
        <a:off x="554006" y="3726465"/>
        <a:ext cx="2449500" cy="720000"/>
      </dsp:txXfrm>
    </dsp:sp>
    <dsp:sp modelId="{6EE25F6C-6AE3-4B1B-9FE6-D9D5AE0C78DF}">
      <dsp:nvSpPr>
        <dsp:cNvPr id="0" name=""/>
        <dsp:cNvSpPr/>
      </dsp:nvSpPr>
      <dsp:spPr>
        <a:xfrm>
          <a:off x="4105781" y="2223965"/>
          <a:ext cx="1102275" cy="11022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B8751B-D755-4DDD-8CDB-974B35E01775}">
      <dsp:nvSpPr>
        <dsp:cNvPr id="0" name=""/>
        <dsp:cNvSpPr/>
      </dsp:nvSpPr>
      <dsp:spPr>
        <a:xfrm>
          <a:off x="3432168" y="3726465"/>
          <a:ext cx="2449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Impacts on health equity</a:t>
          </a:r>
          <a:endParaRPr lang="en-US" sz="2200" kern="1200"/>
        </a:p>
      </dsp:txBody>
      <dsp:txXfrm>
        <a:off x="3432168" y="3726465"/>
        <a:ext cx="2449500" cy="720000"/>
      </dsp:txXfrm>
    </dsp:sp>
    <dsp:sp modelId="{0932C2E0-ADC9-49EA-BDFB-ABDDDA561350}">
      <dsp:nvSpPr>
        <dsp:cNvPr id="0" name=""/>
        <dsp:cNvSpPr/>
      </dsp:nvSpPr>
      <dsp:spPr>
        <a:xfrm>
          <a:off x="6983943" y="2223965"/>
          <a:ext cx="1102275" cy="11022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0A4292-F19D-4902-B71E-B8A0778AE0CD}">
      <dsp:nvSpPr>
        <dsp:cNvPr id="0" name=""/>
        <dsp:cNvSpPr/>
      </dsp:nvSpPr>
      <dsp:spPr>
        <a:xfrm>
          <a:off x="6310331" y="3726465"/>
          <a:ext cx="2449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Implementation strategies</a:t>
          </a:r>
          <a:endParaRPr lang="en-US" sz="2200" kern="1200"/>
        </a:p>
      </dsp:txBody>
      <dsp:txXfrm>
        <a:off x="6310331" y="3726465"/>
        <a:ext cx="2449500" cy="720000"/>
      </dsp:txXfrm>
    </dsp:sp>
    <dsp:sp modelId="{D87BCDA8-439D-46C8-B0C6-61F70CEF7851}">
      <dsp:nvSpPr>
        <dsp:cNvPr id="0" name=""/>
        <dsp:cNvSpPr/>
      </dsp:nvSpPr>
      <dsp:spPr>
        <a:xfrm>
          <a:off x="9862106" y="2223965"/>
          <a:ext cx="1102275" cy="110227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89B486-2B64-43A9-A807-16ADB44484D2}">
      <dsp:nvSpPr>
        <dsp:cNvPr id="0" name=""/>
        <dsp:cNvSpPr/>
      </dsp:nvSpPr>
      <dsp:spPr>
        <a:xfrm>
          <a:off x="9188493" y="3726465"/>
          <a:ext cx="2449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New community setting compilation</a:t>
          </a:r>
          <a:endParaRPr lang="en-US" sz="2200" kern="1200" dirty="0"/>
        </a:p>
      </dsp:txBody>
      <dsp:txXfrm>
        <a:off x="9188493" y="3726465"/>
        <a:ext cx="24495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E35847-7AFC-48BB-BEDD-D1EC6C1F5946}">
      <dsp:nvSpPr>
        <dsp:cNvPr id="0" name=""/>
        <dsp:cNvSpPr/>
      </dsp:nvSpPr>
      <dsp:spPr>
        <a:xfrm>
          <a:off x="0" y="52585"/>
          <a:ext cx="7886700" cy="2069803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40970" rIns="18288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The intervention/practice/innovation is </a:t>
          </a:r>
          <a:r>
            <a:rPr lang="en-US" sz="3700" b="1" kern="1200"/>
            <a:t>THE THING</a:t>
          </a:r>
          <a:endParaRPr lang="en-US" sz="3700" kern="1200"/>
        </a:p>
      </dsp:txBody>
      <dsp:txXfrm>
        <a:off x="101039" y="153624"/>
        <a:ext cx="7684622" cy="1867725"/>
      </dsp:txXfrm>
    </dsp:sp>
    <dsp:sp modelId="{933ACFDE-C640-4C7B-BA1D-47B877DF9B5E}">
      <dsp:nvSpPr>
        <dsp:cNvPr id="0" name=""/>
        <dsp:cNvSpPr/>
      </dsp:nvSpPr>
      <dsp:spPr>
        <a:xfrm>
          <a:off x="0" y="2228949"/>
          <a:ext cx="7886700" cy="2069803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40970" rIns="18288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Implementation strategies are </a:t>
          </a:r>
          <a:r>
            <a:rPr lang="en-US" sz="3700" b="1" kern="1200"/>
            <a:t>THE STUFF</a:t>
          </a:r>
          <a:r>
            <a:rPr lang="en-US" sz="3700" kern="1200"/>
            <a:t> </a:t>
          </a:r>
          <a:r>
            <a:rPr lang="en-US" sz="3700" u="none" kern="1200"/>
            <a:t>we do </a:t>
          </a:r>
          <a:r>
            <a:rPr lang="en-US" sz="3700" kern="1200"/>
            <a:t>to try to help people/places </a:t>
          </a:r>
          <a:r>
            <a:rPr lang="en-US" sz="3700" b="1" kern="1200"/>
            <a:t>do the thing</a:t>
          </a:r>
          <a:endParaRPr lang="en-US" sz="3700" kern="1200"/>
        </a:p>
      </dsp:txBody>
      <dsp:txXfrm>
        <a:off x="101039" y="2329988"/>
        <a:ext cx="7684622" cy="18677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BB4E9-A8D2-4976-9314-0730342852D2}">
      <dsp:nvSpPr>
        <dsp:cNvPr id="0" name=""/>
        <dsp:cNvSpPr/>
      </dsp:nvSpPr>
      <dsp:spPr>
        <a:xfrm>
          <a:off x="2976" y="2899171"/>
          <a:ext cx="2649140" cy="105965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Support System</a:t>
          </a:r>
        </a:p>
      </dsp:txBody>
      <dsp:txXfrm>
        <a:off x="532804" y="2899171"/>
        <a:ext cx="1589484" cy="1059656"/>
      </dsp:txXfrm>
    </dsp:sp>
    <dsp:sp modelId="{F84FF5C1-F0FA-4491-BD76-2E5C637D0CF6}">
      <dsp:nvSpPr>
        <dsp:cNvPr id="0" name=""/>
        <dsp:cNvSpPr/>
      </dsp:nvSpPr>
      <dsp:spPr>
        <a:xfrm>
          <a:off x="2387203" y="2899171"/>
          <a:ext cx="2649140" cy="105965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“The Stuff”</a:t>
          </a:r>
        </a:p>
      </dsp:txBody>
      <dsp:txXfrm>
        <a:off x="2917031" y="2899171"/>
        <a:ext cx="1589484" cy="1059656"/>
      </dsp:txXfrm>
    </dsp:sp>
    <dsp:sp modelId="{78195F5F-723D-4CD7-A734-0265D135ADE1}">
      <dsp:nvSpPr>
        <dsp:cNvPr id="0" name=""/>
        <dsp:cNvSpPr/>
      </dsp:nvSpPr>
      <dsp:spPr>
        <a:xfrm>
          <a:off x="4771429" y="2899171"/>
          <a:ext cx="2649140" cy="105965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Delivery System</a:t>
          </a:r>
        </a:p>
      </dsp:txBody>
      <dsp:txXfrm>
        <a:off x="5301257" y="2899171"/>
        <a:ext cx="1589484" cy="1059656"/>
      </dsp:txXfrm>
    </dsp:sp>
    <dsp:sp modelId="{C6DBCE7B-59C9-473B-A7F1-2A53734B126D}">
      <dsp:nvSpPr>
        <dsp:cNvPr id="0" name=""/>
        <dsp:cNvSpPr/>
      </dsp:nvSpPr>
      <dsp:spPr>
        <a:xfrm>
          <a:off x="7155656" y="2899171"/>
          <a:ext cx="2649140" cy="105965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“The Thing”</a:t>
          </a:r>
        </a:p>
      </dsp:txBody>
      <dsp:txXfrm>
        <a:off x="7685484" y="2899171"/>
        <a:ext cx="1589484" cy="1059656"/>
      </dsp:txXfrm>
    </dsp:sp>
    <dsp:sp modelId="{6183A0D0-9FB8-44A3-A8D5-12710D723F1A}">
      <dsp:nvSpPr>
        <dsp:cNvPr id="0" name=""/>
        <dsp:cNvSpPr/>
      </dsp:nvSpPr>
      <dsp:spPr>
        <a:xfrm>
          <a:off x="9539882" y="2899171"/>
          <a:ext cx="2649140" cy="1059656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Priority Population</a:t>
          </a:r>
        </a:p>
      </dsp:txBody>
      <dsp:txXfrm>
        <a:off x="10069710" y="2899171"/>
        <a:ext cx="1589484" cy="10596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A71E77-6830-4E1E-B3AC-E3CFC8FC6C70}">
      <dsp:nvSpPr>
        <dsp:cNvPr id="0" name=""/>
        <dsp:cNvSpPr/>
      </dsp:nvSpPr>
      <dsp:spPr>
        <a:xfrm>
          <a:off x="1220353" y="2059460"/>
          <a:ext cx="1101731" cy="11017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854106-6D10-4C57-9C29-6EF43C4BC3FB}">
      <dsp:nvSpPr>
        <dsp:cNvPr id="0" name=""/>
        <dsp:cNvSpPr/>
      </dsp:nvSpPr>
      <dsp:spPr>
        <a:xfrm>
          <a:off x="547073" y="3540382"/>
          <a:ext cx="244829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Qualitative study</a:t>
          </a:r>
        </a:p>
      </dsp:txBody>
      <dsp:txXfrm>
        <a:off x="547073" y="3540382"/>
        <a:ext cx="2448291" cy="720000"/>
      </dsp:txXfrm>
    </dsp:sp>
    <dsp:sp modelId="{F2DCA612-4F98-4443-AE0C-9321E75C47E0}">
      <dsp:nvSpPr>
        <dsp:cNvPr id="0" name=""/>
        <dsp:cNvSpPr/>
      </dsp:nvSpPr>
      <dsp:spPr>
        <a:xfrm>
          <a:off x="4097096" y="2059460"/>
          <a:ext cx="1101731" cy="11017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C80BB0-9C9B-43E3-9196-A1DD4BD7C8B3}">
      <dsp:nvSpPr>
        <dsp:cNvPr id="0" name=""/>
        <dsp:cNvSpPr/>
      </dsp:nvSpPr>
      <dsp:spPr>
        <a:xfrm>
          <a:off x="3423816" y="3540382"/>
          <a:ext cx="244829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Researchers and practitioners</a:t>
          </a:r>
        </a:p>
      </dsp:txBody>
      <dsp:txXfrm>
        <a:off x="3423816" y="3540382"/>
        <a:ext cx="2448291" cy="720000"/>
      </dsp:txXfrm>
    </dsp:sp>
    <dsp:sp modelId="{64874B82-396D-42CA-B236-62E4CFA71BA6}">
      <dsp:nvSpPr>
        <dsp:cNvPr id="0" name=""/>
        <dsp:cNvSpPr/>
      </dsp:nvSpPr>
      <dsp:spPr>
        <a:xfrm>
          <a:off x="6973839" y="2059460"/>
          <a:ext cx="1101731" cy="11017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C52CB-C1D4-474F-8124-859F69A55D35}">
      <dsp:nvSpPr>
        <dsp:cNvPr id="0" name=""/>
        <dsp:cNvSpPr/>
      </dsp:nvSpPr>
      <dsp:spPr>
        <a:xfrm>
          <a:off x="6300559" y="3540382"/>
          <a:ext cx="244829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Emic approach</a:t>
          </a:r>
        </a:p>
      </dsp:txBody>
      <dsp:txXfrm>
        <a:off x="6300559" y="3540382"/>
        <a:ext cx="2448291" cy="720000"/>
      </dsp:txXfrm>
    </dsp:sp>
    <dsp:sp modelId="{4FCF66EA-1986-4748-BCFB-39838349A2F6}">
      <dsp:nvSpPr>
        <dsp:cNvPr id="0" name=""/>
        <dsp:cNvSpPr/>
      </dsp:nvSpPr>
      <dsp:spPr>
        <a:xfrm>
          <a:off x="9850581" y="2059460"/>
          <a:ext cx="1101731" cy="110173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4EC43C-BEB3-461A-9C3C-AA63A5CB6AC1}">
      <dsp:nvSpPr>
        <dsp:cNvPr id="0" name=""/>
        <dsp:cNvSpPr/>
      </dsp:nvSpPr>
      <dsp:spPr>
        <a:xfrm>
          <a:off x="9177301" y="3540382"/>
          <a:ext cx="244829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Purposive and snowball sampling</a:t>
          </a:r>
        </a:p>
      </dsp:txBody>
      <dsp:txXfrm>
        <a:off x="9177301" y="3540382"/>
        <a:ext cx="2448291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21D5F4-DCAC-4F0A-B575-687458A8DA08}">
      <dsp:nvSpPr>
        <dsp:cNvPr id="0" name=""/>
        <dsp:cNvSpPr/>
      </dsp:nvSpPr>
      <dsp:spPr>
        <a:xfrm rot="5400000">
          <a:off x="7902694" y="-3626077"/>
          <a:ext cx="734413" cy="8174371"/>
        </a:xfrm>
        <a:prstGeom prst="round2Same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What challenges have you experienced in getting staff or delivery settings to agree to deliver these interventions?</a:t>
          </a:r>
        </a:p>
      </dsp:txBody>
      <dsp:txXfrm rot="-5400000">
        <a:off x="4182716" y="129752"/>
        <a:ext cx="8138520" cy="662711"/>
      </dsp:txXfrm>
    </dsp:sp>
    <dsp:sp modelId="{D878D2EC-BA08-4400-AB56-032DF8E38F25}">
      <dsp:nvSpPr>
        <dsp:cNvPr id="0" name=""/>
        <dsp:cNvSpPr/>
      </dsp:nvSpPr>
      <dsp:spPr>
        <a:xfrm>
          <a:off x="415367" y="2099"/>
          <a:ext cx="3767347" cy="9180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Adoption</a:t>
          </a:r>
        </a:p>
      </dsp:txBody>
      <dsp:txXfrm>
        <a:off x="460181" y="46913"/>
        <a:ext cx="3677719" cy="828388"/>
      </dsp:txXfrm>
    </dsp:sp>
    <dsp:sp modelId="{CE72E188-120D-44BD-8275-3F5598B63258}">
      <dsp:nvSpPr>
        <dsp:cNvPr id="0" name=""/>
        <dsp:cNvSpPr/>
      </dsp:nvSpPr>
      <dsp:spPr>
        <a:xfrm rot="5400000">
          <a:off x="7902694" y="-2662160"/>
          <a:ext cx="734413" cy="8174371"/>
        </a:xfrm>
        <a:prstGeom prst="round2Same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Did you experience challenges in ensuring that these interventions were delivered with fidelity to the core components?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What about challenges with the resources required to deliver these interventions?</a:t>
          </a:r>
        </a:p>
      </dsp:txBody>
      <dsp:txXfrm rot="-5400000">
        <a:off x="4182716" y="1093669"/>
        <a:ext cx="8138520" cy="662711"/>
      </dsp:txXfrm>
    </dsp:sp>
    <dsp:sp modelId="{8A450A8D-8968-4A59-BD32-060828B0B216}">
      <dsp:nvSpPr>
        <dsp:cNvPr id="0" name=""/>
        <dsp:cNvSpPr/>
      </dsp:nvSpPr>
      <dsp:spPr>
        <a:xfrm>
          <a:off x="415367" y="966016"/>
          <a:ext cx="3767347" cy="91801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Implementation</a:t>
          </a:r>
        </a:p>
      </dsp:txBody>
      <dsp:txXfrm>
        <a:off x="460181" y="1010830"/>
        <a:ext cx="3677719" cy="828388"/>
      </dsp:txXfrm>
    </dsp:sp>
    <dsp:sp modelId="{66FC8611-8360-455D-B552-462EA171F877}">
      <dsp:nvSpPr>
        <dsp:cNvPr id="0" name=""/>
        <dsp:cNvSpPr/>
      </dsp:nvSpPr>
      <dsp:spPr>
        <a:xfrm rot="5400000">
          <a:off x="7902694" y="-1698243"/>
          <a:ext cx="734413" cy="8174371"/>
        </a:xfrm>
        <a:prstGeom prst="round2Same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Once these interventions were implemented, did you have any challenges in recruiting the priority population?</a:t>
          </a:r>
        </a:p>
      </dsp:txBody>
      <dsp:txXfrm rot="-5400000">
        <a:off x="4182716" y="2057586"/>
        <a:ext cx="8138520" cy="662711"/>
      </dsp:txXfrm>
    </dsp:sp>
    <dsp:sp modelId="{24C25375-DDC7-4410-8422-F6C3D087B726}">
      <dsp:nvSpPr>
        <dsp:cNvPr id="0" name=""/>
        <dsp:cNvSpPr/>
      </dsp:nvSpPr>
      <dsp:spPr>
        <a:xfrm>
          <a:off x="415367" y="1929934"/>
          <a:ext cx="3767347" cy="91801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Reach</a:t>
          </a:r>
        </a:p>
      </dsp:txBody>
      <dsp:txXfrm>
        <a:off x="460181" y="1974748"/>
        <a:ext cx="3677719" cy="828388"/>
      </dsp:txXfrm>
    </dsp:sp>
    <dsp:sp modelId="{54B8CFCD-812E-4EE8-9962-7C0C95C2DD10}">
      <dsp:nvSpPr>
        <dsp:cNvPr id="0" name=""/>
        <dsp:cNvSpPr/>
      </dsp:nvSpPr>
      <dsp:spPr>
        <a:xfrm rot="5400000">
          <a:off x="7902694" y="-734325"/>
          <a:ext cx="734413" cy="8174371"/>
        </a:xfrm>
        <a:prstGeom prst="round2Same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Once the interventions were underway, were there any challenges with evaluation?</a:t>
          </a:r>
        </a:p>
      </dsp:txBody>
      <dsp:txXfrm rot="-5400000">
        <a:off x="4182716" y="3021504"/>
        <a:ext cx="8138520" cy="662711"/>
      </dsp:txXfrm>
    </dsp:sp>
    <dsp:sp modelId="{8650AF94-16EA-48CB-812E-D86EF4947516}">
      <dsp:nvSpPr>
        <dsp:cNvPr id="0" name=""/>
        <dsp:cNvSpPr/>
      </dsp:nvSpPr>
      <dsp:spPr>
        <a:xfrm>
          <a:off x="415367" y="2893851"/>
          <a:ext cx="3767347" cy="91801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Effectiveness</a:t>
          </a:r>
        </a:p>
      </dsp:txBody>
      <dsp:txXfrm>
        <a:off x="460181" y="2938665"/>
        <a:ext cx="3677719" cy="828388"/>
      </dsp:txXfrm>
    </dsp:sp>
    <dsp:sp modelId="{4213BF2A-3E65-4DF0-88BC-59262F293F2A}">
      <dsp:nvSpPr>
        <dsp:cNvPr id="0" name=""/>
        <dsp:cNvSpPr/>
      </dsp:nvSpPr>
      <dsp:spPr>
        <a:xfrm rot="5400000">
          <a:off x="7902694" y="229591"/>
          <a:ext cx="734413" cy="8174371"/>
        </a:xfrm>
        <a:prstGeom prst="round2SameRect">
          <a:avLst/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Were you able to measure long-term impacts on community members’ health?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Were you able to continue delivering these interventions after the initial implementation period?</a:t>
          </a:r>
        </a:p>
      </dsp:txBody>
      <dsp:txXfrm rot="-5400000">
        <a:off x="4182716" y="3985421"/>
        <a:ext cx="8138520" cy="662711"/>
      </dsp:txXfrm>
    </dsp:sp>
    <dsp:sp modelId="{5761BBE7-4A9D-4BA0-8D9A-2A5EF2455A87}">
      <dsp:nvSpPr>
        <dsp:cNvPr id="0" name=""/>
        <dsp:cNvSpPr/>
      </dsp:nvSpPr>
      <dsp:spPr>
        <a:xfrm>
          <a:off x="415367" y="3857768"/>
          <a:ext cx="3767347" cy="91801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Maintenance</a:t>
          </a:r>
        </a:p>
      </dsp:txBody>
      <dsp:txXfrm>
        <a:off x="460181" y="3902582"/>
        <a:ext cx="3677719" cy="82838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52C50-5AB5-4F91-BC30-BA4B642D7C28}">
      <dsp:nvSpPr>
        <dsp:cNvPr id="0" name=""/>
        <dsp:cNvSpPr/>
      </dsp:nvSpPr>
      <dsp:spPr>
        <a:xfrm>
          <a:off x="788669" y="0"/>
          <a:ext cx="8938260" cy="43513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CCA7B4-98E9-4DD8-B115-B8146E74690B}">
      <dsp:nvSpPr>
        <dsp:cNvPr id="0" name=""/>
        <dsp:cNvSpPr/>
      </dsp:nvSpPr>
      <dsp:spPr>
        <a:xfrm>
          <a:off x="9242" y="1305401"/>
          <a:ext cx="2520688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Rapid deductive approach</a:t>
          </a:r>
        </a:p>
      </dsp:txBody>
      <dsp:txXfrm>
        <a:off x="94208" y="1390367"/>
        <a:ext cx="2350756" cy="1570603"/>
      </dsp:txXfrm>
    </dsp:sp>
    <dsp:sp modelId="{B359FF13-A100-40B2-9820-042186E96DA3}">
      <dsp:nvSpPr>
        <dsp:cNvPr id="0" name=""/>
        <dsp:cNvSpPr/>
      </dsp:nvSpPr>
      <dsp:spPr>
        <a:xfrm>
          <a:off x="2668051" y="1305401"/>
          <a:ext cx="2520688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Coding matrix</a:t>
          </a:r>
        </a:p>
      </dsp:txBody>
      <dsp:txXfrm>
        <a:off x="2753017" y="1390367"/>
        <a:ext cx="2350756" cy="1570603"/>
      </dsp:txXfrm>
    </dsp:sp>
    <dsp:sp modelId="{A3C8F2FC-9335-463A-AC2B-EF7E399B3592}">
      <dsp:nvSpPr>
        <dsp:cNvPr id="0" name=""/>
        <dsp:cNvSpPr/>
      </dsp:nvSpPr>
      <dsp:spPr>
        <a:xfrm>
          <a:off x="5326859" y="1305401"/>
          <a:ext cx="2520688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Two coders</a:t>
          </a:r>
        </a:p>
      </dsp:txBody>
      <dsp:txXfrm>
        <a:off x="5411825" y="1390367"/>
        <a:ext cx="2350756" cy="1570603"/>
      </dsp:txXfrm>
    </dsp:sp>
    <dsp:sp modelId="{6505C3CF-D27D-4D2D-855D-1CAFEA7FCA6C}">
      <dsp:nvSpPr>
        <dsp:cNvPr id="0" name=""/>
        <dsp:cNvSpPr/>
      </dsp:nvSpPr>
      <dsp:spPr>
        <a:xfrm>
          <a:off x="7985668" y="1305401"/>
          <a:ext cx="2520688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Saturation checks</a:t>
          </a:r>
        </a:p>
      </dsp:txBody>
      <dsp:txXfrm>
        <a:off x="8070634" y="1390367"/>
        <a:ext cx="2350756" cy="15706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982C3-8531-4076-9EAE-3640FF2133F8}">
      <dsp:nvSpPr>
        <dsp:cNvPr id="0" name=""/>
        <dsp:cNvSpPr/>
      </dsp:nvSpPr>
      <dsp:spPr>
        <a:xfrm rot="10800000">
          <a:off x="1430765" y="36"/>
          <a:ext cx="4652415" cy="103566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700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Link social determinants with health outcomes</a:t>
          </a:r>
        </a:p>
      </dsp:txBody>
      <dsp:txXfrm rot="10800000">
        <a:off x="1689682" y="36"/>
        <a:ext cx="4393498" cy="1035667"/>
      </dsp:txXfrm>
    </dsp:sp>
    <dsp:sp modelId="{98059EA2-D433-400B-B64C-B69123995A3D}">
      <dsp:nvSpPr>
        <dsp:cNvPr id="0" name=""/>
        <dsp:cNvSpPr/>
      </dsp:nvSpPr>
      <dsp:spPr>
        <a:xfrm>
          <a:off x="912932" y="36"/>
          <a:ext cx="1035667" cy="103566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012FE4-02FD-473D-9AF4-43B15903DE58}">
      <dsp:nvSpPr>
        <dsp:cNvPr id="0" name=""/>
        <dsp:cNvSpPr/>
      </dsp:nvSpPr>
      <dsp:spPr>
        <a:xfrm rot="10800000">
          <a:off x="1430765" y="1344857"/>
          <a:ext cx="4652415" cy="103566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700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Build equity into all policies</a:t>
          </a:r>
        </a:p>
      </dsp:txBody>
      <dsp:txXfrm rot="10800000">
        <a:off x="1689682" y="1344857"/>
        <a:ext cx="4393498" cy="1035667"/>
      </dsp:txXfrm>
    </dsp:sp>
    <dsp:sp modelId="{E3BD3F01-5497-4078-AAD8-842F63AEB465}">
      <dsp:nvSpPr>
        <dsp:cNvPr id="0" name=""/>
        <dsp:cNvSpPr/>
      </dsp:nvSpPr>
      <dsp:spPr>
        <a:xfrm>
          <a:off x="912932" y="1344857"/>
          <a:ext cx="1035667" cy="103566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4A0875-1EC2-4E57-B186-7ABE46928170}">
      <dsp:nvSpPr>
        <dsp:cNvPr id="0" name=""/>
        <dsp:cNvSpPr/>
      </dsp:nvSpPr>
      <dsp:spPr>
        <a:xfrm rot="10800000">
          <a:off x="1430765" y="2689679"/>
          <a:ext cx="4652415" cy="103566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700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Use equity-relevant metrics</a:t>
          </a:r>
        </a:p>
      </dsp:txBody>
      <dsp:txXfrm rot="10800000">
        <a:off x="1689682" y="2689679"/>
        <a:ext cx="4393498" cy="1035667"/>
      </dsp:txXfrm>
    </dsp:sp>
    <dsp:sp modelId="{5C938949-9D2E-4839-AF88-5791BF75F120}">
      <dsp:nvSpPr>
        <dsp:cNvPr id="0" name=""/>
        <dsp:cNvSpPr/>
      </dsp:nvSpPr>
      <dsp:spPr>
        <a:xfrm>
          <a:off x="912932" y="2689679"/>
          <a:ext cx="1035667" cy="103566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DECF82-4F8F-42CE-8605-57F7B0D2D71D}">
      <dsp:nvSpPr>
        <dsp:cNvPr id="0" name=""/>
        <dsp:cNvSpPr/>
      </dsp:nvSpPr>
      <dsp:spPr>
        <a:xfrm rot="10800000">
          <a:off x="1430765" y="4034501"/>
          <a:ext cx="4652415" cy="103566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700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Study what is already happening</a:t>
          </a:r>
        </a:p>
      </dsp:txBody>
      <dsp:txXfrm rot="10800000">
        <a:off x="1689682" y="4034501"/>
        <a:ext cx="4393498" cy="1035667"/>
      </dsp:txXfrm>
    </dsp:sp>
    <dsp:sp modelId="{33E9BD3D-7F07-4F6D-BB3E-5C13A02DE031}">
      <dsp:nvSpPr>
        <dsp:cNvPr id="0" name=""/>
        <dsp:cNvSpPr/>
      </dsp:nvSpPr>
      <dsp:spPr>
        <a:xfrm>
          <a:off x="912932" y="4034501"/>
          <a:ext cx="1035667" cy="1035667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87736C-1929-4641-B2FA-1BAFE598DDF1}">
      <dsp:nvSpPr>
        <dsp:cNvPr id="0" name=""/>
        <dsp:cNvSpPr/>
      </dsp:nvSpPr>
      <dsp:spPr>
        <a:xfrm rot="10800000">
          <a:off x="1430765" y="5379322"/>
          <a:ext cx="4652415" cy="103566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700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Integrate equity into models</a:t>
          </a:r>
        </a:p>
      </dsp:txBody>
      <dsp:txXfrm rot="10800000">
        <a:off x="1689682" y="5379322"/>
        <a:ext cx="4393498" cy="1035667"/>
      </dsp:txXfrm>
    </dsp:sp>
    <dsp:sp modelId="{50E267B9-3B7E-42A5-BC56-AFEAD145FED6}">
      <dsp:nvSpPr>
        <dsp:cNvPr id="0" name=""/>
        <dsp:cNvSpPr/>
      </dsp:nvSpPr>
      <dsp:spPr>
        <a:xfrm>
          <a:off x="912932" y="5379322"/>
          <a:ext cx="1035667" cy="1035667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927A1-472F-E749-9732-0D3A04971C6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61EB3-C415-3E46-9BC8-FA7A3B888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1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22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8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22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02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80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00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6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4" name="Google Shape;77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775" name="Google Shape;775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734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92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75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54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864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498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98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83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404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775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077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869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849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96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531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33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35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55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48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01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45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1EB3-C415-3E46-9BC8-FA7A3B8885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57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3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739" indent="0" algn="ctr">
              <a:buNone/>
              <a:defRPr sz="1250"/>
            </a:lvl2pPr>
            <a:lvl3pPr marL="571477" indent="0" algn="ctr">
              <a:buNone/>
              <a:defRPr sz="1125"/>
            </a:lvl3pPr>
            <a:lvl4pPr marL="857216" indent="0" algn="ctr">
              <a:buNone/>
              <a:defRPr sz="1000"/>
            </a:lvl4pPr>
            <a:lvl5pPr marL="1142954" indent="0" algn="ctr">
              <a:buNone/>
              <a:defRPr sz="1000"/>
            </a:lvl5pPr>
            <a:lvl6pPr marL="1428693" indent="0" algn="ctr">
              <a:buNone/>
              <a:defRPr sz="1000"/>
            </a:lvl6pPr>
            <a:lvl7pPr marL="1714431" indent="0" algn="ctr">
              <a:buNone/>
              <a:defRPr sz="1000"/>
            </a:lvl7pPr>
            <a:lvl8pPr marL="2000170" indent="0" algn="ctr">
              <a:buNone/>
              <a:defRPr sz="1000"/>
            </a:lvl8pPr>
            <a:lvl9pPr marL="2285909" indent="0" algn="ctr">
              <a:buNone/>
              <a:defRPr sz="1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AB1B-65A4-4328-A784-B462A3C668E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2C44-A1BE-4735-8C14-6426DAD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3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AB1B-65A4-4328-A784-B462A3C668E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2C44-A1BE-4735-8C14-6426DAD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82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AB1B-65A4-4328-A784-B462A3C668E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2C44-A1BE-4735-8C14-6426DAD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72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506E-73D6-2B9D-324D-AB991F268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54276A-4939-7B05-007A-30AFFE14A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F295F-B173-3EA1-F1F6-F998E3078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2958-73C0-794C-8076-CC93DC61BB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3CE50-4530-9AF9-61C8-3C4F453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44876-9DA6-34DF-E197-E861C9B1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67A6-26BD-F04D-A227-3EA81212608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ED10E0-CEAE-76C2-37D4-816A29C79A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" r="57444" b="46133"/>
          <a:stretch/>
        </p:blipFill>
        <p:spPr>
          <a:xfrm>
            <a:off x="-33867" y="0"/>
            <a:ext cx="1222586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A33057-6374-3256-C19E-B50628820E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0" y="226800"/>
            <a:ext cx="2353733" cy="111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16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9CBF2-1196-CA51-DB47-1BEBBA8CE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F300D-C714-08E8-B5F4-91F50CC39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EC7D4-7FD7-067C-8221-C3F0F76BB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2958-73C0-794C-8076-CC93DC61BB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B4262-7D1B-B191-F905-10CCC2F8D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6C4AF-E224-55D4-5BDC-6E8C62F79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D449B-46F7-A647-925B-C1CEE05A1D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9D1D69-020D-03C7-0CC6-06A76CDC1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199"/>
          <a:stretch/>
        </p:blipFill>
        <p:spPr>
          <a:xfrm rot="10800000">
            <a:off x="-1" y="1405543"/>
            <a:ext cx="12192000" cy="365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59F26B-1F2A-192C-DACB-04EC4A5F1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43"/>
          <a:stretch/>
        </p:blipFill>
        <p:spPr>
          <a:xfrm rot="10800000">
            <a:off x="-1" y="6738099"/>
            <a:ext cx="1219200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13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E4113-0B29-76CF-F9C4-C4ECE45AC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D8FED-F99A-C479-DAB5-20FD3384A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2C5F2-7EF9-9F28-B8CC-BAF87990E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2958-73C0-794C-8076-CC93DC61BB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3E77D-B1EE-F000-20CB-4ECB47955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A6BD8-B3F0-9867-33DF-6F17904ED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67A6-26BD-F04D-A227-3EA81212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75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AAA9D-9DD6-F7CE-2C51-719A6D46E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6EF99-A75E-4C4E-5BE6-0F0C5D703A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73060-945D-9F8F-B8A2-FA24EBA51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75B18-B555-2318-9C00-BE7A2687C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2958-73C0-794C-8076-CC93DC61BB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17D61-188B-8B6E-7AFC-10050B6E6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9D6881-E165-A547-03DF-CE1A07404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D449B-46F7-A647-925B-C1CEE05A1D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CF053C-90DC-894F-E823-8161CA069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199"/>
          <a:stretch/>
        </p:blipFill>
        <p:spPr>
          <a:xfrm rot="10800000">
            <a:off x="-1" y="1422168"/>
            <a:ext cx="12192000" cy="3651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BBD0A7-817A-9E8B-23E2-CEA100058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43"/>
          <a:stretch/>
        </p:blipFill>
        <p:spPr>
          <a:xfrm rot="10800000">
            <a:off x="-1" y="6754724"/>
            <a:ext cx="1219200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4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C3997-1880-C7A7-8302-EE6C5E21B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B46759-68D2-0DCA-16C8-832B7FD7D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BAA2B-0B85-D4F0-EA72-BE848A2486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F4AE1-CDDE-7E5E-D171-488CAE29E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84E5BE-8CA3-CD48-B469-88AB324F07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D00866-101F-517A-A6F9-A635142C6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2958-73C0-794C-8076-CC93DC61BB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0118CB-3BED-4B68-40E2-093F0DD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462865-09D6-2873-1CCF-5DB1138A5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67A6-26BD-F04D-A227-3EA81212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17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B492A-6333-FB11-BC1D-254176BFD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2FE693-25A1-108E-5E8C-91865CE40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2958-73C0-794C-8076-CC93DC61BB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B8CA3-6425-89BC-C818-88D9A2C4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EC2949-D3D1-9F64-1150-6B27A09FE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D449B-46F7-A647-925B-C1CEE05A1D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2378AF-9CC7-41E3-DBD8-0F46CD2D4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199"/>
          <a:stretch/>
        </p:blipFill>
        <p:spPr>
          <a:xfrm rot="10800000">
            <a:off x="-1" y="1438793"/>
            <a:ext cx="12192000" cy="365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413585-4622-EF08-6791-2ACD72AB1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43"/>
          <a:stretch/>
        </p:blipFill>
        <p:spPr>
          <a:xfrm rot="10800000">
            <a:off x="-1" y="6771349"/>
            <a:ext cx="1219200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87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3E8A87-8F82-28B4-CE1B-12B43110A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2958-73C0-794C-8076-CC93DC61BB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23CA1C-519B-9255-8C45-FF9972914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9BA0A-683C-CA33-01CE-4D21C4285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D449B-46F7-A647-925B-C1CEE05A1D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042EE0-4C0F-26A6-C5F9-EB57D959B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43"/>
          <a:stretch/>
        </p:blipFill>
        <p:spPr>
          <a:xfrm rot="10800000">
            <a:off x="-1" y="6738099"/>
            <a:ext cx="1219200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71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D12FE-F1A9-537D-2497-85C67E39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C8EB-4558-824D-3C5A-8E7A1B853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68CB8-4DDF-0C11-01BA-CF22803B3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60DB44-DD1B-A932-E955-A1CBF428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2958-73C0-794C-8076-CC93DC61BB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F355E-1311-C22F-44A2-376BB6502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17CFB6-C6BD-0B78-08F0-4F0BA467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D449B-46F7-A647-925B-C1CEE05A1D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6F7DA5-4758-8B06-2D02-22839DE5D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0" t="-247421" b="-17"/>
          <a:stretch/>
        </p:blipFill>
        <p:spPr>
          <a:xfrm rot="5400000">
            <a:off x="2247343" y="3387109"/>
            <a:ext cx="5565457" cy="1323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07A6B3-A021-B212-B60E-DE5296EA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43"/>
          <a:stretch/>
        </p:blipFill>
        <p:spPr>
          <a:xfrm rot="10800000">
            <a:off x="-2" y="6738100"/>
            <a:ext cx="1219200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AB1B-65A4-4328-A784-B462A3C668E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2C44-A1BE-4735-8C14-6426DAD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788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19168-BF16-1317-90DA-417C61FEC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963BAC-44C4-CE57-93EE-4241DAC4FE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DC31EE-6384-59B5-2450-3C3ADB893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79B28-2954-8C7B-E674-88E25F37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2958-73C0-794C-8076-CC93DC61BB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FAB08-F3F5-286F-3B23-A2C4BF315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FFFDB-676D-226F-B557-3D325B0C3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D449B-46F7-A647-925B-C1CEE05A1D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A20CFB-C7B6-904B-4ECC-3253C6F27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0" t="-247421" b="-17"/>
          <a:stretch/>
        </p:blipFill>
        <p:spPr>
          <a:xfrm rot="5400000">
            <a:off x="2297780" y="3336671"/>
            <a:ext cx="5464582" cy="1323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47B782-B253-7AD4-B3BD-AC4BD415E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43"/>
          <a:stretch/>
        </p:blipFill>
        <p:spPr>
          <a:xfrm rot="10800000">
            <a:off x="-2" y="6738100"/>
            <a:ext cx="1219200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80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2123D-0D68-9296-6A8A-7B5A30373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41AAE0-389B-7AF7-8E3B-B2AE61D3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83AC4-9D28-3376-B45E-D991E58F1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2958-73C0-794C-8076-CC93DC61BB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6CC0E-37D1-4DF1-04DA-179DD046D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A607E-5222-7729-A879-FF670B04C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67A6-26BD-F04D-A227-3EA81212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72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3F798E-E8D9-799D-FA6A-D1EC08D767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A5B1F-2147-399A-54FD-A656F1B079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A7BC8-8EB0-981B-1FD5-FDA703344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2958-73C0-794C-8076-CC93DC61BB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4303C-6C70-C279-B582-37361B576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844B9-C206-B79B-57CB-93EE7008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67A6-26BD-F04D-A227-3EA81212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5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7719" y="493717"/>
            <a:ext cx="5436082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6370263" y="1366742"/>
            <a:ext cx="4531004" cy="5436078"/>
          </a:xfrm>
        </p:spPr>
        <p:txBody>
          <a:bodyPr vert="eaVert">
            <a:normAutofit/>
          </a:bodyPr>
          <a:lstStyle>
            <a:lvl1pPr marL="228603" indent="-228603">
              <a:buFontTx/>
              <a:buBlip>
                <a:blip r:embed="rId2"/>
              </a:buBlip>
              <a:defRPr sz="2400">
                <a:solidFill>
                  <a:schemeClr val="tx1"/>
                </a:solidFill>
              </a:defRPr>
            </a:lvl1pPr>
            <a:lvl2pPr marL="685808" indent="-228603">
              <a:buFontTx/>
              <a:buBlip>
                <a:blip r:embed="rId2"/>
              </a:buBlip>
              <a:defRPr sz="2400">
                <a:solidFill>
                  <a:schemeClr val="tx1"/>
                </a:solidFill>
              </a:defRPr>
            </a:lvl2pPr>
            <a:lvl3pPr marL="1143014" indent="-228603">
              <a:buFontTx/>
              <a:buBlip>
                <a:blip r:embed="rId2"/>
              </a:buBlip>
              <a:defRPr sz="2400">
                <a:solidFill>
                  <a:schemeClr val="tx1"/>
                </a:solidFill>
              </a:defRPr>
            </a:lvl3pPr>
            <a:lvl4pPr marL="1600220" indent="-228603">
              <a:buFontTx/>
              <a:buBlip>
                <a:blip r:embed="rId2"/>
              </a:buBlip>
              <a:defRPr sz="2400">
                <a:solidFill>
                  <a:schemeClr val="tx1"/>
                </a:solidFill>
              </a:defRPr>
            </a:lvl4pPr>
            <a:lvl5pPr marL="2057426" indent="-228603">
              <a:buFontTx/>
              <a:buBlip>
                <a:blip r:embed="rId2"/>
              </a:buBlip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649" y="6488166"/>
            <a:ext cx="536062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04E23"/>
                </a:solidFill>
                <a:latin typeface="+mj-lt"/>
              </a:defRPr>
            </a:lvl1pPr>
          </a:lstStyle>
          <a:p>
            <a:fld id="{DB2D449B-46F7-A647-925B-C1CEE05A1D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419DB90-FAA2-2842-A5E0-2D6AE224DC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9922" y="0"/>
            <a:ext cx="5142962" cy="68532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50C02-67F1-DC76-CDAC-36AE8BBAA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73" t="1" r="-8803" b="6199"/>
          <a:stretch/>
        </p:blipFill>
        <p:spPr>
          <a:xfrm rot="5400000">
            <a:off x="-4070809" y="3145789"/>
            <a:ext cx="8304413" cy="31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26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" r="57444" b="46133"/>
          <a:stretch/>
        </p:blipFill>
        <p:spPr>
          <a:xfrm>
            <a:off x="-33867" y="0"/>
            <a:ext cx="12225867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718" y="141069"/>
            <a:ext cx="2353733" cy="111802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1852" y="1400161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1852" y="441800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8981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" r="57444" b="46133"/>
          <a:stretch/>
        </p:blipFill>
        <p:spPr>
          <a:xfrm>
            <a:off x="-33867" y="0"/>
            <a:ext cx="122258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3800" y="6446837"/>
            <a:ext cx="575034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91795B"/>
                </a:solidFill>
                <a:latin typeface="+mj-lt"/>
              </a:defRPr>
            </a:lvl1pPr>
          </a:lstStyle>
          <a:p>
            <a:fld id="{DB2D449B-46F7-A647-925B-C1CEE05A1D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60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841" y="493717"/>
            <a:ext cx="4632960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6910208" y="1906689"/>
            <a:ext cx="4254230" cy="4632958"/>
          </a:xfrm>
        </p:spPr>
        <p:txBody>
          <a:bodyPr vert="eaVert"/>
          <a:lstStyle>
            <a:lvl1pPr marL="228603" indent="-228603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1pPr>
            <a:lvl2pPr marL="685808" indent="-228603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2pPr>
            <a:lvl3pPr marL="1143014" indent="-228603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3pPr>
            <a:lvl4pPr marL="1600220" indent="-228603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4pPr>
            <a:lvl5pPr marL="2057426" indent="-228603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649" y="6488166"/>
            <a:ext cx="536062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04E23"/>
                </a:solidFill>
                <a:latin typeface="+mj-lt"/>
              </a:defRPr>
            </a:lvl1pPr>
          </a:lstStyle>
          <a:p>
            <a:fld id="{DB2D449B-46F7-A647-925B-C1CEE05A1D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419DB90-FAA2-2842-A5E0-2D6AE224DC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7176" y="0"/>
            <a:ext cx="5835650" cy="68532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86DDF8-F0A4-7E2C-D235-1DC3A0261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73" t="1" r="-8803" b="6199"/>
          <a:stretch/>
        </p:blipFill>
        <p:spPr>
          <a:xfrm rot="5400000">
            <a:off x="-4070809" y="3145789"/>
            <a:ext cx="8304413" cy="31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82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50800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968505"/>
            <a:ext cx="10515600" cy="4351338"/>
          </a:xfrm>
        </p:spPr>
        <p:txBody>
          <a:bodyPr/>
          <a:lstStyle>
            <a:lvl1pPr marL="228603" indent="-228603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1pPr>
            <a:lvl2pPr marL="685808" indent="-228603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2pPr>
            <a:lvl3pPr marL="1143014" indent="-228603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3pPr>
            <a:lvl4pPr marL="1600220" indent="-228603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4pPr>
            <a:lvl5pPr marL="2057426" indent="-228603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3800" y="6446838"/>
            <a:ext cx="575035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04E23"/>
                </a:solidFill>
                <a:latin typeface="+mj-lt"/>
              </a:defRPr>
            </a:lvl1pPr>
          </a:lstStyle>
          <a:p>
            <a:fld id="{DB2D449B-46F7-A647-925B-C1CEE05A1D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ADC403-08CC-7DFA-823A-A39ACFA45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43"/>
          <a:stretch/>
        </p:blipFill>
        <p:spPr>
          <a:xfrm rot="10800000">
            <a:off x="-2" y="6738100"/>
            <a:ext cx="1219200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35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52229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3800" y="6446838"/>
            <a:ext cx="575035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4"/>
                </a:solidFill>
                <a:latin typeface="+mj-lt"/>
              </a:defRPr>
            </a:lvl1pPr>
          </a:lstStyle>
          <a:p>
            <a:fld id="{DB2D449B-46F7-A647-925B-C1CEE05A1D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982793"/>
            <a:ext cx="5181600" cy="4351338"/>
          </a:xfrm>
        </p:spPr>
        <p:txBody>
          <a:bodyPr/>
          <a:lstStyle>
            <a:lvl1pPr marL="228603" indent="-228603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1pPr>
            <a:lvl2pPr marL="685808" indent="-228603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2pPr>
            <a:lvl3pPr marL="1143014" indent="-228603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3pPr>
            <a:lvl4pPr marL="1600220" indent="-228603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4pPr>
            <a:lvl5pPr marL="2057426" indent="-228603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982793"/>
            <a:ext cx="5181600" cy="4351338"/>
          </a:xfrm>
        </p:spPr>
        <p:txBody>
          <a:bodyPr/>
          <a:lstStyle>
            <a:lvl1pPr marL="228603" indent="-228603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1pPr>
            <a:lvl2pPr marL="685808" indent="-228603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2pPr>
            <a:lvl3pPr marL="1143014" indent="-228603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3pPr>
            <a:lvl4pPr marL="1600220" indent="-228603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4pPr>
            <a:lvl5pPr marL="2057426" indent="-228603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62D6FC-8267-D313-5EE0-6FE4A325DA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43"/>
          <a:stretch/>
        </p:blipFill>
        <p:spPr>
          <a:xfrm rot="10800000">
            <a:off x="-2" y="6738100"/>
            <a:ext cx="1219200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237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3800" y="6446837"/>
            <a:ext cx="575034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04E23"/>
                </a:solidFill>
                <a:latin typeface="+mj-lt"/>
              </a:defRPr>
            </a:lvl1pPr>
          </a:lstStyle>
          <a:p>
            <a:fld id="{DB2D449B-46F7-A647-925B-C1CEE05A1D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429E3-37A6-0333-4A25-429FB72279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43"/>
          <a:stretch/>
        </p:blipFill>
        <p:spPr>
          <a:xfrm rot="10800000">
            <a:off x="-1" y="6738099"/>
            <a:ext cx="1219200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3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285739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2pPr>
            <a:lvl3pPr marL="571477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3pPr>
            <a:lvl4pPr marL="85721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14295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428693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71443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00017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28590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AB1B-65A4-4328-A784-B462A3C668E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2C44-A1BE-4735-8C14-6426DAD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8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682752"/>
            <a:ext cx="6172201" cy="5561394"/>
          </a:xfrm>
        </p:spPr>
        <p:txBody>
          <a:bodyPr/>
          <a:lstStyle>
            <a:lvl1pPr marL="228603" indent="-228603">
              <a:buFontTx/>
              <a:buBlip>
                <a:blip r:embed="rId2"/>
              </a:buBlip>
              <a:defRPr sz="3200">
                <a:solidFill>
                  <a:schemeClr val="tx1"/>
                </a:solidFill>
              </a:defRPr>
            </a:lvl1pPr>
            <a:lvl2pPr marL="685808" indent="-228603">
              <a:buFontTx/>
              <a:buBlip>
                <a:blip r:embed="rId2"/>
              </a:buBlip>
              <a:defRPr sz="2800">
                <a:solidFill>
                  <a:schemeClr val="tx1"/>
                </a:solidFill>
              </a:defRPr>
            </a:lvl2pPr>
            <a:lvl3pPr marL="1143014" indent="-228603">
              <a:buFontTx/>
              <a:buBlip>
                <a:blip r:embed="rId2"/>
              </a:buBlip>
              <a:defRPr sz="2400">
                <a:solidFill>
                  <a:schemeClr val="tx1"/>
                </a:solidFill>
              </a:defRPr>
            </a:lvl3pPr>
            <a:lvl4pPr marL="1600220" indent="-228603">
              <a:buFontTx/>
              <a:buBlip>
                <a:blip r:embed="rId2"/>
              </a:buBlip>
              <a:defRPr sz="2000">
                <a:solidFill>
                  <a:schemeClr val="tx1"/>
                </a:solidFill>
              </a:defRPr>
            </a:lvl4pPr>
            <a:lvl5pPr marL="2057426" indent="-228603">
              <a:buFontTx/>
              <a:buBlip>
                <a:blip r:embed="rId2"/>
              </a:buBlip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5390" y="6446838"/>
            <a:ext cx="573445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04E23"/>
                </a:solidFill>
                <a:latin typeface="+mj-lt"/>
              </a:defRPr>
            </a:lvl1pPr>
          </a:lstStyle>
          <a:p>
            <a:fld id="{DB2D449B-46F7-A647-925B-C1CEE05A1D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9790" y="682752"/>
            <a:ext cx="3932236" cy="1105322"/>
          </a:xfrm>
        </p:spPr>
        <p:txBody>
          <a:bodyPr anchor="b"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109216"/>
            <a:ext cx="3932236" cy="4134931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0" t="-247421" b="-17"/>
          <a:stretch/>
        </p:blipFill>
        <p:spPr>
          <a:xfrm rot="5400000">
            <a:off x="2247343" y="3387109"/>
            <a:ext cx="5565457" cy="1323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84BF0C-ED50-3288-470C-CECAA5238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43"/>
          <a:stretch/>
        </p:blipFill>
        <p:spPr>
          <a:xfrm rot="10800000">
            <a:off x="-2" y="6738100"/>
            <a:ext cx="1219200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18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682752"/>
            <a:ext cx="3932236" cy="1105322"/>
          </a:xfrm>
        </p:spPr>
        <p:txBody>
          <a:bodyPr anchor="b"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682751"/>
            <a:ext cx="6172201" cy="5418011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5390" y="6446838"/>
            <a:ext cx="573445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04E23"/>
                </a:solidFill>
                <a:latin typeface="+mj-lt"/>
              </a:defRPr>
            </a:lvl1pPr>
          </a:lstStyle>
          <a:p>
            <a:fld id="{DB2D449B-46F7-A647-925B-C1CEE05A1D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0" t="-247421" b="-17"/>
          <a:stretch/>
        </p:blipFill>
        <p:spPr>
          <a:xfrm rot="5400000">
            <a:off x="2297780" y="3336671"/>
            <a:ext cx="5464582" cy="132366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109215"/>
            <a:ext cx="3932236" cy="3991547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345A1-4EC9-916F-0FBA-7E987CD68A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43"/>
          <a:stretch/>
        </p:blipFill>
        <p:spPr>
          <a:xfrm rot="10800000">
            <a:off x="-2" y="6738100"/>
            <a:ext cx="1219200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34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D0D96-23FB-4425-8E1E-E10456AE2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B2160-2812-483A-A121-ACEE69B5F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37F0A-A6C9-41EF-ABD3-96499F110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B88A-8D25-4D2E-9507-17A5C873B9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14EBF-6E18-4AF3-86D4-2BE727613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2B8C1-55BF-4DF0-BA60-EC3EF6C2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90017-7C37-4F6E-BD32-4D6E7734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71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8D73-04E9-48DA-80DC-6F83DAFDA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4C891-6C10-445C-819D-181F54BC4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7A01A-D073-4786-B623-D06BF2697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B88A-8D25-4D2E-9507-17A5C873B9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1ED58-13E0-49CC-9251-F643C13C9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F870F-E933-41B5-8F7D-BF99A495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90017-7C37-4F6E-BD32-4D6E7734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910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1A91B-8F2F-4138-8CFE-8CE39C17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11E20-6F37-436E-BA2B-CC2C1DF0E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C16D3-13B2-45C8-A2F1-0F45E570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B88A-8D25-4D2E-9507-17A5C873B9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8D9C9-DD6A-4B7A-8F84-8491FCEEE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31784-6C8A-45AD-AA41-6B2CE7D8E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90017-7C37-4F6E-BD32-4D6E7734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634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A7CEF-0178-4147-8E4E-E7971912C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4FECC-F5B9-41C3-B470-914F76C575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2E2BD-EA78-4117-B604-A68EF01DC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84FBC-421C-4943-89AF-E45ED96B2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B88A-8D25-4D2E-9507-17A5C873B9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F7D65-C490-4F94-8B1C-B718D84B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092E9-E75C-454B-9F9D-0E87C48F2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90017-7C37-4F6E-BD32-4D6E7734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058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E3055-BD91-4105-8965-8954C1BDD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BCAC6-2080-4FF5-A917-DA51C728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049E4A-620B-4DE5-957E-F1792D8FD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58F0DF-7B0D-40C5-87B0-A43C1E4AD3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39AF24-F1F5-4F87-A78D-B1ED835D5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A4FD91-9D5F-499D-BFC8-1BE861775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B88A-8D25-4D2E-9507-17A5C873B9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E02154-2994-45E4-B75D-C0ED40BF5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3A0084-096F-41F9-8F27-00C8BDB2D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90017-7C37-4F6E-BD32-4D6E7734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217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8A2C7-3115-4446-B9D7-5D412841D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C70835-CBFB-48D5-AABF-C9C547AE4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B88A-8D25-4D2E-9507-17A5C873B9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5928A6-24F5-4DB3-BF84-79E6A8492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277DC-4CB3-41BA-8D14-A01A02403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90017-7C37-4F6E-BD32-4D6E7734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183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6FFC67-A74D-41AA-9865-F36B0129A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B88A-8D25-4D2E-9507-17A5C873B9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A17679-2BFA-4B40-BC89-29D6465CC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31A1D-5DCE-48E3-9241-EF01CF5FB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90017-7C37-4F6E-BD32-4D6E7734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02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EF350-AFED-4CCD-964E-BFE083538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1FE35-A2A6-4807-9A41-38C4E2FB5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75619-D605-4369-98F3-28B1578E07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EA4CC-62E0-4959-A98A-9DF6A6561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B88A-8D25-4D2E-9507-17A5C873B9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F9D68D-CCA1-46AD-BEF3-6C41DF3C3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5DAB8-0D25-43E4-94C6-849BBD078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90017-7C37-4F6E-BD32-4D6E7734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40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AB1B-65A4-4328-A784-B462A3C668E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2C44-A1BE-4735-8C14-6426DAD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274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5D82C-F525-4A04-8C9B-8F426C2D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90647B-BA94-4EC5-88D9-43C88D04C6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AFB50-668E-4764-BCE0-7CF675603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BB139-D02B-4E9D-B751-A2495A2A6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B88A-8D25-4D2E-9507-17A5C873B9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BDE4C-48E2-4724-8BD6-3142FCD9A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3D5BF-A6A4-4248-80E3-C0000107F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90017-7C37-4F6E-BD32-4D6E7734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11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6F92B-5899-46DA-B0B5-00A98487E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CAAB6B-5CD5-448A-9A5D-392B5CD72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A0509-6557-4A92-BA47-852B1C91C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B88A-8D25-4D2E-9507-17A5C873B9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871A2-0706-4B7F-898B-7C3E60C4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56AF9-AF24-49F8-9B67-F9E4A779B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90017-7C37-4F6E-BD32-4D6E7734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658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6970FF-AD95-4CC9-A771-D200F4D882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479772-D1DE-45EA-AF57-483FE9606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0E67A-66BF-4955-BA89-2FD605546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B88A-8D25-4D2E-9507-17A5C873B9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1FE2-9732-4658-B397-1705A2139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649C8-3D34-4D25-8780-D26FF35A8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90017-7C37-4F6E-BD32-4D6E7734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79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2133601"/>
            <a:ext cx="10160000" cy="60959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4000" baseline="0">
                <a:latin typeface="Arial"/>
                <a:cs typeface="Arial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845325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39" indent="0">
              <a:buNone/>
              <a:defRPr sz="1250" b="1"/>
            </a:lvl2pPr>
            <a:lvl3pPr marL="571477" indent="0">
              <a:buNone/>
              <a:defRPr sz="1125" b="1"/>
            </a:lvl3pPr>
            <a:lvl4pPr marL="857216" indent="0">
              <a:buNone/>
              <a:defRPr sz="1000" b="1"/>
            </a:lvl4pPr>
            <a:lvl5pPr marL="1142954" indent="0">
              <a:buNone/>
              <a:defRPr sz="1000" b="1"/>
            </a:lvl5pPr>
            <a:lvl6pPr marL="1428693" indent="0">
              <a:buNone/>
              <a:defRPr sz="1000" b="1"/>
            </a:lvl6pPr>
            <a:lvl7pPr marL="1714431" indent="0">
              <a:buNone/>
              <a:defRPr sz="1000" b="1"/>
            </a:lvl7pPr>
            <a:lvl8pPr marL="2000170" indent="0">
              <a:buNone/>
              <a:defRPr sz="1000" b="1"/>
            </a:lvl8pPr>
            <a:lvl9pPr marL="2285909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39" indent="0">
              <a:buNone/>
              <a:defRPr sz="1250" b="1"/>
            </a:lvl2pPr>
            <a:lvl3pPr marL="571477" indent="0">
              <a:buNone/>
              <a:defRPr sz="1125" b="1"/>
            </a:lvl3pPr>
            <a:lvl4pPr marL="857216" indent="0">
              <a:buNone/>
              <a:defRPr sz="1000" b="1"/>
            </a:lvl4pPr>
            <a:lvl5pPr marL="1142954" indent="0">
              <a:buNone/>
              <a:defRPr sz="1000" b="1"/>
            </a:lvl5pPr>
            <a:lvl6pPr marL="1428693" indent="0">
              <a:buNone/>
              <a:defRPr sz="1000" b="1"/>
            </a:lvl6pPr>
            <a:lvl7pPr marL="1714431" indent="0">
              <a:buNone/>
              <a:defRPr sz="1000" b="1"/>
            </a:lvl7pPr>
            <a:lvl8pPr marL="2000170" indent="0">
              <a:buNone/>
              <a:defRPr sz="1000" b="1"/>
            </a:lvl8pPr>
            <a:lvl9pPr marL="2285909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AB1B-65A4-4328-A784-B462A3C668E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2C44-A1BE-4735-8C14-6426DAD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33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AB1B-65A4-4328-A784-B462A3C668E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2C44-A1BE-4735-8C14-6426DAD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90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AB1B-65A4-4328-A784-B462A3C668E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2C44-A1BE-4735-8C14-6426DAD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75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2000"/>
            </a:lvl1pPr>
            <a:lvl2pPr>
              <a:defRPr sz="1750"/>
            </a:lvl2pPr>
            <a:lvl3pPr>
              <a:defRPr sz="1500"/>
            </a:lvl3pPr>
            <a:lvl4pPr>
              <a:defRPr sz="1250"/>
            </a:lvl4pPr>
            <a:lvl5pPr>
              <a:defRPr sz="1250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000"/>
            </a:lvl1pPr>
            <a:lvl2pPr marL="285739" indent="0">
              <a:buNone/>
              <a:defRPr sz="875"/>
            </a:lvl2pPr>
            <a:lvl3pPr marL="571477" indent="0">
              <a:buNone/>
              <a:defRPr sz="750"/>
            </a:lvl3pPr>
            <a:lvl4pPr marL="857216" indent="0">
              <a:buNone/>
              <a:defRPr sz="625"/>
            </a:lvl4pPr>
            <a:lvl5pPr marL="1142954" indent="0">
              <a:buNone/>
              <a:defRPr sz="625"/>
            </a:lvl5pPr>
            <a:lvl6pPr marL="1428693" indent="0">
              <a:buNone/>
              <a:defRPr sz="625"/>
            </a:lvl6pPr>
            <a:lvl7pPr marL="1714431" indent="0">
              <a:buNone/>
              <a:defRPr sz="625"/>
            </a:lvl7pPr>
            <a:lvl8pPr marL="2000170" indent="0">
              <a:buNone/>
              <a:defRPr sz="625"/>
            </a:lvl8pPr>
            <a:lvl9pPr marL="2285909" indent="0">
              <a:buNone/>
              <a:defRPr sz="6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AB1B-65A4-4328-A784-B462A3C668E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2C44-A1BE-4735-8C14-6426DAD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6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 anchor="t"/>
          <a:lstStyle>
            <a:lvl1pPr marL="0" indent="0">
              <a:buNone/>
              <a:defRPr sz="2000"/>
            </a:lvl1pPr>
            <a:lvl2pPr marL="285739" indent="0">
              <a:buNone/>
              <a:defRPr sz="1750"/>
            </a:lvl2pPr>
            <a:lvl3pPr marL="571477" indent="0">
              <a:buNone/>
              <a:defRPr sz="1500"/>
            </a:lvl3pPr>
            <a:lvl4pPr marL="857216" indent="0">
              <a:buNone/>
              <a:defRPr sz="1250"/>
            </a:lvl4pPr>
            <a:lvl5pPr marL="1142954" indent="0">
              <a:buNone/>
              <a:defRPr sz="1250"/>
            </a:lvl5pPr>
            <a:lvl6pPr marL="1428693" indent="0">
              <a:buNone/>
              <a:defRPr sz="1250"/>
            </a:lvl6pPr>
            <a:lvl7pPr marL="1714431" indent="0">
              <a:buNone/>
              <a:defRPr sz="1250"/>
            </a:lvl7pPr>
            <a:lvl8pPr marL="2000170" indent="0">
              <a:buNone/>
              <a:defRPr sz="1250"/>
            </a:lvl8pPr>
            <a:lvl9pPr marL="2285909" indent="0">
              <a:buNone/>
              <a:defRPr sz="125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000"/>
            </a:lvl1pPr>
            <a:lvl2pPr marL="285739" indent="0">
              <a:buNone/>
              <a:defRPr sz="875"/>
            </a:lvl2pPr>
            <a:lvl3pPr marL="571477" indent="0">
              <a:buNone/>
              <a:defRPr sz="750"/>
            </a:lvl3pPr>
            <a:lvl4pPr marL="857216" indent="0">
              <a:buNone/>
              <a:defRPr sz="625"/>
            </a:lvl4pPr>
            <a:lvl5pPr marL="1142954" indent="0">
              <a:buNone/>
              <a:defRPr sz="625"/>
            </a:lvl5pPr>
            <a:lvl6pPr marL="1428693" indent="0">
              <a:buNone/>
              <a:defRPr sz="625"/>
            </a:lvl6pPr>
            <a:lvl7pPr marL="1714431" indent="0">
              <a:buNone/>
              <a:defRPr sz="625"/>
            </a:lvl7pPr>
            <a:lvl8pPr marL="2000170" indent="0">
              <a:buNone/>
              <a:defRPr sz="625"/>
            </a:lvl8pPr>
            <a:lvl9pPr marL="2285909" indent="0">
              <a:buNone/>
              <a:defRPr sz="6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AB1B-65A4-4328-A784-B462A3C668E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2C44-A1BE-4735-8C14-6426DAD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77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9AB1B-65A4-4328-A784-B462A3C668E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B2C44-A1BE-4735-8C14-6426DAD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4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571477" rtl="0" eaLnBrk="1" latinLnBrk="0" hangingPunct="1">
        <a:lnSpc>
          <a:spcPct val="90000"/>
        </a:lnSpc>
        <a:spcBef>
          <a:spcPct val="0"/>
        </a:spcBef>
        <a:buNone/>
        <a:defRPr sz="2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2869" indent="-142869" algn="l" defTabSz="571477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428608" indent="-142869" algn="l" defTabSz="571477" rtl="0" eaLnBrk="1" latinLnBrk="0" hangingPunct="1">
        <a:lnSpc>
          <a:spcPct val="90000"/>
        </a:lnSpc>
        <a:spcBef>
          <a:spcPts val="312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46" indent="-142869" algn="l" defTabSz="571477" rtl="0" eaLnBrk="1" latinLnBrk="0" hangingPunct="1">
        <a:lnSpc>
          <a:spcPct val="90000"/>
        </a:lnSpc>
        <a:spcBef>
          <a:spcPts val="312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3pPr>
      <a:lvl4pPr marL="1000085" indent="-142869" algn="l" defTabSz="571477" rtl="0" eaLnBrk="1" latinLnBrk="0" hangingPunct="1">
        <a:lnSpc>
          <a:spcPct val="90000"/>
        </a:lnSpc>
        <a:spcBef>
          <a:spcPts val="312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4" indent="-142869" algn="l" defTabSz="571477" rtl="0" eaLnBrk="1" latinLnBrk="0" hangingPunct="1">
        <a:lnSpc>
          <a:spcPct val="90000"/>
        </a:lnSpc>
        <a:spcBef>
          <a:spcPts val="312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571562" indent="-142869" algn="l" defTabSz="571477" rtl="0" eaLnBrk="1" latinLnBrk="0" hangingPunct="1">
        <a:lnSpc>
          <a:spcPct val="90000"/>
        </a:lnSpc>
        <a:spcBef>
          <a:spcPts val="312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857301" indent="-142869" algn="l" defTabSz="571477" rtl="0" eaLnBrk="1" latinLnBrk="0" hangingPunct="1">
        <a:lnSpc>
          <a:spcPct val="90000"/>
        </a:lnSpc>
        <a:spcBef>
          <a:spcPts val="312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143039" indent="-142869" algn="l" defTabSz="571477" rtl="0" eaLnBrk="1" latinLnBrk="0" hangingPunct="1">
        <a:lnSpc>
          <a:spcPct val="90000"/>
        </a:lnSpc>
        <a:spcBef>
          <a:spcPts val="312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428778" indent="-142869" algn="l" defTabSz="571477" rtl="0" eaLnBrk="1" latinLnBrk="0" hangingPunct="1">
        <a:lnSpc>
          <a:spcPct val="90000"/>
        </a:lnSpc>
        <a:spcBef>
          <a:spcPts val="312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47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39" algn="l" defTabSz="57147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477" algn="l" defTabSz="57147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16" algn="l" defTabSz="57147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2954" algn="l" defTabSz="57147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693" algn="l" defTabSz="57147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431" algn="l" defTabSz="57147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170" algn="l" defTabSz="57147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5909" algn="l" defTabSz="57147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C32E7A-7030-F420-11B6-3EDD53D20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5F412-8386-F725-22C4-0BBD59BCE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973D1-0296-CDD8-CFB0-55234566C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92958-73C0-794C-8076-CC93DC61BB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2117E-5511-4878-A3A8-C0F9600C9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41E5C-CB20-90B9-839C-35408C58A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567A6-26BD-F04D-A227-3EA81212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1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5" r:id="rId12"/>
    <p:sldLayoutId id="2147483675" r:id="rId13"/>
    <p:sldLayoutId id="2147483674" r:id="rId14"/>
    <p:sldLayoutId id="2147483686" r:id="rId15"/>
    <p:sldLayoutId id="2147483671" r:id="rId16"/>
    <p:sldLayoutId id="2147483672" r:id="rId17"/>
    <p:sldLayoutId id="2147483673" r:id="rId18"/>
    <p:sldLayoutId id="2147483656" r:id="rId19"/>
    <p:sldLayoutId id="2147483657" r:id="rId20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2B128D-1455-4AE7-B5C0-74779ABE1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5ABDB9-007D-4717-80D9-69C587965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DDDCA-7329-47EE-8D34-8BDB953996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BB88A-8D25-4D2E-9507-17A5C873B9D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FEA5E-6201-4C39-99D6-064FA32599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4E9D4-BEDD-4ED7-B24E-2C109D4F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90017-7C37-4F6E-BD32-4D6E7734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5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76.jpe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37239-4DF3-134B-8BA3-34BF0A0F19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092" y="2352824"/>
            <a:ext cx="11659816" cy="2034215"/>
          </a:xfrm>
        </p:spPr>
        <p:txBody>
          <a:bodyPr>
            <a:normAutofit fontScale="90000"/>
          </a:bodyPr>
          <a:lstStyle/>
          <a:p>
            <a:r>
              <a:rPr lang="en-US" sz="5300" b="1">
                <a:solidFill>
                  <a:schemeClr val="accent1"/>
                </a:solidFill>
                <a:latin typeface="Cambria" panose="02040503050406030204" pitchFamily="18" charset="0"/>
              </a:rPr>
              <a:t>Implementation Strategies Adapted for Communities: </a:t>
            </a:r>
            <a:br>
              <a:rPr lang="en-US" sz="5300" b="1">
                <a:solidFill>
                  <a:schemeClr val="accent1"/>
                </a:solidFill>
                <a:latin typeface="Cambria" panose="02040503050406030204" pitchFamily="18" charset="0"/>
              </a:rPr>
            </a:br>
            <a:br>
              <a:rPr lang="en-US" sz="5400" b="1">
                <a:solidFill>
                  <a:schemeClr val="accent1"/>
                </a:solidFill>
                <a:latin typeface="Cambria" panose="02040503050406030204" pitchFamily="18" charset="0"/>
              </a:rPr>
            </a:br>
            <a:r>
              <a:rPr lang="en-US" sz="3600" b="1">
                <a:solidFill>
                  <a:schemeClr val="accent1"/>
                </a:solidFill>
                <a:latin typeface="Cambria" panose="02040503050406030204" pitchFamily="18" charset="0"/>
              </a:rPr>
              <a:t>Enhancing Health Equity Through a New Compilation</a:t>
            </a:r>
            <a:endParaRPr lang="en-US" sz="3100" b="1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69A22A-19A8-ED46-BA88-A6336978B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092" y="4708956"/>
            <a:ext cx="11659816" cy="118021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b="1">
                <a:solidFill>
                  <a:schemeClr val="accent2"/>
                </a:solidFill>
              </a:rPr>
              <a:t>Laura E. Balis, PhD</a:t>
            </a:r>
          </a:p>
        </p:txBody>
      </p:sp>
    </p:spTree>
    <p:extLst>
      <p:ext uri="{BB962C8B-B14F-4D97-AF65-F5344CB8AC3E}">
        <p14:creationId xmlns:p14="http://schemas.microsoft.com/office/powerpoint/2010/main" val="2588550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18CED-D245-414F-A67E-3C0AB3E819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39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Non-scientific </a:t>
            </a:r>
            <a:br>
              <a:rPr lang="en-US" dirty="0"/>
            </a:br>
            <a:r>
              <a:rPr lang="en-US" dirty="0"/>
              <a:t>implementation science language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188DBB5-DE0E-453B-8B21-EDBE5C4CCEBB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2152650" y="1675019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DDD3F2D-B665-460F-B0A9-6A274D8A4865}"/>
              </a:ext>
            </a:extLst>
          </p:cNvPr>
          <p:cNvSpPr txBox="1"/>
          <p:nvPr/>
        </p:nvSpPr>
        <p:spPr>
          <a:xfrm>
            <a:off x="0" y="6483548"/>
            <a:ext cx="1333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(Curran, 2020) </a:t>
            </a:r>
          </a:p>
        </p:txBody>
      </p:sp>
    </p:spTree>
    <p:extLst>
      <p:ext uri="{BB962C8B-B14F-4D97-AF65-F5344CB8AC3E}">
        <p14:creationId xmlns:p14="http://schemas.microsoft.com/office/powerpoint/2010/main" val="3855648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D39CB68-CBB4-F32B-C4FD-0AC5AEA7E3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5502245"/>
              </p:ext>
            </p:extLst>
          </p:nvPr>
        </p:nvGraphicFramePr>
        <p:xfrm>
          <a:off x="0" y="1"/>
          <a:ext cx="12192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AF51976-F386-84B8-168A-5D297677D4ED}"/>
              </a:ext>
            </a:extLst>
          </p:cNvPr>
          <p:cNvSpPr txBox="1"/>
          <p:nvPr/>
        </p:nvSpPr>
        <p:spPr>
          <a:xfrm>
            <a:off x="0" y="6492351"/>
            <a:ext cx="4756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(Wandersman et al., 2008) </a:t>
            </a:r>
          </a:p>
        </p:txBody>
      </p:sp>
    </p:spTree>
    <p:extLst>
      <p:ext uri="{BB962C8B-B14F-4D97-AF65-F5344CB8AC3E}">
        <p14:creationId xmlns:p14="http://schemas.microsoft.com/office/powerpoint/2010/main" val="2571356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132AF56-EA53-70A4-F7F2-9E6C38080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6F9290-79A8-EA77-3072-1D1FCFA689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15106" t="20815" r="13863" b="12576"/>
          <a:stretch/>
        </p:blipFill>
        <p:spPr>
          <a:xfrm>
            <a:off x="0" y="213688"/>
            <a:ext cx="12192000" cy="6430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53200"/>
            <a:ext cx="60579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(Waltz et al., 2015)</a:t>
            </a:r>
          </a:p>
        </p:txBody>
      </p:sp>
    </p:spTree>
    <p:extLst>
      <p:ext uri="{BB962C8B-B14F-4D97-AF65-F5344CB8AC3E}">
        <p14:creationId xmlns:p14="http://schemas.microsoft.com/office/powerpoint/2010/main" val="3290493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7E98DD0-4681-E4B2-377E-2FEEA2E3C94F}"/>
              </a:ext>
            </a:extLst>
          </p:cNvPr>
          <p:cNvGrpSpPr>
            <a:grpSpLocks noChangeAspect="1"/>
          </p:cNvGrpSpPr>
          <p:nvPr/>
        </p:nvGrpSpPr>
        <p:grpSpPr>
          <a:xfrm>
            <a:off x="2734933" y="67715"/>
            <a:ext cx="6722136" cy="6722573"/>
            <a:chOff x="3064951" y="418047"/>
            <a:chExt cx="6023996" cy="601714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CDB004C-66AE-2E6C-4D7E-2B9B00F86AE3}"/>
                </a:ext>
              </a:extLst>
            </p:cNvPr>
            <p:cNvSpPr/>
            <p:nvPr/>
          </p:nvSpPr>
          <p:spPr>
            <a:xfrm>
              <a:off x="3258213" y="418047"/>
              <a:ext cx="5756719" cy="5756719"/>
            </a:xfrm>
            <a:custGeom>
              <a:avLst/>
              <a:gdLst>
                <a:gd name="connsiteX0" fmla="*/ 2878359 w 5756719"/>
                <a:gd name="connsiteY0" fmla="*/ 0 h 5756719"/>
                <a:gd name="connsiteX1" fmla="*/ 5128752 w 5756719"/>
                <a:gd name="connsiteY1" fmla="*/ 1083733 h 5756719"/>
                <a:gd name="connsiteX2" fmla="*/ 2878360 w 5756719"/>
                <a:gd name="connsiteY2" fmla="*/ 2878360 h 5756719"/>
                <a:gd name="connsiteX3" fmla="*/ 2878359 w 5756719"/>
                <a:gd name="connsiteY3" fmla="*/ 0 h 575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56719" h="5756719">
                  <a:moveTo>
                    <a:pt x="2878359" y="0"/>
                  </a:moveTo>
                  <a:cubicBezTo>
                    <a:pt x="3754315" y="0"/>
                    <a:pt x="4582603" y="398882"/>
                    <a:pt x="5128752" y="1083733"/>
                  </a:cubicBezTo>
                  <a:lnTo>
                    <a:pt x="2878360" y="2878360"/>
                  </a:lnTo>
                  <a:cubicBezTo>
                    <a:pt x="2878360" y="1918907"/>
                    <a:pt x="2878359" y="959453"/>
                    <a:pt x="2878359" y="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3384" tIns="553603" rIns="1380788" bIns="4144698" numCol="1" spcCol="1270" anchor="ctr" anchorCtr="0">
              <a:noAutofit/>
            </a:bodyPr>
            <a:lstStyle/>
            <a:p>
              <a:pPr algn="ctr" defTabSz="66675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/>
                <a:t>Social service organizations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31FD236-F409-3125-191D-CEEEF1BBF245}"/>
                </a:ext>
              </a:extLst>
            </p:cNvPr>
            <p:cNvSpPr/>
            <p:nvPr/>
          </p:nvSpPr>
          <p:spPr>
            <a:xfrm>
              <a:off x="3332228" y="510566"/>
              <a:ext cx="5756719" cy="5756719"/>
            </a:xfrm>
            <a:custGeom>
              <a:avLst/>
              <a:gdLst>
                <a:gd name="connsiteX0" fmla="*/ 5128752 w 5756719"/>
                <a:gd name="connsiteY0" fmla="*/ 1083733 h 5756719"/>
                <a:gd name="connsiteX1" fmla="*/ 5684552 w 5756719"/>
                <a:gd name="connsiteY1" fmla="*/ 3518855 h 5756719"/>
                <a:gd name="connsiteX2" fmla="*/ 2878360 w 5756719"/>
                <a:gd name="connsiteY2" fmla="*/ 2878360 h 5756719"/>
                <a:gd name="connsiteX3" fmla="*/ 5128752 w 5756719"/>
                <a:gd name="connsiteY3" fmla="*/ 1083733 h 575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56719" h="5756719">
                  <a:moveTo>
                    <a:pt x="5128752" y="1083733"/>
                  </a:moveTo>
                  <a:cubicBezTo>
                    <a:pt x="5674901" y="1768583"/>
                    <a:pt x="5879470" y="2664862"/>
                    <a:pt x="5684552" y="3518855"/>
                  </a:cubicBezTo>
                  <a:lnTo>
                    <a:pt x="2878360" y="2878360"/>
                  </a:lnTo>
                  <a:lnTo>
                    <a:pt x="5128752" y="108373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28822" tIns="2105861" rIns="289753" bIns="2729505" numCol="1" spcCol="1270" anchor="ctr" anchorCtr="0">
              <a:noAutofit/>
            </a:bodyPr>
            <a:lstStyle/>
            <a:p>
              <a:pPr algn="ctr" defTabSz="66675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/>
                <a:t>City planning and transportation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80E5B49-D198-08D8-602F-F73FEA74F04F}"/>
                </a:ext>
              </a:extLst>
            </p:cNvPr>
            <p:cNvSpPr/>
            <p:nvPr/>
          </p:nvSpPr>
          <p:spPr>
            <a:xfrm>
              <a:off x="3305500" y="627071"/>
              <a:ext cx="5756719" cy="5756719"/>
            </a:xfrm>
            <a:custGeom>
              <a:avLst/>
              <a:gdLst>
                <a:gd name="connsiteX0" fmla="*/ 5684553 w 5756719"/>
                <a:gd name="connsiteY0" fmla="*/ 3518854 h 5756719"/>
                <a:gd name="connsiteX1" fmla="*/ 4127233 w 5756719"/>
                <a:gd name="connsiteY1" fmla="*/ 5471672 h 5756719"/>
                <a:gd name="connsiteX2" fmla="*/ 2878360 w 5756719"/>
                <a:gd name="connsiteY2" fmla="*/ 2878360 h 5756719"/>
                <a:gd name="connsiteX3" fmla="*/ 5684553 w 5756719"/>
                <a:gd name="connsiteY3" fmla="*/ 3518854 h 575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56719" h="5756719">
                  <a:moveTo>
                    <a:pt x="5684553" y="3518854"/>
                  </a:moveTo>
                  <a:cubicBezTo>
                    <a:pt x="5489635" y="4372848"/>
                    <a:pt x="4916442" y="5091609"/>
                    <a:pt x="4127233" y="5471672"/>
                  </a:cubicBezTo>
                  <a:lnTo>
                    <a:pt x="2878360" y="2878360"/>
                  </a:lnTo>
                  <a:lnTo>
                    <a:pt x="5684553" y="351885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15687" tIns="3428536" rIns="708485" bIns="1304032" numCol="1" spcCol="1270" anchor="ctr" anchorCtr="0">
              <a:noAutofit/>
            </a:bodyPr>
            <a:lstStyle/>
            <a:p>
              <a:pPr algn="ctr" defTabSz="66675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/>
                <a:t>Workplaces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24A78B6-9AB3-7F96-7F98-918FC37C6CFE}"/>
                </a:ext>
              </a:extLst>
            </p:cNvPr>
            <p:cNvSpPr/>
            <p:nvPr/>
          </p:nvSpPr>
          <p:spPr>
            <a:xfrm>
              <a:off x="3198590" y="678470"/>
              <a:ext cx="5756719" cy="5756719"/>
            </a:xfrm>
            <a:custGeom>
              <a:avLst/>
              <a:gdLst>
                <a:gd name="connsiteX0" fmla="*/ 4127170 w 5756719"/>
                <a:gd name="connsiteY0" fmla="*/ 5471702 h 5756719"/>
                <a:gd name="connsiteX1" fmla="*/ 1629485 w 5756719"/>
                <a:gd name="connsiteY1" fmla="*/ 5471671 h 5756719"/>
                <a:gd name="connsiteX2" fmla="*/ 2878360 w 5756719"/>
                <a:gd name="connsiteY2" fmla="*/ 2878360 h 5756719"/>
                <a:gd name="connsiteX3" fmla="*/ 4127170 w 5756719"/>
                <a:gd name="connsiteY3" fmla="*/ 5471702 h 575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56719" h="5756719">
                  <a:moveTo>
                    <a:pt x="4127170" y="5471702"/>
                  </a:moveTo>
                  <a:cubicBezTo>
                    <a:pt x="3337974" y="5851735"/>
                    <a:pt x="2418672" y="5851724"/>
                    <a:pt x="1629485" y="5471671"/>
                  </a:cubicBezTo>
                  <a:lnTo>
                    <a:pt x="2878360" y="2878360"/>
                  </a:lnTo>
                  <a:lnTo>
                    <a:pt x="4127170" y="547170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29219" tIns="4542187" rIns="2229219" bIns="293179" numCol="1" spcCol="1270" anchor="ctr" anchorCtr="0">
              <a:noAutofit/>
            </a:bodyPr>
            <a:lstStyle/>
            <a:p>
              <a:pPr algn="ctr" defTabSz="66675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/>
                <a:t>Recreational, sport, and other community venues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D55AD08-F39D-2C1A-2238-99A782A14382}"/>
                </a:ext>
              </a:extLst>
            </p:cNvPr>
            <p:cNvSpPr/>
            <p:nvPr/>
          </p:nvSpPr>
          <p:spPr>
            <a:xfrm>
              <a:off x="3091679" y="627071"/>
              <a:ext cx="5756719" cy="5756719"/>
            </a:xfrm>
            <a:custGeom>
              <a:avLst/>
              <a:gdLst>
                <a:gd name="connsiteX0" fmla="*/ 1629485 w 5756719"/>
                <a:gd name="connsiteY0" fmla="*/ 5471671 h 5756719"/>
                <a:gd name="connsiteX1" fmla="*/ 72165 w 5756719"/>
                <a:gd name="connsiteY1" fmla="*/ 3518852 h 5756719"/>
                <a:gd name="connsiteX2" fmla="*/ 2878360 w 5756719"/>
                <a:gd name="connsiteY2" fmla="*/ 2878360 h 5756719"/>
                <a:gd name="connsiteX3" fmla="*/ 1629485 w 5756719"/>
                <a:gd name="connsiteY3" fmla="*/ 5471671 h 575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56719" h="5756719">
                  <a:moveTo>
                    <a:pt x="1629485" y="5471671"/>
                  </a:moveTo>
                  <a:cubicBezTo>
                    <a:pt x="840276" y="5091608"/>
                    <a:pt x="267083" y="4372846"/>
                    <a:pt x="72165" y="3518852"/>
                  </a:cubicBezTo>
                  <a:lnTo>
                    <a:pt x="2878360" y="2878360"/>
                  </a:lnTo>
                  <a:lnTo>
                    <a:pt x="1629485" y="547167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8486" tIns="3428536" rIns="3715686" bIns="1304032" numCol="1" spcCol="1270" anchor="ctr" anchorCtr="0">
              <a:noAutofit/>
            </a:bodyPr>
            <a:lstStyle/>
            <a:p>
              <a:pPr algn="ctr" defTabSz="66675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/>
                <a:t>Faith-based organizations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41B63EC-96EB-8638-D581-C439B42117BC}"/>
                </a:ext>
              </a:extLst>
            </p:cNvPr>
            <p:cNvSpPr/>
            <p:nvPr/>
          </p:nvSpPr>
          <p:spPr>
            <a:xfrm>
              <a:off x="3064951" y="510566"/>
              <a:ext cx="5756719" cy="5756719"/>
            </a:xfrm>
            <a:custGeom>
              <a:avLst/>
              <a:gdLst>
                <a:gd name="connsiteX0" fmla="*/ 72166 w 5756719"/>
                <a:gd name="connsiteY0" fmla="*/ 3518853 h 5756719"/>
                <a:gd name="connsiteX1" fmla="*/ 627967 w 5756719"/>
                <a:gd name="connsiteY1" fmla="*/ 1083733 h 5756719"/>
                <a:gd name="connsiteX2" fmla="*/ 2878360 w 5756719"/>
                <a:gd name="connsiteY2" fmla="*/ 2878360 h 5756719"/>
                <a:gd name="connsiteX3" fmla="*/ 72166 w 5756719"/>
                <a:gd name="connsiteY3" fmla="*/ 3518853 h 575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56719" h="5756719">
                  <a:moveTo>
                    <a:pt x="72166" y="3518853"/>
                  </a:moveTo>
                  <a:cubicBezTo>
                    <a:pt x="-122752" y="2664860"/>
                    <a:pt x="81818" y="1768582"/>
                    <a:pt x="627967" y="1083733"/>
                  </a:cubicBezTo>
                  <a:lnTo>
                    <a:pt x="2878360" y="2878360"/>
                  </a:lnTo>
                  <a:lnTo>
                    <a:pt x="72166" y="351885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9753" tIns="2105861" rIns="3928822" bIns="2729505" numCol="1" spcCol="1270" anchor="ctr" anchorCtr="0">
              <a:noAutofit/>
            </a:bodyPr>
            <a:lstStyle/>
            <a:p>
              <a:pPr algn="ctr" defTabSz="66675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/>
                <a:t>Non-clinical public health settings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80B0CBE-81B6-A2C6-BBE4-197888EFE985}"/>
                </a:ext>
              </a:extLst>
            </p:cNvPr>
            <p:cNvSpPr/>
            <p:nvPr/>
          </p:nvSpPr>
          <p:spPr>
            <a:xfrm>
              <a:off x="3138966" y="418047"/>
              <a:ext cx="5756719" cy="5756719"/>
            </a:xfrm>
            <a:custGeom>
              <a:avLst/>
              <a:gdLst>
                <a:gd name="connsiteX0" fmla="*/ 627967 w 5756719"/>
                <a:gd name="connsiteY0" fmla="*/ 1083733 h 5756719"/>
                <a:gd name="connsiteX1" fmla="*/ 2878360 w 5756719"/>
                <a:gd name="connsiteY1" fmla="*/ 0 h 5756719"/>
                <a:gd name="connsiteX2" fmla="*/ 2878360 w 5756719"/>
                <a:gd name="connsiteY2" fmla="*/ 2878360 h 5756719"/>
                <a:gd name="connsiteX3" fmla="*/ 627967 w 5756719"/>
                <a:gd name="connsiteY3" fmla="*/ 1083733 h 575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56719" h="5756719">
                  <a:moveTo>
                    <a:pt x="627967" y="1083733"/>
                  </a:moveTo>
                  <a:cubicBezTo>
                    <a:pt x="1174117" y="398882"/>
                    <a:pt x="2002404" y="0"/>
                    <a:pt x="2878360" y="0"/>
                  </a:cubicBezTo>
                  <a:lnTo>
                    <a:pt x="2878360" y="2878360"/>
                  </a:lnTo>
                  <a:lnTo>
                    <a:pt x="627967" y="108373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0789" tIns="553603" rIns="3043383" bIns="4144698" numCol="1" spcCol="1270" anchor="ctr" anchorCtr="0">
              <a:noAutofit/>
            </a:bodyPr>
            <a:lstStyle/>
            <a:p>
              <a:pPr algn="ctr" defTabSz="66675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/>
                <a:t>Educational settings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545F4F9-ADA3-5128-8964-B7042AB5B4AC}"/>
              </a:ext>
            </a:extLst>
          </p:cNvPr>
          <p:cNvSpPr/>
          <p:nvPr/>
        </p:nvSpPr>
        <p:spPr>
          <a:xfrm>
            <a:off x="3033185" y="2701100"/>
            <a:ext cx="2322576" cy="7278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F9D03D-282D-8BA2-C595-B4C14E13BF72}"/>
              </a:ext>
            </a:extLst>
          </p:cNvPr>
          <p:cNvSpPr txBox="1"/>
          <p:nvPr/>
        </p:nvSpPr>
        <p:spPr>
          <a:xfrm>
            <a:off x="162050" y="6538651"/>
            <a:ext cx="4756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US" sz="1400" err="1">
                <a:solidFill>
                  <a:prstClr val="black"/>
                </a:solidFill>
                <a:latin typeface="Calibri" panose="020F0502020204030204"/>
              </a:rPr>
              <a:t>Mazzucca</a:t>
            </a:r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 et al., 2021) </a:t>
            </a:r>
          </a:p>
        </p:txBody>
      </p:sp>
    </p:spTree>
    <p:extLst>
      <p:ext uri="{BB962C8B-B14F-4D97-AF65-F5344CB8AC3E}">
        <p14:creationId xmlns:p14="http://schemas.microsoft.com/office/powerpoint/2010/main" val="184096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E51DFC7-E310-13B6-EC4C-4E2E66B91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C6D24C0-9F0C-17A1-D107-A42AE6DF5C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ACSM_PSE_Combined_Graphic_v1">
            <a:extLst>
              <a:ext uri="{FF2B5EF4-FFF2-40B4-BE49-F238E27FC236}">
                <a16:creationId xmlns:a16="http://schemas.microsoft.com/office/drawing/2014/main" id="{221E487F-7988-DDA6-1657-DB9E66FA2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6" b="2924"/>
          <a:stretch/>
        </p:blipFill>
        <p:spPr bwMode="auto">
          <a:xfrm>
            <a:off x="1195039" y="1294774"/>
            <a:ext cx="9801922" cy="530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EED127-1144-38E0-6466-BF1071184157}"/>
              </a:ext>
            </a:extLst>
          </p:cNvPr>
          <p:cNvSpPr txBox="1"/>
          <p:nvPr/>
        </p:nvSpPr>
        <p:spPr>
          <a:xfrm>
            <a:off x="0" y="6585436"/>
            <a:ext cx="60579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(American College of Sports Medicine, 2016)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C0FE36-63C2-F3AA-DC35-E1BC2F7EDBED}"/>
              </a:ext>
            </a:extLst>
          </p:cNvPr>
          <p:cNvSpPr txBox="1">
            <a:spLocks/>
          </p:cNvSpPr>
          <p:nvPr/>
        </p:nvSpPr>
        <p:spPr>
          <a:xfrm>
            <a:off x="838200" y="239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Natural settings: where people learn, live, work, play, pray, and shop</a:t>
            </a:r>
          </a:p>
        </p:txBody>
      </p:sp>
    </p:spTree>
    <p:extLst>
      <p:ext uri="{BB962C8B-B14F-4D97-AF65-F5344CB8AC3E}">
        <p14:creationId xmlns:p14="http://schemas.microsoft.com/office/powerpoint/2010/main" val="1635595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34A61A1-85E8-47AD-647B-B2C3EEE19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6337A17-6289-CDB9-EA1A-9F94073B60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diagram of a process&#10;&#10;Description automatically generated">
            <a:extLst>
              <a:ext uri="{FF2B5EF4-FFF2-40B4-BE49-F238E27FC236}">
                <a16:creationId xmlns:a16="http://schemas.microsoft.com/office/drawing/2014/main" id="{66C37D00-0D5C-DA0C-6ED9-0C4293A2D6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46" b="3703"/>
          <a:stretch/>
        </p:blipFill>
        <p:spPr>
          <a:xfrm>
            <a:off x="2032286" y="0"/>
            <a:ext cx="8127429" cy="682902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19F911-2509-784C-5E31-E69ABD8F85BC}"/>
              </a:ext>
            </a:extLst>
          </p:cNvPr>
          <p:cNvSpPr/>
          <p:nvPr/>
        </p:nvSpPr>
        <p:spPr>
          <a:xfrm>
            <a:off x="3152775" y="2505075"/>
            <a:ext cx="2838449" cy="1600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1744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36" descr="Pros and Cons of Using Paper-Based Training Materials"/>
          <p:cNvPicPr preferRelativeResize="0">
            <a:picLocks noGrp="1" noChangeAspect="1"/>
          </p:cNvPicPr>
          <p:nvPr>
            <p:ph type="body" idx="1"/>
          </p:nvPr>
        </p:nvPicPr>
        <p:blipFill rotWithShape="1">
          <a:blip r:embed="rId3">
            <a:alphaModFix/>
          </a:blip>
          <a:srcRect b="48415"/>
          <a:stretch/>
        </p:blipFill>
        <p:spPr>
          <a:xfrm>
            <a:off x="1225435" y="2318218"/>
            <a:ext cx="9741130" cy="2221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132AF56-EA53-70A4-F7F2-9E6C38080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6F9290-79A8-EA77-3072-1D1FCFA689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15106" t="20815" r="13863" b="12576"/>
          <a:stretch/>
        </p:blipFill>
        <p:spPr>
          <a:xfrm>
            <a:off x="1596" y="214313"/>
            <a:ext cx="12188807" cy="6429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5612"/>
            <a:ext cx="60579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/>
              <a:t>(Waltz et al., 2015)</a:t>
            </a:r>
          </a:p>
        </p:txBody>
      </p:sp>
      <p:sp>
        <p:nvSpPr>
          <p:cNvPr id="6" name="Rectangle 5"/>
          <p:cNvSpPr/>
          <p:nvPr/>
        </p:nvSpPr>
        <p:spPr>
          <a:xfrm>
            <a:off x="6369331" y="1913701"/>
            <a:ext cx="2322576" cy="2651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6343650" y="3905167"/>
            <a:ext cx="2322576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6343650" y="5220492"/>
            <a:ext cx="2698750" cy="2913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07788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7973355A-9B51-260F-5377-409B53E1CB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6383" t="13915" r="30725" b="3933"/>
          <a:stretch/>
        </p:blipFill>
        <p:spPr>
          <a:xfrm>
            <a:off x="222070" y="39047"/>
            <a:ext cx="5695644" cy="6818953"/>
          </a:xfrm>
          <a:noFill/>
          <a:ln w="28575">
            <a:solidFill>
              <a:schemeClr val="tx1"/>
            </a:solidFill>
          </a:ln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076B074-21CF-136A-D1C4-A0D159D470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2643074"/>
              </p:ext>
            </p:extLst>
          </p:nvPr>
        </p:nvGraphicFramePr>
        <p:xfrm>
          <a:off x="6455391" y="432099"/>
          <a:ext cx="5117910" cy="599380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30830">
                  <a:extLst>
                    <a:ext uri="{9D8B030D-6E8A-4147-A177-3AD203B41FA5}">
                      <a16:colId xmlns:a16="http://schemas.microsoft.com/office/drawing/2014/main" val="2439429512"/>
                    </a:ext>
                  </a:extLst>
                </a:gridCol>
                <a:gridCol w="2887080">
                  <a:extLst>
                    <a:ext uri="{9D8B030D-6E8A-4147-A177-3AD203B41FA5}">
                      <a16:colId xmlns:a16="http://schemas.microsoft.com/office/drawing/2014/main" val="3882154339"/>
                    </a:ext>
                  </a:extLst>
                </a:gridCol>
              </a:tblGrid>
              <a:tr h="647714">
                <a:tc>
                  <a:txBody>
                    <a:bodyPr/>
                    <a:lstStyle/>
                    <a:p>
                      <a:r>
                        <a:rPr lang="en-US" sz="1800"/>
                        <a:t>Implementation Strategy</a:t>
                      </a:r>
                    </a:p>
                  </a:txBody>
                  <a:tcPr>
                    <a:solidFill>
                      <a:srgbClr val="00304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Definition</a:t>
                      </a:r>
                    </a:p>
                  </a:txBody>
                  <a:tcPr>
                    <a:solidFill>
                      <a:srgbClr val="0030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547303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</a:rPr>
                        <a:t>Intervene with </a:t>
                      </a:r>
                      <a:r>
                        <a:rPr lang="en-US" sz="1800" b="1" kern="1200">
                          <a:solidFill>
                            <a:schemeClr val="dk1"/>
                          </a:solidFill>
                        </a:rPr>
                        <a:t>priority population</a:t>
                      </a:r>
                      <a:r>
                        <a:rPr lang="en-US" sz="1800" kern="1200">
                          <a:solidFill>
                            <a:schemeClr val="dk1"/>
                          </a:solidFill>
                        </a:rPr>
                        <a:t> to enhance uptake and adherence</a:t>
                      </a:r>
                      <a:endParaRPr lang="en-U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</a:rPr>
                        <a:t>Develop strategies with </a:t>
                      </a:r>
                      <a:r>
                        <a:rPr lang="en-US" sz="1800" b="1" kern="1200">
                          <a:solidFill>
                            <a:schemeClr val="dk1"/>
                          </a:solidFill>
                        </a:rPr>
                        <a:t>end-users</a:t>
                      </a:r>
                      <a:r>
                        <a:rPr lang="en-US" sz="1800" kern="1200">
                          <a:solidFill>
                            <a:schemeClr val="dk1"/>
                          </a:solidFill>
                        </a:rPr>
                        <a:t> to encourage and problem solve around adherence</a:t>
                      </a:r>
                      <a:endParaRPr lang="en-U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7850112"/>
                  </a:ext>
                </a:extLst>
              </a:tr>
              <a:tr h="865531"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</a:rPr>
                        <a:t>Make billing easier</a:t>
                      </a:r>
                      <a:endParaRPr lang="en-U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</a:rPr>
                        <a:t>Make it easier to bill for the </a:t>
                      </a:r>
                      <a:r>
                        <a:rPr lang="en-US" sz="1800" b="1" kern="1200">
                          <a:solidFill>
                            <a:schemeClr val="dk1"/>
                          </a:solidFill>
                        </a:rPr>
                        <a:t>evidence-based program</a:t>
                      </a:r>
                      <a:endParaRPr lang="en-US" sz="1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4534243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</a:rPr>
                        <a:t>Obtain and use </a:t>
                      </a:r>
                      <a:r>
                        <a:rPr lang="en-US" sz="1800" b="1" kern="1200">
                          <a:solidFill>
                            <a:schemeClr val="dk1"/>
                          </a:solidFill>
                        </a:rPr>
                        <a:t>priority population and support network</a:t>
                      </a:r>
                      <a:r>
                        <a:rPr lang="en-US" sz="1800" kern="1200">
                          <a:solidFill>
                            <a:schemeClr val="dk1"/>
                          </a:solidFill>
                        </a:rPr>
                        <a:t> feedback</a:t>
                      </a:r>
                      <a:endParaRPr lang="en-U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</a:rPr>
                        <a:t>Develop strategies to increase </a:t>
                      </a:r>
                      <a:r>
                        <a:rPr lang="en-US" sz="1800" b="1" kern="1200">
                          <a:solidFill>
                            <a:schemeClr val="dk1"/>
                          </a:solidFill>
                        </a:rPr>
                        <a:t>end-user</a:t>
                      </a:r>
                      <a:r>
                        <a:rPr lang="en-US" sz="1800" kern="1200">
                          <a:solidFill>
                            <a:schemeClr val="dk1"/>
                          </a:solidFill>
                        </a:rPr>
                        <a:t> feedback on the implementation effort</a:t>
                      </a:r>
                      <a:endParaRPr lang="en-U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7839737"/>
                  </a:ext>
                </a:extLst>
              </a:tr>
              <a:tr h="2194560"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</a:rPr>
                        <a:t>Change liability laws</a:t>
                      </a:r>
                      <a:endParaRPr lang="en-U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</a:rPr>
                        <a:t>Participate in liability reform efforts that make </a:t>
                      </a:r>
                      <a:r>
                        <a:rPr lang="en-US" sz="1800" b="1" kern="1200">
                          <a:solidFill>
                            <a:schemeClr val="dk1"/>
                          </a:solidFill>
                        </a:rPr>
                        <a:t>implementers and staff (delivery agents, volunteers, paraprofessionals) </a:t>
                      </a:r>
                      <a:r>
                        <a:rPr lang="en-US" sz="1800" kern="1200">
                          <a:solidFill>
                            <a:schemeClr val="dk1"/>
                          </a:solidFill>
                        </a:rPr>
                        <a:t>more willing to deliver the </a:t>
                      </a:r>
                      <a:r>
                        <a:rPr lang="en-US" sz="1800" b="1" kern="1200">
                          <a:solidFill>
                            <a:schemeClr val="dk1"/>
                          </a:solidFill>
                        </a:rPr>
                        <a:t>evidence-based intervention.</a:t>
                      </a:r>
                      <a:endParaRPr lang="en-US" sz="1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5016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9406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54A9CF-0FC1-06A0-4811-FD46A4BCB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77"/>
            <a:ext cx="10515600" cy="1325563"/>
          </a:xfrm>
        </p:spPr>
        <p:txBody>
          <a:bodyPr/>
          <a:lstStyle/>
          <a:p>
            <a:r>
              <a:rPr lang="en-US"/>
              <a:t>Methods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FDBE7F-4D51-AA4A-47AB-6B20B0D02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Text Placeholder 6">
            <a:extLst>
              <a:ext uri="{FF2B5EF4-FFF2-40B4-BE49-F238E27FC236}">
                <a16:creationId xmlns:a16="http://schemas.microsoft.com/office/drawing/2014/main" id="{9B587BA9-816A-7DC2-9EF2-B94E7834A5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1033521"/>
              </p:ext>
            </p:extLst>
          </p:nvPr>
        </p:nvGraphicFramePr>
        <p:xfrm>
          <a:off x="19333" y="696040"/>
          <a:ext cx="12172667" cy="6319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27947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C81EFD-FD62-2BA8-FA29-B9F5482CB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2"/>
            <a:ext cx="10515600" cy="1325563"/>
          </a:xfrm>
        </p:spPr>
        <p:txBody>
          <a:bodyPr/>
          <a:lstStyle/>
          <a:p>
            <a:r>
              <a:rPr lang="en-US"/>
              <a:t>Our Team + Funding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9FD6A396-20D2-4D7D-98FA-313BF1292AFA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52982607"/>
              </p:ext>
            </p:extLst>
          </p:nvPr>
        </p:nvGraphicFramePr>
        <p:xfrm>
          <a:off x="93693" y="1246968"/>
          <a:ext cx="5908522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6BA6B0F-2E54-651B-4DAB-B88A113451E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96924317"/>
              </p:ext>
            </p:extLst>
          </p:nvPr>
        </p:nvGraphicFramePr>
        <p:xfrm>
          <a:off x="6189787" y="1234440"/>
          <a:ext cx="5925312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3D87EDB-2E94-8EA6-4245-6A687C83F633}"/>
              </a:ext>
            </a:extLst>
          </p:cNvPr>
          <p:cNvSpPr txBox="1"/>
          <p:nvPr/>
        </p:nvSpPr>
        <p:spPr>
          <a:xfrm>
            <a:off x="838200" y="5835868"/>
            <a:ext cx="10933612" cy="71508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02341"/>
            <a:r>
              <a:rPr lang="en-US">
                <a:solidFill>
                  <a:schemeClr val="tx1"/>
                </a:solidFill>
              </a:rPr>
              <a:t>This work was supported by the National Institutes of Health, National Cancer Institute, Consortium for Cancer Implementation Science, project </a:t>
            </a:r>
            <a:r>
              <a:rPr lang="en-US"/>
              <a:t>172721.0.009.01.001. </a:t>
            </a:r>
          </a:p>
        </p:txBody>
      </p:sp>
    </p:spTree>
    <p:extLst>
      <p:ext uri="{BB962C8B-B14F-4D97-AF65-F5344CB8AC3E}">
        <p14:creationId xmlns:p14="http://schemas.microsoft.com/office/powerpoint/2010/main" val="3204774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BC547-48AF-B3F1-A2FD-9794F0FA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77"/>
            <a:ext cx="10515600" cy="1325563"/>
          </a:xfrm>
        </p:spPr>
        <p:txBody>
          <a:bodyPr/>
          <a:lstStyle/>
          <a:p>
            <a:r>
              <a:rPr lang="en-US"/>
              <a:t>Screening criteria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0A3EFB-3C55-7938-FA13-B32A1004D7C3}"/>
              </a:ext>
            </a:extLst>
          </p:cNvPr>
          <p:cNvGrpSpPr/>
          <p:nvPr/>
        </p:nvGrpSpPr>
        <p:grpSpPr>
          <a:xfrm>
            <a:off x="2033959" y="2033837"/>
            <a:ext cx="8124080" cy="4448026"/>
            <a:chOff x="2033959" y="2033837"/>
            <a:chExt cx="8124080" cy="444802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9095078-9EE6-BCAE-AE64-5503B88619DA}"/>
                </a:ext>
              </a:extLst>
            </p:cNvPr>
            <p:cNvSpPr/>
            <p:nvPr/>
          </p:nvSpPr>
          <p:spPr>
            <a:xfrm>
              <a:off x="7934027" y="3871864"/>
              <a:ext cx="385985" cy="169098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85985" y="0"/>
                  </a:moveTo>
                  <a:lnTo>
                    <a:pt x="385985" y="1690985"/>
                  </a:lnTo>
                  <a:lnTo>
                    <a:pt x="0" y="169098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8B43E64-C304-3D9D-70C8-F7157A74F3F0}"/>
                </a:ext>
              </a:extLst>
            </p:cNvPr>
            <p:cNvSpPr/>
            <p:nvPr/>
          </p:nvSpPr>
          <p:spPr>
            <a:xfrm>
              <a:off x="2033959" y="2033837"/>
              <a:ext cx="3676054" cy="1838027"/>
            </a:xfrm>
            <a:custGeom>
              <a:avLst/>
              <a:gdLst>
                <a:gd name="connsiteX0" fmla="*/ 0 w 3676054"/>
                <a:gd name="connsiteY0" fmla="*/ 0 h 1838027"/>
                <a:gd name="connsiteX1" fmla="*/ 3676054 w 3676054"/>
                <a:gd name="connsiteY1" fmla="*/ 0 h 1838027"/>
                <a:gd name="connsiteX2" fmla="*/ 3676054 w 3676054"/>
                <a:gd name="connsiteY2" fmla="*/ 1838027 h 1838027"/>
                <a:gd name="connsiteX3" fmla="*/ 0 w 3676054"/>
                <a:gd name="connsiteY3" fmla="*/ 1838027 h 1838027"/>
                <a:gd name="connsiteX4" fmla="*/ 0 w 3676054"/>
                <a:gd name="connsiteY4" fmla="*/ 0 h 183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6054" h="1838027">
                  <a:moveTo>
                    <a:pt x="0" y="0"/>
                  </a:moveTo>
                  <a:lnTo>
                    <a:pt x="3676054" y="0"/>
                  </a:lnTo>
                  <a:lnTo>
                    <a:pt x="3676054" y="1838027"/>
                  </a:lnTo>
                  <a:lnTo>
                    <a:pt x="0" y="183802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10668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/>
                <a:t>Manage or coordinate evidence-based interventions delivered by staff or volunteers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66D5A05-CF63-F606-5302-1928FBC5A891}"/>
                </a:ext>
              </a:extLst>
            </p:cNvPr>
            <p:cNvSpPr/>
            <p:nvPr/>
          </p:nvSpPr>
          <p:spPr>
            <a:xfrm>
              <a:off x="6481985" y="2033837"/>
              <a:ext cx="3676054" cy="1838027"/>
            </a:xfrm>
            <a:custGeom>
              <a:avLst/>
              <a:gdLst>
                <a:gd name="connsiteX0" fmla="*/ 0 w 3676054"/>
                <a:gd name="connsiteY0" fmla="*/ 0 h 1838027"/>
                <a:gd name="connsiteX1" fmla="*/ 3676054 w 3676054"/>
                <a:gd name="connsiteY1" fmla="*/ 0 h 1838027"/>
                <a:gd name="connsiteX2" fmla="*/ 3676054 w 3676054"/>
                <a:gd name="connsiteY2" fmla="*/ 1838027 h 1838027"/>
                <a:gd name="connsiteX3" fmla="*/ 0 w 3676054"/>
                <a:gd name="connsiteY3" fmla="*/ 1838027 h 1838027"/>
                <a:gd name="connsiteX4" fmla="*/ 0 w 3676054"/>
                <a:gd name="connsiteY4" fmla="*/ 0 h 183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6054" h="1838027">
                  <a:moveTo>
                    <a:pt x="0" y="0"/>
                  </a:moveTo>
                  <a:lnTo>
                    <a:pt x="3676054" y="0"/>
                  </a:lnTo>
                  <a:lnTo>
                    <a:pt x="3676054" y="1838027"/>
                  </a:lnTo>
                  <a:lnTo>
                    <a:pt x="0" y="183802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10668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/>
                <a:t>Conduct community-engaged research to integrate evidence-based interventions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154B684-2F6F-32E9-830C-D957451CC9E2}"/>
                </a:ext>
              </a:extLst>
            </p:cNvPr>
            <p:cNvSpPr/>
            <p:nvPr/>
          </p:nvSpPr>
          <p:spPr>
            <a:xfrm>
              <a:off x="4257972" y="4643836"/>
              <a:ext cx="3676054" cy="1838027"/>
            </a:xfrm>
            <a:custGeom>
              <a:avLst/>
              <a:gdLst>
                <a:gd name="connsiteX0" fmla="*/ 0 w 3676054"/>
                <a:gd name="connsiteY0" fmla="*/ 0 h 1838027"/>
                <a:gd name="connsiteX1" fmla="*/ 3676054 w 3676054"/>
                <a:gd name="connsiteY1" fmla="*/ 0 h 1838027"/>
                <a:gd name="connsiteX2" fmla="*/ 3676054 w 3676054"/>
                <a:gd name="connsiteY2" fmla="*/ 1838027 h 1838027"/>
                <a:gd name="connsiteX3" fmla="*/ 0 w 3676054"/>
                <a:gd name="connsiteY3" fmla="*/ 1838027 h 1838027"/>
                <a:gd name="connsiteX4" fmla="*/ 0 w 3676054"/>
                <a:gd name="connsiteY4" fmla="*/ 0 h 183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6054" h="1838027">
                  <a:moveTo>
                    <a:pt x="0" y="0"/>
                  </a:moveTo>
                  <a:lnTo>
                    <a:pt x="3676054" y="0"/>
                  </a:lnTo>
                  <a:lnTo>
                    <a:pt x="3676054" y="1838027"/>
                  </a:lnTo>
                  <a:lnTo>
                    <a:pt x="0" y="183802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10668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Outcomes: physical activity, nutrition, or tobacco use patterns/practices</a:t>
              </a:r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B17611C-2EB7-8610-30CC-36E14239D787}"/>
              </a:ext>
            </a:extLst>
          </p:cNvPr>
          <p:cNvSpPr/>
          <p:nvPr/>
        </p:nvSpPr>
        <p:spPr>
          <a:xfrm flipH="1">
            <a:off x="3870065" y="3901433"/>
            <a:ext cx="385985" cy="169098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85985" y="0"/>
                </a:moveTo>
                <a:lnTo>
                  <a:pt x="385985" y="1690985"/>
                </a:lnTo>
                <a:lnTo>
                  <a:pt x="0" y="1690985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35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85DEF-B99D-988F-4ABB-B06BF1D33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80"/>
            <a:ext cx="10515600" cy="1325563"/>
          </a:xfrm>
        </p:spPr>
        <p:txBody>
          <a:bodyPr/>
          <a:lstStyle/>
          <a:p>
            <a:r>
              <a:rPr lang="en-US"/>
              <a:t>Semi-Structured Interview Questions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3CC25D3-6613-3653-C40C-CCE4CF7507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8573417"/>
              </p:ext>
            </p:extLst>
          </p:nvPr>
        </p:nvGraphicFramePr>
        <p:xfrm>
          <a:off x="-366642" y="1862006"/>
          <a:ext cx="12772455" cy="4777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35327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BC547-48AF-B3F1-A2FD-9794F0FAA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Analysis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4981298-8086-43EE-2ED6-7355458E52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71210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B03F188-2D00-0832-11D9-603E1AC0F97C}"/>
              </a:ext>
            </a:extLst>
          </p:cNvPr>
          <p:cNvSpPr txBox="1"/>
          <p:nvPr/>
        </p:nvSpPr>
        <p:spPr>
          <a:xfrm>
            <a:off x="0" y="6498608"/>
            <a:ext cx="60579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/>
              <a:t>(Hamilton, 2013; Finley et al., 2022; Guest et al., 2020)</a:t>
            </a:r>
          </a:p>
        </p:txBody>
      </p:sp>
    </p:spTree>
    <p:extLst>
      <p:ext uri="{BB962C8B-B14F-4D97-AF65-F5344CB8AC3E}">
        <p14:creationId xmlns:p14="http://schemas.microsoft.com/office/powerpoint/2010/main" val="590180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776178-04C8-AA40-A499-6EFB0EF28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2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Interviewee Characteristics (N=18)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5AEF235-37DD-427C-5FD6-565A1F6D54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25181"/>
              </p:ext>
            </p:extLst>
          </p:nvPr>
        </p:nvGraphicFramePr>
        <p:xfrm>
          <a:off x="1279064" y="1971929"/>
          <a:ext cx="4216480" cy="3771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02080">
                  <a:extLst>
                    <a:ext uri="{9D8B030D-6E8A-4147-A177-3AD203B41FA5}">
                      <a16:colId xmlns:a16="http://schemas.microsoft.com/office/drawing/2014/main" val="179997571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24027724"/>
                    </a:ext>
                  </a:extLst>
                </a:gridCol>
              </a:tblGrid>
              <a:tr h="259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1">
                          <a:solidFill>
                            <a:srgbClr val="FFFFFF"/>
                          </a:solidFill>
                          <a:effectLst/>
                        </a:rPr>
                        <a:t>Variable</a:t>
                      </a:r>
                      <a:endParaRPr lang="en-US" sz="1700">
                        <a:effectLst/>
                      </a:endParaRPr>
                    </a:p>
                  </a:txBody>
                  <a:tcPr marL="64567" marR="64567" marT="0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1">
                          <a:solidFill>
                            <a:srgbClr val="FFFFFF"/>
                          </a:solidFill>
                          <a:effectLst/>
                        </a:rPr>
                        <a:t>n (%)</a:t>
                      </a:r>
                      <a:endParaRPr lang="en-US" sz="1700">
                        <a:effectLst/>
                      </a:endParaRPr>
                    </a:p>
                  </a:txBody>
                  <a:tcPr marL="64567" marR="64567" marT="0" marB="0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564005"/>
                  </a:ext>
                </a:extLst>
              </a:tr>
              <a:tr h="292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effectLst/>
                        </a:rPr>
                        <a:t>Participant Type</a:t>
                      </a:r>
                      <a:endParaRPr lang="en-US" sz="1700">
                        <a:effectLst/>
                      </a:endParaRP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700">
                        <a:effectLst/>
                      </a:endParaRP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407055"/>
                  </a:ext>
                </a:extLst>
              </a:tr>
              <a:tr h="292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effectLst/>
                        </a:rPr>
                        <a:t>   Researcher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chemeClr val="tx1"/>
                          </a:solidFill>
                          <a:effectLst/>
                        </a:rPr>
                        <a:t>10 (56)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47892"/>
                  </a:ext>
                </a:extLst>
              </a:tr>
              <a:tr h="292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effectLst/>
                        </a:rPr>
                        <a:t>   Practitioner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chemeClr val="tx1"/>
                          </a:solidFill>
                          <a:effectLst/>
                        </a:rPr>
                        <a:t>8 (44)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93101"/>
                  </a:ext>
                </a:extLst>
              </a:tr>
              <a:tr h="292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1">
                          <a:solidFill>
                            <a:schemeClr val="tx1"/>
                          </a:solidFill>
                          <a:effectLst/>
                        </a:rPr>
                        <a:t>Intervention Levels</a:t>
                      </a:r>
                      <a:endParaRPr lang="en-US" sz="17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7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931417"/>
                  </a:ext>
                </a:extLst>
              </a:tr>
              <a:tr h="292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effectLst/>
                        </a:rPr>
                        <a:t>   Interpersonal or Individual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5 (27)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43172"/>
                  </a:ext>
                </a:extLst>
              </a:tr>
              <a:tr h="292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   Policy, Systems, and Environment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3 (17)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056441"/>
                  </a:ext>
                </a:extLst>
              </a:tr>
              <a:tr h="292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effectLst/>
                        </a:rPr>
                        <a:t>   Both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10 (56)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971024"/>
                  </a:ext>
                </a:extLst>
              </a:tr>
              <a:tr h="292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1">
                          <a:solidFill>
                            <a:schemeClr val="tx1"/>
                          </a:solidFill>
                          <a:effectLst/>
                        </a:rPr>
                        <a:t>Intervention Outcomes</a:t>
                      </a:r>
                      <a:endParaRPr lang="en-US" sz="17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7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686214"/>
                  </a:ext>
                </a:extLst>
              </a:tr>
              <a:tr h="292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effectLst/>
                        </a:rPr>
                        <a:t>   Physical Activity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3 (17)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619875"/>
                  </a:ext>
                </a:extLst>
              </a:tr>
              <a:tr h="292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effectLst/>
                        </a:rPr>
                        <a:t>   Tobacco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chemeClr val="tx1"/>
                          </a:solidFill>
                          <a:effectLst/>
                        </a:rPr>
                        <a:t>2 (11)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48788"/>
                  </a:ext>
                </a:extLst>
              </a:tr>
              <a:tr h="292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effectLst/>
                        </a:rPr>
                        <a:t>   Nutrition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chemeClr val="tx1"/>
                          </a:solidFill>
                          <a:effectLst/>
                        </a:rPr>
                        <a:t>1 (6)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760019"/>
                  </a:ext>
                </a:extLst>
              </a:tr>
              <a:tr h="292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1">
                          <a:solidFill>
                            <a:schemeClr val="tx1"/>
                          </a:solidFill>
                          <a:effectLst/>
                        </a:rPr>
                        <a:t>   </a:t>
                      </a:r>
                      <a:r>
                        <a:rPr lang="en-US" sz="17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Multiple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12 (67)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1546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89A288F-6030-C7B8-CFFF-9B93370888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368262"/>
              </p:ext>
            </p:extLst>
          </p:nvPr>
        </p:nvGraphicFramePr>
        <p:xfrm>
          <a:off x="6856019" y="2540526"/>
          <a:ext cx="4056917" cy="2634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8839">
                  <a:extLst>
                    <a:ext uri="{9D8B030D-6E8A-4147-A177-3AD203B41FA5}">
                      <a16:colId xmlns:a16="http://schemas.microsoft.com/office/drawing/2014/main" val="1799975717"/>
                    </a:ext>
                  </a:extLst>
                </a:gridCol>
                <a:gridCol w="858078">
                  <a:extLst>
                    <a:ext uri="{9D8B030D-6E8A-4147-A177-3AD203B41FA5}">
                      <a16:colId xmlns:a16="http://schemas.microsoft.com/office/drawing/2014/main" val="3724027724"/>
                    </a:ext>
                  </a:extLst>
                </a:gridCol>
              </a:tblGrid>
              <a:tr h="292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rgbClr val="FFFFFF"/>
                          </a:solidFill>
                          <a:effectLst/>
                        </a:rPr>
                        <a:t>Variable</a:t>
                      </a:r>
                      <a:endParaRPr lang="en-US" sz="1700" dirty="0">
                        <a:effectLst/>
                      </a:endParaRPr>
                    </a:p>
                  </a:txBody>
                  <a:tcPr marL="64567" marR="64567" marT="0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1">
                          <a:solidFill>
                            <a:srgbClr val="FFFFFF"/>
                          </a:solidFill>
                          <a:effectLst/>
                        </a:rPr>
                        <a:t>n (%)</a:t>
                      </a:r>
                      <a:endParaRPr lang="en-US" sz="1700">
                        <a:effectLst/>
                      </a:endParaRPr>
                    </a:p>
                  </a:txBody>
                  <a:tcPr marL="64567" marR="64567" marT="0" marB="0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564005"/>
                  </a:ext>
                </a:extLst>
              </a:tr>
              <a:tr h="29270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Setting (n=35)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7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316338"/>
                  </a:ext>
                </a:extLst>
              </a:tr>
              <a:tr h="292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effectLst/>
                        </a:rPr>
                        <a:t>   Non-Clinical Public Health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chemeClr val="tx1"/>
                          </a:solidFill>
                          <a:effectLst/>
                        </a:rPr>
                        <a:t>11 (31)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012846"/>
                  </a:ext>
                </a:extLst>
              </a:tr>
              <a:tr h="292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effectLst/>
                        </a:rPr>
                        <a:t>   Education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chemeClr val="tx1"/>
                          </a:solidFill>
                          <a:effectLst/>
                        </a:rPr>
                        <a:t>10 (29)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440423"/>
                  </a:ext>
                </a:extLst>
              </a:tr>
              <a:tr h="292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effectLst/>
                        </a:rPr>
                        <a:t>   Faith-Based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chemeClr val="tx1"/>
                          </a:solidFill>
                          <a:effectLst/>
                        </a:rPr>
                        <a:t>5 (14)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657011"/>
                  </a:ext>
                </a:extLst>
              </a:tr>
              <a:tr h="292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effectLst/>
                        </a:rPr>
                        <a:t>   Recreation/Sport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chemeClr val="tx1"/>
                          </a:solidFill>
                          <a:effectLst/>
                        </a:rPr>
                        <a:t>3 (8)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248422"/>
                  </a:ext>
                </a:extLst>
              </a:tr>
              <a:tr h="292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effectLst/>
                        </a:rPr>
                        <a:t>   Social Services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chemeClr val="tx1"/>
                          </a:solidFill>
                          <a:effectLst/>
                        </a:rPr>
                        <a:t>2 (6)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181850"/>
                  </a:ext>
                </a:extLst>
              </a:tr>
              <a:tr h="292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effectLst/>
                        </a:rPr>
                        <a:t>   City Planning &amp; Transportation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chemeClr val="tx1"/>
                          </a:solidFill>
                          <a:effectLst/>
                        </a:rPr>
                        <a:t>2 (6)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537777"/>
                  </a:ext>
                </a:extLst>
              </a:tr>
              <a:tr h="292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effectLst/>
                        </a:rPr>
                        <a:t>   Workplaces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2 (6)</a:t>
                      </a:r>
                    </a:p>
                  </a:txBody>
                  <a:tcPr marL="64567" marR="64567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4952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2D44D12-2091-A492-457F-25B743A5ED93}"/>
              </a:ext>
            </a:extLst>
          </p:cNvPr>
          <p:cNvSpPr/>
          <p:nvPr/>
        </p:nvSpPr>
        <p:spPr>
          <a:xfrm>
            <a:off x="1279064" y="3946358"/>
            <a:ext cx="4074989" cy="37297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0275E7-7241-620A-6AA0-27200FE4A6B2}"/>
              </a:ext>
            </a:extLst>
          </p:cNvPr>
          <p:cNvSpPr/>
          <p:nvPr/>
        </p:nvSpPr>
        <p:spPr>
          <a:xfrm>
            <a:off x="1279064" y="5397461"/>
            <a:ext cx="4074989" cy="37297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7F6FF7-E508-E7F4-FC68-DE925895F915}"/>
              </a:ext>
            </a:extLst>
          </p:cNvPr>
          <p:cNvSpPr/>
          <p:nvPr/>
        </p:nvSpPr>
        <p:spPr>
          <a:xfrm>
            <a:off x="6846982" y="3092117"/>
            <a:ext cx="4074989" cy="60157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A7BFE-44CD-35EF-C8C3-996D20263FA6}"/>
              </a:ext>
            </a:extLst>
          </p:cNvPr>
          <p:cNvSpPr/>
          <p:nvPr/>
        </p:nvSpPr>
        <p:spPr>
          <a:xfrm>
            <a:off x="6846981" y="3665621"/>
            <a:ext cx="4074989" cy="150924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86FAE149-8FA6-9E66-3909-578FF16667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474424"/>
              </p:ext>
            </p:extLst>
          </p:nvPr>
        </p:nvGraphicFramePr>
        <p:xfrm>
          <a:off x="0" y="714336"/>
          <a:ext cx="12191999" cy="6147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388">
                  <a:extLst>
                    <a:ext uri="{9D8B030D-6E8A-4147-A177-3AD203B41FA5}">
                      <a16:colId xmlns:a16="http://schemas.microsoft.com/office/drawing/2014/main" val="3627431986"/>
                    </a:ext>
                  </a:extLst>
                </a:gridCol>
                <a:gridCol w="4377508">
                  <a:extLst>
                    <a:ext uri="{9D8B030D-6E8A-4147-A177-3AD203B41FA5}">
                      <a16:colId xmlns:a16="http://schemas.microsoft.com/office/drawing/2014/main" val="3342478053"/>
                    </a:ext>
                  </a:extLst>
                </a:gridCol>
                <a:gridCol w="5794103">
                  <a:extLst>
                    <a:ext uri="{9D8B030D-6E8A-4147-A177-3AD203B41FA5}">
                      <a16:colId xmlns:a16="http://schemas.microsoft.com/office/drawing/2014/main" val="3881571474"/>
                    </a:ext>
                  </a:extLst>
                </a:gridCol>
              </a:tblGrid>
              <a:tr h="69825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Implementation Strategy</a:t>
                      </a:r>
                    </a:p>
                  </a:txBody>
                  <a:tcPr>
                    <a:solidFill>
                      <a:srgbClr val="0030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Definition</a:t>
                      </a:r>
                    </a:p>
                  </a:txBody>
                  <a:tcPr>
                    <a:solidFill>
                      <a:srgbClr val="0030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Example</a:t>
                      </a:r>
                    </a:p>
                  </a:txBody>
                  <a:tcPr>
                    <a:solidFill>
                      <a:srgbClr val="0030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425548"/>
                  </a:ext>
                </a:extLst>
              </a:tr>
              <a:tr h="86522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Provide ongoing technical assistance</a:t>
                      </a:r>
                    </a:p>
                  </a:txBody>
                  <a:tcPr>
                    <a:solidFill>
                      <a:srgbClr val="F04E2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Offer or bring in external experts to provide capacity-building, coaching, and assistance </a:t>
                      </a: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Offer periodic calls and on-demand technical assistance so implementers feel like they have a place to go for any barrier that comes up</a:t>
                      </a: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090938"/>
                  </a:ext>
                </a:extLst>
              </a:tr>
              <a:tr h="798508"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prstClr val="white"/>
                          </a:solidFill>
                          <a:latin typeface="+mn-lt"/>
                        </a:rPr>
                        <a:t>Change adaptable program components </a:t>
                      </a:r>
                    </a:p>
                  </a:txBody>
                  <a:tcPr>
                    <a:solidFill>
                      <a:srgbClr val="F04E2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Tailor the program to meet the needs of the priority population or setting</a:t>
                      </a: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Test delivering a program developed for face-to-face delivery through Zoom</a:t>
                      </a: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810640"/>
                  </a:ext>
                </a:extLst>
              </a:tr>
              <a:tr h="865226"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prstClr val="white"/>
                          </a:solidFill>
                          <a:latin typeface="+mn-lt"/>
                        </a:rPr>
                        <a:t>Engage community members</a:t>
                      </a:r>
                    </a:p>
                  </a:txBody>
                  <a:tcPr>
                    <a:solidFill>
                      <a:srgbClr val="F04E2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Seek community input and/or share information about the intervention</a:t>
                      </a: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Hold focus groups with residents to understand views of built environment in the city and important destinations (e.g., church, shopping) that could be linked</a:t>
                      </a: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920543"/>
                  </a:ext>
                </a:extLst>
              </a:tr>
              <a:tr h="865226"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prstClr val="white"/>
                          </a:solidFill>
                          <a:latin typeface="+mn-lt"/>
                        </a:rPr>
                        <a:t>Leverage funding sources</a:t>
                      </a:r>
                    </a:p>
                  </a:txBody>
                  <a:tcPr>
                    <a:solidFill>
                      <a:srgbClr val="F04E2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Access new funding, use creative or untraditional funding sources, or combine funding sources</a:t>
                      </a: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Seek funding for youth (vs. older adult) outcomes for an intergenerational program to align with funders' priorities</a:t>
                      </a:r>
                      <a:endParaRPr lang="en-US" sz="17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713677"/>
                  </a:ext>
                </a:extLst>
              </a:tr>
              <a:tr h="607176"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prstClr val="white"/>
                          </a:solidFill>
                          <a:latin typeface="+mn-lt"/>
                        </a:rPr>
                        <a:t>Leverage program champions</a:t>
                      </a:r>
                    </a:p>
                  </a:txBody>
                  <a:tcPr>
                    <a:solidFill>
                      <a:srgbClr val="F04E2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Identify and train staff and volunteers with high readiness</a:t>
                      </a: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Give internal program champions additional training, including how to advocate for and navigate the program</a:t>
                      </a:r>
                      <a:endParaRPr lang="en-US" sz="17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587535"/>
                  </a:ext>
                </a:extLst>
              </a:tr>
              <a:tr h="607176"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prstClr val="white"/>
                          </a:solidFill>
                          <a:latin typeface="+mn-lt"/>
                        </a:rPr>
                        <a:t>Conduct pragmatic evaluation</a:t>
                      </a:r>
                    </a:p>
                  </a:txBody>
                  <a:tcPr>
                    <a:solidFill>
                      <a:srgbClr val="F04E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>
                          <a:solidFill>
                            <a:schemeClr val="tx1"/>
                          </a:solidFill>
                        </a:rPr>
                        <a:t>Evaluate success through methods that fit the program, personnel, and setting</a:t>
                      </a: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Choose single-items measures and adapt them for the delivery setting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281589"/>
                  </a:ext>
                </a:extLst>
              </a:tr>
              <a:tr h="819688"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prstClr val="white"/>
                          </a:solidFill>
                          <a:latin typeface="+mn-lt"/>
                        </a:rPr>
                        <a:t>Meet community partners’ needs</a:t>
                      </a:r>
                    </a:p>
                    <a:p>
                      <a:endParaRPr lang="en-US" sz="1600" dirty="0"/>
                    </a:p>
                  </a:txBody>
                  <a:tcPr>
                    <a:solidFill>
                      <a:srgbClr val="F04E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>
                          <a:solidFill>
                            <a:schemeClr val="tx1"/>
                          </a:solidFill>
                        </a:rPr>
                        <a:t>Understand what partner organizations want; develop or tailor programs to meet needs</a:t>
                      </a: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Spend time developing the program with partner organizations (e.g., churches) so it fits the setting and is realistic to implement</a:t>
                      </a: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734958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3D7F72D-95E5-F243-24C4-FC4834E97750}"/>
              </a:ext>
            </a:extLst>
          </p:cNvPr>
          <p:cNvSpPr/>
          <p:nvPr/>
        </p:nvSpPr>
        <p:spPr>
          <a:xfrm>
            <a:off x="43449" y="3135117"/>
            <a:ext cx="1938528" cy="786384"/>
          </a:xfrm>
          <a:prstGeom prst="rect">
            <a:avLst/>
          </a:prstGeom>
          <a:noFill/>
          <a:ln w="38100">
            <a:solidFill>
              <a:srgbClr val="003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4540F4-FE2F-72C5-9F6E-FCB0D8B3EE93}"/>
              </a:ext>
            </a:extLst>
          </p:cNvPr>
          <p:cNvSpPr/>
          <p:nvPr/>
        </p:nvSpPr>
        <p:spPr>
          <a:xfrm>
            <a:off x="43449" y="3975507"/>
            <a:ext cx="1938528" cy="786384"/>
          </a:xfrm>
          <a:prstGeom prst="rect">
            <a:avLst/>
          </a:prstGeom>
          <a:noFill/>
          <a:ln w="38100">
            <a:solidFill>
              <a:srgbClr val="003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DB26C9-32F7-7034-F4C9-26EF1F4C4F76}"/>
              </a:ext>
            </a:extLst>
          </p:cNvPr>
          <p:cNvSpPr/>
          <p:nvPr/>
        </p:nvSpPr>
        <p:spPr>
          <a:xfrm>
            <a:off x="43449" y="6052539"/>
            <a:ext cx="1937944" cy="789586"/>
          </a:xfrm>
          <a:prstGeom prst="rect">
            <a:avLst/>
          </a:prstGeom>
          <a:noFill/>
          <a:ln w="38100">
            <a:solidFill>
              <a:srgbClr val="003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28367B0-6C8A-1E42-7F07-B0F193E7858B}"/>
              </a:ext>
            </a:extLst>
          </p:cNvPr>
          <p:cNvSpPr txBox="1">
            <a:spLocks/>
          </p:cNvSpPr>
          <p:nvPr/>
        </p:nvSpPr>
        <p:spPr>
          <a:xfrm>
            <a:off x="0" y="15875"/>
            <a:ext cx="12191999" cy="698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5714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ISAC: Implementation Strategies Adapted for Communities</a:t>
            </a:r>
          </a:p>
        </p:txBody>
      </p:sp>
    </p:spTree>
    <p:extLst>
      <p:ext uri="{BB962C8B-B14F-4D97-AF65-F5344CB8AC3E}">
        <p14:creationId xmlns:p14="http://schemas.microsoft.com/office/powerpoint/2010/main" val="347368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86FAE149-8FA6-9E66-3909-578FF16667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124322"/>
              </p:ext>
            </p:extLst>
          </p:nvPr>
        </p:nvGraphicFramePr>
        <p:xfrm>
          <a:off x="241610" y="358806"/>
          <a:ext cx="11868328" cy="6005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4663">
                  <a:extLst>
                    <a:ext uri="{9D8B030D-6E8A-4147-A177-3AD203B41FA5}">
                      <a16:colId xmlns:a16="http://schemas.microsoft.com/office/drawing/2014/main" val="3627431986"/>
                    </a:ext>
                  </a:extLst>
                </a:gridCol>
                <a:gridCol w="1940733">
                  <a:extLst>
                    <a:ext uri="{9D8B030D-6E8A-4147-A177-3AD203B41FA5}">
                      <a16:colId xmlns:a16="http://schemas.microsoft.com/office/drawing/2014/main" val="217064634"/>
                    </a:ext>
                  </a:extLst>
                </a:gridCol>
                <a:gridCol w="1940733">
                  <a:extLst>
                    <a:ext uri="{9D8B030D-6E8A-4147-A177-3AD203B41FA5}">
                      <a16:colId xmlns:a16="http://schemas.microsoft.com/office/drawing/2014/main" val="4252811758"/>
                    </a:ext>
                  </a:extLst>
                </a:gridCol>
                <a:gridCol w="1940733">
                  <a:extLst>
                    <a:ext uri="{9D8B030D-6E8A-4147-A177-3AD203B41FA5}">
                      <a16:colId xmlns:a16="http://schemas.microsoft.com/office/drawing/2014/main" val="3881571474"/>
                    </a:ext>
                  </a:extLst>
                </a:gridCol>
                <a:gridCol w="1940733">
                  <a:extLst>
                    <a:ext uri="{9D8B030D-6E8A-4147-A177-3AD203B41FA5}">
                      <a16:colId xmlns:a16="http://schemas.microsoft.com/office/drawing/2014/main" val="3702172877"/>
                    </a:ext>
                  </a:extLst>
                </a:gridCol>
                <a:gridCol w="1940733">
                  <a:extLst>
                    <a:ext uri="{9D8B030D-6E8A-4147-A177-3AD203B41FA5}">
                      <a16:colId xmlns:a16="http://schemas.microsoft.com/office/drawing/2014/main" val="717419576"/>
                    </a:ext>
                  </a:extLst>
                </a:gridCol>
              </a:tblGrid>
              <a:tr h="7338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30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Individuals</a:t>
                      </a:r>
                    </a:p>
                  </a:txBody>
                  <a:tcPr>
                    <a:solidFill>
                      <a:srgbClr val="0030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Inner Setting / Organization</a:t>
                      </a:r>
                    </a:p>
                  </a:txBody>
                  <a:tcPr>
                    <a:solidFill>
                      <a:srgbClr val="0030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Outer Setting / Environment</a:t>
                      </a:r>
                    </a:p>
                  </a:txBody>
                  <a:tcPr>
                    <a:solidFill>
                      <a:srgbClr val="0030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Intervention</a:t>
                      </a:r>
                    </a:p>
                  </a:txBody>
                  <a:tcPr>
                    <a:solidFill>
                      <a:srgbClr val="0030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Implementation Process</a:t>
                      </a:r>
                    </a:p>
                  </a:txBody>
                  <a:tcPr>
                    <a:solidFill>
                      <a:srgbClr val="0030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425548"/>
                  </a:ext>
                </a:extLst>
              </a:tr>
              <a:tr h="733838"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bg1"/>
                          </a:solidFill>
                        </a:rPr>
                        <a:t>Provide ongoing technical assistance</a:t>
                      </a:r>
                    </a:p>
                  </a:txBody>
                  <a:tcPr>
                    <a:solidFill>
                      <a:srgbClr val="F04E2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090938"/>
                  </a:ext>
                </a:extLst>
              </a:tr>
              <a:tr h="733838"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>
                          <a:solidFill>
                            <a:prstClr val="white"/>
                          </a:solidFill>
                          <a:latin typeface="+mn-lt"/>
                        </a:rPr>
                        <a:t>Change adaptable program components </a:t>
                      </a:r>
                    </a:p>
                  </a:txBody>
                  <a:tcPr>
                    <a:solidFill>
                      <a:srgbClr val="F04E2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810640"/>
                  </a:ext>
                </a:extLst>
              </a:tr>
              <a:tr h="733838"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>
                          <a:solidFill>
                            <a:prstClr val="white"/>
                          </a:solidFill>
                          <a:latin typeface="+mn-lt"/>
                        </a:rPr>
                        <a:t>Engage community members</a:t>
                      </a:r>
                    </a:p>
                  </a:txBody>
                  <a:tcPr>
                    <a:solidFill>
                      <a:srgbClr val="F04E2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920543"/>
                  </a:ext>
                </a:extLst>
              </a:tr>
              <a:tr h="733838"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>
                          <a:solidFill>
                            <a:prstClr val="white"/>
                          </a:solidFill>
                          <a:latin typeface="+mn-lt"/>
                        </a:rPr>
                        <a:t>Leverage funding sources</a:t>
                      </a:r>
                    </a:p>
                  </a:txBody>
                  <a:tcPr>
                    <a:solidFill>
                      <a:srgbClr val="F04E2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713677"/>
                  </a:ext>
                </a:extLst>
              </a:tr>
              <a:tr h="733838"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>
                          <a:solidFill>
                            <a:prstClr val="white"/>
                          </a:solidFill>
                          <a:latin typeface="+mn-lt"/>
                        </a:rPr>
                        <a:t>Leverage program champions</a:t>
                      </a:r>
                    </a:p>
                  </a:txBody>
                  <a:tcPr>
                    <a:solidFill>
                      <a:srgbClr val="F04E2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587535"/>
                  </a:ext>
                </a:extLst>
              </a:tr>
              <a:tr h="733838"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>
                          <a:solidFill>
                            <a:prstClr val="white"/>
                          </a:solidFill>
                          <a:latin typeface="+mn-lt"/>
                        </a:rPr>
                        <a:t>Conduct pragmatic evaluation</a:t>
                      </a:r>
                    </a:p>
                  </a:txBody>
                  <a:tcPr>
                    <a:solidFill>
                      <a:srgbClr val="F04E2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281589"/>
                  </a:ext>
                </a:extLst>
              </a:tr>
              <a:tr h="733838"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>
                          <a:solidFill>
                            <a:prstClr val="white"/>
                          </a:solidFill>
                          <a:latin typeface="+mn-lt"/>
                        </a:rPr>
                        <a:t>Meet community partners’ needs</a:t>
                      </a:r>
                    </a:p>
                    <a:p>
                      <a:endParaRPr lang="en-US" sz="1700"/>
                    </a:p>
                  </a:txBody>
                  <a:tcPr>
                    <a:solidFill>
                      <a:srgbClr val="F04E2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734958"/>
                  </a:ext>
                </a:extLst>
              </a:tr>
            </a:tbl>
          </a:graphicData>
        </a:graphic>
      </p:graphicFrame>
      <p:pic>
        <p:nvPicPr>
          <p:cNvPr id="53" name="Graphic 52" descr="Checkmark with solid fill">
            <a:extLst>
              <a:ext uri="{FF2B5EF4-FFF2-40B4-BE49-F238E27FC236}">
                <a16:creationId xmlns:a16="http://schemas.microsoft.com/office/drawing/2014/main" id="{E5BAFFBE-717F-CC7C-927C-ECA4737FD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54685" y="2710109"/>
            <a:ext cx="425805" cy="397372"/>
          </a:xfrm>
          <a:prstGeom prst="rect">
            <a:avLst/>
          </a:prstGeom>
        </p:spPr>
      </p:pic>
      <p:pic>
        <p:nvPicPr>
          <p:cNvPr id="55" name="Graphic 54" descr="Checkmark with solid fill">
            <a:extLst>
              <a:ext uri="{FF2B5EF4-FFF2-40B4-BE49-F238E27FC236}">
                <a16:creationId xmlns:a16="http://schemas.microsoft.com/office/drawing/2014/main" id="{79ACC83D-B815-8931-D6AD-7F818D71E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2759" y="4910061"/>
            <a:ext cx="425805" cy="397372"/>
          </a:xfrm>
          <a:prstGeom prst="rect">
            <a:avLst/>
          </a:prstGeom>
        </p:spPr>
      </p:pic>
      <p:pic>
        <p:nvPicPr>
          <p:cNvPr id="57" name="Graphic 56" descr="Checkmark with solid fill">
            <a:extLst>
              <a:ext uri="{FF2B5EF4-FFF2-40B4-BE49-F238E27FC236}">
                <a16:creationId xmlns:a16="http://schemas.microsoft.com/office/drawing/2014/main" id="{9B847453-941B-0797-29CA-07D9DB14A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54686" y="1248383"/>
            <a:ext cx="425805" cy="397372"/>
          </a:xfrm>
          <a:prstGeom prst="rect">
            <a:avLst/>
          </a:prstGeom>
        </p:spPr>
      </p:pic>
      <p:pic>
        <p:nvPicPr>
          <p:cNvPr id="58" name="Graphic 57" descr="Checkmark with solid fill">
            <a:extLst>
              <a:ext uri="{FF2B5EF4-FFF2-40B4-BE49-F238E27FC236}">
                <a16:creationId xmlns:a16="http://schemas.microsoft.com/office/drawing/2014/main" id="{0C20F5EB-2392-7CE3-C53D-556EBF069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00698" y="2685927"/>
            <a:ext cx="425805" cy="397372"/>
          </a:xfrm>
          <a:prstGeom prst="rect">
            <a:avLst/>
          </a:prstGeom>
        </p:spPr>
      </p:pic>
      <p:pic>
        <p:nvPicPr>
          <p:cNvPr id="59" name="Graphic 58" descr="Checkmark with solid fill">
            <a:extLst>
              <a:ext uri="{FF2B5EF4-FFF2-40B4-BE49-F238E27FC236}">
                <a16:creationId xmlns:a16="http://schemas.microsoft.com/office/drawing/2014/main" id="{79E084CC-D69F-614F-40C6-0943D9EE0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2760" y="3455770"/>
            <a:ext cx="425805" cy="397372"/>
          </a:xfrm>
          <a:prstGeom prst="rect">
            <a:avLst/>
          </a:prstGeom>
        </p:spPr>
      </p:pic>
      <p:pic>
        <p:nvPicPr>
          <p:cNvPr id="60" name="Graphic 59" descr="Checkmark with solid fill">
            <a:extLst>
              <a:ext uri="{FF2B5EF4-FFF2-40B4-BE49-F238E27FC236}">
                <a16:creationId xmlns:a16="http://schemas.microsoft.com/office/drawing/2014/main" id="{2D663E16-B758-89FB-04E4-1AC20DCC8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2715" y="4166857"/>
            <a:ext cx="425805" cy="397372"/>
          </a:xfrm>
          <a:prstGeom prst="rect">
            <a:avLst/>
          </a:prstGeom>
        </p:spPr>
      </p:pic>
      <p:pic>
        <p:nvPicPr>
          <p:cNvPr id="61" name="Graphic 60" descr="Checkmark with solid fill">
            <a:extLst>
              <a:ext uri="{FF2B5EF4-FFF2-40B4-BE49-F238E27FC236}">
                <a16:creationId xmlns:a16="http://schemas.microsoft.com/office/drawing/2014/main" id="{14007784-A3A6-CE95-89DD-DE1ABE0FD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249" y="5765299"/>
            <a:ext cx="425805" cy="397372"/>
          </a:xfrm>
          <a:prstGeom prst="rect">
            <a:avLst/>
          </a:prstGeom>
        </p:spPr>
      </p:pic>
      <p:pic>
        <p:nvPicPr>
          <p:cNvPr id="62" name="Graphic 61" descr="Checkmark with solid fill">
            <a:extLst>
              <a:ext uri="{FF2B5EF4-FFF2-40B4-BE49-F238E27FC236}">
                <a16:creationId xmlns:a16="http://schemas.microsoft.com/office/drawing/2014/main" id="{B6E92B03-85FD-F4EB-B58D-E9A80A076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04116" y="3455770"/>
            <a:ext cx="425805" cy="397372"/>
          </a:xfrm>
          <a:prstGeom prst="rect">
            <a:avLst/>
          </a:prstGeom>
        </p:spPr>
      </p:pic>
      <p:pic>
        <p:nvPicPr>
          <p:cNvPr id="63" name="Graphic 62" descr="Checkmark with solid fill">
            <a:extLst>
              <a:ext uri="{FF2B5EF4-FFF2-40B4-BE49-F238E27FC236}">
                <a16:creationId xmlns:a16="http://schemas.microsoft.com/office/drawing/2014/main" id="{9EE0B6BC-E14D-3244-8990-2A69872F7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00698" y="4225613"/>
            <a:ext cx="425805" cy="397372"/>
          </a:xfrm>
          <a:prstGeom prst="rect">
            <a:avLst/>
          </a:prstGeom>
        </p:spPr>
      </p:pic>
      <p:pic>
        <p:nvPicPr>
          <p:cNvPr id="65" name="Graphic 64" descr="Checkmark with solid fill">
            <a:extLst>
              <a:ext uri="{FF2B5EF4-FFF2-40B4-BE49-F238E27FC236}">
                <a16:creationId xmlns:a16="http://schemas.microsoft.com/office/drawing/2014/main" id="{C6DEFD5F-768A-7818-99AE-59291639D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6297" y="2010001"/>
            <a:ext cx="425805" cy="397372"/>
          </a:xfrm>
          <a:prstGeom prst="rect">
            <a:avLst/>
          </a:prstGeom>
        </p:spPr>
      </p:pic>
      <p:pic>
        <p:nvPicPr>
          <p:cNvPr id="66" name="Graphic 65" descr="Checkmark with solid fill">
            <a:extLst>
              <a:ext uri="{FF2B5EF4-FFF2-40B4-BE49-F238E27FC236}">
                <a16:creationId xmlns:a16="http://schemas.microsoft.com/office/drawing/2014/main" id="{CD0F22FB-C045-7EFA-F9A9-B26E0D2E1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53685" y="1300571"/>
            <a:ext cx="425805" cy="397372"/>
          </a:xfrm>
          <a:prstGeom prst="rect">
            <a:avLst/>
          </a:prstGeom>
        </p:spPr>
      </p:pic>
      <p:pic>
        <p:nvPicPr>
          <p:cNvPr id="69" name="Graphic 68" descr="Checkmark with solid fill">
            <a:extLst>
              <a:ext uri="{FF2B5EF4-FFF2-40B4-BE49-F238E27FC236}">
                <a16:creationId xmlns:a16="http://schemas.microsoft.com/office/drawing/2014/main" id="{E152EEBD-7833-B551-6D6D-4D0F6D1E9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52685" y="1236454"/>
            <a:ext cx="425805" cy="39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67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86FAE149-8FA6-9E66-3909-578FF16667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498449"/>
              </p:ext>
            </p:extLst>
          </p:nvPr>
        </p:nvGraphicFramePr>
        <p:xfrm>
          <a:off x="241610" y="358806"/>
          <a:ext cx="11708781" cy="6140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312">
                  <a:extLst>
                    <a:ext uri="{9D8B030D-6E8A-4147-A177-3AD203B41FA5}">
                      <a16:colId xmlns:a16="http://schemas.microsoft.com/office/drawing/2014/main" val="3627431986"/>
                    </a:ext>
                  </a:extLst>
                </a:gridCol>
                <a:gridCol w="1070517">
                  <a:extLst>
                    <a:ext uri="{9D8B030D-6E8A-4147-A177-3AD203B41FA5}">
                      <a16:colId xmlns:a16="http://schemas.microsoft.com/office/drawing/2014/main" val="3342478053"/>
                    </a:ext>
                  </a:extLst>
                </a:gridCol>
                <a:gridCol w="1583473">
                  <a:extLst>
                    <a:ext uri="{9D8B030D-6E8A-4147-A177-3AD203B41FA5}">
                      <a16:colId xmlns:a16="http://schemas.microsoft.com/office/drawing/2014/main" val="217064634"/>
                    </a:ext>
                  </a:extLst>
                </a:gridCol>
                <a:gridCol w="1550020">
                  <a:extLst>
                    <a:ext uri="{9D8B030D-6E8A-4147-A177-3AD203B41FA5}">
                      <a16:colId xmlns:a16="http://schemas.microsoft.com/office/drawing/2014/main" val="4252811758"/>
                    </a:ext>
                  </a:extLst>
                </a:gridCol>
                <a:gridCol w="1918009">
                  <a:extLst>
                    <a:ext uri="{9D8B030D-6E8A-4147-A177-3AD203B41FA5}">
                      <a16:colId xmlns:a16="http://schemas.microsoft.com/office/drawing/2014/main" val="3881571474"/>
                    </a:ext>
                  </a:extLst>
                </a:gridCol>
                <a:gridCol w="1973767">
                  <a:extLst>
                    <a:ext uri="{9D8B030D-6E8A-4147-A177-3AD203B41FA5}">
                      <a16:colId xmlns:a16="http://schemas.microsoft.com/office/drawing/2014/main" val="3702172877"/>
                    </a:ext>
                  </a:extLst>
                </a:gridCol>
                <a:gridCol w="1672683">
                  <a:extLst>
                    <a:ext uri="{9D8B030D-6E8A-4147-A177-3AD203B41FA5}">
                      <a16:colId xmlns:a16="http://schemas.microsoft.com/office/drawing/2014/main" val="717419576"/>
                    </a:ext>
                  </a:extLst>
                </a:gridCol>
              </a:tblGrid>
              <a:tr h="7338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30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Reach</a:t>
                      </a:r>
                    </a:p>
                  </a:txBody>
                  <a:tcPr>
                    <a:solidFill>
                      <a:srgbClr val="0030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Effectiveness</a:t>
                      </a:r>
                    </a:p>
                  </a:txBody>
                  <a:tcPr>
                    <a:solidFill>
                      <a:srgbClr val="0030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Adoption</a:t>
                      </a:r>
                    </a:p>
                  </a:txBody>
                  <a:tcPr>
                    <a:solidFill>
                      <a:srgbClr val="0030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Implementation Cost</a:t>
                      </a:r>
                    </a:p>
                  </a:txBody>
                  <a:tcPr>
                    <a:solidFill>
                      <a:srgbClr val="0030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Implementation Fidelity</a:t>
                      </a:r>
                    </a:p>
                  </a:txBody>
                  <a:tcPr>
                    <a:solidFill>
                      <a:srgbClr val="0030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Maintenance</a:t>
                      </a:r>
                    </a:p>
                  </a:txBody>
                  <a:tcPr>
                    <a:solidFill>
                      <a:srgbClr val="0030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425548"/>
                  </a:ext>
                </a:extLst>
              </a:tr>
              <a:tr h="733838"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bg1"/>
                          </a:solidFill>
                        </a:rPr>
                        <a:t>Provide ongoing technical assistance</a:t>
                      </a:r>
                    </a:p>
                  </a:txBody>
                  <a:tcPr>
                    <a:solidFill>
                      <a:srgbClr val="F04E2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090938"/>
                  </a:ext>
                </a:extLst>
              </a:tr>
              <a:tr h="733838"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>
                          <a:solidFill>
                            <a:prstClr val="white"/>
                          </a:solidFill>
                          <a:latin typeface="+mn-lt"/>
                        </a:rPr>
                        <a:t>Change adaptable program components </a:t>
                      </a:r>
                    </a:p>
                  </a:txBody>
                  <a:tcPr>
                    <a:solidFill>
                      <a:srgbClr val="F04E2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810640"/>
                  </a:ext>
                </a:extLst>
              </a:tr>
              <a:tr h="733838"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>
                          <a:solidFill>
                            <a:prstClr val="white"/>
                          </a:solidFill>
                          <a:latin typeface="+mn-lt"/>
                        </a:rPr>
                        <a:t>Engage community members</a:t>
                      </a:r>
                    </a:p>
                  </a:txBody>
                  <a:tcPr>
                    <a:solidFill>
                      <a:srgbClr val="F04E2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920543"/>
                  </a:ext>
                </a:extLst>
              </a:tr>
              <a:tr h="733838"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>
                          <a:solidFill>
                            <a:prstClr val="white"/>
                          </a:solidFill>
                          <a:latin typeface="+mn-lt"/>
                        </a:rPr>
                        <a:t>Leverage funding sources</a:t>
                      </a:r>
                    </a:p>
                  </a:txBody>
                  <a:tcPr>
                    <a:solidFill>
                      <a:srgbClr val="F04E2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713677"/>
                  </a:ext>
                </a:extLst>
              </a:tr>
              <a:tr h="733838"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>
                          <a:solidFill>
                            <a:prstClr val="white"/>
                          </a:solidFill>
                          <a:latin typeface="+mn-lt"/>
                        </a:rPr>
                        <a:t>Leverage program champions</a:t>
                      </a:r>
                    </a:p>
                  </a:txBody>
                  <a:tcPr>
                    <a:solidFill>
                      <a:srgbClr val="F04E2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587535"/>
                  </a:ext>
                </a:extLst>
              </a:tr>
              <a:tr h="733838"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>
                          <a:solidFill>
                            <a:prstClr val="white"/>
                          </a:solidFill>
                          <a:latin typeface="+mn-lt"/>
                        </a:rPr>
                        <a:t>Conduct pragmatic evaluation</a:t>
                      </a:r>
                    </a:p>
                  </a:txBody>
                  <a:tcPr>
                    <a:solidFill>
                      <a:srgbClr val="F04E2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281589"/>
                  </a:ext>
                </a:extLst>
              </a:tr>
              <a:tr h="733838">
                <a:tc>
                  <a:txBody>
                    <a:bodyPr/>
                    <a:lstStyle/>
                    <a:p>
                      <a:pPr marL="0" marR="0" lvl="0" indent="0" algn="l" defTabSz="5714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>
                          <a:solidFill>
                            <a:prstClr val="white"/>
                          </a:solidFill>
                          <a:latin typeface="+mn-lt"/>
                        </a:rPr>
                        <a:t>Meet community partners’ needs</a:t>
                      </a:r>
                    </a:p>
                    <a:p>
                      <a:endParaRPr lang="en-US" sz="1700"/>
                    </a:p>
                  </a:txBody>
                  <a:tcPr>
                    <a:solidFill>
                      <a:srgbClr val="F04E2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734958"/>
                  </a:ext>
                </a:extLst>
              </a:tr>
            </a:tbl>
          </a:graphicData>
        </a:graphic>
      </p:graphicFrame>
      <p:pic>
        <p:nvPicPr>
          <p:cNvPr id="52" name="Graphic 51" descr="Checkmark with solid fill">
            <a:extLst>
              <a:ext uri="{FF2B5EF4-FFF2-40B4-BE49-F238E27FC236}">
                <a16:creationId xmlns:a16="http://schemas.microsoft.com/office/drawing/2014/main" id="{0E227435-E5A9-E34F-2700-4A6D2D7E1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8933" y="2015722"/>
            <a:ext cx="425805" cy="397372"/>
          </a:xfrm>
          <a:prstGeom prst="rect">
            <a:avLst/>
          </a:prstGeom>
        </p:spPr>
      </p:pic>
      <p:pic>
        <p:nvPicPr>
          <p:cNvPr id="53" name="Graphic 52" descr="Checkmark with solid fill">
            <a:extLst>
              <a:ext uri="{FF2B5EF4-FFF2-40B4-BE49-F238E27FC236}">
                <a16:creationId xmlns:a16="http://schemas.microsoft.com/office/drawing/2014/main" id="{E5BAFFBE-717F-CC7C-927C-ECA4737FD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7264" y="2904927"/>
            <a:ext cx="425805" cy="397372"/>
          </a:xfrm>
          <a:prstGeom prst="rect">
            <a:avLst/>
          </a:prstGeom>
        </p:spPr>
      </p:pic>
      <p:pic>
        <p:nvPicPr>
          <p:cNvPr id="54" name="Graphic 53" descr="Checkmark with solid fill">
            <a:extLst>
              <a:ext uri="{FF2B5EF4-FFF2-40B4-BE49-F238E27FC236}">
                <a16:creationId xmlns:a16="http://schemas.microsoft.com/office/drawing/2014/main" id="{99DAB138-8AB2-B10B-E705-CB37F6194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7264" y="3542962"/>
            <a:ext cx="425805" cy="397372"/>
          </a:xfrm>
          <a:prstGeom prst="rect">
            <a:avLst/>
          </a:prstGeom>
        </p:spPr>
      </p:pic>
      <p:pic>
        <p:nvPicPr>
          <p:cNvPr id="55" name="Graphic 54" descr="Checkmark with solid fill">
            <a:extLst>
              <a:ext uri="{FF2B5EF4-FFF2-40B4-BE49-F238E27FC236}">
                <a16:creationId xmlns:a16="http://schemas.microsoft.com/office/drawing/2014/main" id="{79ACC83D-B815-8931-D6AD-7F818D71E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7929" y="5046685"/>
            <a:ext cx="425805" cy="397372"/>
          </a:xfrm>
          <a:prstGeom prst="rect">
            <a:avLst/>
          </a:prstGeom>
        </p:spPr>
      </p:pic>
      <p:pic>
        <p:nvPicPr>
          <p:cNvPr id="56" name="Graphic 55" descr="Checkmark with solid fill">
            <a:extLst>
              <a:ext uri="{FF2B5EF4-FFF2-40B4-BE49-F238E27FC236}">
                <a16:creationId xmlns:a16="http://schemas.microsoft.com/office/drawing/2014/main" id="{640D0490-1DAC-8385-7911-B1FFF3AFF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4130" y="2060435"/>
            <a:ext cx="425805" cy="397372"/>
          </a:xfrm>
          <a:prstGeom prst="rect">
            <a:avLst/>
          </a:prstGeom>
        </p:spPr>
      </p:pic>
      <p:pic>
        <p:nvPicPr>
          <p:cNvPr id="57" name="Graphic 56" descr="Checkmark with solid fill">
            <a:extLst>
              <a:ext uri="{FF2B5EF4-FFF2-40B4-BE49-F238E27FC236}">
                <a16:creationId xmlns:a16="http://schemas.microsoft.com/office/drawing/2014/main" id="{9B847453-941B-0797-29CA-07D9DB14A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7526" y="1236454"/>
            <a:ext cx="425805" cy="397372"/>
          </a:xfrm>
          <a:prstGeom prst="rect">
            <a:avLst/>
          </a:prstGeom>
        </p:spPr>
      </p:pic>
      <p:pic>
        <p:nvPicPr>
          <p:cNvPr id="58" name="Graphic 57" descr="Checkmark with solid fill">
            <a:extLst>
              <a:ext uri="{FF2B5EF4-FFF2-40B4-BE49-F238E27FC236}">
                <a16:creationId xmlns:a16="http://schemas.microsoft.com/office/drawing/2014/main" id="{0C20F5EB-2392-7CE3-C53D-556EBF069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4130" y="2890808"/>
            <a:ext cx="425805" cy="397372"/>
          </a:xfrm>
          <a:prstGeom prst="rect">
            <a:avLst/>
          </a:prstGeom>
        </p:spPr>
      </p:pic>
      <p:pic>
        <p:nvPicPr>
          <p:cNvPr id="59" name="Graphic 58" descr="Checkmark with solid fill">
            <a:extLst>
              <a:ext uri="{FF2B5EF4-FFF2-40B4-BE49-F238E27FC236}">
                <a16:creationId xmlns:a16="http://schemas.microsoft.com/office/drawing/2014/main" id="{79E084CC-D69F-614F-40C6-0943D9EE0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4130" y="3530222"/>
            <a:ext cx="425805" cy="397372"/>
          </a:xfrm>
          <a:prstGeom prst="rect">
            <a:avLst/>
          </a:prstGeom>
        </p:spPr>
      </p:pic>
      <p:pic>
        <p:nvPicPr>
          <p:cNvPr id="60" name="Graphic 59" descr="Checkmark with solid fill">
            <a:extLst>
              <a:ext uri="{FF2B5EF4-FFF2-40B4-BE49-F238E27FC236}">
                <a16:creationId xmlns:a16="http://schemas.microsoft.com/office/drawing/2014/main" id="{2D663E16-B758-89FB-04E4-1AC20DCC8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2362" y="4312099"/>
            <a:ext cx="425805" cy="397372"/>
          </a:xfrm>
          <a:prstGeom prst="rect">
            <a:avLst/>
          </a:prstGeom>
        </p:spPr>
      </p:pic>
      <p:pic>
        <p:nvPicPr>
          <p:cNvPr id="61" name="Graphic 60" descr="Checkmark with solid fill">
            <a:extLst>
              <a:ext uri="{FF2B5EF4-FFF2-40B4-BE49-F238E27FC236}">
                <a16:creationId xmlns:a16="http://schemas.microsoft.com/office/drawing/2014/main" id="{14007784-A3A6-CE95-89DD-DE1ABE0FD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4130" y="5781886"/>
            <a:ext cx="425805" cy="397372"/>
          </a:xfrm>
          <a:prstGeom prst="rect">
            <a:avLst/>
          </a:prstGeom>
        </p:spPr>
      </p:pic>
      <p:pic>
        <p:nvPicPr>
          <p:cNvPr id="62" name="Graphic 61" descr="Checkmark with solid fill">
            <a:extLst>
              <a:ext uri="{FF2B5EF4-FFF2-40B4-BE49-F238E27FC236}">
                <a16:creationId xmlns:a16="http://schemas.microsoft.com/office/drawing/2014/main" id="{B6E92B03-85FD-F4EB-B58D-E9A80A076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4068" y="3542962"/>
            <a:ext cx="425805" cy="397372"/>
          </a:xfrm>
          <a:prstGeom prst="rect">
            <a:avLst/>
          </a:prstGeom>
        </p:spPr>
      </p:pic>
      <p:pic>
        <p:nvPicPr>
          <p:cNvPr id="63" name="Graphic 62" descr="Checkmark with solid fill">
            <a:extLst>
              <a:ext uri="{FF2B5EF4-FFF2-40B4-BE49-F238E27FC236}">
                <a16:creationId xmlns:a16="http://schemas.microsoft.com/office/drawing/2014/main" id="{9EE0B6BC-E14D-3244-8990-2A69872F7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38020" y="5029001"/>
            <a:ext cx="425805" cy="397372"/>
          </a:xfrm>
          <a:prstGeom prst="rect">
            <a:avLst/>
          </a:prstGeom>
        </p:spPr>
      </p:pic>
      <p:pic>
        <p:nvPicPr>
          <p:cNvPr id="64" name="Graphic 63" descr="Checkmark with solid fill">
            <a:extLst>
              <a:ext uri="{FF2B5EF4-FFF2-40B4-BE49-F238E27FC236}">
                <a16:creationId xmlns:a16="http://schemas.microsoft.com/office/drawing/2014/main" id="{FAA635EE-1BF7-30BC-45D9-CF6CA089C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37313" y="2852609"/>
            <a:ext cx="425805" cy="397372"/>
          </a:xfrm>
          <a:prstGeom prst="rect">
            <a:avLst/>
          </a:prstGeom>
        </p:spPr>
      </p:pic>
      <p:pic>
        <p:nvPicPr>
          <p:cNvPr id="65" name="Graphic 64" descr="Checkmark with solid fill">
            <a:extLst>
              <a:ext uri="{FF2B5EF4-FFF2-40B4-BE49-F238E27FC236}">
                <a16:creationId xmlns:a16="http://schemas.microsoft.com/office/drawing/2014/main" id="{C6DEFD5F-768A-7818-99AE-59291639D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49743" y="2061615"/>
            <a:ext cx="425805" cy="397372"/>
          </a:xfrm>
          <a:prstGeom prst="rect">
            <a:avLst/>
          </a:prstGeom>
        </p:spPr>
      </p:pic>
      <p:pic>
        <p:nvPicPr>
          <p:cNvPr id="66" name="Graphic 65" descr="Checkmark with solid fill">
            <a:extLst>
              <a:ext uri="{FF2B5EF4-FFF2-40B4-BE49-F238E27FC236}">
                <a16:creationId xmlns:a16="http://schemas.microsoft.com/office/drawing/2014/main" id="{CD0F22FB-C045-7EFA-F9A9-B26E0D2E1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37315" y="1248383"/>
            <a:ext cx="425805" cy="397372"/>
          </a:xfrm>
          <a:prstGeom prst="rect">
            <a:avLst/>
          </a:prstGeom>
        </p:spPr>
      </p:pic>
      <p:pic>
        <p:nvPicPr>
          <p:cNvPr id="67" name="Graphic 66" descr="Checkmark with solid fill">
            <a:extLst>
              <a:ext uri="{FF2B5EF4-FFF2-40B4-BE49-F238E27FC236}">
                <a16:creationId xmlns:a16="http://schemas.microsoft.com/office/drawing/2014/main" id="{D8344A93-2392-44E6-6DFB-37458587B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52685" y="3530222"/>
            <a:ext cx="425805" cy="397372"/>
          </a:xfrm>
          <a:prstGeom prst="rect">
            <a:avLst/>
          </a:prstGeom>
        </p:spPr>
      </p:pic>
      <p:pic>
        <p:nvPicPr>
          <p:cNvPr id="68" name="Graphic 67" descr="Checkmark with solid fill">
            <a:extLst>
              <a:ext uri="{FF2B5EF4-FFF2-40B4-BE49-F238E27FC236}">
                <a16:creationId xmlns:a16="http://schemas.microsoft.com/office/drawing/2014/main" id="{C716854A-A05F-5DE6-AC1C-6A82A6B0F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52685" y="2060435"/>
            <a:ext cx="425805" cy="397372"/>
          </a:xfrm>
          <a:prstGeom prst="rect">
            <a:avLst/>
          </a:prstGeom>
        </p:spPr>
      </p:pic>
      <p:pic>
        <p:nvPicPr>
          <p:cNvPr id="69" name="Graphic 68" descr="Checkmark with solid fill">
            <a:extLst>
              <a:ext uri="{FF2B5EF4-FFF2-40B4-BE49-F238E27FC236}">
                <a16:creationId xmlns:a16="http://schemas.microsoft.com/office/drawing/2014/main" id="{E152EEBD-7833-B551-6D6D-4D0F6D1E9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52685" y="1236454"/>
            <a:ext cx="425805" cy="397372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74ED58BA-6803-8818-EF0B-C37F6D0602E7}"/>
              </a:ext>
            </a:extLst>
          </p:cNvPr>
          <p:cNvSpPr/>
          <p:nvPr/>
        </p:nvSpPr>
        <p:spPr>
          <a:xfrm>
            <a:off x="2166255" y="353615"/>
            <a:ext cx="1091163" cy="52679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FAF2FA-69B3-348D-A459-231DCB384054}"/>
              </a:ext>
            </a:extLst>
          </p:cNvPr>
          <p:cNvSpPr/>
          <p:nvPr/>
        </p:nvSpPr>
        <p:spPr>
          <a:xfrm>
            <a:off x="8353287" y="355035"/>
            <a:ext cx="1867038" cy="526651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2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7A48A2C-CE38-6974-9090-4B5D88E61F7C}"/>
              </a:ext>
            </a:extLst>
          </p:cNvPr>
          <p:cNvGrpSpPr/>
          <p:nvPr/>
        </p:nvGrpSpPr>
        <p:grpSpPr>
          <a:xfrm>
            <a:off x="838202" y="1913021"/>
            <a:ext cx="4699353" cy="4579854"/>
            <a:chOff x="395352" y="1764391"/>
            <a:chExt cx="4699353" cy="477368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9EA3BA8-5BD4-8EAB-A4E0-3BC3BAED9269}"/>
                </a:ext>
              </a:extLst>
            </p:cNvPr>
            <p:cNvSpPr/>
            <p:nvPr/>
          </p:nvSpPr>
          <p:spPr>
            <a:xfrm>
              <a:off x="3814545" y="1856194"/>
              <a:ext cx="1280160" cy="734413"/>
            </a:xfrm>
            <a:custGeom>
              <a:avLst/>
              <a:gdLst>
                <a:gd name="connsiteX0" fmla="*/ 122405 w 734413"/>
                <a:gd name="connsiteY0" fmla="*/ 0 h 7418947"/>
                <a:gd name="connsiteX1" fmla="*/ 612008 w 734413"/>
                <a:gd name="connsiteY1" fmla="*/ 0 h 7418947"/>
                <a:gd name="connsiteX2" fmla="*/ 734413 w 734413"/>
                <a:gd name="connsiteY2" fmla="*/ 122405 h 7418947"/>
                <a:gd name="connsiteX3" fmla="*/ 734413 w 734413"/>
                <a:gd name="connsiteY3" fmla="*/ 7418947 h 7418947"/>
                <a:gd name="connsiteX4" fmla="*/ 734413 w 734413"/>
                <a:gd name="connsiteY4" fmla="*/ 7418947 h 7418947"/>
                <a:gd name="connsiteX5" fmla="*/ 0 w 734413"/>
                <a:gd name="connsiteY5" fmla="*/ 7418947 h 7418947"/>
                <a:gd name="connsiteX6" fmla="*/ 0 w 734413"/>
                <a:gd name="connsiteY6" fmla="*/ 7418947 h 7418947"/>
                <a:gd name="connsiteX7" fmla="*/ 0 w 734413"/>
                <a:gd name="connsiteY7" fmla="*/ 122405 h 7418947"/>
                <a:gd name="connsiteX8" fmla="*/ 122405 w 734413"/>
                <a:gd name="connsiteY8" fmla="*/ 0 h 74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4413" h="7418947">
                  <a:moveTo>
                    <a:pt x="734413" y="1236523"/>
                  </a:moveTo>
                  <a:lnTo>
                    <a:pt x="734413" y="6182424"/>
                  </a:lnTo>
                  <a:cubicBezTo>
                    <a:pt x="734413" y="6865330"/>
                    <a:pt x="728988" y="7418942"/>
                    <a:pt x="722296" y="7418942"/>
                  </a:cubicBezTo>
                  <a:lnTo>
                    <a:pt x="0" y="7418942"/>
                  </a:lnTo>
                  <a:lnTo>
                    <a:pt x="0" y="7418942"/>
                  </a:lnTo>
                  <a:lnTo>
                    <a:pt x="0" y="5"/>
                  </a:lnTo>
                  <a:lnTo>
                    <a:pt x="0" y="5"/>
                  </a:lnTo>
                  <a:lnTo>
                    <a:pt x="722296" y="5"/>
                  </a:lnTo>
                  <a:cubicBezTo>
                    <a:pt x="728988" y="5"/>
                    <a:pt x="734413" y="553617"/>
                    <a:pt x="734413" y="1236523"/>
                  </a:cubicBezTo>
                  <a:close/>
                </a:path>
              </a:pathLst>
            </a:custGeom>
            <a:solidFill>
              <a:schemeClr val="bg2"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59675" rIns="283500" bIns="159677" numCol="1" spcCol="1270" anchor="ctr" anchorCtr="0">
              <a:noAutofit/>
            </a:bodyPr>
            <a:lstStyle/>
            <a:p>
              <a:pPr marL="171450" lvl="1" indent="-17145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2800" kern="1200" dirty="0"/>
                <a:t>n=46</a:t>
              </a:r>
              <a:endParaRPr lang="en-US" sz="1700" kern="1200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F2B5F52-6D3D-9628-2680-12ADBD19FBAE}"/>
                </a:ext>
              </a:extLst>
            </p:cNvPr>
            <p:cNvSpPr/>
            <p:nvPr/>
          </p:nvSpPr>
          <p:spPr>
            <a:xfrm>
              <a:off x="395352" y="1764391"/>
              <a:ext cx="3419193" cy="918016"/>
            </a:xfrm>
            <a:custGeom>
              <a:avLst/>
              <a:gdLst>
                <a:gd name="connsiteX0" fmla="*/ 0 w 3419193"/>
                <a:gd name="connsiteY0" fmla="*/ 153006 h 918016"/>
                <a:gd name="connsiteX1" fmla="*/ 153006 w 3419193"/>
                <a:gd name="connsiteY1" fmla="*/ 0 h 918016"/>
                <a:gd name="connsiteX2" fmla="*/ 3266187 w 3419193"/>
                <a:gd name="connsiteY2" fmla="*/ 0 h 918016"/>
                <a:gd name="connsiteX3" fmla="*/ 3419193 w 3419193"/>
                <a:gd name="connsiteY3" fmla="*/ 153006 h 918016"/>
                <a:gd name="connsiteX4" fmla="*/ 3419193 w 3419193"/>
                <a:gd name="connsiteY4" fmla="*/ 765010 h 918016"/>
                <a:gd name="connsiteX5" fmla="*/ 3266187 w 3419193"/>
                <a:gd name="connsiteY5" fmla="*/ 918016 h 918016"/>
                <a:gd name="connsiteX6" fmla="*/ 153006 w 3419193"/>
                <a:gd name="connsiteY6" fmla="*/ 918016 h 918016"/>
                <a:gd name="connsiteX7" fmla="*/ 0 w 3419193"/>
                <a:gd name="connsiteY7" fmla="*/ 765010 h 918016"/>
                <a:gd name="connsiteX8" fmla="*/ 0 w 3419193"/>
                <a:gd name="connsiteY8" fmla="*/ 153006 h 91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193" h="918016">
                  <a:moveTo>
                    <a:pt x="0" y="153006"/>
                  </a:moveTo>
                  <a:cubicBezTo>
                    <a:pt x="0" y="68503"/>
                    <a:pt x="68503" y="0"/>
                    <a:pt x="153006" y="0"/>
                  </a:cubicBezTo>
                  <a:lnTo>
                    <a:pt x="3266187" y="0"/>
                  </a:lnTo>
                  <a:cubicBezTo>
                    <a:pt x="3350690" y="0"/>
                    <a:pt x="3419193" y="68503"/>
                    <a:pt x="3419193" y="153006"/>
                  </a:cubicBezTo>
                  <a:lnTo>
                    <a:pt x="3419193" y="765010"/>
                  </a:lnTo>
                  <a:cubicBezTo>
                    <a:pt x="3419193" y="849513"/>
                    <a:pt x="3350690" y="918016"/>
                    <a:pt x="3266187" y="918016"/>
                  </a:cubicBezTo>
                  <a:lnTo>
                    <a:pt x="153006" y="918016"/>
                  </a:lnTo>
                  <a:cubicBezTo>
                    <a:pt x="68503" y="918016"/>
                    <a:pt x="0" y="849513"/>
                    <a:pt x="0" y="765010"/>
                  </a:cubicBezTo>
                  <a:lnTo>
                    <a:pt x="0" y="15300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354" tIns="109584" rIns="174354" bIns="109584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kern="1200"/>
                <a:t>Adoption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1F79D2E-CE9F-8C7F-B52F-0CD7ACFD838D}"/>
                </a:ext>
              </a:extLst>
            </p:cNvPr>
            <p:cNvSpPr/>
            <p:nvPr/>
          </p:nvSpPr>
          <p:spPr>
            <a:xfrm>
              <a:off x="3814545" y="2820110"/>
              <a:ext cx="1280160" cy="734413"/>
            </a:xfrm>
            <a:custGeom>
              <a:avLst/>
              <a:gdLst>
                <a:gd name="connsiteX0" fmla="*/ 122405 w 734413"/>
                <a:gd name="connsiteY0" fmla="*/ 0 h 7418947"/>
                <a:gd name="connsiteX1" fmla="*/ 612008 w 734413"/>
                <a:gd name="connsiteY1" fmla="*/ 0 h 7418947"/>
                <a:gd name="connsiteX2" fmla="*/ 734413 w 734413"/>
                <a:gd name="connsiteY2" fmla="*/ 122405 h 7418947"/>
                <a:gd name="connsiteX3" fmla="*/ 734413 w 734413"/>
                <a:gd name="connsiteY3" fmla="*/ 7418947 h 7418947"/>
                <a:gd name="connsiteX4" fmla="*/ 734413 w 734413"/>
                <a:gd name="connsiteY4" fmla="*/ 7418947 h 7418947"/>
                <a:gd name="connsiteX5" fmla="*/ 0 w 734413"/>
                <a:gd name="connsiteY5" fmla="*/ 7418947 h 7418947"/>
                <a:gd name="connsiteX6" fmla="*/ 0 w 734413"/>
                <a:gd name="connsiteY6" fmla="*/ 7418947 h 7418947"/>
                <a:gd name="connsiteX7" fmla="*/ 0 w 734413"/>
                <a:gd name="connsiteY7" fmla="*/ 122405 h 7418947"/>
                <a:gd name="connsiteX8" fmla="*/ 122405 w 734413"/>
                <a:gd name="connsiteY8" fmla="*/ 0 h 74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4413" h="7418947">
                  <a:moveTo>
                    <a:pt x="734413" y="1236523"/>
                  </a:moveTo>
                  <a:lnTo>
                    <a:pt x="734413" y="6182424"/>
                  </a:lnTo>
                  <a:cubicBezTo>
                    <a:pt x="734413" y="6865330"/>
                    <a:pt x="728988" y="7418942"/>
                    <a:pt x="722296" y="7418942"/>
                  </a:cubicBezTo>
                  <a:lnTo>
                    <a:pt x="0" y="7418942"/>
                  </a:lnTo>
                  <a:lnTo>
                    <a:pt x="0" y="7418942"/>
                  </a:lnTo>
                  <a:lnTo>
                    <a:pt x="0" y="5"/>
                  </a:lnTo>
                  <a:lnTo>
                    <a:pt x="0" y="5"/>
                  </a:lnTo>
                  <a:lnTo>
                    <a:pt x="722296" y="5"/>
                  </a:lnTo>
                  <a:cubicBezTo>
                    <a:pt x="728988" y="5"/>
                    <a:pt x="734413" y="553617"/>
                    <a:pt x="734413" y="1236523"/>
                  </a:cubicBezTo>
                  <a:close/>
                </a:path>
              </a:pathLst>
            </a:custGeom>
            <a:solidFill>
              <a:schemeClr val="bg2"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59675" rIns="283500" bIns="159677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2800" dirty="0"/>
                <a:t>n=35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5F397E4-E7CF-F397-EA73-F9C03598BC10}"/>
                </a:ext>
              </a:extLst>
            </p:cNvPr>
            <p:cNvSpPr/>
            <p:nvPr/>
          </p:nvSpPr>
          <p:spPr>
            <a:xfrm>
              <a:off x="395352" y="2728308"/>
              <a:ext cx="3419193" cy="918016"/>
            </a:xfrm>
            <a:custGeom>
              <a:avLst/>
              <a:gdLst>
                <a:gd name="connsiteX0" fmla="*/ 0 w 3419193"/>
                <a:gd name="connsiteY0" fmla="*/ 153006 h 918016"/>
                <a:gd name="connsiteX1" fmla="*/ 153006 w 3419193"/>
                <a:gd name="connsiteY1" fmla="*/ 0 h 918016"/>
                <a:gd name="connsiteX2" fmla="*/ 3266187 w 3419193"/>
                <a:gd name="connsiteY2" fmla="*/ 0 h 918016"/>
                <a:gd name="connsiteX3" fmla="*/ 3419193 w 3419193"/>
                <a:gd name="connsiteY3" fmla="*/ 153006 h 918016"/>
                <a:gd name="connsiteX4" fmla="*/ 3419193 w 3419193"/>
                <a:gd name="connsiteY4" fmla="*/ 765010 h 918016"/>
                <a:gd name="connsiteX5" fmla="*/ 3266187 w 3419193"/>
                <a:gd name="connsiteY5" fmla="*/ 918016 h 918016"/>
                <a:gd name="connsiteX6" fmla="*/ 153006 w 3419193"/>
                <a:gd name="connsiteY6" fmla="*/ 918016 h 918016"/>
                <a:gd name="connsiteX7" fmla="*/ 0 w 3419193"/>
                <a:gd name="connsiteY7" fmla="*/ 765010 h 918016"/>
                <a:gd name="connsiteX8" fmla="*/ 0 w 3419193"/>
                <a:gd name="connsiteY8" fmla="*/ 153006 h 91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193" h="918016">
                  <a:moveTo>
                    <a:pt x="0" y="153006"/>
                  </a:moveTo>
                  <a:cubicBezTo>
                    <a:pt x="0" y="68503"/>
                    <a:pt x="68503" y="0"/>
                    <a:pt x="153006" y="0"/>
                  </a:cubicBezTo>
                  <a:lnTo>
                    <a:pt x="3266187" y="0"/>
                  </a:lnTo>
                  <a:cubicBezTo>
                    <a:pt x="3350690" y="0"/>
                    <a:pt x="3419193" y="68503"/>
                    <a:pt x="3419193" y="153006"/>
                  </a:cubicBezTo>
                  <a:lnTo>
                    <a:pt x="3419193" y="765010"/>
                  </a:lnTo>
                  <a:cubicBezTo>
                    <a:pt x="3419193" y="849513"/>
                    <a:pt x="3350690" y="918016"/>
                    <a:pt x="3266187" y="918016"/>
                  </a:cubicBezTo>
                  <a:lnTo>
                    <a:pt x="153006" y="918016"/>
                  </a:lnTo>
                  <a:cubicBezTo>
                    <a:pt x="68503" y="918016"/>
                    <a:pt x="0" y="849513"/>
                    <a:pt x="0" y="765010"/>
                  </a:cubicBezTo>
                  <a:lnTo>
                    <a:pt x="0" y="15300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354" tIns="109584" rIns="174354" bIns="109584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kern="1200"/>
                <a:t>Implementation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E2E6625-54E6-A380-5751-2C32D4450C26}"/>
                </a:ext>
              </a:extLst>
            </p:cNvPr>
            <p:cNvSpPr/>
            <p:nvPr/>
          </p:nvSpPr>
          <p:spPr>
            <a:xfrm>
              <a:off x="3814545" y="3784028"/>
              <a:ext cx="1280160" cy="734413"/>
            </a:xfrm>
            <a:custGeom>
              <a:avLst/>
              <a:gdLst>
                <a:gd name="connsiteX0" fmla="*/ 122405 w 734413"/>
                <a:gd name="connsiteY0" fmla="*/ 0 h 7418947"/>
                <a:gd name="connsiteX1" fmla="*/ 612008 w 734413"/>
                <a:gd name="connsiteY1" fmla="*/ 0 h 7418947"/>
                <a:gd name="connsiteX2" fmla="*/ 734413 w 734413"/>
                <a:gd name="connsiteY2" fmla="*/ 122405 h 7418947"/>
                <a:gd name="connsiteX3" fmla="*/ 734413 w 734413"/>
                <a:gd name="connsiteY3" fmla="*/ 7418947 h 7418947"/>
                <a:gd name="connsiteX4" fmla="*/ 734413 w 734413"/>
                <a:gd name="connsiteY4" fmla="*/ 7418947 h 7418947"/>
                <a:gd name="connsiteX5" fmla="*/ 0 w 734413"/>
                <a:gd name="connsiteY5" fmla="*/ 7418947 h 7418947"/>
                <a:gd name="connsiteX6" fmla="*/ 0 w 734413"/>
                <a:gd name="connsiteY6" fmla="*/ 7418947 h 7418947"/>
                <a:gd name="connsiteX7" fmla="*/ 0 w 734413"/>
                <a:gd name="connsiteY7" fmla="*/ 122405 h 7418947"/>
                <a:gd name="connsiteX8" fmla="*/ 122405 w 734413"/>
                <a:gd name="connsiteY8" fmla="*/ 0 h 74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4413" h="7418947">
                  <a:moveTo>
                    <a:pt x="734413" y="1236523"/>
                  </a:moveTo>
                  <a:lnTo>
                    <a:pt x="734413" y="6182424"/>
                  </a:lnTo>
                  <a:cubicBezTo>
                    <a:pt x="734413" y="6865330"/>
                    <a:pt x="728988" y="7418942"/>
                    <a:pt x="722296" y="7418942"/>
                  </a:cubicBezTo>
                  <a:lnTo>
                    <a:pt x="0" y="7418942"/>
                  </a:lnTo>
                  <a:lnTo>
                    <a:pt x="0" y="7418942"/>
                  </a:lnTo>
                  <a:lnTo>
                    <a:pt x="0" y="5"/>
                  </a:lnTo>
                  <a:lnTo>
                    <a:pt x="0" y="5"/>
                  </a:lnTo>
                  <a:lnTo>
                    <a:pt x="722296" y="5"/>
                  </a:lnTo>
                  <a:cubicBezTo>
                    <a:pt x="728988" y="5"/>
                    <a:pt x="734413" y="553617"/>
                    <a:pt x="734413" y="1236523"/>
                  </a:cubicBezTo>
                  <a:close/>
                </a:path>
              </a:pathLst>
            </a:custGeom>
            <a:solidFill>
              <a:schemeClr val="bg2"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59675" rIns="283500" bIns="159677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2800" dirty="0"/>
                <a:t>n=26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48187BC-09C4-F50C-28E6-09C075D85639}"/>
                </a:ext>
              </a:extLst>
            </p:cNvPr>
            <p:cNvSpPr/>
            <p:nvPr/>
          </p:nvSpPr>
          <p:spPr>
            <a:xfrm>
              <a:off x="395352" y="3692226"/>
              <a:ext cx="3419193" cy="918016"/>
            </a:xfrm>
            <a:custGeom>
              <a:avLst/>
              <a:gdLst>
                <a:gd name="connsiteX0" fmla="*/ 0 w 3419193"/>
                <a:gd name="connsiteY0" fmla="*/ 153006 h 918016"/>
                <a:gd name="connsiteX1" fmla="*/ 153006 w 3419193"/>
                <a:gd name="connsiteY1" fmla="*/ 0 h 918016"/>
                <a:gd name="connsiteX2" fmla="*/ 3266187 w 3419193"/>
                <a:gd name="connsiteY2" fmla="*/ 0 h 918016"/>
                <a:gd name="connsiteX3" fmla="*/ 3419193 w 3419193"/>
                <a:gd name="connsiteY3" fmla="*/ 153006 h 918016"/>
                <a:gd name="connsiteX4" fmla="*/ 3419193 w 3419193"/>
                <a:gd name="connsiteY4" fmla="*/ 765010 h 918016"/>
                <a:gd name="connsiteX5" fmla="*/ 3266187 w 3419193"/>
                <a:gd name="connsiteY5" fmla="*/ 918016 h 918016"/>
                <a:gd name="connsiteX6" fmla="*/ 153006 w 3419193"/>
                <a:gd name="connsiteY6" fmla="*/ 918016 h 918016"/>
                <a:gd name="connsiteX7" fmla="*/ 0 w 3419193"/>
                <a:gd name="connsiteY7" fmla="*/ 765010 h 918016"/>
                <a:gd name="connsiteX8" fmla="*/ 0 w 3419193"/>
                <a:gd name="connsiteY8" fmla="*/ 153006 h 91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193" h="918016">
                  <a:moveTo>
                    <a:pt x="0" y="153006"/>
                  </a:moveTo>
                  <a:cubicBezTo>
                    <a:pt x="0" y="68503"/>
                    <a:pt x="68503" y="0"/>
                    <a:pt x="153006" y="0"/>
                  </a:cubicBezTo>
                  <a:lnTo>
                    <a:pt x="3266187" y="0"/>
                  </a:lnTo>
                  <a:cubicBezTo>
                    <a:pt x="3350690" y="0"/>
                    <a:pt x="3419193" y="68503"/>
                    <a:pt x="3419193" y="153006"/>
                  </a:cubicBezTo>
                  <a:lnTo>
                    <a:pt x="3419193" y="765010"/>
                  </a:lnTo>
                  <a:cubicBezTo>
                    <a:pt x="3419193" y="849513"/>
                    <a:pt x="3350690" y="918016"/>
                    <a:pt x="3266187" y="918016"/>
                  </a:cubicBezTo>
                  <a:lnTo>
                    <a:pt x="153006" y="918016"/>
                  </a:lnTo>
                  <a:cubicBezTo>
                    <a:pt x="68503" y="918016"/>
                    <a:pt x="0" y="849513"/>
                    <a:pt x="0" y="765010"/>
                  </a:cubicBezTo>
                  <a:lnTo>
                    <a:pt x="0" y="15300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354" tIns="109584" rIns="174354" bIns="109584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kern="1200"/>
                <a:t>Reach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856EA3F-F223-C7C5-B229-624BD796FB2D}"/>
                </a:ext>
              </a:extLst>
            </p:cNvPr>
            <p:cNvSpPr/>
            <p:nvPr/>
          </p:nvSpPr>
          <p:spPr>
            <a:xfrm>
              <a:off x="3814545" y="4747946"/>
              <a:ext cx="1280160" cy="734413"/>
            </a:xfrm>
            <a:custGeom>
              <a:avLst/>
              <a:gdLst>
                <a:gd name="connsiteX0" fmla="*/ 122405 w 734413"/>
                <a:gd name="connsiteY0" fmla="*/ 0 h 7418947"/>
                <a:gd name="connsiteX1" fmla="*/ 612008 w 734413"/>
                <a:gd name="connsiteY1" fmla="*/ 0 h 7418947"/>
                <a:gd name="connsiteX2" fmla="*/ 734413 w 734413"/>
                <a:gd name="connsiteY2" fmla="*/ 122405 h 7418947"/>
                <a:gd name="connsiteX3" fmla="*/ 734413 w 734413"/>
                <a:gd name="connsiteY3" fmla="*/ 7418947 h 7418947"/>
                <a:gd name="connsiteX4" fmla="*/ 734413 w 734413"/>
                <a:gd name="connsiteY4" fmla="*/ 7418947 h 7418947"/>
                <a:gd name="connsiteX5" fmla="*/ 0 w 734413"/>
                <a:gd name="connsiteY5" fmla="*/ 7418947 h 7418947"/>
                <a:gd name="connsiteX6" fmla="*/ 0 w 734413"/>
                <a:gd name="connsiteY6" fmla="*/ 7418947 h 7418947"/>
                <a:gd name="connsiteX7" fmla="*/ 0 w 734413"/>
                <a:gd name="connsiteY7" fmla="*/ 122405 h 7418947"/>
                <a:gd name="connsiteX8" fmla="*/ 122405 w 734413"/>
                <a:gd name="connsiteY8" fmla="*/ 0 h 74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4413" h="7418947">
                  <a:moveTo>
                    <a:pt x="734413" y="1236523"/>
                  </a:moveTo>
                  <a:lnTo>
                    <a:pt x="734413" y="6182424"/>
                  </a:lnTo>
                  <a:cubicBezTo>
                    <a:pt x="734413" y="6865330"/>
                    <a:pt x="728988" y="7418942"/>
                    <a:pt x="722296" y="7418942"/>
                  </a:cubicBezTo>
                  <a:lnTo>
                    <a:pt x="0" y="7418942"/>
                  </a:lnTo>
                  <a:lnTo>
                    <a:pt x="0" y="7418942"/>
                  </a:lnTo>
                  <a:lnTo>
                    <a:pt x="0" y="5"/>
                  </a:lnTo>
                  <a:lnTo>
                    <a:pt x="0" y="5"/>
                  </a:lnTo>
                  <a:lnTo>
                    <a:pt x="722296" y="5"/>
                  </a:lnTo>
                  <a:cubicBezTo>
                    <a:pt x="728988" y="5"/>
                    <a:pt x="734413" y="553617"/>
                    <a:pt x="734413" y="1236523"/>
                  </a:cubicBezTo>
                  <a:close/>
                </a:path>
              </a:pathLst>
            </a:custGeom>
            <a:solidFill>
              <a:schemeClr val="bg2"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59675" rIns="283500" bIns="159677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2800" dirty="0"/>
                <a:t>n=17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7A2F7D-5FF6-3D51-6C60-69A68B64C11F}"/>
                </a:ext>
              </a:extLst>
            </p:cNvPr>
            <p:cNvSpPr/>
            <p:nvPr/>
          </p:nvSpPr>
          <p:spPr>
            <a:xfrm>
              <a:off x="395352" y="4656143"/>
              <a:ext cx="3419193" cy="918016"/>
            </a:xfrm>
            <a:custGeom>
              <a:avLst/>
              <a:gdLst>
                <a:gd name="connsiteX0" fmla="*/ 0 w 3419193"/>
                <a:gd name="connsiteY0" fmla="*/ 153006 h 918016"/>
                <a:gd name="connsiteX1" fmla="*/ 153006 w 3419193"/>
                <a:gd name="connsiteY1" fmla="*/ 0 h 918016"/>
                <a:gd name="connsiteX2" fmla="*/ 3266187 w 3419193"/>
                <a:gd name="connsiteY2" fmla="*/ 0 h 918016"/>
                <a:gd name="connsiteX3" fmla="*/ 3419193 w 3419193"/>
                <a:gd name="connsiteY3" fmla="*/ 153006 h 918016"/>
                <a:gd name="connsiteX4" fmla="*/ 3419193 w 3419193"/>
                <a:gd name="connsiteY4" fmla="*/ 765010 h 918016"/>
                <a:gd name="connsiteX5" fmla="*/ 3266187 w 3419193"/>
                <a:gd name="connsiteY5" fmla="*/ 918016 h 918016"/>
                <a:gd name="connsiteX6" fmla="*/ 153006 w 3419193"/>
                <a:gd name="connsiteY6" fmla="*/ 918016 h 918016"/>
                <a:gd name="connsiteX7" fmla="*/ 0 w 3419193"/>
                <a:gd name="connsiteY7" fmla="*/ 765010 h 918016"/>
                <a:gd name="connsiteX8" fmla="*/ 0 w 3419193"/>
                <a:gd name="connsiteY8" fmla="*/ 153006 h 91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193" h="918016">
                  <a:moveTo>
                    <a:pt x="0" y="153006"/>
                  </a:moveTo>
                  <a:cubicBezTo>
                    <a:pt x="0" y="68503"/>
                    <a:pt x="68503" y="0"/>
                    <a:pt x="153006" y="0"/>
                  </a:cubicBezTo>
                  <a:lnTo>
                    <a:pt x="3266187" y="0"/>
                  </a:lnTo>
                  <a:cubicBezTo>
                    <a:pt x="3350690" y="0"/>
                    <a:pt x="3419193" y="68503"/>
                    <a:pt x="3419193" y="153006"/>
                  </a:cubicBezTo>
                  <a:lnTo>
                    <a:pt x="3419193" y="765010"/>
                  </a:lnTo>
                  <a:cubicBezTo>
                    <a:pt x="3419193" y="849513"/>
                    <a:pt x="3350690" y="918016"/>
                    <a:pt x="3266187" y="918016"/>
                  </a:cubicBezTo>
                  <a:lnTo>
                    <a:pt x="153006" y="918016"/>
                  </a:lnTo>
                  <a:cubicBezTo>
                    <a:pt x="68503" y="918016"/>
                    <a:pt x="0" y="849513"/>
                    <a:pt x="0" y="765010"/>
                  </a:cubicBezTo>
                  <a:lnTo>
                    <a:pt x="0" y="15300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354" tIns="109584" rIns="174354" bIns="109584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kern="1200"/>
                <a:t>Effectiveness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420C8E9-2110-DA37-9E8A-593E72D9E886}"/>
                </a:ext>
              </a:extLst>
            </p:cNvPr>
            <p:cNvSpPr/>
            <p:nvPr/>
          </p:nvSpPr>
          <p:spPr>
            <a:xfrm>
              <a:off x="3814545" y="5711862"/>
              <a:ext cx="1280160" cy="734414"/>
            </a:xfrm>
            <a:custGeom>
              <a:avLst/>
              <a:gdLst>
                <a:gd name="connsiteX0" fmla="*/ 122405 w 734413"/>
                <a:gd name="connsiteY0" fmla="*/ 0 h 7418947"/>
                <a:gd name="connsiteX1" fmla="*/ 612008 w 734413"/>
                <a:gd name="connsiteY1" fmla="*/ 0 h 7418947"/>
                <a:gd name="connsiteX2" fmla="*/ 734413 w 734413"/>
                <a:gd name="connsiteY2" fmla="*/ 122405 h 7418947"/>
                <a:gd name="connsiteX3" fmla="*/ 734413 w 734413"/>
                <a:gd name="connsiteY3" fmla="*/ 7418947 h 7418947"/>
                <a:gd name="connsiteX4" fmla="*/ 734413 w 734413"/>
                <a:gd name="connsiteY4" fmla="*/ 7418947 h 7418947"/>
                <a:gd name="connsiteX5" fmla="*/ 0 w 734413"/>
                <a:gd name="connsiteY5" fmla="*/ 7418947 h 7418947"/>
                <a:gd name="connsiteX6" fmla="*/ 0 w 734413"/>
                <a:gd name="connsiteY6" fmla="*/ 7418947 h 7418947"/>
                <a:gd name="connsiteX7" fmla="*/ 0 w 734413"/>
                <a:gd name="connsiteY7" fmla="*/ 122405 h 7418947"/>
                <a:gd name="connsiteX8" fmla="*/ 122405 w 734413"/>
                <a:gd name="connsiteY8" fmla="*/ 0 h 74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4413" h="7418947">
                  <a:moveTo>
                    <a:pt x="734413" y="1236523"/>
                  </a:moveTo>
                  <a:lnTo>
                    <a:pt x="734413" y="6182424"/>
                  </a:lnTo>
                  <a:cubicBezTo>
                    <a:pt x="734413" y="6865330"/>
                    <a:pt x="728988" y="7418942"/>
                    <a:pt x="722296" y="7418942"/>
                  </a:cubicBezTo>
                  <a:lnTo>
                    <a:pt x="0" y="7418942"/>
                  </a:lnTo>
                  <a:lnTo>
                    <a:pt x="0" y="7418942"/>
                  </a:lnTo>
                  <a:lnTo>
                    <a:pt x="0" y="5"/>
                  </a:lnTo>
                  <a:lnTo>
                    <a:pt x="0" y="5"/>
                  </a:lnTo>
                  <a:lnTo>
                    <a:pt x="722296" y="5"/>
                  </a:lnTo>
                  <a:cubicBezTo>
                    <a:pt x="728988" y="5"/>
                    <a:pt x="734413" y="553617"/>
                    <a:pt x="734413" y="1236523"/>
                  </a:cubicBezTo>
                  <a:close/>
                </a:path>
              </a:pathLst>
            </a:custGeom>
            <a:solidFill>
              <a:schemeClr val="bg2"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59676" rIns="283500" bIns="159677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2800" dirty="0"/>
                <a:t>n=17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D257471-2522-ADEB-6E55-8AC7ABC19DAE}"/>
                </a:ext>
              </a:extLst>
            </p:cNvPr>
            <p:cNvSpPr/>
            <p:nvPr/>
          </p:nvSpPr>
          <p:spPr>
            <a:xfrm>
              <a:off x="395352" y="5620060"/>
              <a:ext cx="3419193" cy="918016"/>
            </a:xfrm>
            <a:custGeom>
              <a:avLst/>
              <a:gdLst>
                <a:gd name="connsiteX0" fmla="*/ 0 w 3419193"/>
                <a:gd name="connsiteY0" fmla="*/ 153006 h 918016"/>
                <a:gd name="connsiteX1" fmla="*/ 153006 w 3419193"/>
                <a:gd name="connsiteY1" fmla="*/ 0 h 918016"/>
                <a:gd name="connsiteX2" fmla="*/ 3266187 w 3419193"/>
                <a:gd name="connsiteY2" fmla="*/ 0 h 918016"/>
                <a:gd name="connsiteX3" fmla="*/ 3419193 w 3419193"/>
                <a:gd name="connsiteY3" fmla="*/ 153006 h 918016"/>
                <a:gd name="connsiteX4" fmla="*/ 3419193 w 3419193"/>
                <a:gd name="connsiteY4" fmla="*/ 765010 h 918016"/>
                <a:gd name="connsiteX5" fmla="*/ 3266187 w 3419193"/>
                <a:gd name="connsiteY5" fmla="*/ 918016 h 918016"/>
                <a:gd name="connsiteX6" fmla="*/ 153006 w 3419193"/>
                <a:gd name="connsiteY6" fmla="*/ 918016 h 918016"/>
                <a:gd name="connsiteX7" fmla="*/ 0 w 3419193"/>
                <a:gd name="connsiteY7" fmla="*/ 765010 h 918016"/>
                <a:gd name="connsiteX8" fmla="*/ 0 w 3419193"/>
                <a:gd name="connsiteY8" fmla="*/ 153006 h 91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193" h="918016">
                  <a:moveTo>
                    <a:pt x="0" y="153006"/>
                  </a:moveTo>
                  <a:cubicBezTo>
                    <a:pt x="0" y="68503"/>
                    <a:pt x="68503" y="0"/>
                    <a:pt x="153006" y="0"/>
                  </a:cubicBezTo>
                  <a:lnTo>
                    <a:pt x="3266187" y="0"/>
                  </a:lnTo>
                  <a:cubicBezTo>
                    <a:pt x="3350690" y="0"/>
                    <a:pt x="3419193" y="68503"/>
                    <a:pt x="3419193" y="153006"/>
                  </a:cubicBezTo>
                  <a:lnTo>
                    <a:pt x="3419193" y="765010"/>
                  </a:lnTo>
                  <a:cubicBezTo>
                    <a:pt x="3419193" y="849513"/>
                    <a:pt x="3350690" y="918016"/>
                    <a:pt x="3266187" y="918016"/>
                  </a:cubicBezTo>
                  <a:lnTo>
                    <a:pt x="153006" y="918016"/>
                  </a:lnTo>
                  <a:cubicBezTo>
                    <a:pt x="68503" y="918016"/>
                    <a:pt x="0" y="849513"/>
                    <a:pt x="0" y="765010"/>
                  </a:cubicBezTo>
                  <a:lnTo>
                    <a:pt x="0" y="15300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354" tIns="109584" rIns="174354" bIns="109584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kern="1200"/>
                <a:t>Maintenance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6AC62F6-291F-7204-7330-C2232F604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205"/>
            <a:ext cx="11181345" cy="1325563"/>
          </a:xfrm>
        </p:spPr>
        <p:txBody>
          <a:bodyPr/>
          <a:lstStyle/>
          <a:p>
            <a:r>
              <a:rPr lang="en-US" dirty="0"/>
              <a:t>Implementation Strategies by RE-AIM Dimension</a:t>
            </a:r>
          </a:p>
        </p:txBody>
      </p:sp>
      <p:pic>
        <p:nvPicPr>
          <p:cNvPr id="19" name="Picture 18" descr="A diagram of a prism contextual factors&#10;&#10;Description automatically generated">
            <a:extLst>
              <a:ext uri="{FF2B5EF4-FFF2-40B4-BE49-F238E27FC236}">
                <a16:creationId xmlns:a16="http://schemas.microsoft.com/office/drawing/2014/main" id="{B56B7C96-6626-FD4E-F47B-656F629E41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8" t="37018" r="30531" b="12280"/>
          <a:stretch/>
        </p:blipFill>
        <p:spPr>
          <a:xfrm>
            <a:off x="7215374" y="1892859"/>
            <a:ext cx="4138424" cy="460001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C252869-D8A9-D3EE-6F8A-A77A235C26B1}"/>
              </a:ext>
            </a:extLst>
          </p:cNvPr>
          <p:cNvSpPr/>
          <p:nvPr/>
        </p:nvSpPr>
        <p:spPr>
          <a:xfrm>
            <a:off x="7215373" y="4192867"/>
            <a:ext cx="4138423" cy="187104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07A538-4175-A558-00F9-E9FC7BE4A68C}"/>
              </a:ext>
            </a:extLst>
          </p:cNvPr>
          <p:cNvSpPr/>
          <p:nvPr/>
        </p:nvSpPr>
        <p:spPr>
          <a:xfrm>
            <a:off x="7215373" y="2321818"/>
            <a:ext cx="4138423" cy="187104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4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F2C33BA9-F5FB-50AA-943D-DFC35F17C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5326EA8-624C-D55C-796F-6D34F6A46A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1995716-3BD4-D7B0-1CB6-58332F2F5625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-518616" y="147638"/>
          <a:ext cx="6996113" cy="6415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0C7DFCBA-659D-DAB3-4224-823D23A74497}"/>
              </a:ext>
            </a:extLst>
          </p:cNvPr>
          <p:cNvGraphicFramePr>
            <a:graphicFrameLocks/>
          </p:cNvGraphicFramePr>
          <p:nvPr/>
        </p:nvGraphicFramePr>
        <p:xfrm>
          <a:off x="5525504" y="147484"/>
          <a:ext cx="6995403" cy="6415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DC1061E-6AE9-4355-26C9-F6665D1B2CBF}"/>
              </a:ext>
            </a:extLst>
          </p:cNvPr>
          <p:cNvSpPr txBox="1"/>
          <p:nvPr/>
        </p:nvSpPr>
        <p:spPr>
          <a:xfrm>
            <a:off x="0" y="6562664"/>
            <a:ext cx="4756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(Brownson et al., 2021)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855D63-2461-9846-4689-3ED0A05D377F}"/>
              </a:ext>
            </a:extLst>
          </p:cNvPr>
          <p:cNvSpPr/>
          <p:nvPr/>
        </p:nvSpPr>
        <p:spPr>
          <a:xfrm>
            <a:off x="7478973" y="5470857"/>
            <a:ext cx="4285396" cy="11439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99759A-21DB-2911-EB44-937C4170153F}"/>
              </a:ext>
            </a:extLst>
          </p:cNvPr>
          <p:cNvSpPr/>
          <p:nvPr/>
        </p:nvSpPr>
        <p:spPr>
          <a:xfrm>
            <a:off x="7356504" y="100099"/>
            <a:ext cx="4285396" cy="11439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1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DBE406-9A28-C14D-8EFD-B1DEC6960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AA0FD7-25F8-BC41-8D48-4F8A6B6DB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016CD1A-B48D-BE4A-88A5-18BD3DAB67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4983" r="24983"/>
          <a:stretch/>
        </p:blipFill>
        <p:spPr/>
      </p:pic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78D83CF-6189-7831-28EF-A6CA9DAA1B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3412111"/>
              </p:ext>
            </p:extLst>
          </p:nvPr>
        </p:nvGraphicFramePr>
        <p:xfrm>
          <a:off x="6019800" y="682625"/>
          <a:ext cx="5674895" cy="5561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15977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19866AD-436C-A63C-9F4E-CBE5AA8E7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32"/>
            <a:ext cx="10515600" cy="1325563"/>
          </a:xfrm>
        </p:spPr>
        <p:txBody>
          <a:bodyPr/>
          <a:lstStyle/>
          <a:p>
            <a:r>
              <a:rPr lang="en-US"/>
              <a:t>Overview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2772F4C-DA60-6F92-59A1-B49317E330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5337807"/>
              </p:ext>
            </p:extLst>
          </p:nvPr>
        </p:nvGraphicFramePr>
        <p:xfrm>
          <a:off x="0" y="937847"/>
          <a:ext cx="12192000" cy="6670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9453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A7E1DA-0298-9948-BA08-7779F4189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219" y="2766219"/>
            <a:ext cx="5436082" cy="1325563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Panel Discussion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DCC7BE8-3FD8-6B42-B26B-98B018D0C5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5079" r="25079"/>
          <a:stretch/>
        </p:blipFill>
        <p:spPr>
          <a:xfrm>
            <a:off x="7049038" y="0"/>
            <a:ext cx="5142962" cy="6853238"/>
          </a:xfrm>
        </p:spPr>
      </p:pic>
    </p:spTree>
    <p:extLst>
      <p:ext uri="{BB962C8B-B14F-4D97-AF65-F5344CB8AC3E}">
        <p14:creationId xmlns:p14="http://schemas.microsoft.com/office/powerpoint/2010/main" val="2791164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3D260F-3A9C-660C-F26B-0EC34D41CCA9}"/>
              </a:ext>
            </a:extLst>
          </p:cNvPr>
          <p:cNvSpPr/>
          <p:nvPr/>
        </p:nvSpPr>
        <p:spPr>
          <a:xfrm>
            <a:off x="891" y="-891"/>
            <a:ext cx="12195562" cy="6858222"/>
          </a:xfrm>
          <a:prstGeom prst="rect">
            <a:avLst/>
          </a:prstGeom>
          <a:solidFill>
            <a:srgbClr val="CC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037F067B-3C42-2BC3-6851-906E74BF0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" y="4332642"/>
            <a:ext cx="4472183" cy="2524134"/>
          </a:xfrm>
          <a:prstGeom prst="rect">
            <a:avLst/>
          </a:prstGeom>
        </p:spPr>
      </p:pic>
      <p:pic>
        <p:nvPicPr>
          <p:cNvPr id="3" name="Picture 2" descr="A blue square with a black border&#10;&#10;Description automatically generated">
            <a:extLst>
              <a:ext uri="{FF2B5EF4-FFF2-40B4-BE49-F238E27FC236}">
                <a16:creationId xmlns:a16="http://schemas.microsoft.com/office/drawing/2014/main" id="{88B8896B-798C-1117-FCAC-23775CA0E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910" y="4325833"/>
            <a:ext cx="4775199" cy="25332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5A798C-62CE-57B7-BE29-9DB88DB0C388}"/>
              </a:ext>
            </a:extLst>
          </p:cNvPr>
          <p:cNvSpPr txBox="1"/>
          <p:nvPr/>
        </p:nvSpPr>
        <p:spPr>
          <a:xfrm>
            <a:off x="487680" y="4991100"/>
            <a:ext cx="182238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>
                <a:solidFill>
                  <a:srgbClr val="CCE3DE"/>
                </a:solidFill>
              </a:rPr>
              <a:t>Research</a:t>
            </a:r>
            <a:endParaRPr lang="en-US">
              <a:solidFill>
                <a:srgbClr val="CCE3DE"/>
              </a:solidFill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845D26-8BDE-ADA7-849E-23AD39D630C7}"/>
              </a:ext>
            </a:extLst>
          </p:cNvPr>
          <p:cNvSpPr txBox="1"/>
          <p:nvPr/>
        </p:nvSpPr>
        <p:spPr>
          <a:xfrm>
            <a:off x="9914021" y="4991100"/>
            <a:ext cx="1790299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>
                <a:solidFill>
                  <a:srgbClr val="CCE3DE"/>
                </a:solidFill>
              </a:rPr>
              <a:t>Practice</a:t>
            </a:r>
            <a:endParaRPr lang="en-US">
              <a:solidFill>
                <a:srgbClr val="CCE3DE"/>
              </a:solidFill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981104-4A3A-E4DA-72B1-4511E07CF9FC}"/>
              </a:ext>
            </a:extLst>
          </p:cNvPr>
          <p:cNvSpPr txBox="1"/>
          <p:nvPr/>
        </p:nvSpPr>
        <p:spPr>
          <a:xfrm>
            <a:off x="2873610" y="4606647"/>
            <a:ext cx="62564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accent3"/>
                </a:solidFill>
              </a:rPr>
              <a:t>17 years</a:t>
            </a:r>
            <a:endParaRPr lang="en-US" sz="32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1F8085-FDAB-81AC-8DBC-EF8EA04DE55F}"/>
              </a:ext>
            </a:extLst>
          </p:cNvPr>
          <p:cNvCxnSpPr/>
          <p:nvPr/>
        </p:nvCxnSpPr>
        <p:spPr>
          <a:xfrm>
            <a:off x="4423246" y="4574906"/>
            <a:ext cx="3017520" cy="8912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B505BCA-4E8C-3577-63A3-B1C19223211B}"/>
              </a:ext>
            </a:extLst>
          </p:cNvPr>
          <p:cNvSpPr txBox="1"/>
          <p:nvPr/>
        </p:nvSpPr>
        <p:spPr>
          <a:xfrm>
            <a:off x="2355182" y="703552"/>
            <a:ext cx="748163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dirty="0">
                <a:solidFill>
                  <a:srgbClr val="003049"/>
                </a:solidFill>
              </a:rPr>
              <a:t>Research to Practice Gap</a:t>
            </a:r>
            <a:endParaRPr lang="en-US" sz="4400" dirty="0">
              <a:solidFill>
                <a:srgbClr val="003049"/>
              </a:solidFill>
              <a:ea typeface="Calibri"/>
              <a:cs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3604CA-942D-1D40-A103-47878AFE0E75}"/>
              </a:ext>
            </a:extLst>
          </p:cNvPr>
          <p:cNvSpPr txBox="1"/>
          <p:nvPr/>
        </p:nvSpPr>
        <p:spPr>
          <a:xfrm>
            <a:off x="-54611" y="6550223"/>
            <a:ext cx="31880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(Balas &amp; Boren, 2000; Morris et al., 2011)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4C8161-5AA3-F2BF-63B9-7348D4FAC3B8}"/>
              </a:ext>
            </a:extLst>
          </p:cNvPr>
          <p:cNvSpPr/>
          <p:nvPr/>
        </p:nvSpPr>
        <p:spPr>
          <a:xfrm>
            <a:off x="9288864" y="2852156"/>
            <a:ext cx="2522100" cy="1501484"/>
          </a:xfrm>
          <a:prstGeom prst="rect">
            <a:avLst/>
          </a:prstGeom>
          <a:solidFill>
            <a:srgbClr val="E9EB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Woman with cane with solid fill">
            <a:extLst>
              <a:ext uri="{FF2B5EF4-FFF2-40B4-BE49-F238E27FC236}">
                <a16:creationId xmlns:a16="http://schemas.microsoft.com/office/drawing/2014/main" id="{2B6EB02D-F577-3D64-8216-A9749251F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19692" y="3433129"/>
            <a:ext cx="914400" cy="914400"/>
          </a:xfrm>
          <a:prstGeom prst="rect">
            <a:avLst/>
          </a:prstGeom>
        </p:spPr>
      </p:pic>
      <p:pic>
        <p:nvPicPr>
          <p:cNvPr id="11" name="Graphic 10" descr="Family with girl with solid fill">
            <a:extLst>
              <a:ext uri="{FF2B5EF4-FFF2-40B4-BE49-F238E27FC236}">
                <a16:creationId xmlns:a16="http://schemas.microsoft.com/office/drawing/2014/main" id="{C805391A-16B4-8F3F-4429-BCDD603E30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28654" y="3431379"/>
            <a:ext cx="914400" cy="914400"/>
          </a:xfrm>
          <a:prstGeom prst="rect">
            <a:avLst/>
          </a:prstGeom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7E9BE6E4-4B7B-80BB-19B4-94C3067374CA}"/>
              </a:ext>
            </a:extLst>
          </p:cNvPr>
          <p:cNvSpPr/>
          <p:nvPr/>
        </p:nvSpPr>
        <p:spPr>
          <a:xfrm>
            <a:off x="8939467" y="1205029"/>
            <a:ext cx="3220894" cy="1647127"/>
          </a:xfrm>
          <a:prstGeom prst="triangle">
            <a:avLst/>
          </a:prstGeom>
          <a:solidFill>
            <a:srgbClr val="E9EB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CE91A4-3192-E21D-B6B6-B2FDE31481BB}"/>
              </a:ext>
            </a:extLst>
          </p:cNvPr>
          <p:cNvSpPr txBox="1"/>
          <p:nvPr/>
        </p:nvSpPr>
        <p:spPr>
          <a:xfrm>
            <a:off x="9257457" y="2094087"/>
            <a:ext cx="2615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3049"/>
                </a:solidFill>
              </a:rPr>
              <a:t>Health equity =</a:t>
            </a:r>
          </a:p>
          <a:p>
            <a:pPr algn="ctr"/>
            <a:r>
              <a:rPr lang="en-US" sz="2000" dirty="0">
                <a:solidFill>
                  <a:srgbClr val="003049"/>
                </a:solidFill>
              </a:rPr>
              <a:t>the attainment of the highest level of health for all people</a:t>
            </a:r>
          </a:p>
        </p:txBody>
      </p:sp>
      <p:pic>
        <p:nvPicPr>
          <p:cNvPr id="15" name="Graphic 14" descr="Person in wheelchair with solid fill">
            <a:extLst>
              <a:ext uri="{FF2B5EF4-FFF2-40B4-BE49-F238E27FC236}">
                <a16:creationId xmlns:a16="http://schemas.microsoft.com/office/drawing/2014/main" id="{E29B28DC-82C6-C275-72AF-270FAC4668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60744" y="344827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7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983FF63-02FB-498A-97DF-24350D598470}"/>
              </a:ext>
            </a:extLst>
          </p:cNvPr>
          <p:cNvSpPr/>
          <p:nvPr/>
        </p:nvSpPr>
        <p:spPr>
          <a:xfrm>
            <a:off x="1828800" y="365125"/>
            <a:ext cx="2590800" cy="1460500"/>
          </a:xfrm>
          <a:prstGeom prst="wedgeRoundRectCallout">
            <a:avLst>
              <a:gd name="adj1" fmla="val -21683"/>
              <a:gd name="adj2" fmla="val 93888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had this great food rescue program going, but the delivery drivers didn’t want to pick up the produce.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1354A3F-FC3B-4C79-B1E6-D761FCC5FA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77050" y="2263775"/>
            <a:ext cx="2952750" cy="1477963"/>
          </a:xfrm>
          <a:prstGeom prst="wedgeRoundRectCallout">
            <a:avLst>
              <a:gd name="adj1" fmla="val -22325"/>
              <a:gd name="adj2" fmla="val 72528"/>
              <a:gd name="adj3" fmla="val 16667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800" dirty="0"/>
              <a:t>The program’s supposed to be four weekly classes, but that’s too much driving… I combined it all into a Saturday workshop.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B6CE8EF-B88D-4D2D-9C00-3F55C2B08BA9}"/>
              </a:ext>
            </a:extLst>
          </p:cNvPr>
          <p:cNvSpPr/>
          <p:nvPr/>
        </p:nvSpPr>
        <p:spPr>
          <a:xfrm>
            <a:off x="4597119" y="192798"/>
            <a:ext cx="2590800" cy="1325563"/>
          </a:xfrm>
          <a:prstGeom prst="wedgeRoundRectCallout">
            <a:avLst>
              <a:gd name="adj1" fmla="val 22115"/>
              <a:gd name="adj2" fmla="val 77459"/>
              <a:gd name="adj3" fmla="val 16667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They asked me to teach this class, but no one showed up.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00D47692-7FFC-4234-B285-471BD74687B3}"/>
              </a:ext>
            </a:extLst>
          </p:cNvPr>
          <p:cNvSpPr/>
          <p:nvPr/>
        </p:nvSpPr>
        <p:spPr>
          <a:xfrm>
            <a:off x="7772400" y="228603"/>
            <a:ext cx="2590800" cy="1325563"/>
          </a:xfrm>
          <a:prstGeom prst="wedgeRoundRectCallout">
            <a:avLst>
              <a:gd name="adj1" fmla="val 36999"/>
              <a:gd name="adj2" fmla="val 91589"/>
              <a:gd name="adj3" fmla="val 16667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used to do that program and I think it worked, but it cost too much to continue.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FBB8528-09F8-4B74-8849-08F9B7EA3FD8}"/>
              </a:ext>
            </a:extLst>
          </p:cNvPr>
          <p:cNvSpPr/>
          <p:nvPr/>
        </p:nvSpPr>
        <p:spPr>
          <a:xfrm>
            <a:off x="3288866" y="2263708"/>
            <a:ext cx="2590800" cy="1460500"/>
          </a:xfrm>
          <a:prstGeom prst="wedgeRoundRectCallout">
            <a:avLst>
              <a:gd name="adj1" fmla="val 25092"/>
              <a:gd name="adj2" fmla="val 74967"/>
              <a:gd name="adj3" fmla="val 16667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I’ve never heard of the physical activity guidelines, so how am I supposed to follow them?</a:t>
            </a:r>
          </a:p>
        </p:txBody>
      </p:sp>
      <p:pic>
        <p:nvPicPr>
          <p:cNvPr id="24" name="Graphic 23" descr="Person wearing stripes">
            <a:extLst>
              <a:ext uri="{FF2B5EF4-FFF2-40B4-BE49-F238E27FC236}">
                <a16:creationId xmlns:a16="http://schemas.microsoft.com/office/drawing/2014/main" id="{1DFA7006-E2CE-4372-B962-A4F9D0761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6303" y="4185874"/>
            <a:ext cx="1699395" cy="2595926"/>
          </a:xfrm>
          <a:prstGeom prst="rect">
            <a:avLst/>
          </a:prstGeom>
        </p:spPr>
      </p:pic>
      <p:pic>
        <p:nvPicPr>
          <p:cNvPr id="26" name="Graphic 25" descr="Man in business attire">
            <a:extLst>
              <a:ext uri="{FF2B5EF4-FFF2-40B4-BE49-F238E27FC236}">
                <a16:creationId xmlns:a16="http://schemas.microsoft.com/office/drawing/2014/main" id="{3CAD5545-8C46-4FA2-B7C8-8D06C385B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96739" y="4433890"/>
            <a:ext cx="1699395" cy="2294803"/>
          </a:xfrm>
          <a:prstGeom prst="rect">
            <a:avLst/>
          </a:prstGeom>
        </p:spPr>
      </p:pic>
      <p:pic>
        <p:nvPicPr>
          <p:cNvPr id="28" name="Graphic 27" descr="Woman with a prosthetic arm">
            <a:extLst>
              <a:ext uri="{FF2B5EF4-FFF2-40B4-BE49-F238E27FC236}">
                <a16:creationId xmlns:a16="http://schemas.microsoft.com/office/drawing/2014/main" id="{B1454654-4095-482A-8D0E-13DB69BA0A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95867" y="4568423"/>
            <a:ext cx="2057400" cy="21602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0F55EE-85FC-9443-9579-9C6ACFC7D431}"/>
              </a:ext>
            </a:extLst>
          </p:cNvPr>
          <p:cNvSpPr/>
          <p:nvPr/>
        </p:nvSpPr>
        <p:spPr>
          <a:xfrm>
            <a:off x="3288866" y="2128606"/>
            <a:ext cx="2590800" cy="19980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BCB4BB-6D8F-1D90-2766-5017E5D85A82}"/>
              </a:ext>
            </a:extLst>
          </p:cNvPr>
          <p:cNvSpPr/>
          <p:nvPr/>
        </p:nvSpPr>
        <p:spPr>
          <a:xfrm>
            <a:off x="4584266" y="95740"/>
            <a:ext cx="2654734" cy="17655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9CE4C3-FFCD-5BCB-3036-76459C742FBF}"/>
              </a:ext>
            </a:extLst>
          </p:cNvPr>
          <p:cNvSpPr/>
          <p:nvPr/>
        </p:nvSpPr>
        <p:spPr>
          <a:xfrm>
            <a:off x="1828800" y="312988"/>
            <a:ext cx="2654734" cy="17655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283F7E-1287-EDDD-C7DA-63F750CB79A1}"/>
              </a:ext>
            </a:extLst>
          </p:cNvPr>
          <p:cNvSpPr/>
          <p:nvPr/>
        </p:nvSpPr>
        <p:spPr>
          <a:xfrm>
            <a:off x="6870266" y="2189482"/>
            <a:ext cx="2952750" cy="19371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0DF29E-A80A-63A1-68C7-1DF19FD343E6}"/>
              </a:ext>
            </a:extLst>
          </p:cNvPr>
          <p:cNvSpPr/>
          <p:nvPr/>
        </p:nvSpPr>
        <p:spPr>
          <a:xfrm>
            <a:off x="7591425" y="122769"/>
            <a:ext cx="2952750" cy="19371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1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1E0ECC4E-D995-804E-77D5-B9D0CF4E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989" y="-3521"/>
            <a:ext cx="7004022" cy="6720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AE3B42-DD8E-17D9-5F22-6FD0B96EF439}"/>
              </a:ext>
            </a:extLst>
          </p:cNvPr>
          <p:cNvSpPr txBox="1"/>
          <p:nvPr/>
        </p:nvSpPr>
        <p:spPr>
          <a:xfrm>
            <a:off x="0" y="6482206"/>
            <a:ext cx="4756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US" sz="1400" err="1">
                <a:solidFill>
                  <a:prstClr val="black"/>
                </a:solidFill>
                <a:latin typeface="Calibri" panose="020F0502020204030204"/>
              </a:rPr>
              <a:t>Ory</a:t>
            </a:r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 et al., 2015; re-aim.org) </a:t>
            </a:r>
          </a:p>
        </p:txBody>
      </p:sp>
    </p:spTree>
    <p:extLst>
      <p:ext uri="{BB962C8B-B14F-4D97-AF65-F5344CB8AC3E}">
        <p14:creationId xmlns:p14="http://schemas.microsoft.com/office/powerpoint/2010/main" val="1974391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92E1359-76DC-CB3F-8E8A-B72909E0C877}"/>
              </a:ext>
            </a:extLst>
          </p:cNvPr>
          <p:cNvGrpSpPr/>
          <p:nvPr/>
        </p:nvGrpSpPr>
        <p:grpSpPr>
          <a:xfrm>
            <a:off x="104457" y="87643"/>
            <a:ext cx="9090343" cy="5835490"/>
            <a:chOff x="104457" y="87642"/>
            <a:chExt cx="6888675" cy="6136551"/>
          </a:xfrm>
        </p:grpSpPr>
        <p:sp>
          <p:nvSpPr>
            <p:cNvPr id="12" name="Arrow: Bent-Up 11">
              <a:extLst>
                <a:ext uri="{FF2B5EF4-FFF2-40B4-BE49-F238E27FC236}">
                  <a16:creationId xmlns:a16="http://schemas.microsoft.com/office/drawing/2014/main" id="{5844CBB0-17BD-A09D-B1E6-B61B91743C7D}"/>
                </a:ext>
              </a:extLst>
            </p:cNvPr>
            <p:cNvSpPr/>
            <p:nvPr/>
          </p:nvSpPr>
          <p:spPr>
            <a:xfrm rot="5400000">
              <a:off x="355627" y="1138550"/>
              <a:ext cx="948028" cy="1079296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CCE3D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3EB1572-3E6E-CBFF-17D2-E738BDDA95F1}"/>
                </a:ext>
              </a:extLst>
            </p:cNvPr>
            <p:cNvSpPr/>
            <p:nvPr/>
          </p:nvSpPr>
          <p:spPr>
            <a:xfrm>
              <a:off x="104457" y="87642"/>
              <a:ext cx="1595921" cy="1117093"/>
            </a:xfrm>
            <a:custGeom>
              <a:avLst/>
              <a:gdLst>
                <a:gd name="connsiteX0" fmla="*/ 0 w 1595921"/>
                <a:gd name="connsiteY0" fmla="*/ 186219 h 1117093"/>
                <a:gd name="connsiteX1" fmla="*/ 186219 w 1595921"/>
                <a:gd name="connsiteY1" fmla="*/ 0 h 1117093"/>
                <a:gd name="connsiteX2" fmla="*/ 1409702 w 1595921"/>
                <a:gd name="connsiteY2" fmla="*/ 0 h 1117093"/>
                <a:gd name="connsiteX3" fmla="*/ 1595921 w 1595921"/>
                <a:gd name="connsiteY3" fmla="*/ 186219 h 1117093"/>
                <a:gd name="connsiteX4" fmla="*/ 1595921 w 1595921"/>
                <a:gd name="connsiteY4" fmla="*/ 930874 h 1117093"/>
                <a:gd name="connsiteX5" fmla="*/ 1409702 w 1595921"/>
                <a:gd name="connsiteY5" fmla="*/ 1117093 h 1117093"/>
                <a:gd name="connsiteX6" fmla="*/ 186219 w 1595921"/>
                <a:gd name="connsiteY6" fmla="*/ 1117093 h 1117093"/>
                <a:gd name="connsiteX7" fmla="*/ 0 w 1595921"/>
                <a:gd name="connsiteY7" fmla="*/ 930874 h 1117093"/>
                <a:gd name="connsiteX8" fmla="*/ 0 w 1595921"/>
                <a:gd name="connsiteY8" fmla="*/ 186219 h 111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5921" h="1117093">
                  <a:moveTo>
                    <a:pt x="0" y="186219"/>
                  </a:moveTo>
                  <a:cubicBezTo>
                    <a:pt x="0" y="83373"/>
                    <a:pt x="83373" y="0"/>
                    <a:pt x="186219" y="0"/>
                  </a:cubicBezTo>
                  <a:lnTo>
                    <a:pt x="1409702" y="0"/>
                  </a:lnTo>
                  <a:cubicBezTo>
                    <a:pt x="1512548" y="0"/>
                    <a:pt x="1595921" y="83373"/>
                    <a:pt x="1595921" y="186219"/>
                  </a:cubicBezTo>
                  <a:lnTo>
                    <a:pt x="1595921" y="930874"/>
                  </a:lnTo>
                  <a:cubicBezTo>
                    <a:pt x="1595921" y="1033720"/>
                    <a:pt x="1512548" y="1117093"/>
                    <a:pt x="1409702" y="1117093"/>
                  </a:cubicBezTo>
                  <a:lnTo>
                    <a:pt x="186219" y="1117093"/>
                  </a:lnTo>
                  <a:cubicBezTo>
                    <a:pt x="83373" y="1117093"/>
                    <a:pt x="0" y="1033720"/>
                    <a:pt x="0" y="930874"/>
                  </a:cubicBezTo>
                  <a:lnTo>
                    <a:pt x="0" y="186219"/>
                  </a:lnTo>
                  <a:close/>
                </a:path>
              </a:pathLst>
            </a:custGeom>
            <a:solidFill>
              <a:srgbClr val="00304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1692" tIns="111692" rIns="111692" bIns="111692" numCol="1" spcCol="1270" anchor="ctr" anchorCtr="0">
              <a:noAutofit/>
            </a:bodyPr>
            <a:lstStyle/>
            <a:p>
              <a:pPr algn="ctr" defTabSz="66675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/>
                <a:t>Effectiveness: 100%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E8B9A0-CA57-B8FD-BE9C-8C799954A782}"/>
                </a:ext>
              </a:extLst>
            </p:cNvPr>
            <p:cNvSpPr/>
            <p:nvPr/>
          </p:nvSpPr>
          <p:spPr>
            <a:xfrm>
              <a:off x="1700379" y="194182"/>
              <a:ext cx="1160721" cy="90288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Arrow: Bent-Up 14">
              <a:extLst>
                <a:ext uri="{FF2B5EF4-FFF2-40B4-BE49-F238E27FC236}">
                  <a16:creationId xmlns:a16="http://schemas.microsoft.com/office/drawing/2014/main" id="{80BAC1E6-A584-E1D0-B3CC-FEA8EF0EEA88}"/>
                </a:ext>
              </a:extLst>
            </p:cNvPr>
            <p:cNvSpPr/>
            <p:nvPr/>
          </p:nvSpPr>
          <p:spPr>
            <a:xfrm rot="5400000">
              <a:off x="1678816" y="2393415"/>
              <a:ext cx="948028" cy="1079296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CCE3D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E849EF9-B07A-3967-2709-0DEBD21B5476}"/>
                </a:ext>
              </a:extLst>
            </p:cNvPr>
            <p:cNvSpPr/>
            <p:nvPr/>
          </p:nvSpPr>
          <p:spPr>
            <a:xfrm>
              <a:off x="1427646" y="1342506"/>
              <a:ext cx="1595921" cy="1117093"/>
            </a:xfrm>
            <a:custGeom>
              <a:avLst/>
              <a:gdLst>
                <a:gd name="connsiteX0" fmla="*/ 0 w 1595921"/>
                <a:gd name="connsiteY0" fmla="*/ 186219 h 1117093"/>
                <a:gd name="connsiteX1" fmla="*/ 186219 w 1595921"/>
                <a:gd name="connsiteY1" fmla="*/ 0 h 1117093"/>
                <a:gd name="connsiteX2" fmla="*/ 1409702 w 1595921"/>
                <a:gd name="connsiteY2" fmla="*/ 0 h 1117093"/>
                <a:gd name="connsiteX3" fmla="*/ 1595921 w 1595921"/>
                <a:gd name="connsiteY3" fmla="*/ 186219 h 1117093"/>
                <a:gd name="connsiteX4" fmla="*/ 1595921 w 1595921"/>
                <a:gd name="connsiteY4" fmla="*/ 930874 h 1117093"/>
                <a:gd name="connsiteX5" fmla="*/ 1409702 w 1595921"/>
                <a:gd name="connsiteY5" fmla="*/ 1117093 h 1117093"/>
                <a:gd name="connsiteX6" fmla="*/ 186219 w 1595921"/>
                <a:gd name="connsiteY6" fmla="*/ 1117093 h 1117093"/>
                <a:gd name="connsiteX7" fmla="*/ 0 w 1595921"/>
                <a:gd name="connsiteY7" fmla="*/ 930874 h 1117093"/>
                <a:gd name="connsiteX8" fmla="*/ 0 w 1595921"/>
                <a:gd name="connsiteY8" fmla="*/ 186219 h 111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5921" h="1117093">
                  <a:moveTo>
                    <a:pt x="0" y="186219"/>
                  </a:moveTo>
                  <a:cubicBezTo>
                    <a:pt x="0" y="83373"/>
                    <a:pt x="83373" y="0"/>
                    <a:pt x="186219" y="0"/>
                  </a:cubicBezTo>
                  <a:lnTo>
                    <a:pt x="1409702" y="0"/>
                  </a:lnTo>
                  <a:cubicBezTo>
                    <a:pt x="1512548" y="0"/>
                    <a:pt x="1595921" y="83373"/>
                    <a:pt x="1595921" y="186219"/>
                  </a:cubicBezTo>
                  <a:lnTo>
                    <a:pt x="1595921" y="930874"/>
                  </a:lnTo>
                  <a:cubicBezTo>
                    <a:pt x="1595921" y="1033720"/>
                    <a:pt x="1512548" y="1117093"/>
                    <a:pt x="1409702" y="1117093"/>
                  </a:cubicBezTo>
                  <a:lnTo>
                    <a:pt x="186219" y="1117093"/>
                  </a:lnTo>
                  <a:cubicBezTo>
                    <a:pt x="83373" y="1117093"/>
                    <a:pt x="0" y="1033720"/>
                    <a:pt x="0" y="930874"/>
                  </a:cubicBezTo>
                  <a:lnTo>
                    <a:pt x="0" y="186219"/>
                  </a:lnTo>
                  <a:close/>
                </a:path>
              </a:pathLst>
            </a:custGeom>
            <a:solidFill>
              <a:srgbClr val="00304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1692" tIns="111692" rIns="111692" bIns="111692" numCol="1" spcCol="1270" anchor="ctr" anchorCtr="0">
              <a:noAutofit/>
            </a:bodyPr>
            <a:lstStyle/>
            <a:p>
              <a:pPr algn="ctr" defTabSz="66675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/>
                <a:t>Adoption: 50%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BB0E43-0A48-A7CE-C5DD-32F36FFB8EA4}"/>
                </a:ext>
              </a:extLst>
            </p:cNvPr>
            <p:cNvSpPr/>
            <p:nvPr/>
          </p:nvSpPr>
          <p:spPr>
            <a:xfrm>
              <a:off x="3023567" y="1449047"/>
              <a:ext cx="1160721" cy="902884"/>
            </a:xfrm>
            <a:custGeom>
              <a:avLst/>
              <a:gdLst>
                <a:gd name="connsiteX0" fmla="*/ 0 w 1160721"/>
                <a:gd name="connsiteY0" fmla="*/ 0 h 902884"/>
                <a:gd name="connsiteX1" fmla="*/ 1160721 w 1160721"/>
                <a:gd name="connsiteY1" fmla="*/ 0 h 902884"/>
                <a:gd name="connsiteX2" fmla="*/ 1160721 w 1160721"/>
                <a:gd name="connsiteY2" fmla="*/ 902884 h 902884"/>
                <a:gd name="connsiteX3" fmla="*/ 0 w 1160721"/>
                <a:gd name="connsiteY3" fmla="*/ 902884 h 902884"/>
                <a:gd name="connsiteX4" fmla="*/ 0 w 1160721"/>
                <a:gd name="connsiteY4" fmla="*/ 0 h 90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721" h="902884">
                  <a:moveTo>
                    <a:pt x="0" y="0"/>
                  </a:moveTo>
                  <a:lnTo>
                    <a:pt x="1160721" y="0"/>
                  </a:lnTo>
                  <a:lnTo>
                    <a:pt x="1160721" y="902884"/>
                  </a:lnTo>
                  <a:lnTo>
                    <a:pt x="0" y="9028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114302" lvl="1" indent="-114302" defTabSz="533407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1200"/>
            </a:p>
          </p:txBody>
        </p:sp>
        <p:sp>
          <p:nvSpPr>
            <p:cNvPr id="18" name="Arrow: Bent-Up 17">
              <a:extLst>
                <a:ext uri="{FF2B5EF4-FFF2-40B4-BE49-F238E27FC236}">
                  <a16:creationId xmlns:a16="http://schemas.microsoft.com/office/drawing/2014/main" id="{EA2DC1BE-C429-8E7B-DCE5-38022836537E}"/>
                </a:ext>
              </a:extLst>
            </p:cNvPr>
            <p:cNvSpPr/>
            <p:nvPr/>
          </p:nvSpPr>
          <p:spPr>
            <a:xfrm rot="5400000">
              <a:off x="3002004" y="3648279"/>
              <a:ext cx="948028" cy="1079296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CCE3D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B901244-1614-8F8A-A9FE-89074769E864}"/>
                </a:ext>
              </a:extLst>
            </p:cNvPr>
            <p:cNvSpPr/>
            <p:nvPr/>
          </p:nvSpPr>
          <p:spPr>
            <a:xfrm>
              <a:off x="2750834" y="2597371"/>
              <a:ext cx="1595921" cy="1117093"/>
            </a:xfrm>
            <a:custGeom>
              <a:avLst/>
              <a:gdLst>
                <a:gd name="connsiteX0" fmla="*/ 0 w 1595921"/>
                <a:gd name="connsiteY0" fmla="*/ 186219 h 1117093"/>
                <a:gd name="connsiteX1" fmla="*/ 186219 w 1595921"/>
                <a:gd name="connsiteY1" fmla="*/ 0 h 1117093"/>
                <a:gd name="connsiteX2" fmla="*/ 1409702 w 1595921"/>
                <a:gd name="connsiteY2" fmla="*/ 0 h 1117093"/>
                <a:gd name="connsiteX3" fmla="*/ 1595921 w 1595921"/>
                <a:gd name="connsiteY3" fmla="*/ 186219 h 1117093"/>
                <a:gd name="connsiteX4" fmla="*/ 1595921 w 1595921"/>
                <a:gd name="connsiteY4" fmla="*/ 930874 h 1117093"/>
                <a:gd name="connsiteX5" fmla="*/ 1409702 w 1595921"/>
                <a:gd name="connsiteY5" fmla="*/ 1117093 h 1117093"/>
                <a:gd name="connsiteX6" fmla="*/ 186219 w 1595921"/>
                <a:gd name="connsiteY6" fmla="*/ 1117093 h 1117093"/>
                <a:gd name="connsiteX7" fmla="*/ 0 w 1595921"/>
                <a:gd name="connsiteY7" fmla="*/ 930874 h 1117093"/>
                <a:gd name="connsiteX8" fmla="*/ 0 w 1595921"/>
                <a:gd name="connsiteY8" fmla="*/ 186219 h 111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5921" h="1117093">
                  <a:moveTo>
                    <a:pt x="0" y="186219"/>
                  </a:moveTo>
                  <a:cubicBezTo>
                    <a:pt x="0" y="83373"/>
                    <a:pt x="83373" y="0"/>
                    <a:pt x="186219" y="0"/>
                  </a:cubicBezTo>
                  <a:lnTo>
                    <a:pt x="1409702" y="0"/>
                  </a:lnTo>
                  <a:cubicBezTo>
                    <a:pt x="1512548" y="0"/>
                    <a:pt x="1595921" y="83373"/>
                    <a:pt x="1595921" y="186219"/>
                  </a:cubicBezTo>
                  <a:lnTo>
                    <a:pt x="1595921" y="930874"/>
                  </a:lnTo>
                  <a:cubicBezTo>
                    <a:pt x="1595921" y="1033720"/>
                    <a:pt x="1512548" y="1117093"/>
                    <a:pt x="1409702" y="1117093"/>
                  </a:cubicBezTo>
                  <a:lnTo>
                    <a:pt x="186219" y="1117093"/>
                  </a:lnTo>
                  <a:cubicBezTo>
                    <a:pt x="83373" y="1117093"/>
                    <a:pt x="0" y="1033720"/>
                    <a:pt x="0" y="930874"/>
                  </a:cubicBezTo>
                  <a:lnTo>
                    <a:pt x="0" y="186219"/>
                  </a:lnTo>
                  <a:close/>
                </a:path>
              </a:pathLst>
            </a:custGeom>
            <a:solidFill>
              <a:srgbClr val="00304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1692" tIns="111692" rIns="111692" bIns="111692" numCol="1" spcCol="1270" anchor="ctr" anchorCtr="0">
              <a:noAutofit/>
            </a:bodyPr>
            <a:lstStyle/>
            <a:p>
              <a:pPr algn="ctr" defTabSz="66675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/>
                <a:t>Implementation: 50%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4CF70FC-60F9-96D4-B329-0A4E56A72CDC}"/>
                </a:ext>
              </a:extLst>
            </p:cNvPr>
            <p:cNvSpPr/>
            <p:nvPr/>
          </p:nvSpPr>
          <p:spPr>
            <a:xfrm>
              <a:off x="4346756" y="2703911"/>
              <a:ext cx="1160721" cy="90288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Arrow: Bent-Up 20">
              <a:extLst>
                <a:ext uri="{FF2B5EF4-FFF2-40B4-BE49-F238E27FC236}">
                  <a16:creationId xmlns:a16="http://schemas.microsoft.com/office/drawing/2014/main" id="{34959245-396D-1FE3-7D93-F5BD17303CD8}"/>
                </a:ext>
              </a:extLst>
            </p:cNvPr>
            <p:cNvSpPr/>
            <p:nvPr/>
          </p:nvSpPr>
          <p:spPr>
            <a:xfrm rot="5400000">
              <a:off x="4325193" y="4903145"/>
              <a:ext cx="948028" cy="1079296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CCE3D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04E397C-65C8-8F68-1DBC-F43D7D6F39FB}"/>
                </a:ext>
              </a:extLst>
            </p:cNvPr>
            <p:cNvSpPr/>
            <p:nvPr/>
          </p:nvSpPr>
          <p:spPr>
            <a:xfrm>
              <a:off x="4074023" y="3852235"/>
              <a:ext cx="1595921" cy="1117093"/>
            </a:xfrm>
            <a:custGeom>
              <a:avLst/>
              <a:gdLst>
                <a:gd name="connsiteX0" fmla="*/ 0 w 1595921"/>
                <a:gd name="connsiteY0" fmla="*/ 186219 h 1117093"/>
                <a:gd name="connsiteX1" fmla="*/ 186219 w 1595921"/>
                <a:gd name="connsiteY1" fmla="*/ 0 h 1117093"/>
                <a:gd name="connsiteX2" fmla="*/ 1409702 w 1595921"/>
                <a:gd name="connsiteY2" fmla="*/ 0 h 1117093"/>
                <a:gd name="connsiteX3" fmla="*/ 1595921 w 1595921"/>
                <a:gd name="connsiteY3" fmla="*/ 186219 h 1117093"/>
                <a:gd name="connsiteX4" fmla="*/ 1595921 w 1595921"/>
                <a:gd name="connsiteY4" fmla="*/ 930874 h 1117093"/>
                <a:gd name="connsiteX5" fmla="*/ 1409702 w 1595921"/>
                <a:gd name="connsiteY5" fmla="*/ 1117093 h 1117093"/>
                <a:gd name="connsiteX6" fmla="*/ 186219 w 1595921"/>
                <a:gd name="connsiteY6" fmla="*/ 1117093 h 1117093"/>
                <a:gd name="connsiteX7" fmla="*/ 0 w 1595921"/>
                <a:gd name="connsiteY7" fmla="*/ 930874 h 1117093"/>
                <a:gd name="connsiteX8" fmla="*/ 0 w 1595921"/>
                <a:gd name="connsiteY8" fmla="*/ 186219 h 111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5921" h="1117093">
                  <a:moveTo>
                    <a:pt x="0" y="186219"/>
                  </a:moveTo>
                  <a:cubicBezTo>
                    <a:pt x="0" y="83373"/>
                    <a:pt x="83373" y="0"/>
                    <a:pt x="186219" y="0"/>
                  </a:cubicBezTo>
                  <a:lnTo>
                    <a:pt x="1409702" y="0"/>
                  </a:lnTo>
                  <a:cubicBezTo>
                    <a:pt x="1512548" y="0"/>
                    <a:pt x="1595921" y="83373"/>
                    <a:pt x="1595921" y="186219"/>
                  </a:cubicBezTo>
                  <a:lnTo>
                    <a:pt x="1595921" y="930874"/>
                  </a:lnTo>
                  <a:cubicBezTo>
                    <a:pt x="1595921" y="1033720"/>
                    <a:pt x="1512548" y="1117093"/>
                    <a:pt x="1409702" y="1117093"/>
                  </a:cubicBezTo>
                  <a:lnTo>
                    <a:pt x="186219" y="1117093"/>
                  </a:lnTo>
                  <a:cubicBezTo>
                    <a:pt x="83373" y="1117093"/>
                    <a:pt x="0" y="1033720"/>
                    <a:pt x="0" y="930874"/>
                  </a:cubicBezTo>
                  <a:lnTo>
                    <a:pt x="0" y="186219"/>
                  </a:lnTo>
                  <a:close/>
                </a:path>
              </a:pathLst>
            </a:custGeom>
            <a:solidFill>
              <a:srgbClr val="00304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1692" tIns="111692" rIns="111692" bIns="111692" numCol="1" spcCol="1270" anchor="ctr" anchorCtr="0">
              <a:noAutofit/>
            </a:bodyPr>
            <a:lstStyle/>
            <a:p>
              <a:pPr algn="ctr" defTabSz="66675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/>
                <a:t>Reach: 50%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7820749-505F-2B47-70EB-F8884C340E16}"/>
                </a:ext>
              </a:extLst>
            </p:cNvPr>
            <p:cNvSpPr/>
            <p:nvPr/>
          </p:nvSpPr>
          <p:spPr>
            <a:xfrm>
              <a:off x="5669944" y="3958776"/>
              <a:ext cx="1160721" cy="90288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2322E5B-B571-BEAC-2CC0-B7AFAF6A6180}"/>
                </a:ext>
              </a:extLst>
            </p:cNvPr>
            <p:cNvSpPr/>
            <p:nvPr/>
          </p:nvSpPr>
          <p:spPr>
            <a:xfrm>
              <a:off x="5397211" y="5107100"/>
              <a:ext cx="1595921" cy="1117093"/>
            </a:xfrm>
            <a:custGeom>
              <a:avLst/>
              <a:gdLst>
                <a:gd name="connsiteX0" fmla="*/ 0 w 1595921"/>
                <a:gd name="connsiteY0" fmla="*/ 186219 h 1117093"/>
                <a:gd name="connsiteX1" fmla="*/ 186219 w 1595921"/>
                <a:gd name="connsiteY1" fmla="*/ 0 h 1117093"/>
                <a:gd name="connsiteX2" fmla="*/ 1409702 w 1595921"/>
                <a:gd name="connsiteY2" fmla="*/ 0 h 1117093"/>
                <a:gd name="connsiteX3" fmla="*/ 1595921 w 1595921"/>
                <a:gd name="connsiteY3" fmla="*/ 186219 h 1117093"/>
                <a:gd name="connsiteX4" fmla="*/ 1595921 w 1595921"/>
                <a:gd name="connsiteY4" fmla="*/ 930874 h 1117093"/>
                <a:gd name="connsiteX5" fmla="*/ 1409702 w 1595921"/>
                <a:gd name="connsiteY5" fmla="*/ 1117093 h 1117093"/>
                <a:gd name="connsiteX6" fmla="*/ 186219 w 1595921"/>
                <a:gd name="connsiteY6" fmla="*/ 1117093 h 1117093"/>
                <a:gd name="connsiteX7" fmla="*/ 0 w 1595921"/>
                <a:gd name="connsiteY7" fmla="*/ 930874 h 1117093"/>
                <a:gd name="connsiteX8" fmla="*/ 0 w 1595921"/>
                <a:gd name="connsiteY8" fmla="*/ 186219 h 111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5921" h="1117093">
                  <a:moveTo>
                    <a:pt x="0" y="186219"/>
                  </a:moveTo>
                  <a:cubicBezTo>
                    <a:pt x="0" y="83373"/>
                    <a:pt x="83373" y="0"/>
                    <a:pt x="186219" y="0"/>
                  </a:cubicBezTo>
                  <a:lnTo>
                    <a:pt x="1409702" y="0"/>
                  </a:lnTo>
                  <a:cubicBezTo>
                    <a:pt x="1512548" y="0"/>
                    <a:pt x="1595921" y="83373"/>
                    <a:pt x="1595921" y="186219"/>
                  </a:cubicBezTo>
                  <a:lnTo>
                    <a:pt x="1595921" y="930874"/>
                  </a:lnTo>
                  <a:cubicBezTo>
                    <a:pt x="1595921" y="1033720"/>
                    <a:pt x="1512548" y="1117093"/>
                    <a:pt x="1409702" y="1117093"/>
                  </a:cubicBezTo>
                  <a:lnTo>
                    <a:pt x="186219" y="1117093"/>
                  </a:lnTo>
                  <a:cubicBezTo>
                    <a:pt x="83373" y="1117093"/>
                    <a:pt x="0" y="1033720"/>
                    <a:pt x="0" y="930874"/>
                  </a:cubicBezTo>
                  <a:lnTo>
                    <a:pt x="0" y="186219"/>
                  </a:lnTo>
                  <a:close/>
                </a:path>
              </a:pathLst>
            </a:custGeom>
            <a:solidFill>
              <a:srgbClr val="00304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1692" tIns="111692" rIns="111692" bIns="111692" numCol="1" spcCol="1270" anchor="ctr" anchorCtr="0">
              <a:noAutofit/>
            </a:bodyPr>
            <a:lstStyle/>
            <a:p>
              <a:pPr algn="ctr" defTabSz="66675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/>
                <a:t>Maintenance: 50%</a:t>
              </a:r>
            </a:p>
          </p:txBody>
        </p:sp>
      </p:grpSp>
      <p:sp>
        <p:nvSpPr>
          <p:cNvPr id="3" name="Equals 2">
            <a:extLst>
              <a:ext uri="{FF2B5EF4-FFF2-40B4-BE49-F238E27FC236}">
                <a16:creationId xmlns:a16="http://schemas.microsoft.com/office/drawing/2014/main" id="{CDECE5EA-BBEA-58B7-60DE-BD7E2AED207E}"/>
              </a:ext>
            </a:extLst>
          </p:cNvPr>
          <p:cNvSpPr/>
          <p:nvPr/>
        </p:nvSpPr>
        <p:spPr>
          <a:xfrm>
            <a:off x="9581079" y="6156526"/>
            <a:ext cx="846161" cy="477672"/>
          </a:xfrm>
          <a:prstGeom prst="mathEqual">
            <a:avLst/>
          </a:prstGeom>
          <a:solidFill>
            <a:srgbClr val="699F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0C35E64-F94B-CEB5-E306-FC50DBDF1DFC}"/>
              </a:ext>
            </a:extLst>
          </p:cNvPr>
          <p:cNvSpPr/>
          <p:nvPr/>
        </p:nvSpPr>
        <p:spPr>
          <a:xfrm>
            <a:off x="10427240" y="5834106"/>
            <a:ext cx="1009934" cy="1009935"/>
          </a:xfrm>
          <a:prstGeom prst="ellipse">
            <a:avLst/>
          </a:prstGeom>
          <a:solidFill>
            <a:srgbClr val="699F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6%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9F538657-95D8-607B-0A41-5A44DB02CF84}"/>
              </a:ext>
            </a:extLst>
          </p:cNvPr>
          <p:cNvSpPr/>
          <p:nvPr/>
        </p:nvSpPr>
        <p:spPr>
          <a:xfrm flipH="1">
            <a:off x="7525720" y="3724904"/>
            <a:ext cx="2587752" cy="822960"/>
          </a:xfrm>
          <a:prstGeom prst="homePlate">
            <a:avLst/>
          </a:prstGeom>
          <a:solidFill>
            <a:srgbClr val="D52C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Participation barriers</a:t>
            </a:r>
          </a:p>
          <a:p>
            <a:pPr algn="ctr"/>
            <a:r>
              <a:rPr lang="en-US"/>
              <a:t>Limited promotion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F257C0FB-5688-9646-B8B9-2F4162893BF0}"/>
              </a:ext>
            </a:extLst>
          </p:cNvPr>
          <p:cNvSpPr/>
          <p:nvPr/>
        </p:nvSpPr>
        <p:spPr>
          <a:xfrm flipH="1">
            <a:off x="5779628" y="2570728"/>
            <a:ext cx="2587752" cy="822960"/>
          </a:xfrm>
          <a:prstGeom prst="homePlate">
            <a:avLst/>
          </a:prstGeom>
          <a:solidFill>
            <a:srgbClr val="D52C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Poor fit</a:t>
            </a:r>
          </a:p>
          <a:p>
            <a:pPr algn="ctr"/>
            <a:r>
              <a:rPr lang="en-US"/>
              <a:t>No implementation support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D1B23BE4-A7AA-D036-405D-FABAC2FDC48A}"/>
              </a:ext>
            </a:extLst>
          </p:cNvPr>
          <p:cNvSpPr/>
          <p:nvPr/>
        </p:nvSpPr>
        <p:spPr>
          <a:xfrm flipH="1">
            <a:off x="4083596" y="1401808"/>
            <a:ext cx="2590800" cy="822960"/>
          </a:xfrm>
          <a:prstGeom prst="homePlate">
            <a:avLst/>
          </a:prstGeom>
          <a:solidFill>
            <a:srgbClr val="D52C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Competing demands</a:t>
            </a:r>
          </a:p>
          <a:p>
            <a:pPr algn="ctr"/>
            <a:r>
              <a:rPr lang="en-US"/>
              <a:t>Burdensome programs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1A4E2CBE-A018-D909-0431-CEFAFC70A2A7}"/>
              </a:ext>
            </a:extLst>
          </p:cNvPr>
          <p:cNvSpPr/>
          <p:nvPr/>
        </p:nvSpPr>
        <p:spPr>
          <a:xfrm flipH="1">
            <a:off x="9271807" y="4958366"/>
            <a:ext cx="2587752" cy="822960"/>
          </a:xfrm>
          <a:prstGeom prst="homePlate">
            <a:avLst/>
          </a:prstGeom>
          <a:solidFill>
            <a:srgbClr val="D52C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Lower resources</a:t>
            </a:r>
          </a:p>
          <a:p>
            <a:pPr algn="ctr"/>
            <a:r>
              <a:rPr lang="en-US" dirty="0"/>
              <a:t>Lower capacity</a:t>
            </a:r>
          </a:p>
        </p:txBody>
      </p:sp>
      <p:sp>
        <p:nvSpPr>
          <p:cNvPr id="25" name="Arrow: Bent-Up 24">
            <a:extLst>
              <a:ext uri="{FF2B5EF4-FFF2-40B4-BE49-F238E27FC236}">
                <a16:creationId xmlns:a16="http://schemas.microsoft.com/office/drawing/2014/main" id="{8DAD54F8-E392-CEE2-AAAA-1DFCD2244A6E}"/>
              </a:ext>
            </a:extLst>
          </p:cNvPr>
          <p:cNvSpPr/>
          <p:nvPr/>
        </p:nvSpPr>
        <p:spPr>
          <a:xfrm rot="5400000">
            <a:off x="8424653" y="5602376"/>
            <a:ext cx="922338" cy="1574997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rgbClr val="CCE3D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BF5A0-2F19-62BB-4423-9865EB27D387}"/>
              </a:ext>
            </a:extLst>
          </p:cNvPr>
          <p:cNvSpPr txBox="1"/>
          <p:nvPr/>
        </p:nvSpPr>
        <p:spPr>
          <a:xfrm>
            <a:off x="0" y="6549940"/>
            <a:ext cx="4756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(Glasgow et al., 2019; re-aim.org) </a:t>
            </a:r>
          </a:p>
        </p:txBody>
      </p:sp>
    </p:spTree>
    <p:extLst>
      <p:ext uri="{BB962C8B-B14F-4D97-AF65-F5344CB8AC3E}">
        <p14:creationId xmlns:p14="http://schemas.microsoft.com/office/powerpoint/2010/main" val="339831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and white balance scale&#10;&#10;Description automatically generated">
            <a:extLst>
              <a:ext uri="{FF2B5EF4-FFF2-40B4-BE49-F238E27FC236}">
                <a16:creationId xmlns:a16="http://schemas.microsoft.com/office/drawing/2014/main" id="{70526628-6E6A-0DFA-29AB-396D0E56B6D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77308" y="1854172"/>
            <a:ext cx="6037384" cy="4673646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3FF1B5AB-1D77-3563-8842-DCA381466367}"/>
              </a:ext>
            </a:extLst>
          </p:cNvPr>
          <p:cNvSpPr/>
          <p:nvPr/>
        </p:nvSpPr>
        <p:spPr>
          <a:xfrm flipV="1">
            <a:off x="7748954" y="949564"/>
            <a:ext cx="914400" cy="1005840"/>
          </a:xfrm>
          <a:prstGeom prst="downArrow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D22891FA-26E2-FF6A-AA0D-E4D1AC61D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40"/>
            <a:ext cx="10515600" cy="1325563"/>
          </a:xfrm>
        </p:spPr>
        <p:txBody>
          <a:bodyPr/>
          <a:lstStyle/>
          <a:p>
            <a:r>
              <a:rPr lang="en-US"/>
              <a:t>Intervention-Generated Inequalities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44D0ED-4B7F-FF27-511F-8F92946BBA7D}"/>
              </a:ext>
            </a:extLst>
          </p:cNvPr>
          <p:cNvSpPr txBox="1"/>
          <p:nvPr/>
        </p:nvSpPr>
        <p:spPr>
          <a:xfrm>
            <a:off x="0" y="6480776"/>
            <a:ext cx="4756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(Lorenc et al., 2013; Hall et al., 2016) </a:t>
            </a:r>
          </a:p>
        </p:txBody>
      </p:sp>
    </p:spTree>
    <p:extLst>
      <p:ext uri="{BB962C8B-B14F-4D97-AF65-F5344CB8AC3E}">
        <p14:creationId xmlns:p14="http://schemas.microsoft.com/office/powerpoint/2010/main" val="26113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3D260F-3A9C-660C-F26B-0EC34D41CCA9}"/>
              </a:ext>
            </a:extLst>
          </p:cNvPr>
          <p:cNvSpPr/>
          <p:nvPr/>
        </p:nvSpPr>
        <p:spPr>
          <a:xfrm>
            <a:off x="891" y="-891"/>
            <a:ext cx="12195562" cy="6858222"/>
          </a:xfrm>
          <a:prstGeom prst="rect">
            <a:avLst/>
          </a:prstGeom>
          <a:solidFill>
            <a:srgbClr val="CC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037F067B-3C42-2BC3-6851-906E74BF0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" y="4332642"/>
            <a:ext cx="4472183" cy="2524134"/>
          </a:xfrm>
          <a:prstGeom prst="rect">
            <a:avLst/>
          </a:prstGeom>
        </p:spPr>
      </p:pic>
      <p:pic>
        <p:nvPicPr>
          <p:cNvPr id="3" name="Picture 2" descr="A blue square with a black border&#10;&#10;Description automatically generated">
            <a:extLst>
              <a:ext uri="{FF2B5EF4-FFF2-40B4-BE49-F238E27FC236}">
                <a16:creationId xmlns:a16="http://schemas.microsoft.com/office/drawing/2014/main" id="{88B8896B-798C-1117-FCAC-23775CA0E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910" y="4325833"/>
            <a:ext cx="4775199" cy="25332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5A798C-62CE-57B7-BE29-9DB88DB0C388}"/>
              </a:ext>
            </a:extLst>
          </p:cNvPr>
          <p:cNvSpPr txBox="1"/>
          <p:nvPr/>
        </p:nvSpPr>
        <p:spPr>
          <a:xfrm>
            <a:off x="487680" y="4991100"/>
            <a:ext cx="182238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>
                <a:solidFill>
                  <a:srgbClr val="CCE3DE"/>
                </a:solidFill>
              </a:rPr>
              <a:t>Research</a:t>
            </a:r>
            <a:endParaRPr lang="en-US">
              <a:solidFill>
                <a:srgbClr val="CCE3DE"/>
              </a:solidFill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845D26-8BDE-ADA7-849E-23AD39D630C7}"/>
              </a:ext>
            </a:extLst>
          </p:cNvPr>
          <p:cNvSpPr txBox="1"/>
          <p:nvPr/>
        </p:nvSpPr>
        <p:spPr>
          <a:xfrm>
            <a:off x="9914021" y="4991100"/>
            <a:ext cx="1790299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>
                <a:solidFill>
                  <a:srgbClr val="CCE3DE"/>
                </a:solidFill>
              </a:rPr>
              <a:t>Practice</a:t>
            </a:r>
            <a:endParaRPr lang="en-US">
              <a:solidFill>
                <a:srgbClr val="CCE3DE"/>
              </a:solidFill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981104-4A3A-E4DA-72B1-4511E07CF9FC}"/>
              </a:ext>
            </a:extLst>
          </p:cNvPr>
          <p:cNvSpPr txBox="1"/>
          <p:nvPr/>
        </p:nvSpPr>
        <p:spPr>
          <a:xfrm>
            <a:off x="2873610" y="4606647"/>
            <a:ext cx="62564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accent3"/>
                </a:solidFill>
              </a:rPr>
              <a:t>17 years</a:t>
            </a:r>
            <a:endParaRPr lang="en-US" sz="32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1F8085-FDAB-81AC-8DBC-EF8EA04DE55F}"/>
              </a:ext>
            </a:extLst>
          </p:cNvPr>
          <p:cNvCxnSpPr/>
          <p:nvPr/>
        </p:nvCxnSpPr>
        <p:spPr>
          <a:xfrm>
            <a:off x="4423246" y="4574906"/>
            <a:ext cx="3017520" cy="8912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B505BCA-4E8C-3577-63A3-B1C19223211B}"/>
              </a:ext>
            </a:extLst>
          </p:cNvPr>
          <p:cNvSpPr txBox="1"/>
          <p:nvPr/>
        </p:nvSpPr>
        <p:spPr>
          <a:xfrm>
            <a:off x="2355182" y="1746900"/>
            <a:ext cx="748163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dirty="0">
                <a:solidFill>
                  <a:srgbClr val="003049"/>
                </a:solidFill>
              </a:rPr>
              <a:t>Implementation Strategies</a:t>
            </a:r>
            <a:endParaRPr lang="en-US" sz="4400" dirty="0">
              <a:solidFill>
                <a:srgbClr val="003049"/>
              </a:solidFill>
              <a:ea typeface="Calibri"/>
              <a:cs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3604CA-942D-1D40-A103-47878AFE0E75}"/>
              </a:ext>
            </a:extLst>
          </p:cNvPr>
          <p:cNvSpPr txBox="1"/>
          <p:nvPr/>
        </p:nvSpPr>
        <p:spPr>
          <a:xfrm>
            <a:off x="-54611" y="6550223"/>
            <a:ext cx="31880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(Balas &amp; Boren, 2000; Morris et al., 2011) </a:t>
            </a:r>
          </a:p>
        </p:txBody>
      </p:sp>
      <p:pic>
        <p:nvPicPr>
          <p:cNvPr id="5" name="Graphic 4" descr="Bridge scene with solid fill">
            <a:extLst>
              <a:ext uri="{FF2B5EF4-FFF2-40B4-BE49-F238E27FC236}">
                <a16:creationId xmlns:a16="http://schemas.microsoft.com/office/drawing/2014/main" id="{480CF6E9-C79C-A6F8-410E-B935C4C378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6529"/>
          <a:stretch/>
        </p:blipFill>
        <p:spPr>
          <a:xfrm>
            <a:off x="1005490" y="2137885"/>
            <a:ext cx="10181015" cy="241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1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SCN_2023">
  <a:themeElements>
    <a:clrScheme name="615752">
      <a:dk1>
        <a:srgbClr val="38302E"/>
      </a:dk1>
      <a:lt1>
        <a:srgbClr val="FFFFFF"/>
      </a:lt1>
      <a:dk2>
        <a:srgbClr val="615751"/>
      </a:dk2>
      <a:lt2>
        <a:srgbClr val="E7E6E6"/>
      </a:lt2>
      <a:accent1>
        <a:srgbClr val="012F48"/>
      </a:accent1>
      <a:accent2>
        <a:srgbClr val="3A7D96"/>
      </a:accent2>
      <a:accent3>
        <a:srgbClr val="D72727"/>
      </a:accent3>
      <a:accent4>
        <a:srgbClr val="63791E"/>
      </a:accent4>
      <a:accent5>
        <a:srgbClr val="513349"/>
      </a:accent5>
      <a:accent6>
        <a:srgbClr val="FAA63A"/>
      </a:accent6>
      <a:hlink>
        <a:srgbClr val="3C7D96"/>
      </a:hlink>
      <a:folHlink>
        <a:srgbClr val="52324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SCN_2023" id="{D6704B07-FF76-1243-A63D-0136B86A158D}" vid="{A00BDCBD-EFF3-9840-9AAF-EB24284EC9A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F74D1A8DAA8441A633627D1BFA10ED" ma:contentTypeVersion="14" ma:contentTypeDescription="Create a new document." ma:contentTypeScope="" ma:versionID="90d599f3f677158393cdee667b8b7682">
  <xsd:schema xmlns:xsd="http://www.w3.org/2001/XMLSchema" xmlns:xs="http://www.w3.org/2001/XMLSchema" xmlns:p="http://schemas.microsoft.com/office/2006/metadata/properties" xmlns:ns2="208c1311-9cf9-4827-84b2-8b41672c9f32" xmlns:ns3="749cc1ab-be5c-42ce-9945-cb7d03ac2631" targetNamespace="http://schemas.microsoft.com/office/2006/metadata/properties" ma:root="true" ma:fieldsID="8bef79f017a6bf8d462cb7e1d56cc9bb" ns2:_="" ns3:_="">
    <xsd:import namespace="208c1311-9cf9-4827-84b2-8b41672c9f32"/>
    <xsd:import namespace="749cc1ab-be5c-42ce-9945-cb7d03ac26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8c1311-9cf9-4827-84b2-8b41672c9f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eb32ca1-1689-4335-b27e-fdb7cbb1e9e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9cc1ab-be5c-42ce-9945-cb7d03ac263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8c6c809-b533-4293-b2e4-152c926368dc}" ma:internalName="TaxCatchAll" ma:showField="CatchAllData" ma:web="749cc1ab-be5c-42ce-9945-cb7d03ac26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08c1311-9cf9-4827-84b2-8b41672c9f32">
      <Terms xmlns="http://schemas.microsoft.com/office/infopath/2007/PartnerControls"/>
    </lcf76f155ced4ddcb4097134ff3c332f>
    <TaxCatchAll xmlns="749cc1ab-be5c-42ce-9945-cb7d03ac2631" xsi:nil="true"/>
  </documentManagement>
</p:properties>
</file>

<file path=customXml/itemProps1.xml><?xml version="1.0" encoding="utf-8"?>
<ds:datastoreItem xmlns:ds="http://schemas.openxmlformats.org/officeDocument/2006/customXml" ds:itemID="{90B8D37C-13BE-47B0-8B43-290980309890}"/>
</file>

<file path=customXml/itemProps2.xml><?xml version="1.0" encoding="utf-8"?>
<ds:datastoreItem xmlns:ds="http://schemas.openxmlformats.org/officeDocument/2006/customXml" ds:itemID="{F152285B-54E5-4ECE-9F8D-1784BEBCB6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E36FDD-1207-4A39-AF8D-03E1E13C83E0}">
  <ds:schemaRefs>
    <ds:schemaRef ds:uri="208c1311-9cf9-4827-84b2-8b41672c9f32"/>
    <ds:schemaRef ds:uri="749cc1ab-be5c-42ce-9945-cb7d03ac263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THEME_GSCN_2023</Template>
  <TotalTime>450</TotalTime>
  <Words>1354</Words>
  <Application>Microsoft Office PowerPoint</Application>
  <PresentationFormat>Widescreen</PresentationFormat>
  <Paragraphs>269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Office Theme</vt:lpstr>
      <vt:lpstr>GSCN_2023</vt:lpstr>
      <vt:lpstr>1_Office Theme</vt:lpstr>
      <vt:lpstr>Implementation Strategies Adapted for Communities:   Enhancing Health Equity Through a New Compilation</vt:lpstr>
      <vt:lpstr>Our Team + Funding</vt:lpstr>
      <vt:lpstr>Overview</vt:lpstr>
      <vt:lpstr>PowerPoint Presentation</vt:lpstr>
      <vt:lpstr>The program’s supposed to be four weekly classes, but that’s too much driving… I combined it all into a Saturday workshop.</vt:lpstr>
      <vt:lpstr>PowerPoint Presentation</vt:lpstr>
      <vt:lpstr>PowerPoint Presentation</vt:lpstr>
      <vt:lpstr>Intervention-Generated Inequalities</vt:lpstr>
      <vt:lpstr>PowerPoint Presentation</vt:lpstr>
      <vt:lpstr>Non-scientific  implementation science language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Methods</vt:lpstr>
      <vt:lpstr>Screening criteria</vt:lpstr>
      <vt:lpstr>Semi-Structured Interview Questions</vt:lpstr>
      <vt:lpstr>Analysis</vt:lpstr>
      <vt:lpstr>Interviewee Characteristics (N=18)</vt:lpstr>
      <vt:lpstr>PowerPoint Presentation</vt:lpstr>
      <vt:lpstr>PowerPoint Presentation</vt:lpstr>
      <vt:lpstr>PowerPoint Presentation</vt:lpstr>
      <vt:lpstr>Implementation Strategies by RE-AIM Dimension</vt:lpstr>
      <vt:lpstr>PowerPoint Presentation</vt:lpstr>
      <vt:lpstr>PowerPoint Presentation</vt:lpstr>
      <vt:lpstr>Panel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Laura Balis</cp:lastModifiedBy>
  <cp:revision>3</cp:revision>
  <dcterms:created xsi:type="dcterms:W3CDTF">2016-03-31T14:10:00Z</dcterms:created>
  <dcterms:modified xsi:type="dcterms:W3CDTF">2023-09-21T17:59:24Z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700.000000000000</vt:lpwstr>
  </property>
  <property fmtid="{D5CDD505-2E9C-101B-9397-08002B2CF9AE}" pid="3" name="ContentTypeId">
    <vt:lpwstr>0x01010092F74D1A8DAA8441A633627D1BFA10ED</vt:lpwstr>
  </property>
  <property fmtid="{D5CDD505-2E9C-101B-9397-08002B2CF9AE}" pid="4" name="MediaServiceImageTags">
    <vt:lpwstr/>
  </property>
</Properties>
</file>