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31.jpg" ContentType="image/jp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70"/>
  </p:notesMasterIdLst>
  <p:sldIdLst>
    <p:sldId id="1436" r:id="rId6"/>
    <p:sldId id="270" r:id="rId7"/>
    <p:sldId id="1435" r:id="rId8"/>
    <p:sldId id="256" r:id="rId9"/>
    <p:sldId id="1437" r:id="rId10"/>
    <p:sldId id="1119" r:id="rId11"/>
    <p:sldId id="1357" r:id="rId12"/>
    <p:sldId id="1306" r:id="rId13"/>
    <p:sldId id="343" r:id="rId14"/>
    <p:sldId id="1319" r:id="rId15"/>
    <p:sldId id="1358" r:id="rId16"/>
    <p:sldId id="1423" r:id="rId17"/>
    <p:sldId id="1360" r:id="rId18"/>
    <p:sldId id="1361" r:id="rId19"/>
    <p:sldId id="1362" r:id="rId20"/>
    <p:sldId id="1370" r:id="rId21"/>
    <p:sldId id="1372" r:id="rId22"/>
    <p:sldId id="1385" r:id="rId23"/>
    <p:sldId id="1389" r:id="rId24"/>
    <p:sldId id="1363" r:id="rId25"/>
    <p:sldId id="1364" r:id="rId26"/>
    <p:sldId id="1365" r:id="rId27"/>
    <p:sldId id="1366" r:id="rId28"/>
    <p:sldId id="1368" r:id="rId29"/>
    <p:sldId id="1392" r:id="rId30"/>
    <p:sldId id="1393" r:id="rId31"/>
    <p:sldId id="1290" r:id="rId32"/>
    <p:sldId id="1289" r:id="rId33"/>
    <p:sldId id="1371" r:id="rId34"/>
    <p:sldId id="1394" r:id="rId35"/>
    <p:sldId id="1406" r:id="rId36"/>
    <p:sldId id="1407" r:id="rId37"/>
    <p:sldId id="1412" r:id="rId38"/>
    <p:sldId id="1440" r:id="rId39"/>
    <p:sldId id="1439" r:id="rId40"/>
    <p:sldId id="1413" r:id="rId41"/>
    <p:sldId id="1414" r:id="rId42"/>
    <p:sldId id="1431" r:id="rId43"/>
    <p:sldId id="1434" r:id="rId44"/>
    <p:sldId id="1433" r:id="rId45"/>
    <p:sldId id="1432" r:id="rId46"/>
    <p:sldId id="1404" r:id="rId47"/>
    <p:sldId id="1417" r:id="rId48"/>
    <p:sldId id="1359" r:id="rId49"/>
    <p:sldId id="1418" r:id="rId50"/>
    <p:sldId id="1419" r:id="rId51"/>
    <p:sldId id="304" r:id="rId52"/>
    <p:sldId id="310" r:id="rId53"/>
    <p:sldId id="1438" r:id="rId54"/>
    <p:sldId id="276" r:id="rId55"/>
    <p:sldId id="1422" r:id="rId56"/>
    <p:sldId id="354" r:id="rId57"/>
    <p:sldId id="1355" r:id="rId58"/>
    <p:sldId id="257" r:id="rId59"/>
    <p:sldId id="327" r:id="rId60"/>
    <p:sldId id="311" r:id="rId61"/>
    <p:sldId id="1209" r:id="rId62"/>
    <p:sldId id="1429" r:id="rId63"/>
    <p:sldId id="1426" r:id="rId64"/>
    <p:sldId id="284" r:id="rId65"/>
    <p:sldId id="1391" r:id="rId66"/>
    <p:sldId id="1428" r:id="rId67"/>
    <p:sldId id="342" r:id="rId68"/>
    <p:sldId id="142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C"/>
    <a:srgbClr val="C7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9315" autoAdjust="0"/>
  </p:normalViewPr>
  <p:slideViewPr>
    <p:cSldViewPr snapToGrid="0">
      <p:cViewPr varScale="1">
        <p:scale>
          <a:sx n="113" d="100"/>
          <a:sy n="113" d="100"/>
        </p:scale>
        <p:origin x="1720" y="176"/>
      </p:cViewPr>
      <p:guideLst/>
    </p:cSldViewPr>
  </p:slideViewPr>
  <p:outlineViewPr>
    <p:cViewPr>
      <p:scale>
        <a:sx n="33" d="100"/>
        <a:sy n="33" d="100"/>
      </p:scale>
      <p:origin x="0" y="-20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AECAE-3E26-4AC2-B5BF-35697DCFCD66}" type="doc">
      <dgm:prSet loTypeId="urn:microsoft.com/office/officeart/2008/layout/Lin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5EB1F56A-5516-46A2-9417-FF7A2A97E860}">
      <dgm:prSet custT="1"/>
      <dgm:spPr/>
      <dgm:t>
        <a:bodyPr/>
        <a:lstStyle/>
        <a:p>
          <a:r>
            <a:rPr lang="en-US" sz="2400" dirty="0"/>
            <a:t>Co-creation and Engagement</a:t>
          </a:r>
        </a:p>
      </dgm:t>
    </dgm:pt>
    <dgm:pt modelId="{3DD777FF-B62D-4EE5-846E-0985F46BBD01}" type="parTrans" cxnId="{FEC504B8-1A80-4343-8200-131D9FDE6797}">
      <dgm:prSet/>
      <dgm:spPr/>
      <dgm:t>
        <a:bodyPr/>
        <a:lstStyle/>
        <a:p>
          <a:endParaRPr lang="en-US" sz="2800"/>
        </a:p>
      </dgm:t>
    </dgm:pt>
    <dgm:pt modelId="{7951E021-3063-4974-B9FB-91BAAE76A4B8}" type="sibTrans" cxnId="{FEC504B8-1A80-4343-8200-131D9FDE6797}">
      <dgm:prSet/>
      <dgm:spPr/>
      <dgm:t>
        <a:bodyPr/>
        <a:lstStyle/>
        <a:p>
          <a:endParaRPr lang="en-US" sz="2800"/>
        </a:p>
      </dgm:t>
    </dgm:pt>
    <dgm:pt modelId="{543F3CEE-EA6E-44CF-A3A2-CE7C65F4515E}">
      <dgm:prSet custT="1"/>
      <dgm:spPr/>
      <dgm:t>
        <a:bodyPr/>
        <a:lstStyle/>
        <a:p>
          <a:r>
            <a:rPr lang="en-US" sz="2400"/>
            <a:t>Reach and Equity</a:t>
          </a:r>
        </a:p>
      </dgm:t>
    </dgm:pt>
    <dgm:pt modelId="{C9BC3D0E-E571-4810-88B0-EF557FD9C3B6}" type="parTrans" cxnId="{B19513C2-3602-4C05-8573-968D330CDF03}">
      <dgm:prSet/>
      <dgm:spPr/>
      <dgm:t>
        <a:bodyPr/>
        <a:lstStyle/>
        <a:p>
          <a:endParaRPr lang="en-US" sz="2800"/>
        </a:p>
      </dgm:t>
    </dgm:pt>
    <dgm:pt modelId="{110F8B1A-E94C-4F1A-BFE7-9562AA3DAC37}" type="sibTrans" cxnId="{B19513C2-3602-4C05-8573-968D330CDF03}">
      <dgm:prSet/>
      <dgm:spPr/>
      <dgm:t>
        <a:bodyPr/>
        <a:lstStyle/>
        <a:p>
          <a:endParaRPr lang="en-US" sz="2800"/>
        </a:p>
      </dgm:t>
    </dgm:pt>
    <dgm:pt modelId="{82A96C9C-4F5D-40BF-92C8-E691C212EFEC}">
      <dgm:prSet custT="1"/>
      <dgm:spPr/>
      <dgm:t>
        <a:bodyPr/>
        <a:lstStyle/>
        <a:p>
          <a:r>
            <a:rPr lang="en-US" sz="2400" dirty="0"/>
            <a:t>Feasibility and Generalizability</a:t>
          </a:r>
        </a:p>
      </dgm:t>
    </dgm:pt>
    <dgm:pt modelId="{BC0D58BC-A457-4625-B022-CC71292183F2}" type="parTrans" cxnId="{55793DE2-0D44-40BF-8ED0-AFAAD31DF16F}">
      <dgm:prSet/>
      <dgm:spPr/>
      <dgm:t>
        <a:bodyPr/>
        <a:lstStyle/>
        <a:p>
          <a:endParaRPr lang="en-US" sz="2800"/>
        </a:p>
      </dgm:t>
    </dgm:pt>
    <dgm:pt modelId="{BEACF336-D3F8-4BBF-95DB-8C82953D7E2C}" type="sibTrans" cxnId="{55793DE2-0D44-40BF-8ED0-AFAAD31DF16F}">
      <dgm:prSet/>
      <dgm:spPr/>
      <dgm:t>
        <a:bodyPr/>
        <a:lstStyle/>
        <a:p>
          <a:endParaRPr lang="en-US" sz="2800"/>
        </a:p>
      </dgm:t>
    </dgm:pt>
    <dgm:pt modelId="{E54A996B-5F00-4501-9171-9D8D127CB0C2}">
      <dgm:prSet custT="1"/>
      <dgm:spPr/>
      <dgm:t>
        <a:bodyPr/>
        <a:lstStyle/>
        <a:p>
          <a:r>
            <a:rPr lang="en-US" sz="2400"/>
            <a:t>Speed of research vs. practice</a:t>
          </a:r>
        </a:p>
      </dgm:t>
    </dgm:pt>
    <dgm:pt modelId="{CA66CF9D-F45C-4F88-9857-EAABD4F1F242}" type="parTrans" cxnId="{F722D758-0951-4BC0-81C1-8F7FD13E8734}">
      <dgm:prSet/>
      <dgm:spPr/>
      <dgm:t>
        <a:bodyPr/>
        <a:lstStyle/>
        <a:p>
          <a:endParaRPr lang="en-US" sz="2800"/>
        </a:p>
      </dgm:t>
    </dgm:pt>
    <dgm:pt modelId="{6B09B912-7BC3-4A53-9E6A-7D5DAEF203D1}" type="sibTrans" cxnId="{F722D758-0951-4BC0-81C1-8F7FD13E8734}">
      <dgm:prSet/>
      <dgm:spPr/>
      <dgm:t>
        <a:bodyPr/>
        <a:lstStyle/>
        <a:p>
          <a:endParaRPr lang="en-US" sz="2800"/>
        </a:p>
      </dgm:t>
    </dgm:pt>
    <dgm:pt modelId="{89B2E8C3-15A6-4194-8600-9A63E0651B6E}">
      <dgm:prSet custT="1"/>
      <dgm:spPr/>
      <dgm:t>
        <a:bodyPr/>
        <a:lstStyle/>
        <a:p>
          <a:r>
            <a:rPr lang="en-US" sz="2400"/>
            <a:t>Costs</a:t>
          </a:r>
        </a:p>
      </dgm:t>
    </dgm:pt>
    <dgm:pt modelId="{AD9BC417-677B-4D87-978E-F4FD754E224E}" type="parTrans" cxnId="{EB066831-8C26-4B51-BA91-4402EA86308D}">
      <dgm:prSet/>
      <dgm:spPr/>
      <dgm:t>
        <a:bodyPr/>
        <a:lstStyle/>
        <a:p>
          <a:endParaRPr lang="en-US" sz="2800"/>
        </a:p>
      </dgm:t>
    </dgm:pt>
    <dgm:pt modelId="{4B5DEEFF-899B-4BC9-A924-234AE88D50C7}" type="sibTrans" cxnId="{EB066831-8C26-4B51-BA91-4402EA86308D}">
      <dgm:prSet/>
      <dgm:spPr/>
      <dgm:t>
        <a:bodyPr/>
        <a:lstStyle/>
        <a:p>
          <a:endParaRPr lang="en-US" sz="2800"/>
        </a:p>
      </dgm:t>
    </dgm:pt>
    <dgm:pt modelId="{1D36EB16-A3AA-4904-B1A1-D1A602EBE6EC}">
      <dgm:prSet custT="1"/>
      <dgm:spPr/>
      <dgm:t>
        <a:bodyPr/>
        <a:lstStyle/>
        <a:p>
          <a:r>
            <a:rPr lang="en-US" sz="2400"/>
            <a:t>Adaptations</a:t>
          </a:r>
        </a:p>
      </dgm:t>
    </dgm:pt>
    <dgm:pt modelId="{44FB1569-FE1D-4927-8262-50CF740C2FFF}" type="parTrans" cxnId="{5B5BBF9F-5F7B-4B68-A124-F24F7149E3B0}">
      <dgm:prSet/>
      <dgm:spPr/>
      <dgm:t>
        <a:bodyPr/>
        <a:lstStyle/>
        <a:p>
          <a:endParaRPr lang="en-US" sz="2800"/>
        </a:p>
      </dgm:t>
    </dgm:pt>
    <dgm:pt modelId="{EDBC830D-96C3-4378-A1ED-F99F53CF3196}" type="sibTrans" cxnId="{5B5BBF9F-5F7B-4B68-A124-F24F7149E3B0}">
      <dgm:prSet/>
      <dgm:spPr/>
      <dgm:t>
        <a:bodyPr/>
        <a:lstStyle/>
        <a:p>
          <a:endParaRPr lang="en-US" sz="2800"/>
        </a:p>
      </dgm:t>
    </dgm:pt>
    <dgm:pt modelId="{4639BB70-3A50-417B-9393-486D1FEB403A}">
      <dgm:prSet custT="1"/>
      <dgm:spPr/>
      <dgm:t>
        <a:bodyPr/>
        <a:lstStyle/>
        <a:p>
          <a:r>
            <a:rPr lang="en-US" sz="2400" i="1" dirty="0"/>
            <a:t>Integrating all the above while being practical; rigorous and ‘balanced’ on internal and external validity; and not creating unintended consequences</a:t>
          </a:r>
          <a:endParaRPr lang="en-US" sz="2400" dirty="0"/>
        </a:p>
      </dgm:t>
    </dgm:pt>
    <dgm:pt modelId="{72B8B8AD-D2A1-4EF0-9EB9-A2641D24AC04}" type="parTrans" cxnId="{E0059B13-E291-424F-B79E-F6EF0FB4163B}">
      <dgm:prSet/>
      <dgm:spPr/>
      <dgm:t>
        <a:bodyPr/>
        <a:lstStyle/>
        <a:p>
          <a:endParaRPr lang="en-US" sz="2800"/>
        </a:p>
      </dgm:t>
    </dgm:pt>
    <dgm:pt modelId="{C9176F83-4F1C-44D4-A06F-3CE040AE121E}" type="sibTrans" cxnId="{E0059B13-E291-424F-B79E-F6EF0FB4163B}">
      <dgm:prSet/>
      <dgm:spPr/>
      <dgm:t>
        <a:bodyPr/>
        <a:lstStyle/>
        <a:p>
          <a:endParaRPr lang="en-US" sz="2800"/>
        </a:p>
      </dgm:t>
    </dgm:pt>
    <dgm:pt modelId="{AD4E918C-1CCE-43EA-9DCF-D5262D261CB3}" type="pres">
      <dgm:prSet presAssocID="{9CEAECAE-3E26-4AC2-B5BF-35697DCFCD66}" presName="vert0" presStyleCnt="0">
        <dgm:presLayoutVars>
          <dgm:dir/>
          <dgm:animOne val="branch"/>
          <dgm:animLvl val="lvl"/>
        </dgm:presLayoutVars>
      </dgm:prSet>
      <dgm:spPr/>
    </dgm:pt>
    <dgm:pt modelId="{D81FDC1C-5D4B-4AB8-A218-01D8CFC75A91}" type="pres">
      <dgm:prSet presAssocID="{5EB1F56A-5516-46A2-9417-FF7A2A97E860}" presName="thickLine" presStyleLbl="alignNode1" presStyleIdx="0" presStyleCnt="7"/>
      <dgm:spPr/>
    </dgm:pt>
    <dgm:pt modelId="{8811EE77-B1F1-44BD-BEE6-8DBF93D91A1E}" type="pres">
      <dgm:prSet presAssocID="{5EB1F56A-5516-46A2-9417-FF7A2A97E860}" presName="horz1" presStyleCnt="0"/>
      <dgm:spPr/>
    </dgm:pt>
    <dgm:pt modelId="{D869E6EF-1744-4996-8899-20B36C056728}" type="pres">
      <dgm:prSet presAssocID="{5EB1F56A-5516-46A2-9417-FF7A2A97E860}" presName="tx1" presStyleLbl="revTx" presStyleIdx="0" presStyleCnt="7"/>
      <dgm:spPr/>
    </dgm:pt>
    <dgm:pt modelId="{B48DDEFD-8EEB-4C58-B1EC-8AC9156472CF}" type="pres">
      <dgm:prSet presAssocID="{5EB1F56A-5516-46A2-9417-FF7A2A97E860}" presName="vert1" presStyleCnt="0"/>
      <dgm:spPr/>
    </dgm:pt>
    <dgm:pt modelId="{C66D20AE-B5F8-46FF-B135-8427A5EE52D3}" type="pres">
      <dgm:prSet presAssocID="{543F3CEE-EA6E-44CF-A3A2-CE7C65F4515E}" presName="thickLine" presStyleLbl="alignNode1" presStyleIdx="1" presStyleCnt="7"/>
      <dgm:spPr/>
    </dgm:pt>
    <dgm:pt modelId="{7183D9A3-AE82-43B2-8D16-02EB2BFA7021}" type="pres">
      <dgm:prSet presAssocID="{543F3CEE-EA6E-44CF-A3A2-CE7C65F4515E}" presName="horz1" presStyleCnt="0"/>
      <dgm:spPr/>
    </dgm:pt>
    <dgm:pt modelId="{1BF128FF-6A5F-435A-A35B-4E4BB98733C8}" type="pres">
      <dgm:prSet presAssocID="{543F3CEE-EA6E-44CF-A3A2-CE7C65F4515E}" presName="tx1" presStyleLbl="revTx" presStyleIdx="1" presStyleCnt="7"/>
      <dgm:spPr/>
    </dgm:pt>
    <dgm:pt modelId="{6AC75D77-B6DE-4C5A-A957-FA229E578AAB}" type="pres">
      <dgm:prSet presAssocID="{543F3CEE-EA6E-44CF-A3A2-CE7C65F4515E}" presName="vert1" presStyleCnt="0"/>
      <dgm:spPr/>
    </dgm:pt>
    <dgm:pt modelId="{0A95A01D-22ED-4F23-BE10-05A117CF2CAA}" type="pres">
      <dgm:prSet presAssocID="{82A96C9C-4F5D-40BF-92C8-E691C212EFEC}" presName="thickLine" presStyleLbl="alignNode1" presStyleIdx="2" presStyleCnt="7"/>
      <dgm:spPr/>
    </dgm:pt>
    <dgm:pt modelId="{ABD07C9B-6EEF-416D-820C-3F95D8C4372A}" type="pres">
      <dgm:prSet presAssocID="{82A96C9C-4F5D-40BF-92C8-E691C212EFEC}" presName="horz1" presStyleCnt="0"/>
      <dgm:spPr/>
    </dgm:pt>
    <dgm:pt modelId="{EA0CC738-CFFA-4E08-A1BD-80D36A131F02}" type="pres">
      <dgm:prSet presAssocID="{82A96C9C-4F5D-40BF-92C8-E691C212EFEC}" presName="tx1" presStyleLbl="revTx" presStyleIdx="2" presStyleCnt="7"/>
      <dgm:spPr/>
    </dgm:pt>
    <dgm:pt modelId="{B4EE6996-17B9-4CC7-9282-F995EB026362}" type="pres">
      <dgm:prSet presAssocID="{82A96C9C-4F5D-40BF-92C8-E691C212EFEC}" presName="vert1" presStyleCnt="0"/>
      <dgm:spPr/>
    </dgm:pt>
    <dgm:pt modelId="{3386708C-9509-406D-A766-5BE467298091}" type="pres">
      <dgm:prSet presAssocID="{E54A996B-5F00-4501-9171-9D8D127CB0C2}" presName="thickLine" presStyleLbl="alignNode1" presStyleIdx="3" presStyleCnt="7"/>
      <dgm:spPr/>
    </dgm:pt>
    <dgm:pt modelId="{196F94FC-29FC-4877-9B11-6118E9E93EC4}" type="pres">
      <dgm:prSet presAssocID="{E54A996B-5F00-4501-9171-9D8D127CB0C2}" presName="horz1" presStyleCnt="0"/>
      <dgm:spPr/>
    </dgm:pt>
    <dgm:pt modelId="{0A9C652B-FAD0-46AD-9679-D684AFAB2E35}" type="pres">
      <dgm:prSet presAssocID="{E54A996B-5F00-4501-9171-9D8D127CB0C2}" presName="tx1" presStyleLbl="revTx" presStyleIdx="3" presStyleCnt="7"/>
      <dgm:spPr/>
    </dgm:pt>
    <dgm:pt modelId="{A46882F7-DD8B-4BAF-884A-7FA020C67225}" type="pres">
      <dgm:prSet presAssocID="{E54A996B-5F00-4501-9171-9D8D127CB0C2}" presName="vert1" presStyleCnt="0"/>
      <dgm:spPr/>
    </dgm:pt>
    <dgm:pt modelId="{A8D4A42F-FD49-4FA5-A770-34950630655F}" type="pres">
      <dgm:prSet presAssocID="{89B2E8C3-15A6-4194-8600-9A63E0651B6E}" presName="thickLine" presStyleLbl="alignNode1" presStyleIdx="4" presStyleCnt="7"/>
      <dgm:spPr/>
    </dgm:pt>
    <dgm:pt modelId="{036CE99D-45FF-45A7-A305-C7E679563740}" type="pres">
      <dgm:prSet presAssocID="{89B2E8C3-15A6-4194-8600-9A63E0651B6E}" presName="horz1" presStyleCnt="0"/>
      <dgm:spPr/>
    </dgm:pt>
    <dgm:pt modelId="{C0198F27-10B2-4C79-B76A-7AF51BBF2822}" type="pres">
      <dgm:prSet presAssocID="{89B2E8C3-15A6-4194-8600-9A63E0651B6E}" presName="tx1" presStyleLbl="revTx" presStyleIdx="4" presStyleCnt="7"/>
      <dgm:spPr/>
    </dgm:pt>
    <dgm:pt modelId="{A81E6B43-8F6B-4E49-9DE1-808A6BFDCA4C}" type="pres">
      <dgm:prSet presAssocID="{89B2E8C3-15A6-4194-8600-9A63E0651B6E}" presName="vert1" presStyleCnt="0"/>
      <dgm:spPr/>
    </dgm:pt>
    <dgm:pt modelId="{FF9201EB-0106-42CA-8AEC-FEEFC919559A}" type="pres">
      <dgm:prSet presAssocID="{1D36EB16-A3AA-4904-B1A1-D1A602EBE6EC}" presName="thickLine" presStyleLbl="alignNode1" presStyleIdx="5" presStyleCnt="7"/>
      <dgm:spPr/>
    </dgm:pt>
    <dgm:pt modelId="{A33CF361-F3FD-4F38-86B7-40B78F18B383}" type="pres">
      <dgm:prSet presAssocID="{1D36EB16-A3AA-4904-B1A1-D1A602EBE6EC}" presName="horz1" presStyleCnt="0"/>
      <dgm:spPr/>
    </dgm:pt>
    <dgm:pt modelId="{C05AAE18-0097-4FCE-B277-3934E83CFA01}" type="pres">
      <dgm:prSet presAssocID="{1D36EB16-A3AA-4904-B1A1-D1A602EBE6EC}" presName="tx1" presStyleLbl="revTx" presStyleIdx="5" presStyleCnt="7"/>
      <dgm:spPr/>
    </dgm:pt>
    <dgm:pt modelId="{AF7785D3-70CC-450A-BC04-4F1D50F7C9F6}" type="pres">
      <dgm:prSet presAssocID="{1D36EB16-A3AA-4904-B1A1-D1A602EBE6EC}" presName="vert1" presStyleCnt="0"/>
      <dgm:spPr/>
    </dgm:pt>
    <dgm:pt modelId="{833D1011-C365-4701-B687-D292CE73CB8C}" type="pres">
      <dgm:prSet presAssocID="{4639BB70-3A50-417B-9393-486D1FEB403A}" presName="thickLine" presStyleLbl="alignNode1" presStyleIdx="6" presStyleCnt="7"/>
      <dgm:spPr/>
    </dgm:pt>
    <dgm:pt modelId="{3B3730B1-B4D0-4A70-A231-70C86BE9A6E0}" type="pres">
      <dgm:prSet presAssocID="{4639BB70-3A50-417B-9393-486D1FEB403A}" presName="horz1" presStyleCnt="0"/>
      <dgm:spPr/>
    </dgm:pt>
    <dgm:pt modelId="{778F0352-E798-4F71-B170-BD27C33BF68E}" type="pres">
      <dgm:prSet presAssocID="{4639BB70-3A50-417B-9393-486D1FEB403A}" presName="tx1" presStyleLbl="revTx" presStyleIdx="6" presStyleCnt="7"/>
      <dgm:spPr/>
    </dgm:pt>
    <dgm:pt modelId="{5ABA232B-FDF2-4B1A-9F7E-76209FA1A24F}" type="pres">
      <dgm:prSet presAssocID="{4639BB70-3A50-417B-9393-486D1FEB403A}" presName="vert1" presStyleCnt="0"/>
      <dgm:spPr/>
    </dgm:pt>
  </dgm:ptLst>
  <dgm:cxnLst>
    <dgm:cxn modelId="{C752B511-6127-4803-86B4-2C2A39F6E28D}" type="presOf" srcId="{E54A996B-5F00-4501-9171-9D8D127CB0C2}" destId="{0A9C652B-FAD0-46AD-9679-D684AFAB2E35}" srcOrd="0" destOrd="0" presId="urn:microsoft.com/office/officeart/2008/layout/LinedList"/>
    <dgm:cxn modelId="{E0059B13-E291-424F-B79E-F6EF0FB4163B}" srcId="{9CEAECAE-3E26-4AC2-B5BF-35697DCFCD66}" destId="{4639BB70-3A50-417B-9393-486D1FEB403A}" srcOrd="6" destOrd="0" parTransId="{72B8B8AD-D2A1-4EF0-9EB9-A2641D24AC04}" sibTransId="{C9176F83-4F1C-44D4-A06F-3CE040AE121E}"/>
    <dgm:cxn modelId="{FC04F915-68DD-479E-BB78-93F17C4CC847}" type="presOf" srcId="{5EB1F56A-5516-46A2-9417-FF7A2A97E860}" destId="{D869E6EF-1744-4996-8899-20B36C056728}" srcOrd="0" destOrd="0" presId="urn:microsoft.com/office/officeart/2008/layout/LinedList"/>
    <dgm:cxn modelId="{EB066831-8C26-4B51-BA91-4402EA86308D}" srcId="{9CEAECAE-3E26-4AC2-B5BF-35697DCFCD66}" destId="{89B2E8C3-15A6-4194-8600-9A63E0651B6E}" srcOrd="4" destOrd="0" parTransId="{AD9BC417-677B-4D87-978E-F4FD754E224E}" sibTransId="{4B5DEEFF-899B-4BC9-A924-234AE88D50C7}"/>
    <dgm:cxn modelId="{2025553E-F308-4E2E-B45D-8B26655C378F}" type="presOf" srcId="{543F3CEE-EA6E-44CF-A3A2-CE7C65F4515E}" destId="{1BF128FF-6A5F-435A-A35B-4E4BB98733C8}" srcOrd="0" destOrd="0" presId="urn:microsoft.com/office/officeart/2008/layout/LinedList"/>
    <dgm:cxn modelId="{95BE7142-13AA-4EEA-80D7-2C7A953DC254}" type="presOf" srcId="{9CEAECAE-3E26-4AC2-B5BF-35697DCFCD66}" destId="{AD4E918C-1CCE-43EA-9DCF-D5262D261CB3}" srcOrd="0" destOrd="0" presId="urn:microsoft.com/office/officeart/2008/layout/LinedList"/>
    <dgm:cxn modelId="{18196355-7231-47C8-B35D-B4E0334EF329}" type="presOf" srcId="{82A96C9C-4F5D-40BF-92C8-E691C212EFEC}" destId="{EA0CC738-CFFA-4E08-A1BD-80D36A131F02}" srcOrd="0" destOrd="0" presId="urn:microsoft.com/office/officeart/2008/layout/LinedList"/>
    <dgm:cxn modelId="{F722D758-0951-4BC0-81C1-8F7FD13E8734}" srcId="{9CEAECAE-3E26-4AC2-B5BF-35697DCFCD66}" destId="{E54A996B-5F00-4501-9171-9D8D127CB0C2}" srcOrd="3" destOrd="0" parTransId="{CA66CF9D-F45C-4F88-9857-EAABD4F1F242}" sibTransId="{6B09B912-7BC3-4A53-9E6A-7D5DAEF203D1}"/>
    <dgm:cxn modelId="{7A843599-42C0-4AE9-8D54-30B954448170}" type="presOf" srcId="{1D36EB16-A3AA-4904-B1A1-D1A602EBE6EC}" destId="{C05AAE18-0097-4FCE-B277-3934E83CFA01}" srcOrd="0" destOrd="0" presId="urn:microsoft.com/office/officeart/2008/layout/LinedList"/>
    <dgm:cxn modelId="{5B5BBF9F-5F7B-4B68-A124-F24F7149E3B0}" srcId="{9CEAECAE-3E26-4AC2-B5BF-35697DCFCD66}" destId="{1D36EB16-A3AA-4904-B1A1-D1A602EBE6EC}" srcOrd="5" destOrd="0" parTransId="{44FB1569-FE1D-4927-8262-50CF740C2FFF}" sibTransId="{EDBC830D-96C3-4378-A1ED-F99F53CF3196}"/>
    <dgm:cxn modelId="{60C48CB4-7839-4D0A-B2F8-54151A216A72}" type="presOf" srcId="{4639BB70-3A50-417B-9393-486D1FEB403A}" destId="{778F0352-E798-4F71-B170-BD27C33BF68E}" srcOrd="0" destOrd="0" presId="urn:microsoft.com/office/officeart/2008/layout/LinedList"/>
    <dgm:cxn modelId="{FEC504B8-1A80-4343-8200-131D9FDE6797}" srcId="{9CEAECAE-3E26-4AC2-B5BF-35697DCFCD66}" destId="{5EB1F56A-5516-46A2-9417-FF7A2A97E860}" srcOrd="0" destOrd="0" parTransId="{3DD777FF-B62D-4EE5-846E-0985F46BBD01}" sibTransId="{7951E021-3063-4974-B9FB-91BAAE76A4B8}"/>
    <dgm:cxn modelId="{B19513C2-3602-4C05-8573-968D330CDF03}" srcId="{9CEAECAE-3E26-4AC2-B5BF-35697DCFCD66}" destId="{543F3CEE-EA6E-44CF-A3A2-CE7C65F4515E}" srcOrd="1" destOrd="0" parTransId="{C9BC3D0E-E571-4810-88B0-EF557FD9C3B6}" sibTransId="{110F8B1A-E94C-4F1A-BFE7-9562AA3DAC37}"/>
    <dgm:cxn modelId="{F40468DE-D8C3-421F-A6E1-3CF1425BE0CB}" type="presOf" srcId="{89B2E8C3-15A6-4194-8600-9A63E0651B6E}" destId="{C0198F27-10B2-4C79-B76A-7AF51BBF2822}" srcOrd="0" destOrd="0" presId="urn:microsoft.com/office/officeart/2008/layout/LinedList"/>
    <dgm:cxn modelId="{55793DE2-0D44-40BF-8ED0-AFAAD31DF16F}" srcId="{9CEAECAE-3E26-4AC2-B5BF-35697DCFCD66}" destId="{82A96C9C-4F5D-40BF-92C8-E691C212EFEC}" srcOrd="2" destOrd="0" parTransId="{BC0D58BC-A457-4625-B022-CC71292183F2}" sibTransId="{BEACF336-D3F8-4BBF-95DB-8C82953D7E2C}"/>
    <dgm:cxn modelId="{280B21B4-3AB5-4D41-BB29-7496213F88EA}" type="presParOf" srcId="{AD4E918C-1CCE-43EA-9DCF-D5262D261CB3}" destId="{D81FDC1C-5D4B-4AB8-A218-01D8CFC75A91}" srcOrd="0" destOrd="0" presId="urn:microsoft.com/office/officeart/2008/layout/LinedList"/>
    <dgm:cxn modelId="{8899491D-1ABE-4AAF-89E0-57DAFEE317DD}" type="presParOf" srcId="{AD4E918C-1CCE-43EA-9DCF-D5262D261CB3}" destId="{8811EE77-B1F1-44BD-BEE6-8DBF93D91A1E}" srcOrd="1" destOrd="0" presId="urn:microsoft.com/office/officeart/2008/layout/LinedList"/>
    <dgm:cxn modelId="{50B510FC-DF53-4693-A714-6C551A7FBAEC}" type="presParOf" srcId="{8811EE77-B1F1-44BD-BEE6-8DBF93D91A1E}" destId="{D869E6EF-1744-4996-8899-20B36C056728}" srcOrd="0" destOrd="0" presId="urn:microsoft.com/office/officeart/2008/layout/LinedList"/>
    <dgm:cxn modelId="{AC7AC434-753A-4124-A242-335E99AA2FA5}" type="presParOf" srcId="{8811EE77-B1F1-44BD-BEE6-8DBF93D91A1E}" destId="{B48DDEFD-8EEB-4C58-B1EC-8AC9156472CF}" srcOrd="1" destOrd="0" presId="urn:microsoft.com/office/officeart/2008/layout/LinedList"/>
    <dgm:cxn modelId="{26DBAC9C-14A1-469B-B2ED-1D3F56F82F0A}" type="presParOf" srcId="{AD4E918C-1CCE-43EA-9DCF-D5262D261CB3}" destId="{C66D20AE-B5F8-46FF-B135-8427A5EE52D3}" srcOrd="2" destOrd="0" presId="urn:microsoft.com/office/officeart/2008/layout/LinedList"/>
    <dgm:cxn modelId="{09D8F7B2-32A0-4BFC-8B55-46CC2DC65522}" type="presParOf" srcId="{AD4E918C-1CCE-43EA-9DCF-D5262D261CB3}" destId="{7183D9A3-AE82-43B2-8D16-02EB2BFA7021}" srcOrd="3" destOrd="0" presId="urn:microsoft.com/office/officeart/2008/layout/LinedList"/>
    <dgm:cxn modelId="{1B7625AC-D2C6-411E-8BA0-6F7CCF3028AB}" type="presParOf" srcId="{7183D9A3-AE82-43B2-8D16-02EB2BFA7021}" destId="{1BF128FF-6A5F-435A-A35B-4E4BB98733C8}" srcOrd="0" destOrd="0" presId="urn:microsoft.com/office/officeart/2008/layout/LinedList"/>
    <dgm:cxn modelId="{48B1D13A-E99E-4990-BDEB-129D56E55470}" type="presParOf" srcId="{7183D9A3-AE82-43B2-8D16-02EB2BFA7021}" destId="{6AC75D77-B6DE-4C5A-A957-FA229E578AAB}" srcOrd="1" destOrd="0" presId="urn:microsoft.com/office/officeart/2008/layout/LinedList"/>
    <dgm:cxn modelId="{A451B95C-E9CE-4289-8469-38897CA8F6E1}" type="presParOf" srcId="{AD4E918C-1CCE-43EA-9DCF-D5262D261CB3}" destId="{0A95A01D-22ED-4F23-BE10-05A117CF2CAA}" srcOrd="4" destOrd="0" presId="urn:microsoft.com/office/officeart/2008/layout/LinedList"/>
    <dgm:cxn modelId="{7E88AEF1-04EB-4AA0-8B54-586F761F4983}" type="presParOf" srcId="{AD4E918C-1CCE-43EA-9DCF-D5262D261CB3}" destId="{ABD07C9B-6EEF-416D-820C-3F95D8C4372A}" srcOrd="5" destOrd="0" presId="urn:microsoft.com/office/officeart/2008/layout/LinedList"/>
    <dgm:cxn modelId="{3B3A4CD8-C9B1-4172-BE3F-06D0C441CD52}" type="presParOf" srcId="{ABD07C9B-6EEF-416D-820C-3F95D8C4372A}" destId="{EA0CC738-CFFA-4E08-A1BD-80D36A131F02}" srcOrd="0" destOrd="0" presId="urn:microsoft.com/office/officeart/2008/layout/LinedList"/>
    <dgm:cxn modelId="{6FBB282C-E237-4369-8629-5C081965DAD0}" type="presParOf" srcId="{ABD07C9B-6EEF-416D-820C-3F95D8C4372A}" destId="{B4EE6996-17B9-4CC7-9282-F995EB026362}" srcOrd="1" destOrd="0" presId="urn:microsoft.com/office/officeart/2008/layout/LinedList"/>
    <dgm:cxn modelId="{2DFB7E0F-0A13-4605-898B-319106D3A6F2}" type="presParOf" srcId="{AD4E918C-1CCE-43EA-9DCF-D5262D261CB3}" destId="{3386708C-9509-406D-A766-5BE467298091}" srcOrd="6" destOrd="0" presId="urn:microsoft.com/office/officeart/2008/layout/LinedList"/>
    <dgm:cxn modelId="{FC7F88FD-F867-482D-A04C-4EDD6E3B3EEB}" type="presParOf" srcId="{AD4E918C-1CCE-43EA-9DCF-D5262D261CB3}" destId="{196F94FC-29FC-4877-9B11-6118E9E93EC4}" srcOrd="7" destOrd="0" presId="urn:microsoft.com/office/officeart/2008/layout/LinedList"/>
    <dgm:cxn modelId="{0601FFB9-F665-47B0-9A53-4EF11ADF6893}" type="presParOf" srcId="{196F94FC-29FC-4877-9B11-6118E9E93EC4}" destId="{0A9C652B-FAD0-46AD-9679-D684AFAB2E35}" srcOrd="0" destOrd="0" presId="urn:microsoft.com/office/officeart/2008/layout/LinedList"/>
    <dgm:cxn modelId="{E4E8DD25-C5C1-46FF-B5B9-4105493BA831}" type="presParOf" srcId="{196F94FC-29FC-4877-9B11-6118E9E93EC4}" destId="{A46882F7-DD8B-4BAF-884A-7FA020C67225}" srcOrd="1" destOrd="0" presId="urn:microsoft.com/office/officeart/2008/layout/LinedList"/>
    <dgm:cxn modelId="{1D0EF310-B9F4-4DA5-B309-E7198D1D2051}" type="presParOf" srcId="{AD4E918C-1CCE-43EA-9DCF-D5262D261CB3}" destId="{A8D4A42F-FD49-4FA5-A770-34950630655F}" srcOrd="8" destOrd="0" presId="urn:microsoft.com/office/officeart/2008/layout/LinedList"/>
    <dgm:cxn modelId="{58DFD112-6B3E-4458-9EE7-1D55D52AB141}" type="presParOf" srcId="{AD4E918C-1CCE-43EA-9DCF-D5262D261CB3}" destId="{036CE99D-45FF-45A7-A305-C7E679563740}" srcOrd="9" destOrd="0" presId="urn:microsoft.com/office/officeart/2008/layout/LinedList"/>
    <dgm:cxn modelId="{8CE9B7E0-9DDD-4363-B0DB-18923A41EF5F}" type="presParOf" srcId="{036CE99D-45FF-45A7-A305-C7E679563740}" destId="{C0198F27-10B2-4C79-B76A-7AF51BBF2822}" srcOrd="0" destOrd="0" presId="urn:microsoft.com/office/officeart/2008/layout/LinedList"/>
    <dgm:cxn modelId="{1D452EE2-486F-4E1D-979B-1F436BC7F3C6}" type="presParOf" srcId="{036CE99D-45FF-45A7-A305-C7E679563740}" destId="{A81E6B43-8F6B-4E49-9DE1-808A6BFDCA4C}" srcOrd="1" destOrd="0" presId="urn:microsoft.com/office/officeart/2008/layout/LinedList"/>
    <dgm:cxn modelId="{E1E91AA0-CA1D-4EA7-B165-0C4EA026EE91}" type="presParOf" srcId="{AD4E918C-1CCE-43EA-9DCF-D5262D261CB3}" destId="{FF9201EB-0106-42CA-8AEC-FEEFC919559A}" srcOrd="10" destOrd="0" presId="urn:microsoft.com/office/officeart/2008/layout/LinedList"/>
    <dgm:cxn modelId="{2B23FC56-247D-4FCB-BF33-8DD292D8222F}" type="presParOf" srcId="{AD4E918C-1CCE-43EA-9DCF-D5262D261CB3}" destId="{A33CF361-F3FD-4F38-86B7-40B78F18B383}" srcOrd="11" destOrd="0" presId="urn:microsoft.com/office/officeart/2008/layout/LinedList"/>
    <dgm:cxn modelId="{3C2BE29A-4DCD-4EBB-927E-78F64C2BBA65}" type="presParOf" srcId="{A33CF361-F3FD-4F38-86B7-40B78F18B383}" destId="{C05AAE18-0097-4FCE-B277-3934E83CFA01}" srcOrd="0" destOrd="0" presId="urn:microsoft.com/office/officeart/2008/layout/LinedList"/>
    <dgm:cxn modelId="{35936303-BC74-4173-AC1A-945C0594BCA3}" type="presParOf" srcId="{A33CF361-F3FD-4F38-86B7-40B78F18B383}" destId="{AF7785D3-70CC-450A-BC04-4F1D50F7C9F6}" srcOrd="1" destOrd="0" presId="urn:microsoft.com/office/officeart/2008/layout/LinedList"/>
    <dgm:cxn modelId="{243B3415-CDF8-41AA-8508-F6B07A353562}" type="presParOf" srcId="{AD4E918C-1CCE-43EA-9DCF-D5262D261CB3}" destId="{833D1011-C365-4701-B687-D292CE73CB8C}" srcOrd="12" destOrd="0" presId="urn:microsoft.com/office/officeart/2008/layout/LinedList"/>
    <dgm:cxn modelId="{A322C791-A651-405D-8B8D-01F8F8297DA1}" type="presParOf" srcId="{AD4E918C-1CCE-43EA-9DCF-D5262D261CB3}" destId="{3B3730B1-B4D0-4A70-A231-70C86BE9A6E0}" srcOrd="13" destOrd="0" presId="urn:microsoft.com/office/officeart/2008/layout/LinedList"/>
    <dgm:cxn modelId="{0CDB0D23-8872-4E0F-9810-A874B4D4CA2B}" type="presParOf" srcId="{3B3730B1-B4D0-4A70-A231-70C86BE9A6E0}" destId="{778F0352-E798-4F71-B170-BD27C33BF68E}" srcOrd="0" destOrd="0" presId="urn:microsoft.com/office/officeart/2008/layout/LinedList"/>
    <dgm:cxn modelId="{96D591D0-ABA4-48E6-88CE-B1112F9E40D9}" type="presParOf" srcId="{3B3730B1-B4D0-4A70-A231-70C86BE9A6E0}" destId="{5ABA232B-FDF2-4B1A-9F7E-76209FA1A2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AF5D5-3666-4937-B309-7E277BDB4E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28A106-C645-4B5F-B177-53D423E2EBD4}">
      <dgm:prSet custT="1"/>
      <dgm:spPr/>
      <dgm:t>
        <a:bodyPr/>
        <a:lstStyle/>
        <a:p>
          <a:r>
            <a:rPr lang="en-US" sz="2400"/>
            <a:t>Often the first and </a:t>
          </a:r>
          <a:r>
            <a:rPr lang="en-US" sz="2400" b="1" i="1"/>
            <a:t>key question potential adopting settings will ask</a:t>
          </a:r>
          <a:endParaRPr lang="en-US" sz="2400"/>
        </a:p>
      </dgm:t>
    </dgm:pt>
    <dgm:pt modelId="{CAD4787C-38C2-4CDC-8457-43B9BACB2A0B}" type="parTrans" cxnId="{DE9B9E7C-D55B-4069-AAA1-20FE8575921C}">
      <dgm:prSet/>
      <dgm:spPr/>
      <dgm:t>
        <a:bodyPr/>
        <a:lstStyle/>
        <a:p>
          <a:endParaRPr lang="en-US" sz="2000"/>
        </a:p>
      </dgm:t>
    </dgm:pt>
    <dgm:pt modelId="{FC2412EA-1E79-45E9-948B-DAF3343A0BC8}" type="sibTrans" cxnId="{DE9B9E7C-D55B-4069-AAA1-20FE8575921C}">
      <dgm:prSet/>
      <dgm:spPr/>
      <dgm:t>
        <a:bodyPr/>
        <a:lstStyle/>
        <a:p>
          <a:endParaRPr lang="en-US" sz="2000"/>
        </a:p>
      </dgm:t>
    </dgm:pt>
    <dgm:pt modelId="{E8554C06-66F2-4D61-8EF7-5058C3832DA0}">
      <dgm:prSet custT="1"/>
      <dgm:spPr/>
      <dgm:t>
        <a:bodyPr/>
        <a:lstStyle/>
        <a:p>
          <a:r>
            <a:rPr lang="en-US" sz="2400"/>
            <a:t>Decision-makers want to know what it will cost </a:t>
          </a:r>
          <a:r>
            <a:rPr lang="en-US" sz="2400" u="sng"/>
            <a:t>them</a:t>
          </a:r>
          <a:r>
            <a:rPr lang="en-US" sz="2400"/>
            <a:t> to implement</a:t>
          </a:r>
        </a:p>
      </dgm:t>
    </dgm:pt>
    <dgm:pt modelId="{5AF407A9-CCBD-4BCD-81DD-3F9366A15548}" type="parTrans" cxnId="{BA264534-6AA3-44BB-826E-CAEB5D857880}">
      <dgm:prSet/>
      <dgm:spPr/>
      <dgm:t>
        <a:bodyPr/>
        <a:lstStyle/>
        <a:p>
          <a:endParaRPr lang="en-US" sz="2000"/>
        </a:p>
      </dgm:t>
    </dgm:pt>
    <dgm:pt modelId="{0D36E31B-9E3D-4D19-8B67-4203A44A6E05}" type="sibTrans" cxnId="{BA264534-6AA3-44BB-826E-CAEB5D857880}">
      <dgm:prSet/>
      <dgm:spPr/>
      <dgm:t>
        <a:bodyPr/>
        <a:lstStyle/>
        <a:p>
          <a:endParaRPr lang="en-US" sz="2000"/>
        </a:p>
      </dgm:t>
    </dgm:pt>
    <dgm:pt modelId="{47B053CA-A01A-4767-A832-0C891E5B669A}">
      <dgm:prSet custT="1"/>
      <dgm:spPr/>
      <dgm:t>
        <a:bodyPr/>
        <a:lstStyle/>
        <a:p>
          <a:r>
            <a:rPr lang="en-US" sz="2400"/>
            <a:t>Is itself a key outcome- both Proctor et al. and RE-AIM outcomes</a:t>
          </a:r>
        </a:p>
      </dgm:t>
    </dgm:pt>
    <dgm:pt modelId="{880313B9-F62D-4D75-9720-301B1A404865}" type="parTrans" cxnId="{13AA8FC2-4674-4BDB-B709-9C62F7C4EC1D}">
      <dgm:prSet/>
      <dgm:spPr/>
      <dgm:t>
        <a:bodyPr/>
        <a:lstStyle/>
        <a:p>
          <a:endParaRPr lang="en-US" sz="2000"/>
        </a:p>
      </dgm:t>
    </dgm:pt>
    <dgm:pt modelId="{6D7CC664-B2DA-43E5-85E2-AF6890D002CA}" type="sibTrans" cxnId="{13AA8FC2-4674-4BDB-B709-9C62F7C4EC1D}">
      <dgm:prSet/>
      <dgm:spPr/>
      <dgm:t>
        <a:bodyPr/>
        <a:lstStyle/>
        <a:p>
          <a:endParaRPr lang="en-US" sz="2000"/>
        </a:p>
      </dgm:t>
    </dgm:pt>
    <dgm:pt modelId="{8A6B4700-0F0B-4369-BA77-FC5D0A3387DC}">
      <dgm:prSet custT="1"/>
      <dgm:spPr/>
      <dgm:t>
        <a:bodyPr/>
        <a:lstStyle/>
        <a:p>
          <a:r>
            <a:rPr lang="en-US" sz="2400"/>
            <a:t>Cost is a </a:t>
          </a:r>
          <a:r>
            <a:rPr lang="en-US" sz="2400" b="1" i="1"/>
            <a:t>key determinant of adoption, implementation (success and adaptations, sustainment and dissemination</a:t>
          </a:r>
          <a:endParaRPr lang="en-US" sz="2400"/>
        </a:p>
      </dgm:t>
    </dgm:pt>
    <dgm:pt modelId="{9584107E-A883-4C3B-BF18-978F677FCEFA}" type="parTrans" cxnId="{AF54BBA1-CF0B-4A0F-96E0-33D47007D614}">
      <dgm:prSet/>
      <dgm:spPr/>
      <dgm:t>
        <a:bodyPr/>
        <a:lstStyle/>
        <a:p>
          <a:endParaRPr lang="en-US" sz="2000"/>
        </a:p>
      </dgm:t>
    </dgm:pt>
    <dgm:pt modelId="{8670F437-4CE2-496A-9735-F7F1B7F70278}" type="sibTrans" cxnId="{AF54BBA1-CF0B-4A0F-96E0-33D47007D614}">
      <dgm:prSet/>
      <dgm:spPr/>
      <dgm:t>
        <a:bodyPr/>
        <a:lstStyle/>
        <a:p>
          <a:endParaRPr lang="en-US" sz="2000"/>
        </a:p>
      </dgm:t>
    </dgm:pt>
    <dgm:pt modelId="{2286851E-3589-4C62-AFF9-EB5BB40B5BBD}">
      <dgm:prSet custT="1"/>
      <dgm:spPr/>
      <dgm:t>
        <a:bodyPr/>
        <a:lstStyle/>
        <a:p>
          <a:r>
            <a:rPr lang="en-US" sz="2400"/>
            <a:t>Increasingly required in proposals</a:t>
          </a:r>
        </a:p>
      </dgm:t>
    </dgm:pt>
    <dgm:pt modelId="{9DB05EE6-785B-4CB4-B5B4-DB0D5F3F8E0A}" type="parTrans" cxnId="{A895318E-0EAF-46AA-88BF-E040A42C0301}">
      <dgm:prSet/>
      <dgm:spPr/>
      <dgm:t>
        <a:bodyPr/>
        <a:lstStyle/>
        <a:p>
          <a:endParaRPr lang="en-US" sz="2000"/>
        </a:p>
      </dgm:t>
    </dgm:pt>
    <dgm:pt modelId="{76643CCE-1400-4F89-B999-E4FD3A13C5FA}" type="sibTrans" cxnId="{A895318E-0EAF-46AA-88BF-E040A42C0301}">
      <dgm:prSet/>
      <dgm:spPr/>
      <dgm:t>
        <a:bodyPr/>
        <a:lstStyle/>
        <a:p>
          <a:endParaRPr lang="en-US" sz="2000"/>
        </a:p>
      </dgm:t>
    </dgm:pt>
    <dgm:pt modelId="{B1B25E47-F41C-4078-86DF-6D8E52707785}">
      <dgm:prSet custT="1"/>
      <dgm:spPr/>
      <dgm:t>
        <a:bodyPr/>
        <a:lstStyle/>
        <a:p>
          <a:r>
            <a:rPr lang="en-US" sz="2400" dirty="0"/>
            <a:t>More and more costing guidance, resources, and examples </a:t>
          </a:r>
        </a:p>
      </dgm:t>
    </dgm:pt>
    <dgm:pt modelId="{2EC9FC18-F3FF-4E6C-9CC9-9B81B282D28F}" type="parTrans" cxnId="{C8C94667-63C3-40E9-8760-12BA3927B7D0}">
      <dgm:prSet/>
      <dgm:spPr/>
      <dgm:t>
        <a:bodyPr/>
        <a:lstStyle/>
        <a:p>
          <a:endParaRPr lang="en-US" sz="2000"/>
        </a:p>
      </dgm:t>
    </dgm:pt>
    <dgm:pt modelId="{C1B2B5E6-52FF-474A-BC61-1963A8380937}" type="sibTrans" cxnId="{C8C94667-63C3-40E9-8760-12BA3927B7D0}">
      <dgm:prSet/>
      <dgm:spPr/>
      <dgm:t>
        <a:bodyPr/>
        <a:lstStyle/>
        <a:p>
          <a:endParaRPr lang="en-US" sz="2000"/>
        </a:p>
      </dgm:t>
    </dgm:pt>
    <dgm:pt modelId="{CBA0C516-7E41-D043-B151-F8D645972767}" type="pres">
      <dgm:prSet presAssocID="{497AF5D5-3666-4937-B309-7E277BDB4E28}" presName="vert0" presStyleCnt="0">
        <dgm:presLayoutVars>
          <dgm:dir/>
          <dgm:animOne val="branch"/>
          <dgm:animLvl val="lvl"/>
        </dgm:presLayoutVars>
      </dgm:prSet>
      <dgm:spPr/>
    </dgm:pt>
    <dgm:pt modelId="{896395AD-8AFC-BB4E-94F4-B55DC6EF98EE}" type="pres">
      <dgm:prSet presAssocID="{6928A106-C645-4B5F-B177-53D423E2EBD4}" presName="thickLine" presStyleLbl="alignNode1" presStyleIdx="0" presStyleCnt="6"/>
      <dgm:spPr/>
    </dgm:pt>
    <dgm:pt modelId="{396FBBAD-80B9-A24B-9540-E9ACC379317A}" type="pres">
      <dgm:prSet presAssocID="{6928A106-C645-4B5F-B177-53D423E2EBD4}" presName="horz1" presStyleCnt="0"/>
      <dgm:spPr/>
    </dgm:pt>
    <dgm:pt modelId="{DE4639BF-E5B0-AF41-B27E-44CC924AA2E8}" type="pres">
      <dgm:prSet presAssocID="{6928A106-C645-4B5F-B177-53D423E2EBD4}" presName="tx1" presStyleLbl="revTx" presStyleIdx="0" presStyleCnt="6"/>
      <dgm:spPr/>
    </dgm:pt>
    <dgm:pt modelId="{4C066B85-73A2-1B40-83E9-687A35532A6E}" type="pres">
      <dgm:prSet presAssocID="{6928A106-C645-4B5F-B177-53D423E2EBD4}" presName="vert1" presStyleCnt="0"/>
      <dgm:spPr/>
    </dgm:pt>
    <dgm:pt modelId="{6A3D91C7-6A5B-8841-B092-1646F7A8406A}" type="pres">
      <dgm:prSet presAssocID="{E8554C06-66F2-4D61-8EF7-5058C3832DA0}" presName="thickLine" presStyleLbl="alignNode1" presStyleIdx="1" presStyleCnt="6"/>
      <dgm:spPr/>
    </dgm:pt>
    <dgm:pt modelId="{D1663795-D9FA-A54B-979F-140CA9D734DD}" type="pres">
      <dgm:prSet presAssocID="{E8554C06-66F2-4D61-8EF7-5058C3832DA0}" presName="horz1" presStyleCnt="0"/>
      <dgm:spPr/>
    </dgm:pt>
    <dgm:pt modelId="{4D0E7BA3-3FA4-8C4B-97BE-E67F219F7779}" type="pres">
      <dgm:prSet presAssocID="{E8554C06-66F2-4D61-8EF7-5058C3832DA0}" presName="tx1" presStyleLbl="revTx" presStyleIdx="1" presStyleCnt="6"/>
      <dgm:spPr/>
    </dgm:pt>
    <dgm:pt modelId="{4789706A-5D35-A34E-AFDF-7E7F275E1FD5}" type="pres">
      <dgm:prSet presAssocID="{E8554C06-66F2-4D61-8EF7-5058C3832DA0}" presName="vert1" presStyleCnt="0"/>
      <dgm:spPr/>
    </dgm:pt>
    <dgm:pt modelId="{25B19EDD-1858-1C44-88CC-B6C22C622F2E}" type="pres">
      <dgm:prSet presAssocID="{47B053CA-A01A-4767-A832-0C891E5B669A}" presName="thickLine" presStyleLbl="alignNode1" presStyleIdx="2" presStyleCnt="6"/>
      <dgm:spPr/>
    </dgm:pt>
    <dgm:pt modelId="{11D7BDC9-2911-E645-B636-614BB0962EBC}" type="pres">
      <dgm:prSet presAssocID="{47B053CA-A01A-4767-A832-0C891E5B669A}" presName="horz1" presStyleCnt="0"/>
      <dgm:spPr/>
    </dgm:pt>
    <dgm:pt modelId="{ACE4EEDF-193E-9344-8AE9-872172AA8B68}" type="pres">
      <dgm:prSet presAssocID="{47B053CA-A01A-4767-A832-0C891E5B669A}" presName="tx1" presStyleLbl="revTx" presStyleIdx="2" presStyleCnt="6"/>
      <dgm:spPr/>
    </dgm:pt>
    <dgm:pt modelId="{75721DD9-C100-A34A-8483-9A6473C8E00F}" type="pres">
      <dgm:prSet presAssocID="{47B053CA-A01A-4767-A832-0C891E5B669A}" presName="vert1" presStyleCnt="0"/>
      <dgm:spPr/>
    </dgm:pt>
    <dgm:pt modelId="{D4D08951-5D8D-834F-967B-8AFC0F5E781F}" type="pres">
      <dgm:prSet presAssocID="{8A6B4700-0F0B-4369-BA77-FC5D0A3387DC}" presName="thickLine" presStyleLbl="alignNode1" presStyleIdx="3" presStyleCnt="6"/>
      <dgm:spPr/>
    </dgm:pt>
    <dgm:pt modelId="{8A54D92D-81D2-F644-AA8A-3E49954972C5}" type="pres">
      <dgm:prSet presAssocID="{8A6B4700-0F0B-4369-BA77-FC5D0A3387DC}" presName="horz1" presStyleCnt="0"/>
      <dgm:spPr/>
    </dgm:pt>
    <dgm:pt modelId="{53BC5700-334E-1040-9B1F-3EFA54D6A75F}" type="pres">
      <dgm:prSet presAssocID="{8A6B4700-0F0B-4369-BA77-FC5D0A3387DC}" presName="tx1" presStyleLbl="revTx" presStyleIdx="3" presStyleCnt="6"/>
      <dgm:spPr/>
    </dgm:pt>
    <dgm:pt modelId="{1DEFAFD9-FA5D-9C45-AFCB-995483F895D7}" type="pres">
      <dgm:prSet presAssocID="{8A6B4700-0F0B-4369-BA77-FC5D0A3387DC}" presName="vert1" presStyleCnt="0"/>
      <dgm:spPr/>
    </dgm:pt>
    <dgm:pt modelId="{3EEFF470-6E80-6442-9650-EE5854DABDB0}" type="pres">
      <dgm:prSet presAssocID="{2286851E-3589-4C62-AFF9-EB5BB40B5BBD}" presName="thickLine" presStyleLbl="alignNode1" presStyleIdx="4" presStyleCnt="6"/>
      <dgm:spPr/>
    </dgm:pt>
    <dgm:pt modelId="{51E789F1-78DC-EB45-AABB-87E7DCBA3AE4}" type="pres">
      <dgm:prSet presAssocID="{2286851E-3589-4C62-AFF9-EB5BB40B5BBD}" presName="horz1" presStyleCnt="0"/>
      <dgm:spPr/>
    </dgm:pt>
    <dgm:pt modelId="{CB17318D-961B-5F41-8CE2-8F4B52412654}" type="pres">
      <dgm:prSet presAssocID="{2286851E-3589-4C62-AFF9-EB5BB40B5BBD}" presName="tx1" presStyleLbl="revTx" presStyleIdx="4" presStyleCnt="6"/>
      <dgm:spPr/>
    </dgm:pt>
    <dgm:pt modelId="{68DCD995-5A86-1945-9887-8DE6C32FDCAB}" type="pres">
      <dgm:prSet presAssocID="{2286851E-3589-4C62-AFF9-EB5BB40B5BBD}" presName="vert1" presStyleCnt="0"/>
      <dgm:spPr/>
    </dgm:pt>
    <dgm:pt modelId="{1F089358-98B9-4E46-8FBF-6DEDD25895D9}" type="pres">
      <dgm:prSet presAssocID="{B1B25E47-F41C-4078-86DF-6D8E52707785}" presName="thickLine" presStyleLbl="alignNode1" presStyleIdx="5" presStyleCnt="6"/>
      <dgm:spPr/>
    </dgm:pt>
    <dgm:pt modelId="{B545C8D9-A3A5-E743-BFB6-07D6F57C166D}" type="pres">
      <dgm:prSet presAssocID="{B1B25E47-F41C-4078-86DF-6D8E52707785}" presName="horz1" presStyleCnt="0"/>
      <dgm:spPr/>
    </dgm:pt>
    <dgm:pt modelId="{4DFEAC62-5626-924D-88AA-17A50A7D079F}" type="pres">
      <dgm:prSet presAssocID="{B1B25E47-F41C-4078-86DF-6D8E52707785}" presName="tx1" presStyleLbl="revTx" presStyleIdx="5" presStyleCnt="6"/>
      <dgm:spPr/>
    </dgm:pt>
    <dgm:pt modelId="{AA79D896-A126-1745-8045-5E9E9D86F9B5}" type="pres">
      <dgm:prSet presAssocID="{B1B25E47-F41C-4078-86DF-6D8E52707785}" presName="vert1" presStyleCnt="0"/>
      <dgm:spPr/>
    </dgm:pt>
  </dgm:ptLst>
  <dgm:cxnLst>
    <dgm:cxn modelId="{53755F2D-F489-8540-87DC-56F86D540ACC}" type="presOf" srcId="{47B053CA-A01A-4767-A832-0C891E5B669A}" destId="{ACE4EEDF-193E-9344-8AE9-872172AA8B68}" srcOrd="0" destOrd="0" presId="urn:microsoft.com/office/officeart/2008/layout/LinedList"/>
    <dgm:cxn modelId="{0D013A2F-161B-CE4A-81B5-2C87CF54DB49}" type="presOf" srcId="{497AF5D5-3666-4937-B309-7E277BDB4E28}" destId="{CBA0C516-7E41-D043-B151-F8D645972767}" srcOrd="0" destOrd="0" presId="urn:microsoft.com/office/officeart/2008/layout/LinedList"/>
    <dgm:cxn modelId="{BA264534-6AA3-44BB-826E-CAEB5D857880}" srcId="{497AF5D5-3666-4937-B309-7E277BDB4E28}" destId="{E8554C06-66F2-4D61-8EF7-5058C3832DA0}" srcOrd="1" destOrd="0" parTransId="{5AF407A9-CCBD-4BCD-81DD-3F9366A15548}" sibTransId="{0D36E31B-9E3D-4D19-8B67-4203A44A6E05}"/>
    <dgm:cxn modelId="{C8C94667-63C3-40E9-8760-12BA3927B7D0}" srcId="{497AF5D5-3666-4937-B309-7E277BDB4E28}" destId="{B1B25E47-F41C-4078-86DF-6D8E52707785}" srcOrd="5" destOrd="0" parTransId="{2EC9FC18-F3FF-4E6C-9CC9-9B81B282D28F}" sibTransId="{C1B2B5E6-52FF-474A-BC61-1963A8380937}"/>
    <dgm:cxn modelId="{DE9B9E7C-D55B-4069-AAA1-20FE8575921C}" srcId="{497AF5D5-3666-4937-B309-7E277BDB4E28}" destId="{6928A106-C645-4B5F-B177-53D423E2EBD4}" srcOrd="0" destOrd="0" parTransId="{CAD4787C-38C2-4CDC-8457-43B9BACB2A0B}" sibTransId="{FC2412EA-1E79-45E9-948B-DAF3343A0BC8}"/>
    <dgm:cxn modelId="{7D8D6888-CC4A-224A-A677-857A93ED0C55}" type="presOf" srcId="{E8554C06-66F2-4D61-8EF7-5058C3832DA0}" destId="{4D0E7BA3-3FA4-8C4B-97BE-E67F219F7779}" srcOrd="0" destOrd="0" presId="urn:microsoft.com/office/officeart/2008/layout/LinedList"/>
    <dgm:cxn modelId="{593D6C88-61EC-5D4F-B07F-CC3BED5271AD}" type="presOf" srcId="{6928A106-C645-4B5F-B177-53D423E2EBD4}" destId="{DE4639BF-E5B0-AF41-B27E-44CC924AA2E8}" srcOrd="0" destOrd="0" presId="urn:microsoft.com/office/officeart/2008/layout/LinedList"/>
    <dgm:cxn modelId="{A895318E-0EAF-46AA-88BF-E040A42C0301}" srcId="{497AF5D5-3666-4937-B309-7E277BDB4E28}" destId="{2286851E-3589-4C62-AFF9-EB5BB40B5BBD}" srcOrd="4" destOrd="0" parTransId="{9DB05EE6-785B-4CB4-B5B4-DB0D5F3F8E0A}" sibTransId="{76643CCE-1400-4F89-B999-E4FD3A13C5FA}"/>
    <dgm:cxn modelId="{AF54BBA1-CF0B-4A0F-96E0-33D47007D614}" srcId="{497AF5D5-3666-4937-B309-7E277BDB4E28}" destId="{8A6B4700-0F0B-4369-BA77-FC5D0A3387DC}" srcOrd="3" destOrd="0" parTransId="{9584107E-A883-4C3B-BF18-978F677FCEFA}" sibTransId="{8670F437-4CE2-496A-9735-F7F1B7F70278}"/>
    <dgm:cxn modelId="{78C57CBB-BA28-6F4E-AFD6-B80308DF301C}" type="presOf" srcId="{8A6B4700-0F0B-4369-BA77-FC5D0A3387DC}" destId="{53BC5700-334E-1040-9B1F-3EFA54D6A75F}" srcOrd="0" destOrd="0" presId="urn:microsoft.com/office/officeart/2008/layout/LinedList"/>
    <dgm:cxn modelId="{13AA8FC2-4674-4BDB-B709-9C62F7C4EC1D}" srcId="{497AF5D5-3666-4937-B309-7E277BDB4E28}" destId="{47B053CA-A01A-4767-A832-0C891E5B669A}" srcOrd="2" destOrd="0" parTransId="{880313B9-F62D-4D75-9720-301B1A404865}" sibTransId="{6D7CC664-B2DA-43E5-85E2-AF6890D002CA}"/>
    <dgm:cxn modelId="{3F2083D9-130B-9A49-BA69-4F4C0D589525}" type="presOf" srcId="{B1B25E47-F41C-4078-86DF-6D8E52707785}" destId="{4DFEAC62-5626-924D-88AA-17A50A7D079F}" srcOrd="0" destOrd="0" presId="urn:microsoft.com/office/officeart/2008/layout/LinedList"/>
    <dgm:cxn modelId="{3C77D1EF-CF46-874A-9CA7-0B966AE2B82C}" type="presOf" srcId="{2286851E-3589-4C62-AFF9-EB5BB40B5BBD}" destId="{CB17318D-961B-5F41-8CE2-8F4B52412654}" srcOrd="0" destOrd="0" presId="urn:microsoft.com/office/officeart/2008/layout/LinedList"/>
    <dgm:cxn modelId="{3D5BCDD0-781F-FA4B-80BE-5232C91226A9}" type="presParOf" srcId="{CBA0C516-7E41-D043-B151-F8D645972767}" destId="{896395AD-8AFC-BB4E-94F4-B55DC6EF98EE}" srcOrd="0" destOrd="0" presId="urn:microsoft.com/office/officeart/2008/layout/LinedList"/>
    <dgm:cxn modelId="{20FF070E-82EC-E544-9693-E1CA11416D58}" type="presParOf" srcId="{CBA0C516-7E41-D043-B151-F8D645972767}" destId="{396FBBAD-80B9-A24B-9540-E9ACC379317A}" srcOrd="1" destOrd="0" presId="urn:microsoft.com/office/officeart/2008/layout/LinedList"/>
    <dgm:cxn modelId="{FA214482-E648-0D4E-A266-3B09CC5EDCCF}" type="presParOf" srcId="{396FBBAD-80B9-A24B-9540-E9ACC379317A}" destId="{DE4639BF-E5B0-AF41-B27E-44CC924AA2E8}" srcOrd="0" destOrd="0" presId="urn:microsoft.com/office/officeart/2008/layout/LinedList"/>
    <dgm:cxn modelId="{E90BE6FC-5A90-0F46-A33A-731618157C90}" type="presParOf" srcId="{396FBBAD-80B9-A24B-9540-E9ACC379317A}" destId="{4C066B85-73A2-1B40-83E9-687A35532A6E}" srcOrd="1" destOrd="0" presId="urn:microsoft.com/office/officeart/2008/layout/LinedList"/>
    <dgm:cxn modelId="{4F28B3FD-CA71-E447-B328-EC544EC1F292}" type="presParOf" srcId="{CBA0C516-7E41-D043-B151-F8D645972767}" destId="{6A3D91C7-6A5B-8841-B092-1646F7A8406A}" srcOrd="2" destOrd="0" presId="urn:microsoft.com/office/officeart/2008/layout/LinedList"/>
    <dgm:cxn modelId="{2EA53D6E-9EFA-6C4F-A37A-51D03CD4F99C}" type="presParOf" srcId="{CBA0C516-7E41-D043-B151-F8D645972767}" destId="{D1663795-D9FA-A54B-979F-140CA9D734DD}" srcOrd="3" destOrd="0" presId="urn:microsoft.com/office/officeart/2008/layout/LinedList"/>
    <dgm:cxn modelId="{8AD0F1A6-E67D-1343-8FA0-ACA00C7B20D0}" type="presParOf" srcId="{D1663795-D9FA-A54B-979F-140CA9D734DD}" destId="{4D0E7BA3-3FA4-8C4B-97BE-E67F219F7779}" srcOrd="0" destOrd="0" presId="urn:microsoft.com/office/officeart/2008/layout/LinedList"/>
    <dgm:cxn modelId="{14C63026-A5C5-6046-BBCE-97C57127BF20}" type="presParOf" srcId="{D1663795-D9FA-A54B-979F-140CA9D734DD}" destId="{4789706A-5D35-A34E-AFDF-7E7F275E1FD5}" srcOrd="1" destOrd="0" presId="urn:microsoft.com/office/officeart/2008/layout/LinedList"/>
    <dgm:cxn modelId="{2C0DB363-43EE-B746-8341-FC35F08CCEC9}" type="presParOf" srcId="{CBA0C516-7E41-D043-B151-F8D645972767}" destId="{25B19EDD-1858-1C44-88CC-B6C22C622F2E}" srcOrd="4" destOrd="0" presId="urn:microsoft.com/office/officeart/2008/layout/LinedList"/>
    <dgm:cxn modelId="{0721D328-0D8B-204C-B36B-6648BC841C23}" type="presParOf" srcId="{CBA0C516-7E41-D043-B151-F8D645972767}" destId="{11D7BDC9-2911-E645-B636-614BB0962EBC}" srcOrd="5" destOrd="0" presId="urn:microsoft.com/office/officeart/2008/layout/LinedList"/>
    <dgm:cxn modelId="{D93B77C6-5B15-134B-B0FC-7C842FC96B27}" type="presParOf" srcId="{11D7BDC9-2911-E645-B636-614BB0962EBC}" destId="{ACE4EEDF-193E-9344-8AE9-872172AA8B68}" srcOrd="0" destOrd="0" presId="urn:microsoft.com/office/officeart/2008/layout/LinedList"/>
    <dgm:cxn modelId="{419FF714-25BB-2540-ADB3-9E4CA8D20C20}" type="presParOf" srcId="{11D7BDC9-2911-E645-B636-614BB0962EBC}" destId="{75721DD9-C100-A34A-8483-9A6473C8E00F}" srcOrd="1" destOrd="0" presId="urn:microsoft.com/office/officeart/2008/layout/LinedList"/>
    <dgm:cxn modelId="{683CCFC2-5AC9-8445-A446-BB225DC8CE5D}" type="presParOf" srcId="{CBA0C516-7E41-D043-B151-F8D645972767}" destId="{D4D08951-5D8D-834F-967B-8AFC0F5E781F}" srcOrd="6" destOrd="0" presId="urn:microsoft.com/office/officeart/2008/layout/LinedList"/>
    <dgm:cxn modelId="{6FF94339-2023-1040-8E1D-5962F1F432DA}" type="presParOf" srcId="{CBA0C516-7E41-D043-B151-F8D645972767}" destId="{8A54D92D-81D2-F644-AA8A-3E49954972C5}" srcOrd="7" destOrd="0" presId="urn:microsoft.com/office/officeart/2008/layout/LinedList"/>
    <dgm:cxn modelId="{B6E61CA5-F2F0-C946-860C-0AA0D2762437}" type="presParOf" srcId="{8A54D92D-81D2-F644-AA8A-3E49954972C5}" destId="{53BC5700-334E-1040-9B1F-3EFA54D6A75F}" srcOrd="0" destOrd="0" presId="urn:microsoft.com/office/officeart/2008/layout/LinedList"/>
    <dgm:cxn modelId="{E47FB25B-A670-7849-ACBF-6635FEA03763}" type="presParOf" srcId="{8A54D92D-81D2-F644-AA8A-3E49954972C5}" destId="{1DEFAFD9-FA5D-9C45-AFCB-995483F895D7}" srcOrd="1" destOrd="0" presId="urn:microsoft.com/office/officeart/2008/layout/LinedList"/>
    <dgm:cxn modelId="{7C94961A-5BEE-EE41-8468-050F7AD73CE5}" type="presParOf" srcId="{CBA0C516-7E41-D043-B151-F8D645972767}" destId="{3EEFF470-6E80-6442-9650-EE5854DABDB0}" srcOrd="8" destOrd="0" presId="urn:microsoft.com/office/officeart/2008/layout/LinedList"/>
    <dgm:cxn modelId="{E5446C1F-661F-6C48-89C8-0E2C8D27150B}" type="presParOf" srcId="{CBA0C516-7E41-D043-B151-F8D645972767}" destId="{51E789F1-78DC-EB45-AABB-87E7DCBA3AE4}" srcOrd="9" destOrd="0" presId="urn:microsoft.com/office/officeart/2008/layout/LinedList"/>
    <dgm:cxn modelId="{96C00D68-73D8-1741-B3DE-CABE88183CB2}" type="presParOf" srcId="{51E789F1-78DC-EB45-AABB-87E7DCBA3AE4}" destId="{CB17318D-961B-5F41-8CE2-8F4B52412654}" srcOrd="0" destOrd="0" presId="urn:microsoft.com/office/officeart/2008/layout/LinedList"/>
    <dgm:cxn modelId="{1C9F9E91-69FD-AC4C-B9CC-BC1575419DEC}" type="presParOf" srcId="{51E789F1-78DC-EB45-AABB-87E7DCBA3AE4}" destId="{68DCD995-5A86-1945-9887-8DE6C32FDCAB}" srcOrd="1" destOrd="0" presId="urn:microsoft.com/office/officeart/2008/layout/LinedList"/>
    <dgm:cxn modelId="{445198F8-653B-1143-B457-22D8B6AE6EE3}" type="presParOf" srcId="{CBA0C516-7E41-D043-B151-F8D645972767}" destId="{1F089358-98B9-4E46-8FBF-6DEDD25895D9}" srcOrd="10" destOrd="0" presId="urn:microsoft.com/office/officeart/2008/layout/LinedList"/>
    <dgm:cxn modelId="{BFFA5657-6E12-EC46-95AF-0399FC682925}" type="presParOf" srcId="{CBA0C516-7E41-D043-B151-F8D645972767}" destId="{B545C8D9-A3A5-E743-BFB6-07D6F57C166D}" srcOrd="11" destOrd="0" presId="urn:microsoft.com/office/officeart/2008/layout/LinedList"/>
    <dgm:cxn modelId="{1D99F10D-9AAD-5341-B557-0FA7F8C3F0B6}" type="presParOf" srcId="{B545C8D9-A3A5-E743-BFB6-07D6F57C166D}" destId="{4DFEAC62-5626-924D-88AA-17A50A7D079F}" srcOrd="0" destOrd="0" presId="urn:microsoft.com/office/officeart/2008/layout/LinedList"/>
    <dgm:cxn modelId="{057DE3F8-553E-824F-A128-0B9CE386ED6E}" type="presParOf" srcId="{B545C8D9-A3A5-E743-BFB6-07D6F57C166D}" destId="{AA79D896-A126-1745-8045-5E9E9D86F9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583D3-B914-43F1-84C9-AB207597B11B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DE3AA42-EFC3-4854-8CC4-B4639A2F716E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spcAft>
              <a:spcPts val="400"/>
            </a:spcAft>
          </a:pPr>
          <a:r>
            <a: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RE-AIM</a:t>
          </a:r>
        </a:p>
        <a:p>
          <a:pPr>
            <a:spcAft>
              <a:spcPct val="35000"/>
            </a:spcAft>
          </a:pPr>
          <a:r>
            <a: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Purpose and Uses</a:t>
          </a:r>
        </a:p>
      </dgm:t>
    </dgm:pt>
    <dgm:pt modelId="{1E2F1371-3954-4418-8EDD-7F66E1817855}" type="parTrans" cxnId="{DDF61058-5785-4808-8DB5-ADD162EDCB2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4805F53-981C-4814-BFB1-BA9AE5B8697C}" type="sibTrans" cxnId="{DDF61058-5785-4808-8DB5-ADD162EDCB2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9C103AB7-235E-47A2-B3AC-90D0A34484B8}">
      <dgm:prSet phldrT="[Text]"/>
      <dgm:spPr/>
      <dgm:t>
        <a:bodyPr anchor="b" anchorCtr="0"/>
        <a:lstStyle/>
        <a:p>
          <a:r>
            <a:rPr lang="en-US" altLang="en-US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Facilitate </a:t>
          </a:r>
          <a:r>
            <a:rPr lang="en-US" altLang="en-US" b="1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transparency and translation </a:t>
          </a:r>
          <a:r>
            <a:rPr lang="en-US" altLang="en-US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of research to include costs, adaptations</a:t>
          </a:r>
          <a:endParaRPr lang="en-US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018E48FD-0098-4C5F-AE5E-50CCDAA6444C}" type="parTrans" cxnId="{BF4DE1A3-30A2-4EC5-982D-58B4AFA6A79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8F1BD5D5-3BD7-4306-81DA-22398755E92C}" type="sibTrans" cxnId="{BF4DE1A3-30A2-4EC5-982D-58B4AFA6A79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6E2F817E-6214-478B-859F-10D8E5AACAD3}">
      <dgm:prSet phldrT="[Text]"/>
      <dgm:spPr/>
      <dgm:t>
        <a:bodyPr anchor="b" anchorCtr="0"/>
        <a:lstStyle/>
        <a:p>
          <a:endParaRPr lang="en-US" altLang="en-US" b="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  <a:p>
          <a:r>
            <a:rPr lang="en-US" altLang="en-US" b="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Balances internal and external validity, and emphasizes</a:t>
          </a:r>
          <a:r>
            <a:rPr lang="en-US" altLang="en-US" b="1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  representativeness and equity</a:t>
          </a:r>
          <a:endParaRPr lang="en-US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67BCA7B2-8F9F-4BCD-AE4C-7FE37BA47E1A}" type="parTrans" cxnId="{C19B044F-B6C2-4AF2-9B24-1672659D0540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D2ABA4B2-3E9A-4B0C-9A26-713590E39F04}" type="sibTrans" cxnId="{C19B044F-B6C2-4AF2-9B24-1672659D0540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08BEE300-3829-4B96-AF94-75E3C6107E89}">
      <dgm:prSet phldrT="[Text]"/>
      <dgm:spPr/>
      <dgm:t>
        <a:bodyPr anchor="t" anchorCtr="0"/>
        <a:lstStyle/>
        <a:p>
          <a:r>
            <a:rPr lang="en-US" altLang="en-US" b="1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 Multi-level:</a:t>
          </a:r>
        </a:p>
        <a:p>
          <a:r>
            <a:rPr lang="en-US" b="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Adoption vs. Reach</a:t>
          </a:r>
        </a:p>
        <a:p>
          <a:r>
            <a:rPr lang="en-US" b="1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Representativeness on all RE-AIM dimensions</a:t>
          </a:r>
          <a:endParaRPr lang="en-US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B4E81836-8BA2-41A4-A670-7E7F594A245E}" type="parTrans" cxnId="{12D6B27D-5B3C-4319-99BC-9964C91DEFD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E21E819-3526-4B94-B6A4-0ECAEF6B0497}" type="sibTrans" cxnId="{12D6B27D-5B3C-4319-99BC-9964C91DEFD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91713202-DF7D-4210-8307-03EC16F292F0}">
      <dgm:prSet phldrT="[Text]"/>
      <dgm:spPr/>
      <dgm:t>
        <a:bodyPr anchor="t" anchorCtr="0"/>
        <a:lstStyle/>
        <a:p>
          <a:r>
            <a:rPr lang="en-US" altLang="en-US" b="1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Ultimate Impact depends on all elements </a:t>
          </a:r>
          <a:r>
            <a:rPr lang="en-US" altLang="en-US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(reach x effectiveness, etc.)</a:t>
          </a:r>
          <a:endParaRPr lang="en-US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0C7A376F-252C-4398-A42D-A611AFCD7DB3}" type="parTrans" cxnId="{B92C9514-EC48-4A8E-BE1F-8E3AAD7F5B3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A2A6BFF3-162E-413D-9AE2-041E7DE247C6}" type="sibTrans" cxnId="{B92C9514-EC48-4A8E-BE1F-8E3AAD7F5B39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B025C01-6E42-4D03-ABA9-56BAA0315D01}" type="pres">
      <dgm:prSet presAssocID="{480583D3-B914-43F1-84C9-AB207597B11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6DDDE9-93D4-4827-9DC5-2B17C4F482F6}" type="pres">
      <dgm:prSet presAssocID="{480583D3-B914-43F1-84C9-AB207597B11B}" presName="matrix" presStyleCnt="0"/>
      <dgm:spPr/>
    </dgm:pt>
    <dgm:pt modelId="{9849EAC3-1DA1-4517-80DF-77BD42462E18}" type="pres">
      <dgm:prSet presAssocID="{480583D3-B914-43F1-84C9-AB207597B11B}" presName="tile1" presStyleLbl="node1" presStyleIdx="0" presStyleCnt="4"/>
      <dgm:spPr/>
    </dgm:pt>
    <dgm:pt modelId="{E95E618C-7B50-4000-905A-6A12176117B1}" type="pres">
      <dgm:prSet presAssocID="{480583D3-B914-43F1-84C9-AB207597B1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40E9D5-D3B9-4143-9367-5CA0B0BE7EDB}" type="pres">
      <dgm:prSet presAssocID="{480583D3-B914-43F1-84C9-AB207597B11B}" presName="tile2" presStyleLbl="node1" presStyleIdx="1" presStyleCnt="4"/>
      <dgm:spPr/>
    </dgm:pt>
    <dgm:pt modelId="{B167B6A1-0DD8-4788-84D3-F401BF599EB4}" type="pres">
      <dgm:prSet presAssocID="{480583D3-B914-43F1-84C9-AB207597B1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0EFFA3-B45A-45D8-8B21-5477E84B1F48}" type="pres">
      <dgm:prSet presAssocID="{480583D3-B914-43F1-84C9-AB207597B11B}" presName="tile3" presStyleLbl="node1" presStyleIdx="2" presStyleCnt="4"/>
      <dgm:spPr/>
    </dgm:pt>
    <dgm:pt modelId="{443FE1A1-F16B-4761-975D-70E35E067D2A}" type="pres">
      <dgm:prSet presAssocID="{480583D3-B914-43F1-84C9-AB207597B1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233A913-E7DD-47EE-9B82-AE8615AD474B}" type="pres">
      <dgm:prSet presAssocID="{480583D3-B914-43F1-84C9-AB207597B11B}" presName="tile4" presStyleLbl="node1" presStyleIdx="3" presStyleCnt="4"/>
      <dgm:spPr/>
    </dgm:pt>
    <dgm:pt modelId="{B250C99B-5BE6-4148-A3F1-3E9E7D169B5F}" type="pres">
      <dgm:prSet presAssocID="{480583D3-B914-43F1-84C9-AB207597B1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B4EEDD4-DFEB-4932-9471-104127063EED}" type="pres">
      <dgm:prSet presAssocID="{480583D3-B914-43F1-84C9-AB207597B11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F2FFE04-4E84-460D-8DC6-B173191667AC}" type="presOf" srcId="{91713202-DF7D-4210-8307-03EC16F292F0}" destId="{B250C99B-5BE6-4148-A3F1-3E9E7D169B5F}" srcOrd="1" destOrd="0" presId="urn:microsoft.com/office/officeart/2005/8/layout/matrix1"/>
    <dgm:cxn modelId="{9E6C9B0A-5968-40AE-9867-2F1C29A05085}" type="presOf" srcId="{6E2F817E-6214-478B-859F-10D8E5AACAD3}" destId="{F940E9D5-D3B9-4143-9367-5CA0B0BE7EDB}" srcOrd="0" destOrd="0" presId="urn:microsoft.com/office/officeart/2005/8/layout/matrix1"/>
    <dgm:cxn modelId="{B92C9514-EC48-4A8E-BE1F-8E3AAD7F5B39}" srcId="{5DE3AA42-EFC3-4854-8CC4-B4639A2F716E}" destId="{91713202-DF7D-4210-8307-03EC16F292F0}" srcOrd="3" destOrd="0" parTransId="{0C7A376F-252C-4398-A42D-A611AFCD7DB3}" sibTransId="{A2A6BFF3-162E-413D-9AE2-041E7DE247C6}"/>
    <dgm:cxn modelId="{1A0B531D-A169-4972-9789-C726B784D477}" type="presOf" srcId="{9C103AB7-235E-47A2-B3AC-90D0A34484B8}" destId="{E95E618C-7B50-4000-905A-6A12176117B1}" srcOrd="1" destOrd="0" presId="urn:microsoft.com/office/officeart/2005/8/layout/matrix1"/>
    <dgm:cxn modelId="{B2ABE12B-7A7E-4D15-A16B-7A48D782B24F}" type="presOf" srcId="{08BEE300-3829-4B96-AF94-75E3C6107E89}" destId="{910EFFA3-B45A-45D8-8B21-5477E84B1F48}" srcOrd="0" destOrd="0" presId="urn:microsoft.com/office/officeart/2005/8/layout/matrix1"/>
    <dgm:cxn modelId="{9C9F7C31-63B3-4C9C-86B9-5D884D753C5C}" type="presOf" srcId="{5DE3AA42-EFC3-4854-8CC4-B4639A2F716E}" destId="{6B4EEDD4-DFEB-4932-9471-104127063EED}" srcOrd="0" destOrd="0" presId="urn:microsoft.com/office/officeart/2005/8/layout/matrix1"/>
    <dgm:cxn modelId="{DCFEA339-E9A7-4B70-B7A0-FD326F58471B}" type="presOf" srcId="{6E2F817E-6214-478B-859F-10D8E5AACAD3}" destId="{B167B6A1-0DD8-4788-84D3-F401BF599EB4}" srcOrd="1" destOrd="0" presId="urn:microsoft.com/office/officeart/2005/8/layout/matrix1"/>
    <dgm:cxn modelId="{C19B044F-B6C2-4AF2-9B24-1672659D0540}" srcId="{5DE3AA42-EFC3-4854-8CC4-B4639A2F716E}" destId="{6E2F817E-6214-478B-859F-10D8E5AACAD3}" srcOrd="1" destOrd="0" parTransId="{67BCA7B2-8F9F-4BCD-AE4C-7FE37BA47E1A}" sibTransId="{D2ABA4B2-3E9A-4B0C-9A26-713590E39F04}"/>
    <dgm:cxn modelId="{DDF61058-5785-4808-8DB5-ADD162EDCB2D}" srcId="{480583D3-B914-43F1-84C9-AB207597B11B}" destId="{5DE3AA42-EFC3-4854-8CC4-B4639A2F716E}" srcOrd="0" destOrd="0" parTransId="{1E2F1371-3954-4418-8EDD-7F66E1817855}" sibTransId="{04805F53-981C-4814-BFB1-BA9AE5B8697C}"/>
    <dgm:cxn modelId="{E9BDF363-4406-46B0-A3A9-92F798F56788}" type="presOf" srcId="{9C103AB7-235E-47A2-B3AC-90D0A34484B8}" destId="{9849EAC3-1DA1-4517-80DF-77BD42462E18}" srcOrd="0" destOrd="0" presId="urn:microsoft.com/office/officeart/2005/8/layout/matrix1"/>
    <dgm:cxn modelId="{944A5869-ED1E-4AD2-AFF6-4B3CA985C5DC}" type="presOf" srcId="{91713202-DF7D-4210-8307-03EC16F292F0}" destId="{F233A913-E7DD-47EE-9B82-AE8615AD474B}" srcOrd="0" destOrd="0" presId="urn:microsoft.com/office/officeart/2005/8/layout/matrix1"/>
    <dgm:cxn modelId="{12D6B27D-5B3C-4319-99BC-9964C91DEFD8}" srcId="{5DE3AA42-EFC3-4854-8CC4-B4639A2F716E}" destId="{08BEE300-3829-4B96-AF94-75E3C6107E89}" srcOrd="2" destOrd="0" parTransId="{B4E81836-8BA2-41A4-A670-7E7F594A245E}" sibTransId="{4E21E819-3526-4B94-B6A4-0ECAEF6B0497}"/>
    <dgm:cxn modelId="{E9B1B69E-C99B-4231-BE59-F9863E235CB6}" type="presOf" srcId="{480583D3-B914-43F1-84C9-AB207597B11B}" destId="{1B025C01-6E42-4D03-ABA9-56BAA0315D01}" srcOrd="0" destOrd="0" presId="urn:microsoft.com/office/officeart/2005/8/layout/matrix1"/>
    <dgm:cxn modelId="{BF4DE1A3-30A2-4EC5-982D-58B4AFA6A794}" srcId="{5DE3AA42-EFC3-4854-8CC4-B4639A2F716E}" destId="{9C103AB7-235E-47A2-B3AC-90D0A34484B8}" srcOrd="0" destOrd="0" parTransId="{018E48FD-0098-4C5F-AE5E-50CCDAA6444C}" sibTransId="{8F1BD5D5-3BD7-4306-81DA-22398755E92C}"/>
    <dgm:cxn modelId="{D720B0E8-93A0-4FAC-A503-8342B50C80DB}" type="presOf" srcId="{08BEE300-3829-4B96-AF94-75E3C6107E89}" destId="{443FE1A1-F16B-4761-975D-70E35E067D2A}" srcOrd="1" destOrd="0" presId="urn:microsoft.com/office/officeart/2005/8/layout/matrix1"/>
    <dgm:cxn modelId="{490F5783-8C81-430F-B8F1-B1709F35ACF0}" type="presParOf" srcId="{1B025C01-6E42-4D03-ABA9-56BAA0315D01}" destId="{066DDDE9-93D4-4827-9DC5-2B17C4F482F6}" srcOrd="0" destOrd="0" presId="urn:microsoft.com/office/officeart/2005/8/layout/matrix1"/>
    <dgm:cxn modelId="{06DFC0D8-0FFA-4705-A8C8-55BDBD190BF4}" type="presParOf" srcId="{066DDDE9-93D4-4827-9DC5-2B17C4F482F6}" destId="{9849EAC3-1DA1-4517-80DF-77BD42462E18}" srcOrd="0" destOrd="0" presId="urn:microsoft.com/office/officeart/2005/8/layout/matrix1"/>
    <dgm:cxn modelId="{C9C98971-5034-40B6-B7B0-BAD8F71AA674}" type="presParOf" srcId="{066DDDE9-93D4-4827-9DC5-2B17C4F482F6}" destId="{E95E618C-7B50-4000-905A-6A12176117B1}" srcOrd="1" destOrd="0" presId="urn:microsoft.com/office/officeart/2005/8/layout/matrix1"/>
    <dgm:cxn modelId="{A728494A-9A51-4000-8131-A2FC1360946B}" type="presParOf" srcId="{066DDDE9-93D4-4827-9DC5-2B17C4F482F6}" destId="{F940E9D5-D3B9-4143-9367-5CA0B0BE7EDB}" srcOrd="2" destOrd="0" presId="urn:microsoft.com/office/officeart/2005/8/layout/matrix1"/>
    <dgm:cxn modelId="{D0F49C66-29E2-49B9-A222-48166DFE374B}" type="presParOf" srcId="{066DDDE9-93D4-4827-9DC5-2B17C4F482F6}" destId="{B167B6A1-0DD8-4788-84D3-F401BF599EB4}" srcOrd="3" destOrd="0" presId="urn:microsoft.com/office/officeart/2005/8/layout/matrix1"/>
    <dgm:cxn modelId="{603FC1C7-2F1B-4519-ADD9-55D164C02D4D}" type="presParOf" srcId="{066DDDE9-93D4-4827-9DC5-2B17C4F482F6}" destId="{910EFFA3-B45A-45D8-8B21-5477E84B1F48}" srcOrd="4" destOrd="0" presId="urn:microsoft.com/office/officeart/2005/8/layout/matrix1"/>
    <dgm:cxn modelId="{95869D8E-71B7-402A-9555-3680D92050F7}" type="presParOf" srcId="{066DDDE9-93D4-4827-9DC5-2B17C4F482F6}" destId="{443FE1A1-F16B-4761-975D-70E35E067D2A}" srcOrd="5" destOrd="0" presId="urn:microsoft.com/office/officeart/2005/8/layout/matrix1"/>
    <dgm:cxn modelId="{4DCF3667-0C13-4EB5-ACB9-7AF768C9F36F}" type="presParOf" srcId="{066DDDE9-93D4-4827-9DC5-2B17C4F482F6}" destId="{F233A913-E7DD-47EE-9B82-AE8615AD474B}" srcOrd="6" destOrd="0" presId="urn:microsoft.com/office/officeart/2005/8/layout/matrix1"/>
    <dgm:cxn modelId="{0E728F35-08F4-4483-8087-73873C917A23}" type="presParOf" srcId="{066DDDE9-93D4-4827-9DC5-2B17C4F482F6}" destId="{B250C99B-5BE6-4148-A3F1-3E9E7D169B5F}" srcOrd="7" destOrd="0" presId="urn:microsoft.com/office/officeart/2005/8/layout/matrix1"/>
    <dgm:cxn modelId="{1C6D1F9F-833B-441F-8409-41DCB2FB0FA2}" type="presParOf" srcId="{1B025C01-6E42-4D03-ABA9-56BAA0315D01}" destId="{6B4EEDD4-DFEB-4932-9471-104127063EED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DA49C-469B-4648-A6A6-0D94EBFB1A99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56F859-EBCF-4CF6-B051-FC353D4E6CCC}">
      <dgm:prSet/>
      <dgm:spPr/>
      <dgm:t>
        <a:bodyPr/>
        <a:lstStyle/>
        <a:p>
          <a:r>
            <a:rPr lang="en-US" b="0" i="0" baseline="0"/>
            <a:t>Broaden Focus on </a:t>
          </a:r>
          <a:r>
            <a:rPr lang="en-US" b="0" i="0" u="sng" baseline="0"/>
            <a:t>All Steps and Outcomes </a:t>
          </a:r>
          <a:r>
            <a:rPr lang="en-US" b="0" i="0" baseline="0"/>
            <a:t>Necessary for Population and Equity Impact</a:t>
          </a:r>
          <a:endParaRPr lang="en-US"/>
        </a:p>
      </dgm:t>
    </dgm:pt>
    <dgm:pt modelId="{B8C6CFDE-EE94-4219-AE76-F880150C30A8}" type="parTrans" cxnId="{B7E3B2CF-2E65-4DC0-B946-9BA637D03B71}">
      <dgm:prSet/>
      <dgm:spPr/>
      <dgm:t>
        <a:bodyPr/>
        <a:lstStyle/>
        <a:p>
          <a:endParaRPr lang="en-US" sz="2200"/>
        </a:p>
      </dgm:t>
    </dgm:pt>
    <dgm:pt modelId="{505EF48A-D308-48D5-AC9F-4EAA85FC34C5}" type="sibTrans" cxnId="{B7E3B2CF-2E65-4DC0-B946-9BA637D03B71}">
      <dgm:prSet/>
      <dgm:spPr/>
      <dgm:t>
        <a:bodyPr/>
        <a:lstStyle/>
        <a:p>
          <a:endParaRPr lang="en-US"/>
        </a:p>
      </dgm:t>
    </dgm:pt>
    <dgm:pt modelId="{4337E723-1474-4EE7-86CA-624D1BF75D67}">
      <dgm:prSet/>
      <dgm:spPr/>
      <dgm:t>
        <a:bodyPr/>
        <a:lstStyle/>
        <a:p>
          <a:r>
            <a:rPr lang="en-US" b="0" i="0" baseline="0" dirty="0"/>
            <a:t>Focus Attention on Issues of </a:t>
          </a:r>
          <a:r>
            <a:rPr lang="en-US" b="0" i="0" u="sng" baseline="0" dirty="0"/>
            <a:t>Representation</a:t>
          </a:r>
          <a:r>
            <a:rPr lang="en-US" b="0" i="0" baseline="0" dirty="0"/>
            <a:t> and </a:t>
          </a:r>
          <a:r>
            <a:rPr lang="en-US" b="0" i="0" u="sng" baseline="0" dirty="0"/>
            <a:t>Representativeness*</a:t>
          </a:r>
          <a:endParaRPr lang="en-US" dirty="0"/>
        </a:p>
      </dgm:t>
    </dgm:pt>
    <dgm:pt modelId="{AF184F5C-43FE-43CB-8929-9F9D2D8D2543}" type="parTrans" cxnId="{80AED424-577F-4B8B-9AD7-2B501DE048B5}">
      <dgm:prSet/>
      <dgm:spPr/>
      <dgm:t>
        <a:bodyPr/>
        <a:lstStyle/>
        <a:p>
          <a:endParaRPr lang="en-US" sz="2200"/>
        </a:p>
      </dgm:t>
    </dgm:pt>
    <dgm:pt modelId="{297E7210-C2B8-4923-8C71-03D3D2E1D3C4}" type="sibTrans" cxnId="{80AED424-577F-4B8B-9AD7-2B501DE048B5}">
      <dgm:prSet/>
      <dgm:spPr/>
      <dgm:t>
        <a:bodyPr/>
        <a:lstStyle/>
        <a:p>
          <a:endParaRPr lang="en-US"/>
        </a:p>
      </dgm:t>
    </dgm:pt>
    <dgm:pt modelId="{79DAE0F7-AEC3-4686-9EE3-A65B9F66EE6C}">
      <dgm:prSet/>
      <dgm:spPr/>
      <dgm:t>
        <a:bodyPr/>
        <a:lstStyle/>
        <a:p>
          <a:r>
            <a:rPr lang="en-US" b="0" i="0" baseline="0"/>
            <a:t>Address </a:t>
          </a:r>
          <a:r>
            <a:rPr lang="en-US" b="0" i="0" u="sng" baseline="0"/>
            <a:t>Systems Issues</a:t>
          </a:r>
          <a:r>
            <a:rPr lang="en-US" b="0" i="0" baseline="0"/>
            <a:t> and Unintended Consequences</a:t>
          </a:r>
          <a:endParaRPr lang="en-US"/>
        </a:p>
      </dgm:t>
    </dgm:pt>
    <dgm:pt modelId="{ABD0331E-61EC-4EDC-B9BE-6CB2C57E6C6B}" type="parTrans" cxnId="{4BFF3ABC-375B-4986-9C84-EF1D84FC874D}">
      <dgm:prSet/>
      <dgm:spPr/>
      <dgm:t>
        <a:bodyPr/>
        <a:lstStyle/>
        <a:p>
          <a:endParaRPr lang="en-US" sz="2200"/>
        </a:p>
      </dgm:t>
    </dgm:pt>
    <dgm:pt modelId="{50F9F126-07B4-45B3-8F45-98BAB8635ECC}" type="sibTrans" cxnId="{4BFF3ABC-375B-4986-9C84-EF1D84FC874D}">
      <dgm:prSet/>
      <dgm:spPr/>
      <dgm:t>
        <a:bodyPr/>
        <a:lstStyle/>
        <a:p>
          <a:endParaRPr lang="en-US"/>
        </a:p>
      </dgm:t>
    </dgm:pt>
    <dgm:pt modelId="{0C52D97F-445E-40DF-8249-F884A801E99B}">
      <dgm:prSet/>
      <dgm:spPr/>
      <dgm:t>
        <a:bodyPr/>
        <a:lstStyle/>
        <a:p>
          <a:r>
            <a:rPr lang="en-US" b="0" i="0" baseline="0" dirty="0"/>
            <a:t>Understand  Context and Guide Tailoring and </a:t>
          </a:r>
          <a:r>
            <a:rPr lang="en-US" b="0" i="0" u="sng" baseline="0" dirty="0"/>
            <a:t>Adaptation to Context*</a:t>
          </a:r>
          <a:r>
            <a:rPr lang="en-US" b="0" i="0" baseline="0" dirty="0"/>
            <a:t> and Population</a:t>
          </a:r>
          <a:endParaRPr lang="en-US" dirty="0"/>
        </a:p>
      </dgm:t>
    </dgm:pt>
    <dgm:pt modelId="{9C9651DA-F2C2-45F1-9EB6-3D0490CDEEAA}" type="parTrans" cxnId="{5C95FD6B-D50B-4A6F-A94E-7A805125C443}">
      <dgm:prSet/>
      <dgm:spPr/>
      <dgm:t>
        <a:bodyPr/>
        <a:lstStyle/>
        <a:p>
          <a:endParaRPr lang="en-US" sz="2200"/>
        </a:p>
      </dgm:t>
    </dgm:pt>
    <dgm:pt modelId="{AFF646BA-DED9-4CB0-9B64-6BE346FCEEE1}" type="sibTrans" cxnId="{5C95FD6B-D50B-4A6F-A94E-7A805125C443}">
      <dgm:prSet/>
      <dgm:spPr/>
      <dgm:t>
        <a:bodyPr/>
        <a:lstStyle/>
        <a:p>
          <a:endParaRPr lang="en-US"/>
        </a:p>
      </dgm:t>
    </dgm:pt>
    <dgm:pt modelId="{8E2DDBFC-C43A-4407-9F3E-190347B1E5ED}">
      <dgm:prSet/>
      <dgm:spPr/>
      <dgm:t>
        <a:bodyPr/>
        <a:lstStyle/>
        <a:p>
          <a:r>
            <a:rPr lang="en-US" dirty="0"/>
            <a:t>Methods and tools: </a:t>
          </a:r>
          <a:r>
            <a:rPr lang="en-US" u="sng" dirty="0"/>
            <a:t>Integrate</a:t>
          </a:r>
          <a:r>
            <a:rPr lang="en-US" dirty="0"/>
            <a:t> with other frameworks including those on equity</a:t>
          </a:r>
        </a:p>
      </dgm:t>
    </dgm:pt>
    <dgm:pt modelId="{5022CAAA-2FDD-4194-B721-1369F804FCBB}" type="parTrans" cxnId="{B1233C8D-D96A-4FA7-BDC2-B51A7DEC0DCC}">
      <dgm:prSet/>
      <dgm:spPr/>
      <dgm:t>
        <a:bodyPr/>
        <a:lstStyle/>
        <a:p>
          <a:endParaRPr lang="en-US" sz="2200"/>
        </a:p>
      </dgm:t>
    </dgm:pt>
    <dgm:pt modelId="{C2B42AE4-A8D7-4CE1-8A72-E796FBB1C9AA}" type="sibTrans" cxnId="{B1233C8D-D96A-4FA7-BDC2-B51A7DEC0DCC}">
      <dgm:prSet/>
      <dgm:spPr/>
      <dgm:t>
        <a:bodyPr/>
        <a:lstStyle/>
        <a:p>
          <a:endParaRPr lang="en-US"/>
        </a:p>
      </dgm:t>
    </dgm:pt>
    <dgm:pt modelId="{0EE54B6C-488B-AD47-A495-3EC16FC652DF}" type="pres">
      <dgm:prSet presAssocID="{1CFDA49C-469B-4648-A6A6-0D94EBFB1A99}" presName="diagram" presStyleCnt="0">
        <dgm:presLayoutVars>
          <dgm:dir/>
          <dgm:resizeHandles val="exact"/>
        </dgm:presLayoutVars>
      </dgm:prSet>
      <dgm:spPr/>
    </dgm:pt>
    <dgm:pt modelId="{609824DE-E4FB-7542-AEAA-92A7E904CC9E}" type="pres">
      <dgm:prSet presAssocID="{5956F859-EBCF-4CF6-B051-FC353D4E6CCC}" presName="node" presStyleLbl="node1" presStyleIdx="0" presStyleCnt="5">
        <dgm:presLayoutVars>
          <dgm:bulletEnabled val="1"/>
        </dgm:presLayoutVars>
      </dgm:prSet>
      <dgm:spPr/>
    </dgm:pt>
    <dgm:pt modelId="{F23ED674-20BD-DC49-B17B-713B02D5C4C3}" type="pres">
      <dgm:prSet presAssocID="{505EF48A-D308-48D5-AC9F-4EAA85FC34C5}" presName="sibTrans" presStyleCnt="0"/>
      <dgm:spPr/>
    </dgm:pt>
    <dgm:pt modelId="{CB15750E-8FA9-484F-84A9-6B52B195006D}" type="pres">
      <dgm:prSet presAssocID="{4337E723-1474-4EE7-86CA-624D1BF75D67}" presName="node" presStyleLbl="node1" presStyleIdx="1" presStyleCnt="5">
        <dgm:presLayoutVars>
          <dgm:bulletEnabled val="1"/>
        </dgm:presLayoutVars>
      </dgm:prSet>
      <dgm:spPr/>
    </dgm:pt>
    <dgm:pt modelId="{19F1A8C4-0B5C-214E-9475-79875F309E96}" type="pres">
      <dgm:prSet presAssocID="{297E7210-C2B8-4923-8C71-03D3D2E1D3C4}" presName="sibTrans" presStyleCnt="0"/>
      <dgm:spPr/>
    </dgm:pt>
    <dgm:pt modelId="{F0ADF2FC-3823-024C-B001-A8E8F81B9EEB}" type="pres">
      <dgm:prSet presAssocID="{79DAE0F7-AEC3-4686-9EE3-A65B9F66EE6C}" presName="node" presStyleLbl="node1" presStyleIdx="2" presStyleCnt="5">
        <dgm:presLayoutVars>
          <dgm:bulletEnabled val="1"/>
        </dgm:presLayoutVars>
      </dgm:prSet>
      <dgm:spPr/>
    </dgm:pt>
    <dgm:pt modelId="{B15CD1B2-47B3-4F4E-A050-6AAF1B6BAE1A}" type="pres">
      <dgm:prSet presAssocID="{50F9F126-07B4-45B3-8F45-98BAB8635ECC}" presName="sibTrans" presStyleCnt="0"/>
      <dgm:spPr/>
    </dgm:pt>
    <dgm:pt modelId="{AF17234B-6AB2-164B-BCAD-1228E57FEB92}" type="pres">
      <dgm:prSet presAssocID="{0C52D97F-445E-40DF-8249-F884A801E99B}" presName="node" presStyleLbl="node1" presStyleIdx="3" presStyleCnt="5">
        <dgm:presLayoutVars>
          <dgm:bulletEnabled val="1"/>
        </dgm:presLayoutVars>
      </dgm:prSet>
      <dgm:spPr/>
    </dgm:pt>
    <dgm:pt modelId="{8A578493-A648-5840-812A-9ADBB5118A96}" type="pres">
      <dgm:prSet presAssocID="{AFF646BA-DED9-4CB0-9B64-6BE346FCEEE1}" presName="sibTrans" presStyleCnt="0"/>
      <dgm:spPr/>
    </dgm:pt>
    <dgm:pt modelId="{08F1E75F-D21B-B94E-80FA-4DEE62DBA8F2}" type="pres">
      <dgm:prSet presAssocID="{8E2DDBFC-C43A-4407-9F3E-190347B1E5ED}" presName="node" presStyleLbl="node1" presStyleIdx="4" presStyleCnt="5">
        <dgm:presLayoutVars>
          <dgm:bulletEnabled val="1"/>
        </dgm:presLayoutVars>
      </dgm:prSet>
      <dgm:spPr/>
    </dgm:pt>
  </dgm:ptLst>
  <dgm:cxnLst>
    <dgm:cxn modelId="{3EDE4001-49CC-8842-8CE2-FFE986EF5A99}" type="presOf" srcId="{5956F859-EBCF-4CF6-B051-FC353D4E6CCC}" destId="{609824DE-E4FB-7542-AEAA-92A7E904CC9E}" srcOrd="0" destOrd="0" presId="urn:microsoft.com/office/officeart/2005/8/layout/default"/>
    <dgm:cxn modelId="{80AED424-577F-4B8B-9AD7-2B501DE048B5}" srcId="{1CFDA49C-469B-4648-A6A6-0D94EBFB1A99}" destId="{4337E723-1474-4EE7-86CA-624D1BF75D67}" srcOrd="1" destOrd="0" parTransId="{AF184F5C-43FE-43CB-8929-9F9D2D8D2543}" sibTransId="{297E7210-C2B8-4923-8C71-03D3D2E1D3C4}"/>
    <dgm:cxn modelId="{3E9A6447-7034-DB49-98A8-4901F4C69B97}" type="presOf" srcId="{1CFDA49C-469B-4648-A6A6-0D94EBFB1A99}" destId="{0EE54B6C-488B-AD47-A495-3EC16FC652DF}" srcOrd="0" destOrd="0" presId="urn:microsoft.com/office/officeart/2005/8/layout/default"/>
    <dgm:cxn modelId="{712F045A-C86D-4343-9D62-5F257A9316D6}" type="presOf" srcId="{8E2DDBFC-C43A-4407-9F3E-190347B1E5ED}" destId="{08F1E75F-D21B-B94E-80FA-4DEE62DBA8F2}" srcOrd="0" destOrd="0" presId="urn:microsoft.com/office/officeart/2005/8/layout/default"/>
    <dgm:cxn modelId="{45B15E5D-4699-DE44-A703-B8A6A8A651AF}" type="presOf" srcId="{79DAE0F7-AEC3-4686-9EE3-A65B9F66EE6C}" destId="{F0ADF2FC-3823-024C-B001-A8E8F81B9EEB}" srcOrd="0" destOrd="0" presId="urn:microsoft.com/office/officeart/2005/8/layout/default"/>
    <dgm:cxn modelId="{5C95FD6B-D50B-4A6F-A94E-7A805125C443}" srcId="{1CFDA49C-469B-4648-A6A6-0D94EBFB1A99}" destId="{0C52D97F-445E-40DF-8249-F884A801E99B}" srcOrd="3" destOrd="0" parTransId="{9C9651DA-F2C2-45F1-9EB6-3D0490CDEEAA}" sibTransId="{AFF646BA-DED9-4CB0-9B64-6BE346FCEEE1}"/>
    <dgm:cxn modelId="{FA983D6E-6293-704B-97BD-86FEA61AF6DC}" type="presOf" srcId="{0C52D97F-445E-40DF-8249-F884A801E99B}" destId="{AF17234B-6AB2-164B-BCAD-1228E57FEB92}" srcOrd="0" destOrd="0" presId="urn:microsoft.com/office/officeart/2005/8/layout/default"/>
    <dgm:cxn modelId="{B1233C8D-D96A-4FA7-BDC2-B51A7DEC0DCC}" srcId="{1CFDA49C-469B-4648-A6A6-0D94EBFB1A99}" destId="{8E2DDBFC-C43A-4407-9F3E-190347B1E5ED}" srcOrd="4" destOrd="0" parTransId="{5022CAAA-2FDD-4194-B721-1369F804FCBB}" sibTransId="{C2B42AE4-A8D7-4CE1-8A72-E796FBB1C9AA}"/>
    <dgm:cxn modelId="{4BFF3ABC-375B-4986-9C84-EF1D84FC874D}" srcId="{1CFDA49C-469B-4648-A6A6-0D94EBFB1A99}" destId="{79DAE0F7-AEC3-4686-9EE3-A65B9F66EE6C}" srcOrd="2" destOrd="0" parTransId="{ABD0331E-61EC-4EDC-B9BE-6CB2C57E6C6B}" sibTransId="{50F9F126-07B4-45B3-8F45-98BAB8635ECC}"/>
    <dgm:cxn modelId="{B7E3B2CF-2E65-4DC0-B946-9BA637D03B71}" srcId="{1CFDA49C-469B-4648-A6A6-0D94EBFB1A99}" destId="{5956F859-EBCF-4CF6-B051-FC353D4E6CCC}" srcOrd="0" destOrd="0" parTransId="{B8C6CFDE-EE94-4219-AE76-F880150C30A8}" sibTransId="{505EF48A-D308-48D5-AC9F-4EAA85FC34C5}"/>
    <dgm:cxn modelId="{9340C3FA-26C5-214D-9923-87490F69D20F}" type="presOf" srcId="{4337E723-1474-4EE7-86CA-624D1BF75D67}" destId="{CB15750E-8FA9-484F-84A9-6B52B195006D}" srcOrd="0" destOrd="0" presId="urn:microsoft.com/office/officeart/2005/8/layout/default"/>
    <dgm:cxn modelId="{AC96661B-6950-6648-9C8E-C7F903C59346}" type="presParOf" srcId="{0EE54B6C-488B-AD47-A495-3EC16FC652DF}" destId="{609824DE-E4FB-7542-AEAA-92A7E904CC9E}" srcOrd="0" destOrd="0" presId="urn:microsoft.com/office/officeart/2005/8/layout/default"/>
    <dgm:cxn modelId="{A1FD1AC3-1977-EE41-AFB1-C54016E5D444}" type="presParOf" srcId="{0EE54B6C-488B-AD47-A495-3EC16FC652DF}" destId="{F23ED674-20BD-DC49-B17B-713B02D5C4C3}" srcOrd="1" destOrd="0" presId="urn:microsoft.com/office/officeart/2005/8/layout/default"/>
    <dgm:cxn modelId="{B8F7A9BD-770B-2E40-8F33-ADB8E95C75DB}" type="presParOf" srcId="{0EE54B6C-488B-AD47-A495-3EC16FC652DF}" destId="{CB15750E-8FA9-484F-84A9-6B52B195006D}" srcOrd="2" destOrd="0" presId="urn:microsoft.com/office/officeart/2005/8/layout/default"/>
    <dgm:cxn modelId="{127F397C-9758-004A-98C4-3DA541D84BCE}" type="presParOf" srcId="{0EE54B6C-488B-AD47-A495-3EC16FC652DF}" destId="{19F1A8C4-0B5C-214E-9475-79875F309E96}" srcOrd="3" destOrd="0" presId="urn:microsoft.com/office/officeart/2005/8/layout/default"/>
    <dgm:cxn modelId="{155647C0-0A64-CB45-91E6-ABEE35B3B8AC}" type="presParOf" srcId="{0EE54B6C-488B-AD47-A495-3EC16FC652DF}" destId="{F0ADF2FC-3823-024C-B001-A8E8F81B9EEB}" srcOrd="4" destOrd="0" presId="urn:microsoft.com/office/officeart/2005/8/layout/default"/>
    <dgm:cxn modelId="{6A445BE3-B7B2-2D41-B99F-28ED4DD3C51E}" type="presParOf" srcId="{0EE54B6C-488B-AD47-A495-3EC16FC652DF}" destId="{B15CD1B2-47B3-4F4E-A050-6AAF1B6BAE1A}" srcOrd="5" destOrd="0" presId="urn:microsoft.com/office/officeart/2005/8/layout/default"/>
    <dgm:cxn modelId="{CC03FD94-AC0F-614E-98C2-303A945CBA4E}" type="presParOf" srcId="{0EE54B6C-488B-AD47-A495-3EC16FC652DF}" destId="{AF17234B-6AB2-164B-BCAD-1228E57FEB92}" srcOrd="6" destOrd="0" presId="urn:microsoft.com/office/officeart/2005/8/layout/default"/>
    <dgm:cxn modelId="{C9AF3298-4A1E-A647-8027-6B9A44DE050E}" type="presParOf" srcId="{0EE54B6C-488B-AD47-A495-3EC16FC652DF}" destId="{8A578493-A648-5840-812A-9ADBB5118A96}" srcOrd="7" destOrd="0" presId="urn:microsoft.com/office/officeart/2005/8/layout/default"/>
    <dgm:cxn modelId="{E4805A67-5005-5F4E-A40B-E933E2DC194C}" type="presParOf" srcId="{0EE54B6C-488B-AD47-A495-3EC16FC652DF}" destId="{08F1E75F-D21B-B94E-80FA-4DEE62DBA8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8E6C19-2EC2-4959-AD07-20E55515A1B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51D71-9DF2-4C70-8488-733DBABD07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Quantitative survey measures for prism </a:t>
          </a:r>
          <a:endParaRPr lang="en-US" dirty="0"/>
        </a:p>
      </dgm:t>
    </dgm:pt>
    <dgm:pt modelId="{8ADDD7D6-5824-459E-9A31-199B6AE9DA6A}" type="parTrans" cxnId="{ADF2600C-4B6F-4281-BD13-DCDF783325FD}">
      <dgm:prSet/>
      <dgm:spPr/>
      <dgm:t>
        <a:bodyPr/>
        <a:lstStyle/>
        <a:p>
          <a:endParaRPr lang="en-US"/>
        </a:p>
      </dgm:t>
    </dgm:pt>
    <dgm:pt modelId="{5910F2DC-3517-4E31-A9C0-F7ABD7EE4604}" type="sibTrans" cxnId="{ADF2600C-4B6F-4281-BD13-DCDF783325FD}">
      <dgm:prSet/>
      <dgm:spPr/>
      <dgm:t>
        <a:bodyPr/>
        <a:lstStyle/>
        <a:p>
          <a:endParaRPr lang="en-US"/>
        </a:p>
      </dgm:t>
    </dgm:pt>
    <dgm:pt modelId="{FB18D8E9-2ADF-4908-AA7C-95262F3829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Not necessary to use all PRISM components or every milestone</a:t>
          </a:r>
          <a:endParaRPr lang="en-US" dirty="0"/>
        </a:p>
      </dgm:t>
    </dgm:pt>
    <dgm:pt modelId="{6A9800C9-A5DF-4A3A-BDF4-297BD2478447}" type="parTrans" cxnId="{5FA6FF81-DE1D-4F46-ACD8-D6A9D87E9BFB}">
      <dgm:prSet/>
      <dgm:spPr/>
      <dgm:t>
        <a:bodyPr/>
        <a:lstStyle/>
        <a:p>
          <a:endParaRPr lang="en-US"/>
        </a:p>
      </dgm:t>
    </dgm:pt>
    <dgm:pt modelId="{1FD561EC-1A24-4F7A-85C5-13075E180CE2}" type="sibTrans" cxnId="{5FA6FF81-DE1D-4F46-ACD8-D6A9D87E9BFB}">
      <dgm:prSet/>
      <dgm:spPr/>
      <dgm:t>
        <a:bodyPr/>
        <a:lstStyle/>
        <a:p>
          <a:endParaRPr lang="en-US"/>
        </a:p>
      </dgm:t>
    </dgm:pt>
    <dgm:pt modelId="{3D17B1BE-59D3-41F9-8894-A57D77A6CB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Investigate Relationships within and between PRISM, RE-AIM, and other  outcomes</a:t>
          </a:r>
          <a:endParaRPr lang="en-US" dirty="0"/>
        </a:p>
      </dgm:t>
    </dgm:pt>
    <dgm:pt modelId="{C5958824-E80D-429A-9090-EEFEBB5808D6}" type="parTrans" cxnId="{6D3567F8-00D4-4C9A-A397-23B87F924F9D}">
      <dgm:prSet/>
      <dgm:spPr/>
      <dgm:t>
        <a:bodyPr/>
        <a:lstStyle/>
        <a:p>
          <a:endParaRPr lang="en-US"/>
        </a:p>
      </dgm:t>
    </dgm:pt>
    <dgm:pt modelId="{1D8FFC92-6CF1-4FD0-A876-90FB9E268D2F}" type="sibTrans" cxnId="{6D3567F8-00D4-4C9A-A397-23B87F924F9D}">
      <dgm:prSet/>
      <dgm:spPr/>
      <dgm:t>
        <a:bodyPr/>
        <a:lstStyle/>
        <a:p>
          <a:endParaRPr lang="en-US"/>
        </a:p>
      </dgm:t>
    </dgm:pt>
    <dgm:pt modelId="{059ACCD5-CE4C-4250-AA34-2468B1646D6E}" type="pres">
      <dgm:prSet presAssocID="{DF8E6C19-2EC2-4959-AD07-20E55515A1B2}" presName="root" presStyleCnt="0">
        <dgm:presLayoutVars>
          <dgm:dir/>
          <dgm:resizeHandles val="exact"/>
        </dgm:presLayoutVars>
      </dgm:prSet>
      <dgm:spPr/>
    </dgm:pt>
    <dgm:pt modelId="{B04DD645-4BC6-4FA0-BCC3-9AE30F226DC5}" type="pres">
      <dgm:prSet presAssocID="{68E51D71-9DF2-4C70-8488-733DBABD07EF}" presName="compNode" presStyleCnt="0"/>
      <dgm:spPr/>
    </dgm:pt>
    <dgm:pt modelId="{F6B3BC8A-1FB2-4CDD-8497-01E5227526ED}" type="pres">
      <dgm:prSet presAssocID="{68E51D71-9DF2-4C70-8488-733DBABD07EF}" presName="iconBgRect" presStyleLbl="bgShp" presStyleIdx="0" presStyleCnt="3"/>
      <dgm:spPr/>
    </dgm:pt>
    <dgm:pt modelId="{638556A1-9D8F-4F58-A7C0-AC16AD0004EC}" type="pres">
      <dgm:prSet presAssocID="{68E51D71-9DF2-4C70-8488-733DBABD07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02CEC98-2E3A-4CBB-9C2D-0C3035E88196}" type="pres">
      <dgm:prSet presAssocID="{68E51D71-9DF2-4C70-8488-733DBABD07EF}" presName="spaceRect" presStyleCnt="0"/>
      <dgm:spPr/>
    </dgm:pt>
    <dgm:pt modelId="{8B80C3CE-E114-4B71-AF45-AD49E5D71CAA}" type="pres">
      <dgm:prSet presAssocID="{68E51D71-9DF2-4C70-8488-733DBABD07EF}" presName="textRect" presStyleLbl="revTx" presStyleIdx="0" presStyleCnt="3">
        <dgm:presLayoutVars>
          <dgm:chMax val="1"/>
          <dgm:chPref val="1"/>
        </dgm:presLayoutVars>
      </dgm:prSet>
      <dgm:spPr/>
    </dgm:pt>
    <dgm:pt modelId="{A2FFEBE3-5C87-4FA3-8B95-0D825B80640B}" type="pres">
      <dgm:prSet presAssocID="{5910F2DC-3517-4E31-A9C0-F7ABD7EE4604}" presName="sibTrans" presStyleCnt="0"/>
      <dgm:spPr/>
    </dgm:pt>
    <dgm:pt modelId="{FAEBAE64-FD22-4DEA-A628-3261DA81A3A4}" type="pres">
      <dgm:prSet presAssocID="{FB18D8E9-2ADF-4908-AA7C-95262F382985}" presName="compNode" presStyleCnt="0"/>
      <dgm:spPr/>
    </dgm:pt>
    <dgm:pt modelId="{EBA07CFF-8ADB-416E-9491-4F5A587D0BCA}" type="pres">
      <dgm:prSet presAssocID="{FB18D8E9-2ADF-4908-AA7C-95262F382985}" presName="iconBgRect" presStyleLbl="bgShp" presStyleIdx="1" presStyleCnt="3"/>
      <dgm:spPr/>
    </dgm:pt>
    <dgm:pt modelId="{E6B4E3B5-1662-4985-931B-C6E6D661A655}" type="pres">
      <dgm:prSet presAssocID="{FB18D8E9-2ADF-4908-AA7C-95262F3829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A0393D5-648F-4C36-A03B-26E826EA9614}" type="pres">
      <dgm:prSet presAssocID="{FB18D8E9-2ADF-4908-AA7C-95262F382985}" presName="spaceRect" presStyleCnt="0"/>
      <dgm:spPr/>
    </dgm:pt>
    <dgm:pt modelId="{EABB6ED2-34DD-40AC-9858-9E3C06A6D7A3}" type="pres">
      <dgm:prSet presAssocID="{FB18D8E9-2ADF-4908-AA7C-95262F382985}" presName="textRect" presStyleLbl="revTx" presStyleIdx="1" presStyleCnt="3">
        <dgm:presLayoutVars>
          <dgm:chMax val="1"/>
          <dgm:chPref val="1"/>
        </dgm:presLayoutVars>
      </dgm:prSet>
      <dgm:spPr/>
    </dgm:pt>
    <dgm:pt modelId="{9B9319BF-938A-43D3-8951-CFB234087CE9}" type="pres">
      <dgm:prSet presAssocID="{1FD561EC-1A24-4F7A-85C5-13075E180CE2}" presName="sibTrans" presStyleCnt="0"/>
      <dgm:spPr/>
    </dgm:pt>
    <dgm:pt modelId="{841395D1-C82D-4660-B410-336D75CECCA1}" type="pres">
      <dgm:prSet presAssocID="{3D17B1BE-59D3-41F9-8894-A57D77A6CBEC}" presName="compNode" presStyleCnt="0"/>
      <dgm:spPr/>
    </dgm:pt>
    <dgm:pt modelId="{CB38DBB3-F80E-4101-8E6F-92F3B84582BB}" type="pres">
      <dgm:prSet presAssocID="{3D17B1BE-59D3-41F9-8894-A57D77A6CBEC}" presName="iconBgRect" presStyleLbl="bgShp" presStyleIdx="2" presStyleCnt="3"/>
      <dgm:spPr/>
    </dgm:pt>
    <dgm:pt modelId="{8F706CB3-C1C0-45FA-95E7-5BA8B5C34AED}" type="pres">
      <dgm:prSet presAssocID="{3D17B1BE-59D3-41F9-8894-A57D77A6CB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24078686-2624-4395-9EC3-37108EBFAF03}" type="pres">
      <dgm:prSet presAssocID="{3D17B1BE-59D3-41F9-8894-A57D77A6CBEC}" presName="spaceRect" presStyleCnt="0"/>
      <dgm:spPr/>
    </dgm:pt>
    <dgm:pt modelId="{69AF510A-B343-4CC0-AD0A-A61E6B8736BD}" type="pres">
      <dgm:prSet presAssocID="{3D17B1BE-59D3-41F9-8894-A57D77A6CB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DF2600C-4B6F-4281-BD13-DCDF783325FD}" srcId="{DF8E6C19-2EC2-4959-AD07-20E55515A1B2}" destId="{68E51D71-9DF2-4C70-8488-733DBABD07EF}" srcOrd="0" destOrd="0" parTransId="{8ADDD7D6-5824-459E-9A31-199B6AE9DA6A}" sibTransId="{5910F2DC-3517-4E31-A9C0-F7ABD7EE4604}"/>
    <dgm:cxn modelId="{8BA90F0E-E17E-447C-86BB-3C1A6D5FD9A0}" type="presOf" srcId="{FB18D8E9-2ADF-4908-AA7C-95262F382985}" destId="{EABB6ED2-34DD-40AC-9858-9E3C06A6D7A3}" srcOrd="0" destOrd="0" presId="urn:microsoft.com/office/officeart/2018/5/layout/IconCircleLabelList"/>
    <dgm:cxn modelId="{60F0444C-0ABC-4BFF-B68C-DE32392A2393}" type="presOf" srcId="{3D17B1BE-59D3-41F9-8894-A57D77A6CBEC}" destId="{69AF510A-B343-4CC0-AD0A-A61E6B8736BD}" srcOrd="0" destOrd="0" presId="urn:microsoft.com/office/officeart/2018/5/layout/IconCircleLabelList"/>
    <dgm:cxn modelId="{5FA6FF81-DE1D-4F46-ACD8-D6A9D87E9BFB}" srcId="{DF8E6C19-2EC2-4959-AD07-20E55515A1B2}" destId="{FB18D8E9-2ADF-4908-AA7C-95262F382985}" srcOrd="1" destOrd="0" parTransId="{6A9800C9-A5DF-4A3A-BDF4-297BD2478447}" sibTransId="{1FD561EC-1A24-4F7A-85C5-13075E180CE2}"/>
    <dgm:cxn modelId="{DA1A2AA6-2D87-4A09-B328-E3DE4195CF87}" type="presOf" srcId="{68E51D71-9DF2-4C70-8488-733DBABD07EF}" destId="{8B80C3CE-E114-4B71-AF45-AD49E5D71CAA}" srcOrd="0" destOrd="0" presId="urn:microsoft.com/office/officeart/2018/5/layout/IconCircleLabelList"/>
    <dgm:cxn modelId="{3172DBE1-4CE3-45A7-A2C9-F01DE4E297C6}" type="presOf" srcId="{DF8E6C19-2EC2-4959-AD07-20E55515A1B2}" destId="{059ACCD5-CE4C-4250-AA34-2468B1646D6E}" srcOrd="0" destOrd="0" presId="urn:microsoft.com/office/officeart/2018/5/layout/IconCircleLabelList"/>
    <dgm:cxn modelId="{6D3567F8-00D4-4C9A-A397-23B87F924F9D}" srcId="{DF8E6C19-2EC2-4959-AD07-20E55515A1B2}" destId="{3D17B1BE-59D3-41F9-8894-A57D77A6CBEC}" srcOrd="2" destOrd="0" parTransId="{C5958824-E80D-429A-9090-EEFEBB5808D6}" sibTransId="{1D8FFC92-6CF1-4FD0-A876-90FB9E268D2F}"/>
    <dgm:cxn modelId="{A34D3D28-9F7F-442F-89D1-58EECF7C4854}" type="presParOf" srcId="{059ACCD5-CE4C-4250-AA34-2468B1646D6E}" destId="{B04DD645-4BC6-4FA0-BCC3-9AE30F226DC5}" srcOrd="0" destOrd="0" presId="urn:microsoft.com/office/officeart/2018/5/layout/IconCircleLabelList"/>
    <dgm:cxn modelId="{F553CBF1-8A66-4AC9-AFD3-AAA62905056A}" type="presParOf" srcId="{B04DD645-4BC6-4FA0-BCC3-9AE30F226DC5}" destId="{F6B3BC8A-1FB2-4CDD-8497-01E5227526ED}" srcOrd="0" destOrd="0" presId="urn:microsoft.com/office/officeart/2018/5/layout/IconCircleLabelList"/>
    <dgm:cxn modelId="{02102631-7745-4AC8-B4BC-3BF30487FB3A}" type="presParOf" srcId="{B04DD645-4BC6-4FA0-BCC3-9AE30F226DC5}" destId="{638556A1-9D8F-4F58-A7C0-AC16AD0004EC}" srcOrd="1" destOrd="0" presId="urn:microsoft.com/office/officeart/2018/5/layout/IconCircleLabelList"/>
    <dgm:cxn modelId="{BFF00C90-4976-43DA-97A7-0D26D09582D4}" type="presParOf" srcId="{B04DD645-4BC6-4FA0-BCC3-9AE30F226DC5}" destId="{C02CEC98-2E3A-4CBB-9C2D-0C3035E88196}" srcOrd="2" destOrd="0" presId="urn:microsoft.com/office/officeart/2018/5/layout/IconCircleLabelList"/>
    <dgm:cxn modelId="{D219D96C-6258-4164-8578-91ADB1FE0064}" type="presParOf" srcId="{B04DD645-4BC6-4FA0-BCC3-9AE30F226DC5}" destId="{8B80C3CE-E114-4B71-AF45-AD49E5D71CAA}" srcOrd="3" destOrd="0" presId="urn:microsoft.com/office/officeart/2018/5/layout/IconCircleLabelList"/>
    <dgm:cxn modelId="{2E016CC9-7B91-42DB-A5D7-668ED60BAAC8}" type="presParOf" srcId="{059ACCD5-CE4C-4250-AA34-2468B1646D6E}" destId="{A2FFEBE3-5C87-4FA3-8B95-0D825B80640B}" srcOrd="1" destOrd="0" presId="urn:microsoft.com/office/officeart/2018/5/layout/IconCircleLabelList"/>
    <dgm:cxn modelId="{E25DB35F-1D64-49D4-AA96-3587CB6B75F4}" type="presParOf" srcId="{059ACCD5-CE4C-4250-AA34-2468B1646D6E}" destId="{FAEBAE64-FD22-4DEA-A628-3261DA81A3A4}" srcOrd="2" destOrd="0" presId="urn:microsoft.com/office/officeart/2018/5/layout/IconCircleLabelList"/>
    <dgm:cxn modelId="{6E6B1A9D-AD37-4A91-9F6E-85B8BC687D87}" type="presParOf" srcId="{FAEBAE64-FD22-4DEA-A628-3261DA81A3A4}" destId="{EBA07CFF-8ADB-416E-9491-4F5A587D0BCA}" srcOrd="0" destOrd="0" presId="urn:microsoft.com/office/officeart/2018/5/layout/IconCircleLabelList"/>
    <dgm:cxn modelId="{BC40F66F-464A-4C46-BD38-E184A8EAC8DB}" type="presParOf" srcId="{FAEBAE64-FD22-4DEA-A628-3261DA81A3A4}" destId="{E6B4E3B5-1662-4985-931B-C6E6D661A655}" srcOrd="1" destOrd="0" presId="urn:microsoft.com/office/officeart/2018/5/layout/IconCircleLabelList"/>
    <dgm:cxn modelId="{7D54ECCE-D972-4AA5-93B9-9E0F80881D76}" type="presParOf" srcId="{FAEBAE64-FD22-4DEA-A628-3261DA81A3A4}" destId="{6A0393D5-648F-4C36-A03B-26E826EA9614}" srcOrd="2" destOrd="0" presId="urn:microsoft.com/office/officeart/2018/5/layout/IconCircleLabelList"/>
    <dgm:cxn modelId="{E3EE7E15-B40D-4A21-B1B7-F8DCEF466D64}" type="presParOf" srcId="{FAEBAE64-FD22-4DEA-A628-3261DA81A3A4}" destId="{EABB6ED2-34DD-40AC-9858-9E3C06A6D7A3}" srcOrd="3" destOrd="0" presId="urn:microsoft.com/office/officeart/2018/5/layout/IconCircleLabelList"/>
    <dgm:cxn modelId="{944B11EF-9089-410A-A6B1-445EFE95089A}" type="presParOf" srcId="{059ACCD5-CE4C-4250-AA34-2468B1646D6E}" destId="{9B9319BF-938A-43D3-8951-CFB234087CE9}" srcOrd="3" destOrd="0" presId="urn:microsoft.com/office/officeart/2018/5/layout/IconCircleLabelList"/>
    <dgm:cxn modelId="{27B2E405-3EA3-4D95-978C-7CF99AF2FDA4}" type="presParOf" srcId="{059ACCD5-CE4C-4250-AA34-2468B1646D6E}" destId="{841395D1-C82D-4660-B410-336D75CECCA1}" srcOrd="4" destOrd="0" presId="urn:microsoft.com/office/officeart/2018/5/layout/IconCircleLabelList"/>
    <dgm:cxn modelId="{3A9C75E5-60FA-47B4-B103-50E4AF39E97B}" type="presParOf" srcId="{841395D1-C82D-4660-B410-336D75CECCA1}" destId="{CB38DBB3-F80E-4101-8E6F-92F3B84582BB}" srcOrd="0" destOrd="0" presId="urn:microsoft.com/office/officeart/2018/5/layout/IconCircleLabelList"/>
    <dgm:cxn modelId="{FBF2F108-E50F-4AF8-A354-43942F18AFA2}" type="presParOf" srcId="{841395D1-C82D-4660-B410-336D75CECCA1}" destId="{8F706CB3-C1C0-45FA-95E7-5BA8B5C34AED}" srcOrd="1" destOrd="0" presId="urn:microsoft.com/office/officeart/2018/5/layout/IconCircleLabelList"/>
    <dgm:cxn modelId="{4EEA0D4C-2198-4EEE-A0E2-7BAB472861D9}" type="presParOf" srcId="{841395D1-C82D-4660-B410-336D75CECCA1}" destId="{24078686-2624-4395-9EC3-37108EBFAF03}" srcOrd="2" destOrd="0" presId="urn:microsoft.com/office/officeart/2018/5/layout/IconCircleLabelList"/>
    <dgm:cxn modelId="{D363699C-281D-4136-A323-230264CACE95}" type="presParOf" srcId="{841395D1-C82D-4660-B410-336D75CECCA1}" destId="{69AF510A-B343-4CC0-AD0A-A61E6B8736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09BB98-4306-41BD-96C6-D18FEB69AA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D8551-70A8-495B-8C8E-DA7DF01B9DD1}">
      <dgm:prSet/>
      <dgm:spPr/>
      <dgm:t>
        <a:bodyPr/>
        <a:lstStyle/>
        <a:p>
          <a:r>
            <a:rPr lang="en-US" dirty="0"/>
            <a:t>Systems Perspective.</a:t>
          </a:r>
        </a:p>
      </dgm:t>
    </dgm:pt>
    <dgm:pt modelId="{3F27F348-200A-4535-9821-99BE74EB47B2}" type="parTrans" cxnId="{1A623762-7802-47EB-8ABC-9C598AD30CEE}">
      <dgm:prSet/>
      <dgm:spPr/>
      <dgm:t>
        <a:bodyPr/>
        <a:lstStyle/>
        <a:p>
          <a:endParaRPr lang="en-US"/>
        </a:p>
      </dgm:t>
    </dgm:pt>
    <dgm:pt modelId="{3162E70D-8FE4-4800-8402-8185231838D0}" type="sibTrans" cxnId="{1A623762-7802-47EB-8ABC-9C598AD30CEE}">
      <dgm:prSet/>
      <dgm:spPr/>
      <dgm:t>
        <a:bodyPr/>
        <a:lstStyle/>
        <a:p>
          <a:endParaRPr lang="en-US"/>
        </a:p>
      </dgm:t>
    </dgm:pt>
    <dgm:pt modelId="{77E75F82-A10F-4901-B809-BF6E44EA60D0}">
      <dgm:prSet/>
      <dgm:spPr/>
      <dgm:t>
        <a:bodyPr/>
        <a:lstStyle/>
        <a:p>
          <a:r>
            <a:rPr lang="en-US" dirty="0"/>
            <a:t>Has Evolved and Expanded.</a:t>
          </a:r>
        </a:p>
      </dgm:t>
    </dgm:pt>
    <dgm:pt modelId="{CA2380DC-39EC-40CD-B0E8-7D0E7477A3D5}" type="parTrans" cxnId="{43105217-A589-4E4B-8221-C597C234B669}">
      <dgm:prSet/>
      <dgm:spPr/>
      <dgm:t>
        <a:bodyPr/>
        <a:lstStyle/>
        <a:p>
          <a:endParaRPr lang="en-US"/>
        </a:p>
      </dgm:t>
    </dgm:pt>
    <dgm:pt modelId="{006F3D3C-88AA-4787-AE6D-8417D6F22B87}" type="sibTrans" cxnId="{43105217-A589-4E4B-8221-C597C234B669}">
      <dgm:prSet/>
      <dgm:spPr/>
      <dgm:t>
        <a:bodyPr/>
        <a:lstStyle/>
        <a:p>
          <a:endParaRPr lang="en-US"/>
        </a:p>
      </dgm:t>
    </dgm:pt>
    <dgm:pt modelId="{447B3652-070D-45B4-8ECA-5ED2EEA1D73E}">
      <dgm:prSet/>
      <dgm:spPr/>
      <dgm:t>
        <a:bodyPr/>
        <a:lstStyle/>
        <a:p>
          <a:r>
            <a:rPr lang="en-US"/>
            <a:t>Expanded the original model to focus on adaptions and sustainability.</a:t>
          </a:r>
        </a:p>
      </dgm:t>
    </dgm:pt>
    <dgm:pt modelId="{AA4CC1ED-A870-462D-B15F-9E58741DD920}" type="parTrans" cxnId="{11DDDE83-9C2D-4BC7-9777-72E379C50E8F}">
      <dgm:prSet/>
      <dgm:spPr/>
      <dgm:t>
        <a:bodyPr/>
        <a:lstStyle/>
        <a:p>
          <a:endParaRPr lang="en-US"/>
        </a:p>
      </dgm:t>
    </dgm:pt>
    <dgm:pt modelId="{B599C0CF-B8C0-4122-A0E7-0CC03AEDE9E7}" type="sibTrans" cxnId="{11DDDE83-9C2D-4BC7-9777-72E379C50E8F}">
      <dgm:prSet/>
      <dgm:spPr/>
      <dgm:t>
        <a:bodyPr/>
        <a:lstStyle/>
        <a:p>
          <a:endParaRPr lang="en-US"/>
        </a:p>
      </dgm:t>
    </dgm:pt>
    <dgm:pt modelId="{AF78DE0F-DBFF-450D-AC0E-6324B30C222D}">
      <dgm:prSet/>
      <dgm:spPr/>
      <dgm:t>
        <a:bodyPr/>
        <a:lstStyle/>
        <a:p>
          <a:r>
            <a:rPr lang="en-US" dirty="0"/>
            <a:t>Emphasize qualitative methods to understand “how” and “why.”</a:t>
          </a:r>
        </a:p>
      </dgm:t>
    </dgm:pt>
    <dgm:pt modelId="{EB5C6A37-8114-4216-B58B-382E2CA7286E}" type="parTrans" cxnId="{F1EE3441-3B5C-4EB1-841F-6E0A68266685}">
      <dgm:prSet/>
      <dgm:spPr/>
      <dgm:t>
        <a:bodyPr/>
        <a:lstStyle/>
        <a:p>
          <a:endParaRPr lang="en-US"/>
        </a:p>
      </dgm:t>
    </dgm:pt>
    <dgm:pt modelId="{6E01553D-9AD0-49F3-85E4-AD2DABAE0268}" type="sibTrans" cxnId="{F1EE3441-3B5C-4EB1-841F-6E0A68266685}">
      <dgm:prSet/>
      <dgm:spPr/>
      <dgm:t>
        <a:bodyPr/>
        <a:lstStyle/>
        <a:p>
          <a:endParaRPr lang="en-US"/>
        </a:p>
      </dgm:t>
    </dgm:pt>
    <dgm:pt modelId="{06FA13A7-C480-4DB4-AF94-A04C8EA0AB40}">
      <dgm:prSet/>
      <dgm:spPr/>
      <dgm:t>
        <a:bodyPr/>
        <a:lstStyle/>
        <a:p>
          <a:r>
            <a:rPr lang="en-US"/>
            <a:t>Capture costs.</a:t>
          </a:r>
        </a:p>
      </dgm:t>
    </dgm:pt>
    <dgm:pt modelId="{39A9C705-5AC1-4421-9712-AE3694BDF242}" type="parTrans" cxnId="{111070B7-D544-4C1F-842C-A41FD39789AF}">
      <dgm:prSet/>
      <dgm:spPr/>
      <dgm:t>
        <a:bodyPr/>
        <a:lstStyle/>
        <a:p>
          <a:endParaRPr lang="en-US"/>
        </a:p>
      </dgm:t>
    </dgm:pt>
    <dgm:pt modelId="{345F66FF-61BC-4BA8-91EB-84F28074E409}" type="sibTrans" cxnId="{111070B7-D544-4C1F-842C-A41FD39789AF}">
      <dgm:prSet/>
      <dgm:spPr/>
      <dgm:t>
        <a:bodyPr/>
        <a:lstStyle/>
        <a:p>
          <a:endParaRPr lang="en-US"/>
        </a:p>
      </dgm:t>
    </dgm:pt>
    <dgm:pt modelId="{87724451-E0B9-4224-A8BC-BE2B2BC60ACC}">
      <dgm:prSet/>
      <dgm:spPr/>
      <dgm:t>
        <a:bodyPr/>
        <a:lstStyle/>
        <a:p>
          <a:r>
            <a:rPr lang="en-US" dirty="0"/>
            <a:t>Understand and address health equity issues.</a:t>
          </a:r>
        </a:p>
      </dgm:t>
    </dgm:pt>
    <dgm:pt modelId="{3E513C1F-39CD-4484-B496-9F4AFBD3263F}" type="parTrans" cxnId="{18C17A01-61B5-49B4-9D36-FEED250EE243}">
      <dgm:prSet/>
      <dgm:spPr/>
      <dgm:t>
        <a:bodyPr/>
        <a:lstStyle/>
        <a:p>
          <a:endParaRPr lang="en-US"/>
        </a:p>
      </dgm:t>
    </dgm:pt>
    <dgm:pt modelId="{2BED305F-AA17-44FB-923E-651E24CF5ABB}" type="sibTrans" cxnId="{18C17A01-61B5-49B4-9D36-FEED250EE243}">
      <dgm:prSet/>
      <dgm:spPr/>
      <dgm:t>
        <a:bodyPr/>
        <a:lstStyle/>
        <a:p>
          <a:endParaRPr lang="en-US"/>
        </a:p>
      </dgm:t>
    </dgm:pt>
    <dgm:pt modelId="{D87FAF11-3D44-47E5-917D-0688B2F6ED27}">
      <dgm:prSet/>
      <dgm:spPr/>
      <dgm:t>
        <a:bodyPr/>
        <a:lstStyle/>
        <a:p>
          <a:r>
            <a:rPr lang="en-US" dirty="0"/>
            <a:t>Encourage pragmatic and iterative use.</a:t>
          </a:r>
        </a:p>
      </dgm:t>
    </dgm:pt>
    <dgm:pt modelId="{2937513F-BC94-4224-B10B-C05B77D2D785}" type="parTrans" cxnId="{B632DA00-27EF-41F5-8E1A-FEA27221D2B3}">
      <dgm:prSet/>
      <dgm:spPr/>
      <dgm:t>
        <a:bodyPr/>
        <a:lstStyle/>
        <a:p>
          <a:endParaRPr lang="en-US"/>
        </a:p>
      </dgm:t>
    </dgm:pt>
    <dgm:pt modelId="{A0893AED-F586-44AE-81F7-ADFE6786A1B5}" type="sibTrans" cxnId="{B632DA00-27EF-41F5-8E1A-FEA27221D2B3}">
      <dgm:prSet/>
      <dgm:spPr/>
      <dgm:t>
        <a:bodyPr/>
        <a:lstStyle/>
        <a:p>
          <a:endParaRPr lang="en-US"/>
        </a:p>
      </dgm:t>
    </dgm:pt>
    <dgm:pt modelId="{49459B8C-C4EF-4CD5-A6E6-7E6F3E5F101B}">
      <dgm:prSet/>
      <dgm:spPr/>
      <dgm:t>
        <a:bodyPr/>
        <a:lstStyle/>
        <a:p>
          <a:r>
            <a:rPr lang="en-US" dirty="0"/>
            <a:t>Package for use by non-researchers.</a:t>
          </a:r>
        </a:p>
      </dgm:t>
    </dgm:pt>
    <dgm:pt modelId="{D263CDA0-6207-487A-BAA2-03D2DBD7AC89}" type="parTrans" cxnId="{10278E85-E36B-46FE-8DBF-7C2779227486}">
      <dgm:prSet/>
      <dgm:spPr/>
      <dgm:t>
        <a:bodyPr/>
        <a:lstStyle/>
        <a:p>
          <a:endParaRPr lang="en-US"/>
        </a:p>
      </dgm:t>
    </dgm:pt>
    <dgm:pt modelId="{337430FD-B828-44F0-B8AF-19EB9DE7DD21}" type="sibTrans" cxnId="{10278E85-E36B-46FE-8DBF-7C2779227486}">
      <dgm:prSet/>
      <dgm:spPr/>
      <dgm:t>
        <a:bodyPr/>
        <a:lstStyle/>
        <a:p>
          <a:endParaRPr lang="en-US"/>
        </a:p>
      </dgm:t>
    </dgm:pt>
    <dgm:pt modelId="{34744733-59E1-44C3-BF46-8C3F43D081BD}">
      <dgm:prSet/>
      <dgm:spPr/>
      <dgm:t>
        <a:bodyPr/>
        <a:lstStyle/>
        <a:p>
          <a:r>
            <a:rPr lang="en-US" dirty="0"/>
            <a:t>Integrate with other models.</a:t>
          </a:r>
        </a:p>
      </dgm:t>
    </dgm:pt>
    <dgm:pt modelId="{7364DC63-D0C8-4993-87DD-5CA9990AB9F0}" type="parTrans" cxnId="{A093D47C-CE04-45AB-9F76-F169156035B9}">
      <dgm:prSet/>
      <dgm:spPr/>
      <dgm:t>
        <a:bodyPr/>
        <a:lstStyle/>
        <a:p>
          <a:endParaRPr lang="en-US"/>
        </a:p>
      </dgm:t>
    </dgm:pt>
    <dgm:pt modelId="{8A8AF436-6D78-4865-ABE5-CA2722529F39}" type="sibTrans" cxnId="{A093D47C-CE04-45AB-9F76-F169156035B9}">
      <dgm:prSet/>
      <dgm:spPr/>
      <dgm:t>
        <a:bodyPr/>
        <a:lstStyle/>
        <a:p>
          <a:endParaRPr lang="en-US"/>
        </a:p>
      </dgm:t>
    </dgm:pt>
    <dgm:pt modelId="{DEFC00B1-836F-8548-BC62-30B5B9948762}" type="pres">
      <dgm:prSet presAssocID="{6A09BB98-4306-41BD-96C6-D18FEB69AAE2}" presName="diagram" presStyleCnt="0">
        <dgm:presLayoutVars>
          <dgm:dir/>
          <dgm:resizeHandles val="exact"/>
        </dgm:presLayoutVars>
      </dgm:prSet>
      <dgm:spPr/>
    </dgm:pt>
    <dgm:pt modelId="{ACADCAF9-D8C7-7849-A294-20427BAE22D6}" type="pres">
      <dgm:prSet presAssocID="{F8CD8551-70A8-495B-8C8E-DA7DF01B9DD1}" presName="node" presStyleLbl="node1" presStyleIdx="0" presStyleCnt="9">
        <dgm:presLayoutVars>
          <dgm:bulletEnabled val="1"/>
        </dgm:presLayoutVars>
      </dgm:prSet>
      <dgm:spPr/>
    </dgm:pt>
    <dgm:pt modelId="{7DB01C1F-62CE-8845-8D70-CD31BC51AE98}" type="pres">
      <dgm:prSet presAssocID="{3162E70D-8FE4-4800-8402-8185231838D0}" presName="sibTrans" presStyleCnt="0"/>
      <dgm:spPr/>
    </dgm:pt>
    <dgm:pt modelId="{8E68E0E8-E978-D743-ADF0-FA78E0AC7531}" type="pres">
      <dgm:prSet presAssocID="{77E75F82-A10F-4901-B809-BF6E44EA60D0}" presName="node" presStyleLbl="node1" presStyleIdx="1" presStyleCnt="9">
        <dgm:presLayoutVars>
          <dgm:bulletEnabled val="1"/>
        </dgm:presLayoutVars>
      </dgm:prSet>
      <dgm:spPr/>
    </dgm:pt>
    <dgm:pt modelId="{97C68117-D5B4-6243-B4F2-2E1711B2321B}" type="pres">
      <dgm:prSet presAssocID="{006F3D3C-88AA-4787-AE6D-8417D6F22B87}" presName="sibTrans" presStyleCnt="0"/>
      <dgm:spPr/>
    </dgm:pt>
    <dgm:pt modelId="{D35BEFED-F911-6B44-8830-6DD59E2E945F}" type="pres">
      <dgm:prSet presAssocID="{447B3652-070D-45B4-8ECA-5ED2EEA1D73E}" presName="node" presStyleLbl="node1" presStyleIdx="2" presStyleCnt="9">
        <dgm:presLayoutVars>
          <dgm:bulletEnabled val="1"/>
        </dgm:presLayoutVars>
      </dgm:prSet>
      <dgm:spPr/>
    </dgm:pt>
    <dgm:pt modelId="{C2AC295D-9923-2840-8C60-C9E6C6DD36C1}" type="pres">
      <dgm:prSet presAssocID="{B599C0CF-B8C0-4122-A0E7-0CC03AEDE9E7}" presName="sibTrans" presStyleCnt="0"/>
      <dgm:spPr/>
    </dgm:pt>
    <dgm:pt modelId="{B5B1CCF5-001A-A448-B8A0-44588BE92A57}" type="pres">
      <dgm:prSet presAssocID="{AF78DE0F-DBFF-450D-AC0E-6324B30C222D}" presName="node" presStyleLbl="node1" presStyleIdx="3" presStyleCnt="9">
        <dgm:presLayoutVars>
          <dgm:bulletEnabled val="1"/>
        </dgm:presLayoutVars>
      </dgm:prSet>
      <dgm:spPr/>
    </dgm:pt>
    <dgm:pt modelId="{B282035D-E9C0-B446-9F6B-6D467E909EDD}" type="pres">
      <dgm:prSet presAssocID="{6E01553D-9AD0-49F3-85E4-AD2DABAE0268}" presName="sibTrans" presStyleCnt="0"/>
      <dgm:spPr/>
    </dgm:pt>
    <dgm:pt modelId="{F3A49869-C026-674D-92B8-2C74D27B2BEC}" type="pres">
      <dgm:prSet presAssocID="{06FA13A7-C480-4DB4-AF94-A04C8EA0AB40}" presName="node" presStyleLbl="node1" presStyleIdx="4" presStyleCnt="9">
        <dgm:presLayoutVars>
          <dgm:bulletEnabled val="1"/>
        </dgm:presLayoutVars>
      </dgm:prSet>
      <dgm:spPr/>
    </dgm:pt>
    <dgm:pt modelId="{6AC2C64A-2969-1B43-B7B1-9277A0F7CB90}" type="pres">
      <dgm:prSet presAssocID="{345F66FF-61BC-4BA8-91EB-84F28074E409}" presName="sibTrans" presStyleCnt="0"/>
      <dgm:spPr/>
    </dgm:pt>
    <dgm:pt modelId="{2B1258B8-9B9E-2146-B638-9FF019325574}" type="pres">
      <dgm:prSet presAssocID="{87724451-E0B9-4224-A8BC-BE2B2BC60ACC}" presName="node" presStyleLbl="node1" presStyleIdx="5" presStyleCnt="9">
        <dgm:presLayoutVars>
          <dgm:bulletEnabled val="1"/>
        </dgm:presLayoutVars>
      </dgm:prSet>
      <dgm:spPr/>
    </dgm:pt>
    <dgm:pt modelId="{63BA5F46-DBDC-1E4D-A9E2-B9C77019D769}" type="pres">
      <dgm:prSet presAssocID="{2BED305F-AA17-44FB-923E-651E24CF5ABB}" presName="sibTrans" presStyleCnt="0"/>
      <dgm:spPr/>
    </dgm:pt>
    <dgm:pt modelId="{FFF3EB72-8A67-3949-96C8-38519DAC9C9B}" type="pres">
      <dgm:prSet presAssocID="{D87FAF11-3D44-47E5-917D-0688B2F6ED27}" presName="node" presStyleLbl="node1" presStyleIdx="6" presStyleCnt="9">
        <dgm:presLayoutVars>
          <dgm:bulletEnabled val="1"/>
        </dgm:presLayoutVars>
      </dgm:prSet>
      <dgm:spPr/>
    </dgm:pt>
    <dgm:pt modelId="{82EB8C07-25F4-D745-BB7B-D3D292619B9E}" type="pres">
      <dgm:prSet presAssocID="{A0893AED-F586-44AE-81F7-ADFE6786A1B5}" presName="sibTrans" presStyleCnt="0"/>
      <dgm:spPr/>
    </dgm:pt>
    <dgm:pt modelId="{11593C88-E453-8E41-AF07-18E06D077C13}" type="pres">
      <dgm:prSet presAssocID="{49459B8C-C4EF-4CD5-A6E6-7E6F3E5F101B}" presName="node" presStyleLbl="node1" presStyleIdx="7" presStyleCnt="9">
        <dgm:presLayoutVars>
          <dgm:bulletEnabled val="1"/>
        </dgm:presLayoutVars>
      </dgm:prSet>
      <dgm:spPr/>
    </dgm:pt>
    <dgm:pt modelId="{9282BEAC-959C-D44E-AE08-BD5DBD59A07A}" type="pres">
      <dgm:prSet presAssocID="{337430FD-B828-44F0-B8AF-19EB9DE7DD21}" presName="sibTrans" presStyleCnt="0"/>
      <dgm:spPr/>
    </dgm:pt>
    <dgm:pt modelId="{CC05018D-44B9-224C-8572-D30FEE165869}" type="pres">
      <dgm:prSet presAssocID="{34744733-59E1-44C3-BF46-8C3F43D081BD}" presName="node" presStyleLbl="node1" presStyleIdx="8" presStyleCnt="9">
        <dgm:presLayoutVars>
          <dgm:bulletEnabled val="1"/>
        </dgm:presLayoutVars>
      </dgm:prSet>
      <dgm:spPr/>
    </dgm:pt>
  </dgm:ptLst>
  <dgm:cxnLst>
    <dgm:cxn modelId="{B632DA00-27EF-41F5-8E1A-FEA27221D2B3}" srcId="{6A09BB98-4306-41BD-96C6-D18FEB69AAE2}" destId="{D87FAF11-3D44-47E5-917D-0688B2F6ED27}" srcOrd="6" destOrd="0" parTransId="{2937513F-BC94-4224-B10B-C05B77D2D785}" sibTransId="{A0893AED-F586-44AE-81F7-ADFE6786A1B5}"/>
    <dgm:cxn modelId="{18C17A01-61B5-49B4-9D36-FEED250EE243}" srcId="{6A09BB98-4306-41BD-96C6-D18FEB69AAE2}" destId="{87724451-E0B9-4224-A8BC-BE2B2BC60ACC}" srcOrd="5" destOrd="0" parTransId="{3E513C1F-39CD-4484-B496-9F4AFBD3263F}" sibTransId="{2BED305F-AA17-44FB-923E-651E24CF5ABB}"/>
    <dgm:cxn modelId="{F186F10E-0018-D145-976B-9004D21252BA}" type="presOf" srcId="{6A09BB98-4306-41BD-96C6-D18FEB69AAE2}" destId="{DEFC00B1-836F-8548-BC62-30B5B9948762}" srcOrd="0" destOrd="0" presId="urn:microsoft.com/office/officeart/2005/8/layout/default"/>
    <dgm:cxn modelId="{43105217-A589-4E4B-8221-C597C234B669}" srcId="{6A09BB98-4306-41BD-96C6-D18FEB69AAE2}" destId="{77E75F82-A10F-4901-B809-BF6E44EA60D0}" srcOrd="1" destOrd="0" parTransId="{CA2380DC-39EC-40CD-B0E8-7D0E7477A3D5}" sibTransId="{006F3D3C-88AA-4787-AE6D-8417D6F22B87}"/>
    <dgm:cxn modelId="{1C896E34-A9CA-DC45-9715-7D68F923A7CB}" type="presOf" srcId="{06FA13A7-C480-4DB4-AF94-A04C8EA0AB40}" destId="{F3A49869-C026-674D-92B8-2C74D27B2BEC}" srcOrd="0" destOrd="0" presId="urn:microsoft.com/office/officeart/2005/8/layout/default"/>
    <dgm:cxn modelId="{F1EE3441-3B5C-4EB1-841F-6E0A68266685}" srcId="{6A09BB98-4306-41BD-96C6-D18FEB69AAE2}" destId="{AF78DE0F-DBFF-450D-AC0E-6324B30C222D}" srcOrd="3" destOrd="0" parTransId="{EB5C6A37-8114-4216-B58B-382E2CA7286E}" sibTransId="{6E01553D-9AD0-49F3-85E4-AD2DABAE0268}"/>
    <dgm:cxn modelId="{95C6915A-F5BD-3B4A-BF3C-82226D4CCF77}" type="presOf" srcId="{87724451-E0B9-4224-A8BC-BE2B2BC60ACC}" destId="{2B1258B8-9B9E-2146-B638-9FF019325574}" srcOrd="0" destOrd="0" presId="urn:microsoft.com/office/officeart/2005/8/layout/default"/>
    <dgm:cxn modelId="{B7D1855B-3C60-CB44-BE26-37B4E5FF4E63}" type="presOf" srcId="{49459B8C-C4EF-4CD5-A6E6-7E6F3E5F101B}" destId="{11593C88-E453-8E41-AF07-18E06D077C13}" srcOrd="0" destOrd="0" presId="urn:microsoft.com/office/officeart/2005/8/layout/default"/>
    <dgm:cxn modelId="{1A623762-7802-47EB-8ABC-9C598AD30CEE}" srcId="{6A09BB98-4306-41BD-96C6-D18FEB69AAE2}" destId="{F8CD8551-70A8-495B-8C8E-DA7DF01B9DD1}" srcOrd="0" destOrd="0" parTransId="{3F27F348-200A-4535-9821-99BE74EB47B2}" sibTransId="{3162E70D-8FE4-4800-8402-8185231838D0}"/>
    <dgm:cxn modelId="{A1BE8E69-15B3-5346-B45D-47C5446DD007}" type="presOf" srcId="{34744733-59E1-44C3-BF46-8C3F43D081BD}" destId="{CC05018D-44B9-224C-8572-D30FEE165869}" srcOrd="0" destOrd="0" presId="urn:microsoft.com/office/officeart/2005/8/layout/default"/>
    <dgm:cxn modelId="{A3B19575-D39C-4C42-9526-C19DAECAE3E9}" type="presOf" srcId="{F8CD8551-70A8-495B-8C8E-DA7DF01B9DD1}" destId="{ACADCAF9-D8C7-7849-A294-20427BAE22D6}" srcOrd="0" destOrd="0" presId="urn:microsoft.com/office/officeart/2005/8/layout/default"/>
    <dgm:cxn modelId="{A093D47C-CE04-45AB-9F76-F169156035B9}" srcId="{6A09BB98-4306-41BD-96C6-D18FEB69AAE2}" destId="{34744733-59E1-44C3-BF46-8C3F43D081BD}" srcOrd="8" destOrd="0" parTransId="{7364DC63-D0C8-4993-87DD-5CA9990AB9F0}" sibTransId="{8A8AF436-6D78-4865-ABE5-CA2722529F39}"/>
    <dgm:cxn modelId="{8B90F17C-4A4B-A44D-8CB1-497E96B7C78B}" type="presOf" srcId="{447B3652-070D-45B4-8ECA-5ED2EEA1D73E}" destId="{D35BEFED-F911-6B44-8830-6DD59E2E945F}" srcOrd="0" destOrd="0" presId="urn:microsoft.com/office/officeart/2005/8/layout/default"/>
    <dgm:cxn modelId="{11DDDE83-9C2D-4BC7-9777-72E379C50E8F}" srcId="{6A09BB98-4306-41BD-96C6-D18FEB69AAE2}" destId="{447B3652-070D-45B4-8ECA-5ED2EEA1D73E}" srcOrd="2" destOrd="0" parTransId="{AA4CC1ED-A870-462D-B15F-9E58741DD920}" sibTransId="{B599C0CF-B8C0-4122-A0E7-0CC03AEDE9E7}"/>
    <dgm:cxn modelId="{10278E85-E36B-46FE-8DBF-7C2779227486}" srcId="{6A09BB98-4306-41BD-96C6-D18FEB69AAE2}" destId="{49459B8C-C4EF-4CD5-A6E6-7E6F3E5F101B}" srcOrd="7" destOrd="0" parTransId="{D263CDA0-6207-487A-BAA2-03D2DBD7AC89}" sibTransId="{337430FD-B828-44F0-B8AF-19EB9DE7DD21}"/>
    <dgm:cxn modelId="{718AFF9F-7C65-F842-AB55-85893A7F6785}" type="presOf" srcId="{AF78DE0F-DBFF-450D-AC0E-6324B30C222D}" destId="{B5B1CCF5-001A-A448-B8A0-44588BE92A57}" srcOrd="0" destOrd="0" presId="urn:microsoft.com/office/officeart/2005/8/layout/default"/>
    <dgm:cxn modelId="{111070B7-D544-4C1F-842C-A41FD39789AF}" srcId="{6A09BB98-4306-41BD-96C6-D18FEB69AAE2}" destId="{06FA13A7-C480-4DB4-AF94-A04C8EA0AB40}" srcOrd="4" destOrd="0" parTransId="{39A9C705-5AC1-4421-9712-AE3694BDF242}" sibTransId="{345F66FF-61BC-4BA8-91EB-84F28074E409}"/>
    <dgm:cxn modelId="{750ABBC6-B0EB-2E43-92E1-6BD130C910EA}" type="presOf" srcId="{77E75F82-A10F-4901-B809-BF6E44EA60D0}" destId="{8E68E0E8-E978-D743-ADF0-FA78E0AC7531}" srcOrd="0" destOrd="0" presId="urn:microsoft.com/office/officeart/2005/8/layout/default"/>
    <dgm:cxn modelId="{C987AAEA-1FF2-934E-BD3B-876FDAF8F9F0}" type="presOf" srcId="{D87FAF11-3D44-47E5-917D-0688B2F6ED27}" destId="{FFF3EB72-8A67-3949-96C8-38519DAC9C9B}" srcOrd="0" destOrd="0" presId="urn:microsoft.com/office/officeart/2005/8/layout/default"/>
    <dgm:cxn modelId="{74C0063F-7986-5045-8947-AC74C4CB57D8}" type="presParOf" srcId="{DEFC00B1-836F-8548-BC62-30B5B9948762}" destId="{ACADCAF9-D8C7-7849-A294-20427BAE22D6}" srcOrd="0" destOrd="0" presId="urn:microsoft.com/office/officeart/2005/8/layout/default"/>
    <dgm:cxn modelId="{C7AD1D98-1466-EA4F-96B7-882288DCF57F}" type="presParOf" srcId="{DEFC00B1-836F-8548-BC62-30B5B9948762}" destId="{7DB01C1F-62CE-8845-8D70-CD31BC51AE98}" srcOrd="1" destOrd="0" presId="urn:microsoft.com/office/officeart/2005/8/layout/default"/>
    <dgm:cxn modelId="{883DA4D6-5609-F841-A006-F1507CD07B87}" type="presParOf" srcId="{DEFC00B1-836F-8548-BC62-30B5B9948762}" destId="{8E68E0E8-E978-D743-ADF0-FA78E0AC7531}" srcOrd="2" destOrd="0" presId="urn:microsoft.com/office/officeart/2005/8/layout/default"/>
    <dgm:cxn modelId="{A79D5E14-C50D-904C-88A9-A78DD1CFCF00}" type="presParOf" srcId="{DEFC00B1-836F-8548-BC62-30B5B9948762}" destId="{97C68117-D5B4-6243-B4F2-2E1711B2321B}" srcOrd="3" destOrd="0" presId="urn:microsoft.com/office/officeart/2005/8/layout/default"/>
    <dgm:cxn modelId="{33BFA1CC-02C4-9647-A6AF-F9C884C4F562}" type="presParOf" srcId="{DEFC00B1-836F-8548-BC62-30B5B9948762}" destId="{D35BEFED-F911-6B44-8830-6DD59E2E945F}" srcOrd="4" destOrd="0" presId="urn:microsoft.com/office/officeart/2005/8/layout/default"/>
    <dgm:cxn modelId="{E7403FF7-3544-A745-A5DB-EE152ED6248E}" type="presParOf" srcId="{DEFC00B1-836F-8548-BC62-30B5B9948762}" destId="{C2AC295D-9923-2840-8C60-C9E6C6DD36C1}" srcOrd="5" destOrd="0" presId="urn:microsoft.com/office/officeart/2005/8/layout/default"/>
    <dgm:cxn modelId="{5D66C9A1-3FB4-8045-BBED-6C0A0CEAAB92}" type="presParOf" srcId="{DEFC00B1-836F-8548-BC62-30B5B9948762}" destId="{B5B1CCF5-001A-A448-B8A0-44588BE92A57}" srcOrd="6" destOrd="0" presId="urn:microsoft.com/office/officeart/2005/8/layout/default"/>
    <dgm:cxn modelId="{13AB999B-8E13-3B4D-9403-38482ABE8FFE}" type="presParOf" srcId="{DEFC00B1-836F-8548-BC62-30B5B9948762}" destId="{B282035D-E9C0-B446-9F6B-6D467E909EDD}" srcOrd="7" destOrd="0" presId="urn:microsoft.com/office/officeart/2005/8/layout/default"/>
    <dgm:cxn modelId="{1D6EBCA3-FBEA-3346-8029-0A16727AF426}" type="presParOf" srcId="{DEFC00B1-836F-8548-BC62-30B5B9948762}" destId="{F3A49869-C026-674D-92B8-2C74D27B2BEC}" srcOrd="8" destOrd="0" presId="urn:microsoft.com/office/officeart/2005/8/layout/default"/>
    <dgm:cxn modelId="{E6FE374E-7FA0-F145-8D66-D07BF027EA16}" type="presParOf" srcId="{DEFC00B1-836F-8548-BC62-30B5B9948762}" destId="{6AC2C64A-2969-1B43-B7B1-9277A0F7CB90}" srcOrd="9" destOrd="0" presId="urn:microsoft.com/office/officeart/2005/8/layout/default"/>
    <dgm:cxn modelId="{A4B30F50-C7E0-AD4A-B8DF-C0A42C38E077}" type="presParOf" srcId="{DEFC00B1-836F-8548-BC62-30B5B9948762}" destId="{2B1258B8-9B9E-2146-B638-9FF019325574}" srcOrd="10" destOrd="0" presId="urn:microsoft.com/office/officeart/2005/8/layout/default"/>
    <dgm:cxn modelId="{381703F2-C1ED-2745-A72C-EE6FFAA33B07}" type="presParOf" srcId="{DEFC00B1-836F-8548-BC62-30B5B9948762}" destId="{63BA5F46-DBDC-1E4D-A9E2-B9C77019D769}" srcOrd="11" destOrd="0" presId="urn:microsoft.com/office/officeart/2005/8/layout/default"/>
    <dgm:cxn modelId="{3D2620CC-83CE-044A-B4A9-FFFB0B59769B}" type="presParOf" srcId="{DEFC00B1-836F-8548-BC62-30B5B9948762}" destId="{FFF3EB72-8A67-3949-96C8-38519DAC9C9B}" srcOrd="12" destOrd="0" presId="urn:microsoft.com/office/officeart/2005/8/layout/default"/>
    <dgm:cxn modelId="{5FD449DF-23B0-554A-B69F-575A4364B2F5}" type="presParOf" srcId="{DEFC00B1-836F-8548-BC62-30B5B9948762}" destId="{82EB8C07-25F4-D745-BB7B-D3D292619B9E}" srcOrd="13" destOrd="0" presId="urn:microsoft.com/office/officeart/2005/8/layout/default"/>
    <dgm:cxn modelId="{838BF4A7-FF23-D844-9875-84ED0C1E7200}" type="presParOf" srcId="{DEFC00B1-836F-8548-BC62-30B5B9948762}" destId="{11593C88-E453-8E41-AF07-18E06D077C13}" srcOrd="14" destOrd="0" presId="urn:microsoft.com/office/officeart/2005/8/layout/default"/>
    <dgm:cxn modelId="{50C3DCE8-7708-0646-8E3D-0D096CEC213E}" type="presParOf" srcId="{DEFC00B1-836F-8548-BC62-30B5B9948762}" destId="{9282BEAC-959C-D44E-AE08-BD5DBD59A07A}" srcOrd="15" destOrd="0" presId="urn:microsoft.com/office/officeart/2005/8/layout/default"/>
    <dgm:cxn modelId="{344F99D9-B7BE-C642-A746-C1851F3021C2}" type="presParOf" srcId="{DEFC00B1-836F-8548-BC62-30B5B9948762}" destId="{CC05018D-44B9-224C-8572-D30FEE16586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832EBA-898B-49B8-BC0C-98A600A8848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3580BBF-C97D-4145-8486-F78510E49CDA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</a:rPr>
            <a:t>1. Only for evaluation</a:t>
          </a:r>
        </a:p>
      </dgm:t>
    </dgm:pt>
    <dgm:pt modelId="{53D32204-5768-4323-86D8-EB5919A62355}" type="parTrans" cxnId="{458ACE90-32B3-4C53-A69B-89C38372DD0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EE1B93D-8185-4C12-90C8-9FD63B03FD68}" type="sibTrans" cxnId="{458ACE90-32B3-4C53-A69B-89C38372DD0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91BC27C-9D2D-4853-AA51-34FA91F127DA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</a:rPr>
            <a:t>2. Only quantitative or qualitative</a:t>
          </a:r>
        </a:p>
      </dgm:t>
    </dgm:pt>
    <dgm:pt modelId="{8EF13C7C-9DB3-4D65-957D-B3C42C8C0D6C}" type="parTrans" cxnId="{C2193654-29EE-4942-967B-34576BDE77C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DAEFDA2-BC3B-423E-BB2A-ABBB560B89D6}" type="sibTrans" cxnId="{C2193654-29EE-4942-967B-34576BDE77C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2DCA308A-F051-4F71-8238-4CB6E702850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  <a:cs typeface="Arial" panose="020B0604020202020204" pitchFamily="34" charset="0"/>
            </a:rPr>
            <a:t>3. Mandates that all dimensions are used and equally important</a:t>
          </a:r>
          <a:endParaRPr lang="en-US" sz="1600" dirty="0">
            <a:latin typeface="+mn-lt"/>
          </a:endParaRPr>
        </a:p>
      </dgm:t>
    </dgm:pt>
    <dgm:pt modelId="{5A47AD6D-0DDF-419B-B2A1-887CDF7DEEB3}" type="parTrans" cxnId="{D1E75014-C2C5-45C6-A1B9-0B8F9543DBE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672B011-D264-4CF9-9797-CA47BE36CE66}" type="sibTrans" cxnId="{D1E75014-C2C5-45C6-A1B9-0B8F9543DBE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C5CBFDB-BB98-42A1-AE1D-17DFACADC90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</a:rPr>
            <a:t>4. Does not address context or determinants</a:t>
          </a:r>
        </a:p>
      </dgm:t>
    </dgm:pt>
    <dgm:pt modelId="{7F3D88CE-CEF3-4750-801C-E32D40008891}" type="parTrans" cxnId="{37718B58-EE32-4D7B-84AA-FA018ECC9B8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C6D7039-27AD-4DD2-8981-61313904A6BC}" type="sibTrans" cxnId="{37718B58-EE32-4D7B-84AA-FA018ECC9B8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2B97D62-5958-4445-AF4A-9C0E387B5469}" type="pres">
      <dgm:prSet presAssocID="{BE832EBA-898B-49B8-BC0C-98A600A88486}" presName="Name0" presStyleCnt="0">
        <dgm:presLayoutVars>
          <dgm:dir/>
          <dgm:resizeHandles val="exact"/>
        </dgm:presLayoutVars>
      </dgm:prSet>
      <dgm:spPr/>
    </dgm:pt>
    <dgm:pt modelId="{3032DC53-E581-44D0-968D-569227E3C3D1}" type="pres">
      <dgm:prSet presAssocID="{D3580BBF-C97D-4145-8486-F78510E49CDA}" presName="composite" presStyleCnt="0"/>
      <dgm:spPr/>
    </dgm:pt>
    <dgm:pt modelId="{C33340B6-72A5-44E0-9600-18F01D2E7A03}" type="pres">
      <dgm:prSet presAssocID="{D3580BBF-C97D-4145-8486-F78510E49CDA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D6EA173-E60E-45AB-9176-118CA9562FA7}" type="pres">
      <dgm:prSet presAssocID="{D3580BBF-C97D-4145-8486-F78510E49CDA}" presName="wedgeRectCallout1" presStyleLbl="node1" presStyleIdx="0" presStyleCnt="4">
        <dgm:presLayoutVars>
          <dgm:bulletEnabled val="1"/>
        </dgm:presLayoutVars>
      </dgm:prSet>
      <dgm:spPr/>
    </dgm:pt>
    <dgm:pt modelId="{E84A7627-AFD2-4D55-9183-BFE5416DE340}" type="pres">
      <dgm:prSet presAssocID="{EEE1B93D-8185-4C12-90C8-9FD63B03FD68}" presName="sibTrans" presStyleCnt="0"/>
      <dgm:spPr/>
    </dgm:pt>
    <dgm:pt modelId="{A6B33706-13B4-4E8D-BD00-F7AC55FBA374}" type="pres">
      <dgm:prSet presAssocID="{D91BC27C-9D2D-4853-AA51-34FA91F127DA}" presName="composite" presStyleCnt="0"/>
      <dgm:spPr/>
    </dgm:pt>
    <dgm:pt modelId="{F41B2530-94CF-4391-A30A-B4603D1E6525}" type="pres">
      <dgm:prSet presAssocID="{D91BC27C-9D2D-4853-AA51-34FA91F127DA}" presName="rect1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D5009B2-A891-4B92-AC29-C098C2686B04}" type="pres">
      <dgm:prSet presAssocID="{D91BC27C-9D2D-4853-AA51-34FA91F127DA}" presName="wedgeRectCallout1" presStyleLbl="node1" presStyleIdx="1" presStyleCnt="4">
        <dgm:presLayoutVars>
          <dgm:bulletEnabled val="1"/>
        </dgm:presLayoutVars>
      </dgm:prSet>
      <dgm:spPr/>
    </dgm:pt>
    <dgm:pt modelId="{0B7AAE19-6535-4FD9-BACF-8154958ED64F}" type="pres">
      <dgm:prSet presAssocID="{6DAEFDA2-BC3B-423E-BB2A-ABBB560B89D6}" presName="sibTrans" presStyleCnt="0"/>
      <dgm:spPr/>
    </dgm:pt>
    <dgm:pt modelId="{21BF5ABC-E10F-4789-8900-1A07CC0E4FBF}" type="pres">
      <dgm:prSet presAssocID="{2DCA308A-F051-4F71-8238-4CB6E7028509}" presName="composite" presStyleCnt="0"/>
      <dgm:spPr/>
    </dgm:pt>
    <dgm:pt modelId="{134B5064-E54F-4EF2-8B23-629C012174DD}" type="pres">
      <dgm:prSet presAssocID="{2DCA308A-F051-4F71-8238-4CB6E7028509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F57CFFCA-9717-4E83-812F-AE83FAFA7C18}" type="pres">
      <dgm:prSet presAssocID="{2DCA308A-F051-4F71-8238-4CB6E7028509}" presName="wedgeRectCallout1" presStyleLbl="node1" presStyleIdx="2" presStyleCnt="4">
        <dgm:presLayoutVars>
          <dgm:bulletEnabled val="1"/>
        </dgm:presLayoutVars>
      </dgm:prSet>
      <dgm:spPr/>
    </dgm:pt>
    <dgm:pt modelId="{529CCF9A-D7ED-4FBD-BE6E-BB8E17A10328}" type="pres">
      <dgm:prSet presAssocID="{6672B011-D264-4CF9-9797-CA47BE36CE66}" presName="sibTrans" presStyleCnt="0"/>
      <dgm:spPr/>
    </dgm:pt>
    <dgm:pt modelId="{0024C901-B18F-43EF-B785-1F1FE6FB13E0}" type="pres">
      <dgm:prSet presAssocID="{FC5CBFDB-BB98-42A1-AE1D-17DFACADC909}" presName="composite" presStyleCnt="0"/>
      <dgm:spPr/>
    </dgm:pt>
    <dgm:pt modelId="{55816997-3E17-414C-99FB-DC6BFF98ACDE}" type="pres">
      <dgm:prSet presAssocID="{FC5CBFDB-BB98-42A1-AE1D-17DFACADC909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D2B0A4E8-95E3-4B39-8C31-B76B4C0C278A}" type="pres">
      <dgm:prSet presAssocID="{FC5CBFDB-BB98-42A1-AE1D-17DFACADC909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C0DF6902-2393-449D-BAD6-58F8D5B350CD}" type="presOf" srcId="{FC5CBFDB-BB98-42A1-AE1D-17DFACADC909}" destId="{D2B0A4E8-95E3-4B39-8C31-B76B4C0C278A}" srcOrd="0" destOrd="0" presId="urn:microsoft.com/office/officeart/2008/layout/BendingPictureCaptionList"/>
    <dgm:cxn modelId="{D1E75014-C2C5-45C6-A1B9-0B8F9543DBE5}" srcId="{BE832EBA-898B-49B8-BC0C-98A600A88486}" destId="{2DCA308A-F051-4F71-8238-4CB6E7028509}" srcOrd="2" destOrd="0" parTransId="{5A47AD6D-0DDF-419B-B2A1-887CDF7DEEB3}" sibTransId="{6672B011-D264-4CF9-9797-CA47BE36CE66}"/>
    <dgm:cxn modelId="{C2193654-29EE-4942-967B-34576BDE77CD}" srcId="{BE832EBA-898B-49B8-BC0C-98A600A88486}" destId="{D91BC27C-9D2D-4853-AA51-34FA91F127DA}" srcOrd="1" destOrd="0" parTransId="{8EF13C7C-9DB3-4D65-957D-B3C42C8C0D6C}" sibTransId="{6DAEFDA2-BC3B-423E-BB2A-ABBB560B89D6}"/>
    <dgm:cxn modelId="{6109B454-2DF4-45BB-A66B-FB4D31E77E2F}" type="presOf" srcId="{2DCA308A-F051-4F71-8238-4CB6E7028509}" destId="{F57CFFCA-9717-4E83-812F-AE83FAFA7C18}" srcOrd="0" destOrd="0" presId="urn:microsoft.com/office/officeart/2008/layout/BendingPictureCaptionList"/>
    <dgm:cxn modelId="{37718B58-EE32-4D7B-84AA-FA018ECC9B85}" srcId="{BE832EBA-898B-49B8-BC0C-98A600A88486}" destId="{FC5CBFDB-BB98-42A1-AE1D-17DFACADC909}" srcOrd="3" destOrd="0" parTransId="{7F3D88CE-CEF3-4750-801C-E32D40008891}" sibTransId="{BC6D7039-27AD-4DD2-8981-61313904A6BC}"/>
    <dgm:cxn modelId="{458ACE90-32B3-4C53-A69B-89C38372DD0D}" srcId="{BE832EBA-898B-49B8-BC0C-98A600A88486}" destId="{D3580BBF-C97D-4145-8486-F78510E49CDA}" srcOrd="0" destOrd="0" parTransId="{53D32204-5768-4323-86D8-EB5919A62355}" sibTransId="{EEE1B93D-8185-4C12-90C8-9FD63B03FD68}"/>
    <dgm:cxn modelId="{8A772DD7-F543-4519-ACBD-1997D3B4F81C}" type="presOf" srcId="{BE832EBA-898B-49B8-BC0C-98A600A88486}" destId="{32B97D62-5958-4445-AF4A-9C0E387B5469}" srcOrd="0" destOrd="0" presId="urn:microsoft.com/office/officeart/2008/layout/BendingPictureCaptionList"/>
    <dgm:cxn modelId="{53DAFBDE-FE1D-443F-9E83-ACFAE741D4F5}" type="presOf" srcId="{D91BC27C-9D2D-4853-AA51-34FA91F127DA}" destId="{4D5009B2-A891-4B92-AC29-C098C2686B04}" srcOrd="0" destOrd="0" presId="urn:microsoft.com/office/officeart/2008/layout/BendingPictureCaptionList"/>
    <dgm:cxn modelId="{494DA4E4-F3BC-48DF-833A-5F274F7EEC5A}" type="presOf" srcId="{D3580BBF-C97D-4145-8486-F78510E49CDA}" destId="{7D6EA173-E60E-45AB-9176-118CA9562FA7}" srcOrd="0" destOrd="0" presId="urn:microsoft.com/office/officeart/2008/layout/BendingPictureCaptionList"/>
    <dgm:cxn modelId="{6530048E-1888-4DD1-A61D-95A688B88E0A}" type="presParOf" srcId="{32B97D62-5958-4445-AF4A-9C0E387B5469}" destId="{3032DC53-E581-44D0-968D-569227E3C3D1}" srcOrd="0" destOrd="0" presId="urn:microsoft.com/office/officeart/2008/layout/BendingPictureCaptionList"/>
    <dgm:cxn modelId="{71A690BB-3EF2-4BEA-A04D-C3EE4ED853A9}" type="presParOf" srcId="{3032DC53-E581-44D0-968D-569227E3C3D1}" destId="{C33340B6-72A5-44E0-9600-18F01D2E7A03}" srcOrd="0" destOrd="0" presId="urn:microsoft.com/office/officeart/2008/layout/BendingPictureCaptionList"/>
    <dgm:cxn modelId="{E38F2113-F68A-4695-92BE-9FFD2B4C7F0D}" type="presParOf" srcId="{3032DC53-E581-44D0-968D-569227E3C3D1}" destId="{7D6EA173-E60E-45AB-9176-118CA9562FA7}" srcOrd="1" destOrd="0" presId="urn:microsoft.com/office/officeart/2008/layout/BendingPictureCaptionList"/>
    <dgm:cxn modelId="{7E9500EE-B929-4439-8D85-FB6D9E77E39F}" type="presParOf" srcId="{32B97D62-5958-4445-AF4A-9C0E387B5469}" destId="{E84A7627-AFD2-4D55-9183-BFE5416DE340}" srcOrd="1" destOrd="0" presId="urn:microsoft.com/office/officeart/2008/layout/BendingPictureCaptionList"/>
    <dgm:cxn modelId="{F8C6BF0C-DACA-40C0-86BC-025053F1064A}" type="presParOf" srcId="{32B97D62-5958-4445-AF4A-9C0E387B5469}" destId="{A6B33706-13B4-4E8D-BD00-F7AC55FBA374}" srcOrd="2" destOrd="0" presId="urn:microsoft.com/office/officeart/2008/layout/BendingPictureCaptionList"/>
    <dgm:cxn modelId="{68B24EEC-7EA4-4818-9F13-BA8A01A80DD0}" type="presParOf" srcId="{A6B33706-13B4-4E8D-BD00-F7AC55FBA374}" destId="{F41B2530-94CF-4391-A30A-B4603D1E6525}" srcOrd="0" destOrd="0" presId="urn:microsoft.com/office/officeart/2008/layout/BendingPictureCaptionList"/>
    <dgm:cxn modelId="{D3D75FA8-FE66-4482-BBDB-E3E4C024ACED}" type="presParOf" srcId="{A6B33706-13B4-4E8D-BD00-F7AC55FBA374}" destId="{4D5009B2-A891-4B92-AC29-C098C2686B04}" srcOrd="1" destOrd="0" presId="urn:microsoft.com/office/officeart/2008/layout/BendingPictureCaptionList"/>
    <dgm:cxn modelId="{9A949F5E-B562-4FCC-BF48-6A1CB1894F82}" type="presParOf" srcId="{32B97D62-5958-4445-AF4A-9C0E387B5469}" destId="{0B7AAE19-6535-4FD9-BACF-8154958ED64F}" srcOrd="3" destOrd="0" presId="urn:microsoft.com/office/officeart/2008/layout/BendingPictureCaptionList"/>
    <dgm:cxn modelId="{635E3472-03F5-42C7-8DA1-0F67615E027F}" type="presParOf" srcId="{32B97D62-5958-4445-AF4A-9C0E387B5469}" destId="{21BF5ABC-E10F-4789-8900-1A07CC0E4FBF}" srcOrd="4" destOrd="0" presId="urn:microsoft.com/office/officeart/2008/layout/BendingPictureCaptionList"/>
    <dgm:cxn modelId="{B5CCCCFD-C233-428F-9613-0EB80C766385}" type="presParOf" srcId="{21BF5ABC-E10F-4789-8900-1A07CC0E4FBF}" destId="{134B5064-E54F-4EF2-8B23-629C012174DD}" srcOrd="0" destOrd="0" presId="urn:microsoft.com/office/officeart/2008/layout/BendingPictureCaptionList"/>
    <dgm:cxn modelId="{3E05BB57-ADB4-4FD1-AF1D-609673EEDFE0}" type="presParOf" srcId="{21BF5ABC-E10F-4789-8900-1A07CC0E4FBF}" destId="{F57CFFCA-9717-4E83-812F-AE83FAFA7C18}" srcOrd="1" destOrd="0" presId="urn:microsoft.com/office/officeart/2008/layout/BendingPictureCaptionList"/>
    <dgm:cxn modelId="{EC3B5CF3-F3E9-45BD-A532-CDDEF0F34951}" type="presParOf" srcId="{32B97D62-5958-4445-AF4A-9C0E387B5469}" destId="{529CCF9A-D7ED-4FBD-BE6E-BB8E17A10328}" srcOrd="5" destOrd="0" presId="urn:microsoft.com/office/officeart/2008/layout/BendingPictureCaptionList"/>
    <dgm:cxn modelId="{9A123553-BE60-42EC-9EE2-B396C370F72F}" type="presParOf" srcId="{32B97D62-5958-4445-AF4A-9C0E387B5469}" destId="{0024C901-B18F-43EF-B785-1F1FE6FB13E0}" srcOrd="6" destOrd="0" presId="urn:microsoft.com/office/officeart/2008/layout/BendingPictureCaptionList"/>
    <dgm:cxn modelId="{51D4AC32-622C-4EEC-9FDF-5CCC2C1F265C}" type="presParOf" srcId="{0024C901-B18F-43EF-B785-1F1FE6FB13E0}" destId="{55816997-3E17-414C-99FB-DC6BFF98ACDE}" srcOrd="0" destOrd="0" presId="urn:microsoft.com/office/officeart/2008/layout/BendingPictureCaptionList"/>
    <dgm:cxn modelId="{A0B306B4-3180-4265-9DB5-42550DB68135}" type="presParOf" srcId="{0024C901-B18F-43EF-B785-1F1FE6FB13E0}" destId="{D2B0A4E8-95E3-4B39-8C31-B76B4C0C278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FDC1C-5D4B-4AB8-A218-01D8CFC75A91}">
      <dsp:nvSpPr>
        <dsp:cNvPr id="0" name=""/>
        <dsp:cNvSpPr/>
      </dsp:nvSpPr>
      <dsp:spPr>
        <a:xfrm>
          <a:off x="0" y="642"/>
          <a:ext cx="10202334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9E6EF-1744-4996-8899-20B36C056728}">
      <dsp:nvSpPr>
        <dsp:cNvPr id="0" name=""/>
        <dsp:cNvSpPr/>
      </dsp:nvSpPr>
      <dsp:spPr>
        <a:xfrm>
          <a:off x="0" y="642"/>
          <a:ext cx="10202334" cy="7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Co-creation and Engagement</a:t>
          </a:r>
        </a:p>
      </dsp:txBody>
      <dsp:txXfrm>
        <a:off x="0" y="642"/>
        <a:ext cx="10202334" cy="751670"/>
      </dsp:txXfrm>
    </dsp:sp>
    <dsp:sp modelId="{C66D20AE-B5F8-46FF-B135-8427A5EE52D3}">
      <dsp:nvSpPr>
        <dsp:cNvPr id="0" name=""/>
        <dsp:cNvSpPr/>
      </dsp:nvSpPr>
      <dsp:spPr>
        <a:xfrm>
          <a:off x="0" y="752313"/>
          <a:ext cx="10202334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128FF-6A5F-435A-A35B-4E4BB98733C8}">
      <dsp:nvSpPr>
        <dsp:cNvPr id="0" name=""/>
        <dsp:cNvSpPr/>
      </dsp:nvSpPr>
      <dsp:spPr>
        <a:xfrm>
          <a:off x="0" y="752313"/>
          <a:ext cx="10202334" cy="7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Reach and Equity</a:t>
          </a:r>
        </a:p>
      </dsp:txBody>
      <dsp:txXfrm>
        <a:off x="0" y="752313"/>
        <a:ext cx="10202334" cy="751670"/>
      </dsp:txXfrm>
    </dsp:sp>
    <dsp:sp modelId="{0A95A01D-22ED-4F23-BE10-05A117CF2CAA}">
      <dsp:nvSpPr>
        <dsp:cNvPr id="0" name=""/>
        <dsp:cNvSpPr/>
      </dsp:nvSpPr>
      <dsp:spPr>
        <a:xfrm>
          <a:off x="0" y="1503983"/>
          <a:ext cx="10202334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CC738-CFFA-4E08-A1BD-80D36A131F02}">
      <dsp:nvSpPr>
        <dsp:cNvPr id="0" name=""/>
        <dsp:cNvSpPr/>
      </dsp:nvSpPr>
      <dsp:spPr>
        <a:xfrm>
          <a:off x="0" y="1503983"/>
          <a:ext cx="10202334" cy="7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Feasibility and Generalizability</a:t>
          </a:r>
        </a:p>
      </dsp:txBody>
      <dsp:txXfrm>
        <a:off x="0" y="1503983"/>
        <a:ext cx="10202334" cy="751670"/>
      </dsp:txXfrm>
    </dsp:sp>
    <dsp:sp modelId="{3386708C-9509-406D-A766-5BE467298091}">
      <dsp:nvSpPr>
        <dsp:cNvPr id="0" name=""/>
        <dsp:cNvSpPr/>
      </dsp:nvSpPr>
      <dsp:spPr>
        <a:xfrm>
          <a:off x="0" y="2255654"/>
          <a:ext cx="10202334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C652B-FAD0-46AD-9679-D684AFAB2E35}">
      <dsp:nvSpPr>
        <dsp:cNvPr id="0" name=""/>
        <dsp:cNvSpPr/>
      </dsp:nvSpPr>
      <dsp:spPr>
        <a:xfrm>
          <a:off x="0" y="2255654"/>
          <a:ext cx="10202334" cy="7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Speed of research vs. practice</a:t>
          </a:r>
        </a:p>
      </dsp:txBody>
      <dsp:txXfrm>
        <a:off x="0" y="2255654"/>
        <a:ext cx="10202334" cy="751670"/>
      </dsp:txXfrm>
    </dsp:sp>
    <dsp:sp modelId="{A8D4A42F-FD49-4FA5-A770-34950630655F}">
      <dsp:nvSpPr>
        <dsp:cNvPr id="0" name=""/>
        <dsp:cNvSpPr/>
      </dsp:nvSpPr>
      <dsp:spPr>
        <a:xfrm>
          <a:off x="0" y="3007324"/>
          <a:ext cx="10202334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98F27-10B2-4C79-B76A-7AF51BBF2822}">
      <dsp:nvSpPr>
        <dsp:cNvPr id="0" name=""/>
        <dsp:cNvSpPr/>
      </dsp:nvSpPr>
      <dsp:spPr>
        <a:xfrm>
          <a:off x="0" y="3007324"/>
          <a:ext cx="10202334" cy="7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Costs</a:t>
          </a:r>
        </a:p>
      </dsp:txBody>
      <dsp:txXfrm>
        <a:off x="0" y="3007324"/>
        <a:ext cx="10202334" cy="751670"/>
      </dsp:txXfrm>
    </dsp:sp>
    <dsp:sp modelId="{FF9201EB-0106-42CA-8AEC-FEEFC919559A}">
      <dsp:nvSpPr>
        <dsp:cNvPr id="0" name=""/>
        <dsp:cNvSpPr/>
      </dsp:nvSpPr>
      <dsp:spPr>
        <a:xfrm>
          <a:off x="0" y="3758995"/>
          <a:ext cx="10202334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AAE18-0097-4FCE-B277-3934E83CFA01}">
      <dsp:nvSpPr>
        <dsp:cNvPr id="0" name=""/>
        <dsp:cNvSpPr/>
      </dsp:nvSpPr>
      <dsp:spPr>
        <a:xfrm>
          <a:off x="0" y="3758995"/>
          <a:ext cx="10202334" cy="7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Adaptations</a:t>
          </a:r>
        </a:p>
      </dsp:txBody>
      <dsp:txXfrm>
        <a:off x="0" y="3758995"/>
        <a:ext cx="10202334" cy="751670"/>
      </dsp:txXfrm>
    </dsp:sp>
    <dsp:sp modelId="{833D1011-C365-4701-B687-D292CE73CB8C}">
      <dsp:nvSpPr>
        <dsp:cNvPr id="0" name=""/>
        <dsp:cNvSpPr/>
      </dsp:nvSpPr>
      <dsp:spPr>
        <a:xfrm>
          <a:off x="0" y="4510665"/>
          <a:ext cx="10202334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0352-E798-4F71-B170-BD27C33BF68E}">
      <dsp:nvSpPr>
        <dsp:cNvPr id="0" name=""/>
        <dsp:cNvSpPr/>
      </dsp:nvSpPr>
      <dsp:spPr>
        <a:xfrm>
          <a:off x="0" y="4510665"/>
          <a:ext cx="10202334" cy="7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Integrating all the above while being practical; rigorous and ‘balanced’ on internal and external validity; and not creating unintended consequences</a:t>
          </a:r>
          <a:endParaRPr lang="en-US" sz="2400" kern="1200" dirty="0"/>
        </a:p>
      </dsp:txBody>
      <dsp:txXfrm>
        <a:off x="0" y="4510665"/>
        <a:ext cx="10202334" cy="751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395AD-8AFC-BB4E-94F4-B55DC6EF98EE}">
      <dsp:nvSpPr>
        <dsp:cNvPr id="0" name=""/>
        <dsp:cNvSpPr/>
      </dsp:nvSpPr>
      <dsp:spPr>
        <a:xfrm>
          <a:off x="0" y="2356"/>
          <a:ext cx="1058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639BF-E5B0-AF41-B27E-44CC924AA2E8}">
      <dsp:nvSpPr>
        <dsp:cNvPr id="0" name=""/>
        <dsp:cNvSpPr/>
      </dsp:nvSpPr>
      <dsp:spPr>
        <a:xfrm>
          <a:off x="0" y="2356"/>
          <a:ext cx="10588487" cy="80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Often the first and </a:t>
          </a:r>
          <a:r>
            <a:rPr lang="en-US" sz="2400" b="1" i="1" kern="1200"/>
            <a:t>key question potential adopting settings will ask</a:t>
          </a:r>
          <a:endParaRPr lang="en-US" sz="2400" kern="1200"/>
        </a:p>
      </dsp:txBody>
      <dsp:txXfrm>
        <a:off x="0" y="2356"/>
        <a:ext cx="10588487" cy="803547"/>
      </dsp:txXfrm>
    </dsp:sp>
    <dsp:sp modelId="{6A3D91C7-6A5B-8841-B092-1646F7A8406A}">
      <dsp:nvSpPr>
        <dsp:cNvPr id="0" name=""/>
        <dsp:cNvSpPr/>
      </dsp:nvSpPr>
      <dsp:spPr>
        <a:xfrm>
          <a:off x="0" y="805904"/>
          <a:ext cx="1058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E7BA3-3FA4-8C4B-97BE-E67F219F7779}">
      <dsp:nvSpPr>
        <dsp:cNvPr id="0" name=""/>
        <dsp:cNvSpPr/>
      </dsp:nvSpPr>
      <dsp:spPr>
        <a:xfrm>
          <a:off x="0" y="805904"/>
          <a:ext cx="10588487" cy="80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Decision-makers want to know what it will cost </a:t>
          </a:r>
          <a:r>
            <a:rPr lang="en-US" sz="2400" u="sng" kern="1200"/>
            <a:t>them</a:t>
          </a:r>
          <a:r>
            <a:rPr lang="en-US" sz="2400" kern="1200"/>
            <a:t> to implement</a:t>
          </a:r>
        </a:p>
      </dsp:txBody>
      <dsp:txXfrm>
        <a:off x="0" y="805904"/>
        <a:ext cx="10588487" cy="803547"/>
      </dsp:txXfrm>
    </dsp:sp>
    <dsp:sp modelId="{25B19EDD-1858-1C44-88CC-B6C22C622F2E}">
      <dsp:nvSpPr>
        <dsp:cNvPr id="0" name=""/>
        <dsp:cNvSpPr/>
      </dsp:nvSpPr>
      <dsp:spPr>
        <a:xfrm>
          <a:off x="0" y="1609451"/>
          <a:ext cx="1058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4EEDF-193E-9344-8AE9-872172AA8B68}">
      <dsp:nvSpPr>
        <dsp:cNvPr id="0" name=""/>
        <dsp:cNvSpPr/>
      </dsp:nvSpPr>
      <dsp:spPr>
        <a:xfrm>
          <a:off x="0" y="1609451"/>
          <a:ext cx="10588487" cy="80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itself a key outcome- both Proctor et al. and RE-AIM outcomes</a:t>
          </a:r>
        </a:p>
      </dsp:txBody>
      <dsp:txXfrm>
        <a:off x="0" y="1609451"/>
        <a:ext cx="10588487" cy="803547"/>
      </dsp:txXfrm>
    </dsp:sp>
    <dsp:sp modelId="{D4D08951-5D8D-834F-967B-8AFC0F5E781F}">
      <dsp:nvSpPr>
        <dsp:cNvPr id="0" name=""/>
        <dsp:cNvSpPr/>
      </dsp:nvSpPr>
      <dsp:spPr>
        <a:xfrm>
          <a:off x="0" y="2412999"/>
          <a:ext cx="1058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C5700-334E-1040-9B1F-3EFA54D6A75F}">
      <dsp:nvSpPr>
        <dsp:cNvPr id="0" name=""/>
        <dsp:cNvSpPr/>
      </dsp:nvSpPr>
      <dsp:spPr>
        <a:xfrm>
          <a:off x="0" y="2412999"/>
          <a:ext cx="10588487" cy="80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Cost is a </a:t>
          </a:r>
          <a:r>
            <a:rPr lang="en-US" sz="2400" b="1" i="1" kern="1200"/>
            <a:t>key determinant of adoption, implementation (success and adaptations, sustainment and dissemination</a:t>
          </a:r>
          <a:endParaRPr lang="en-US" sz="2400" kern="1200"/>
        </a:p>
      </dsp:txBody>
      <dsp:txXfrm>
        <a:off x="0" y="2412999"/>
        <a:ext cx="10588487" cy="803547"/>
      </dsp:txXfrm>
    </dsp:sp>
    <dsp:sp modelId="{3EEFF470-6E80-6442-9650-EE5854DABDB0}">
      <dsp:nvSpPr>
        <dsp:cNvPr id="0" name=""/>
        <dsp:cNvSpPr/>
      </dsp:nvSpPr>
      <dsp:spPr>
        <a:xfrm>
          <a:off x="0" y="3216547"/>
          <a:ext cx="1058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7318D-961B-5F41-8CE2-8F4B52412654}">
      <dsp:nvSpPr>
        <dsp:cNvPr id="0" name=""/>
        <dsp:cNvSpPr/>
      </dsp:nvSpPr>
      <dsp:spPr>
        <a:xfrm>
          <a:off x="0" y="3216547"/>
          <a:ext cx="10588487" cy="80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Increasingly required in proposals</a:t>
          </a:r>
        </a:p>
      </dsp:txBody>
      <dsp:txXfrm>
        <a:off x="0" y="3216547"/>
        <a:ext cx="10588487" cy="803547"/>
      </dsp:txXfrm>
    </dsp:sp>
    <dsp:sp modelId="{1F089358-98B9-4E46-8FBF-6DEDD25895D9}">
      <dsp:nvSpPr>
        <dsp:cNvPr id="0" name=""/>
        <dsp:cNvSpPr/>
      </dsp:nvSpPr>
      <dsp:spPr>
        <a:xfrm>
          <a:off x="0" y="4020094"/>
          <a:ext cx="10588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EAC62-5626-924D-88AA-17A50A7D079F}">
      <dsp:nvSpPr>
        <dsp:cNvPr id="0" name=""/>
        <dsp:cNvSpPr/>
      </dsp:nvSpPr>
      <dsp:spPr>
        <a:xfrm>
          <a:off x="0" y="4020094"/>
          <a:ext cx="10588487" cy="80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More and more costing guidance, resources, and examples </a:t>
          </a:r>
        </a:p>
      </dsp:txBody>
      <dsp:txXfrm>
        <a:off x="0" y="4020094"/>
        <a:ext cx="10588487" cy="803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9EAC3-1DA1-4517-80DF-77BD42462E18}">
      <dsp:nvSpPr>
        <dsp:cNvPr id="0" name=""/>
        <dsp:cNvSpPr/>
      </dsp:nvSpPr>
      <dsp:spPr>
        <a:xfrm rot="16200000">
          <a:off x="1257299" y="-1257299"/>
          <a:ext cx="2895600" cy="54102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Facilitate </a:t>
          </a:r>
          <a:r>
            <a:rPr lang="en-US" altLang="en-US" sz="2600" b="1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transparency and translation </a:t>
          </a:r>
          <a:r>
            <a:rPr lang="en-US" altLang="en-US" sz="2600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of research to include costs, adaptations</a:t>
          </a:r>
          <a:endParaRPr lang="en-US" sz="2600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 rot="5400000">
        <a:off x="0" y="0"/>
        <a:ext cx="5410200" cy="2171700"/>
      </dsp:txXfrm>
    </dsp:sp>
    <dsp:sp modelId="{F940E9D5-D3B9-4143-9367-5CA0B0BE7EDB}">
      <dsp:nvSpPr>
        <dsp:cNvPr id="0" name=""/>
        <dsp:cNvSpPr/>
      </dsp:nvSpPr>
      <dsp:spPr>
        <a:xfrm>
          <a:off x="5410200" y="0"/>
          <a:ext cx="5410200" cy="28956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2600" b="0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0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Balances internal and external validity, and emphasizes</a:t>
          </a:r>
          <a:r>
            <a:rPr lang="en-US" altLang="en-US" sz="2600" b="1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  representativeness and equity</a:t>
          </a:r>
          <a:endParaRPr lang="en-US" sz="2600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5410200" y="0"/>
        <a:ext cx="5410200" cy="2171700"/>
      </dsp:txXfrm>
    </dsp:sp>
    <dsp:sp modelId="{910EFFA3-B45A-45D8-8B21-5477E84B1F48}">
      <dsp:nvSpPr>
        <dsp:cNvPr id="0" name=""/>
        <dsp:cNvSpPr/>
      </dsp:nvSpPr>
      <dsp:spPr>
        <a:xfrm rot="10800000">
          <a:off x="0" y="2895600"/>
          <a:ext cx="5410200" cy="28956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1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 Multi-level: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Adoption vs. Reach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Representativeness on all RE-AIM dimensions</a:t>
          </a:r>
          <a:endParaRPr lang="en-US" sz="2600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 rot="10800000">
        <a:off x="0" y="3619500"/>
        <a:ext cx="5410200" cy="2171700"/>
      </dsp:txXfrm>
    </dsp:sp>
    <dsp:sp modelId="{F233A913-E7DD-47EE-9B82-AE8615AD474B}">
      <dsp:nvSpPr>
        <dsp:cNvPr id="0" name=""/>
        <dsp:cNvSpPr/>
      </dsp:nvSpPr>
      <dsp:spPr>
        <a:xfrm rot="5400000">
          <a:off x="6667499" y="1638300"/>
          <a:ext cx="2895600" cy="54102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1" kern="120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Ultimate Impact depends on all elements </a:t>
          </a:r>
          <a:r>
            <a:rPr lang="en-US" altLang="en-US" sz="2600" kern="1200">
              <a:solidFill>
                <a:schemeClr val="tx1"/>
              </a:solidFill>
              <a:latin typeface="+mn-lt"/>
              <a:cs typeface="Helvetica" panose="020B0604020202020204" pitchFamily="34" charset="0"/>
            </a:rPr>
            <a:t>(reach x effectiveness, etc.)</a:t>
          </a:r>
          <a:endParaRPr lang="en-US" sz="2600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 rot="-5400000">
        <a:off x="5410200" y="3619500"/>
        <a:ext cx="5410200" cy="2171700"/>
      </dsp:txXfrm>
    </dsp:sp>
    <dsp:sp modelId="{6B4EEDD4-DFEB-4932-9471-104127063EED}">
      <dsp:nvSpPr>
        <dsp:cNvPr id="0" name=""/>
        <dsp:cNvSpPr/>
      </dsp:nvSpPr>
      <dsp:spPr>
        <a:xfrm>
          <a:off x="3787140" y="2171700"/>
          <a:ext cx="3246120" cy="144780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RE-AIM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Purpose and Uses</a:t>
          </a:r>
        </a:p>
      </dsp:txBody>
      <dsp:txXfrm>
        <a:off x="3857816" y="2242376"/>
        <a:ext cx="3104768" cy="1306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24DE-E4FB-7542-AEAA-92A7E904CC9E}">
      <dsp:nvSpPr>
        <dsp:cNvPr id="0" name=""/>
        <dsp:cNvSpPr/>
      </dsp:nvSpPr>
      <dsp:spPr>
        <a:xfrm>
          <a:off x="0" y="255480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Broaden Focus on </a:t>
          </a:r>
          <a:r>
            <a:rPr lang="en-US" sz="2700" b="0" i="0" u="sng" kern="1200" baseline="0"/>
            <a:t>All Steps and Outcomes </a:t>
          </a:r>
          <a:r>
            <a:rPr lang="en-US" sz="2700" b="0" i="0" kern="1200" baseline="0"/>
            <a:t>Necessary for Population and Equity Impact</a:t>
          </a:r>
          <a:endParaRPr lang="en-US" sz="2700" kern="1200"/>
        </a:p>
      </dsp:txBody>
      <dsp:txXfrm>
        <a:off x="0" y="255480"/>
        <a:ext cx="3553806" cy="2132283"/>
      </dsp:txXfrm>
    </dsp:sp>
    <dsp:sp modelId="{CB15750E-8FA9-484F-84A9-6B52B195006D}">
      <dsp:nvSpPr>
        <dsp:cNvPr id="0" name=""/>
        <dsp:cNvSpPr/>
      </dsp:nvSpPr>
      <dsp:spPr>
        <a:xfrm>
          <a:off x="3909187" y="255480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Focus Attention on Issues of </a:t>
          </a:r>
          <a:r>
            <a:rPr lang="en-US" sz="2700" b="0" i="0" u="sng" kern="1200" baseline="0" dirty="0"/>
            <a:t>Representation</a:t>
          </a:r>
          <a:r>
            <a:rPr lang="en-US" sz="2700" b="0" i="0" kern="1200" baseline="0" dirty="0"/>
            <a:t> and </a:t>
          </a:r>
          <a:r>
            <a:rPr lang="en-US" sz="2700" b="0" i="0" u="sng" kern="1200" baseline="0" dirty="0"/>
            <a:t>Representativeness*</a:t>
          </a:r>
          <a:endParaRPr lang="en-US" sz="2700" kern="1200" dirty="0"/>
        </a:p>
      </dsp:txBody>
      <dsp:txXfrm>
        <a:off x="3909187" y="255480"/>
        <a:ext cx="3553806" cy="2132283"/>
      </dsp:txXfrm>
    </dsp:sp>
    <dsp:sp modelId="{F0ADF2FC-3823-024C-B001-A8E8F81B9EEB}">
      <dsp:nvSpPr>
        <dsp:cNvPr id="0" name=""/>
        <dsp:cNvSpPr/>
      </dsp:nvSpPr>
      <dsp:spPr>
        <a:xfrm>
          <a:off x="7818374" y="255480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Address </a:t>
          </a:r>
          <a:r>
            <a:rPr lang="en-US" sz="2700" b="0" i="0" u="sng" kern="1200" baseline="0"/>
            <a:t>Systems Issues</a:t>
          </a:r>
          <a:r>
            <a:rPr lang="en-US" sz="2700" b="0" i="0" kern="1200" baseline="0"/>
            <a:t> and Unintended Consequences</a:t>
          </a:r>
          <a:endParaRPr lang="en-US" sz="2700" kern="1200"/>
        </a:p>
      </dsp:txBody>
      <dsp:txXfrm>
        <a:off x="7818374" y="255480"/>
        <a:ext cx="3553806" cy="2132283"/>
      </dsp:txXfrm>
    </dsp:sp>
    <dsp:sp modelId="{AF17234B-6AB2-164B-BCAD-1228E57FEB92}">
      <dsp:nvSpPr>
        <dsp:cNvPr id="0" name=""/>
        <dsp:cNvSpPr/>
      </dsp:nvSpPr>
      <dsp:spPr>
        <a:xfrm>
          <a:off x="1954593" y="2743144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Understand  Context and Guide Tailoring and </a:t>
          </a:r>
          <a:r>
            <a:rPr lang="en-US" sz="2700" b="0" i="0" u="sng" kern="1200" baseline="0" dirty="0"/>
            <a:t>Adaptation to Context*</a:t>
          </a:r>
          <a:r>
            <a:rPr lang="en-US" sz="2700" b="0" i="0" kern="1200" baseline="0" dirty="0"/>
            <a:t> and Population</a:t>
          </a:r>
          <a:endParaRPr lang="en-US" sz="2700" kern="1200" dirty="0"/>
        </a:p>
      </dsp:txBody>
      <dsp:txXfrm>
        <a:off x="1954593" y="2743144"/>
        <a:ext cx="3553806" cy="2132283"/>
      </dsp:txXfrm>
    </dsp:sp>
    <dsp:sp modelId="{08F1E75F-D21B-B94E-80FA-4DEE62DBA8F2}">
      <dsp:nvSpPr>
        <dsp:cNvPr id="0" name=""/>
        <dsp:cNvSpPr/>
      </dsp:nvSpPr>
      <dsp:spPr>
        <a:xfrm>
          <a:off x="5863780" y="2743144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Methods and tools: </a:t>
          </a:r>
          <a:r>
            <a:rPr lang="en-US" sz="2700" u="sng" kern="1200" dirty="0"/>
            <a:t>Integrate</a:t>
          </a:r>
          <a:r>
            <a:rPr lang="en-US" sz="2700" kern="1200" dirty="0"/>
            <a:t> with other frameworks including those on equity</a:t>
          </a:r>
        </a:p>
      </dsp:txBody>
      <dsp:txXfrm>
        <a:off x="5863780" y="2743144"/>
        <a:ext cx="3553806" cy="2132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3BC8A-1FB2-4CDD-8497-01E5227526ED}">
      <dsp:nvSpPr>
        <dsp:cNvPr id="0" name=""/>
        <dsp:cNvSpPr/>
      </dsp:nvSpPr>
      <dsp:spPr>
        <a:xfrm>
          <a:off x="671379" y="508739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556A1-9D8F-4F58-A7C0-AC16AD0004EC}">
      <dsp:nvSpPr>
        <dsp:cNvPr id="0" name=""/>
        <dsp:cNvSpPr/>
      </dsp:nvSpPr>
      <dsp:spPr>
        <a:xfrm>
          <a:off x="1080879" y="918239"/>
          <a:ext cx="1102499" cy="11024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0C3CE-E114-4B71-AF45-AD49E5D71CAA}">
      <dsp:nvSpPr>
        <dsp:cNvPr id="0" name=""/>
        <dsp:cNvSpPr/>
      </dsp:nvSpPr>
      <dsp:spPr>
        <a:xfrm>
          <a:off x="57129" y="3028739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 dirty="0"/>
            <a:t>Quantitative survey measures for prism </a:t>
          </a:r>
          <a:endParaRPr lang="en-US" sz="1500" kern="1200" dirty="0"/>
        </a:p>
      </dsp:txBody>
      <dsp:txXfrm>
        <a:off x="57129" y="3028739"/>
        <a:ext cx="3150000" cy="720000"/>
      </dsp:txXfrm>
    </dsp:sp>
    <dsp:sp modelId="{EBA07CFF-8ADB-416E-9491-4F5A587D0BCA}">
      <dsp:nvSpPr>
        <dsp:cNvPr id="0" name=""/>
        <dsp:cNvSpPr/>
      </dsp:nvSpPr>
      <dsp:spPr>
        <a:xfrm>
          <a:off x="4372629" y="508739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4E3B5-1662-4985-931B-C6E6D661A655}">
      <dsp:nvSpPr>
        <dsp:cNvPr id="0" name=""/>
        <dsp:cNvSpPr/>
      </dsp:nvSpPr>
      <dsp:spPr>
        <a:xfrm>
          <a:off x="4782129" y="918239"/>
          <a:ext cx="1102499" cy="11024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B6ED2-34DD-40AC-9858-9E3C06A6D7A3}">
      <dsp:nvSpPr>
        <dsp:cNvPr id="0" name=""/>
        <dsp:cNvSpPr/>
      </dsp:nvSpPr>
      <dsp:spPr>
        <a:xfrm>
          <a:off x="3758379" y="3028739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 dirty="0"/>
            <a:t>Not necessary to use all PRISM components or every milestone</a:t>
          </a:r>
          <a:endParaRPr lang="en-US" sz="1500" kern="1200" dirty="0"/>
        </a:p>
      </dsp:txBody>
      <dsp:txXfrm>
        <a:off x="3758379" y="3028739"/>
        <a:ext cx="3150000" cy="720000"/>
      </dsp:txXfrm>
    </dsp:sp>
    <dsp:sp modelId="{CB38DBB3-F80E-4101-8E6F-92F3B84582BB}">
      <dsp:nvSpPr>
        <dsp:cNvPr id="0" name=""/>
        <dsp:cNvSpPr/>
      </dsp:nvSpPr>
      <dsp:spPr>
        <a:xfrm>
          <a:off x="8073879" y="508739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06CB3-C1C0-45FA-95E7-5BA8B5C34AED}">
      <dsp:nvSpPr>
        <dsp:cNvPr id="0" name=""/>
        <dsp:cNvSpPr/>
      </dsp:nvSpPr>
      <dsp:spPr>
        <a:xfrm>
          <a:off x="8483379" y="918239"/>
          <a:ext cx="1102499" cy="11024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F510A-B343-4CC0-AD0A-A61E6B8736BD}">
      <dsp:nvSpPr>
        <dsp:cNvPr id="0" name=""/>
        <dsp:cNvSpPr/>
      </dsp:nvSpPr>
      <dsp:spPr>
        <a:xfrm>
          <a:off x="7459629" y="3028739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 dirty="0"/>
            <a:t>Investigate Relationships within and between PRISM, RE-AIM, and other  outcomes</a:t>
          </a:r>
          <a:endParaRPr lang="en-US" sz="1500" kern="1200" dirty="0"/>
        </a:p>
      </dsp:txBody>
      <dsp:txXfrm>
        <a:off x="7459629" y="3028739"/>
        <a:ext cx="315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CAF9-D8C7-7849-A294-20427BAE22D6}">
      <dsp:nvSpPr>
        <dsp:cNvPr id="0" name=""/>
        <dsp:cNvSpPr/>
      </dsp:nvSpPr>
      <dsp:spPr>
        <a:xfrm>
          <a:off x="0" y="548165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Systems Perspective.</a:t>
          </a:r>
        </a:p>
      </dsp:txBody>
      <dsp:txXfrm>
        <a:off x="0" y="548165"/>
        <a:ext cx="2483341" cy="1490004"/>
      </dsp:txXfrm>
    </dsp:sp>
    <dsp:sp modelId="{8E68E0E8-E978-D743-ADF0-FA78E0AC7531}">
      <dsp:nvSpPr>
        <dsp:cNvPr id="0" name=""/>
        <dsp:cNvSpPr/>
      </dsp:nvSpPr>
      <dsp:spPr>
        <a:xfrm>
          <a:off x="2731675" y="548165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Has Evolved and Expanded.</a:t>
          </a:r>
        </a:p>
      </dsp:txBody>
      <dsp:txXfrm>
        <a:off x="2731675" y="548165"/>
        <a:ext cx="2483341" cy="1490004"/>
      </dsp:txXfrm>
    </dsp:sp>
    <dsp:sp modelId="{D35BEFED-F911-6B44-8830-6DD59E2E945F}">
      <dsp:nvSpPr>
        <dsp:cNvPr id="0" name=""/>
        <dsp:cNvSpPr/>
      </dsp:nvSpPr>
      <dsp:spPr>
        <a:xfrm>
          <a:off x="5463350" y="548165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Expanded the original model to focus on adaptions and sustainability.</a:t>
          </a:r>
        </a:p>
      </dsp:txBody>
      <dsp:txXfrm>
        <a:off x="5463350" y="548165"/>
        <a:ext cx="2483341" cy="1490004"/>
      </dsp:txXfrm>
    </dsp:sp>
    <dsp:sp modelId="{B5B1CCF5-001A-A448-B8A0-44588BE92A57}">
      <dsp:nvSpPr>
        <dsp:cNvPr id="0" name=""/>
        <dsp:cNvSpPr/>
      </dsp:nvSpPr>
      <dsp:spPr>
        <a:xfrm>
          <a:off x="0" y="2286504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Emphasize qualitative methods to understand “how” and “why.”</a:t>
          </a:r>
        </a:p>
      </dsp:txBody>
      <dsp:txXfrm>
        <a:off x="0" y="2286504"/>
        <a:ext cx="2483341" cy="1490004"/>
      </dsp:txXfrm>
    </dsp:sp>
    <dsp:sp modelId="{F3A49869-C026-674D-92B8-2C74D27B2BEC}">
      <dsp:nvSpPr>
        <dsp:cNvPr id="0" name=""/>
        <dsp:cNvSpPr/>
      </dsp:nvSpPr>
      <dsp:spPr>
        <a:xfrm>
          <a:off x="2731675" y="2286504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Capture costs.</a:t>
          </a:r>
        </a:p>
      </dsp:txBody>
      <dsp:txXfrm>
        <a:off x="2731675" y="2286504"/>
        <a:ext cx="2483341" cy="1490004"/>
      </dsp:txXfrm>
    </dsp:sp>
    <dsp:sp modelId="{2B1258B8-9B9E-2146-B638-9FF019325574}">
      <dsp:nvSpPr>
        <dsp:cNvPr id="0" name=""/>
        <dsp:cNvSpPr/>
      </dsp:nvSpPr>
      <dsp:spPr>
        <a:xfrm>
          <a:off x="5463350" y="2286504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Understand and address health equity issues.</a:t>
          </a:r>
        </a:p>
      </dsp:txBody>
      <dsp:txXfrm>
        <a:off x="5463350" y="2286504"/>
        <a:ext cx="2483341" cy="1490004"/>
      </dsp:txXfrm>
    </dsp:sp>
    <dsp:sp modelId="{FFF3EB72-8A67-3949-96C8-38519DAC9C9B}">
      <dsp:nvSpPr>
        <dsp:cNvPr id="0" name=""/>
        <dsp:cNvSpPr/>
      </dsp:nvSpPr>
      <dsp:spPr>
        <a:xfrm>
          <a:off x="0" y="4024842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Encourage pragmatic and iterative use.</a:t>
          </a:r>
        </a:p>
      </dsp:txBody>
      <dsp:txXfrm>
        <a:off x="0" y="4024842"/>
        <a:ext cx="2483341" cy="1490004"/>
      </dsp:txXfrm>
    </dsp:sp>
    <dsp:sp modelId="{11593C88-E453-8E41-AF07-18E06D077C13}">
      <dsp:nvSpPr>
        <dsp:cNvPr id="0" name=""/>
        <dsp:cNvSpPr/>
      </dsp:nvSpPr>
      <dsp:spPr>
        <a:xfrm>
          <a:off x="2731675" y="4024842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Package for use by non-researchers.</a:t>
          </a:r>
        </a:p>
      </dsp:txBody>
      <dsp:txXfrm>
        <a:off x="2731675" y="4024842"/>
        <a:ext cx="2483341" cy="1490004"/>
      </dsp:txXfrm>
    </dsp:sp>
    <dsp:sp modelId="{CC05018D-44B9-224C-8572-D30FEE165869}">
      <dsp:nvSpPr>
        <dsp:cNvPr id="0" name=""/>
        <dsp:cNvSpPr/>
      </dsp:nvSpPr>
      <dsp:spPr>
        <a:xfrm>
          <a:off x="5463350" y="4024842"/>
          <a:ext cx="2483341" cy="1490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Integrate with other models.</a:t>
          </a:r>
        </a:p>
      </dsp:txBody>
      <dsp:txXfrm>
        <a:off x="5463350" y="4024842"/>
        <a:ext cx="2483341" cy="1490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340B6-72A5-44E0-9600-18F01D2E7A03}">
      <dsp:nvSpPr>
        <dsp:cNvPr id="0" name=""/>
        <dsp:cNvSpPr/>
      </dsp:nvSpPr>
      <dsp:spPr>
        <a:xfrm>
          <a:off x="1371897" y="297"/>
          <a:ext cx="2684859" cy="21478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EA173-E60E-45AB-9176-118CA9562FA7}">
      <dsp:nvSpPr>
        <dsp:cNvPr id="0" name=""/>
        <dsp:cNvSpPr/>
      </dsp:nvSpPr>
      <dsp:spPr>
        <a:xfrm>
          <a:off x="1613535" y="1933396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1. Only for evaluation</a:t>
          </a:r>
        </a:p>
      </dsp:txBody>
      <dsp:txXfrm>
        <a:off x="1613535" y="1933396"/>
        <a:ext cx="2389524" cy="751760"/>
      </dsp:txXfrm>
    </dsp:sp>
    <dsp:sp modelId="{F41B2530-94CF-4391-A30A-B4603D1E6525}">
      <dsp:nvSpPr>
        <dsp:cNvPr id="0" name=""/>
        <dsp:cNvSpPr/>
      </dsp:nvSpPr>
      <dsp:spPr>
        <a:xfrm>
          <a:off x="4325242" y="297"/>
          <a:ext cx="2684859" cy="214788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009B2-A891-4B92-AC29-C098C2686B04}">
      <dsp:nvSpPr>
        <dsp:cNvPr id="0" name=""/>
        <dsp:cNvSpPr/>
      </dsp:nvSpPr>
      <dsp:spPr>
        <a:xfrm>
          <a:off x="4566880" y="1933396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2. Only quantitative or qualitative</a:t>
          </a:r>
        </a:p>
      </dsp:txBody>
      <dsp:txXfrm>
        <a:off x="4566880" y="1933396"/>
        <a:ext cx="2389524" cy="751760"/>
      </dsp:txXfrm>
    </dsp:sp>
    <dsp:sp modelId="{134B5064-E54F-4EF2-8B23-629C012174DD}">
      <dsp:nvSpPr>
        <dsp:cNvPr id="0" name=""/>
        <dsp:cNvSpPr/>
      </dsp:nvSpPr>
      <dsp:spPr>
        <a:xfrm>
          <a:off x="1371897" y="2953642"/>
          <a:ext cx="2684859" cy="2147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CFFCA-9717-4E83-812F-AE83FAFA7C18}">
      <dsp:nvSpPr>
        <dsp:cNvPr id="0" name=""/>
        <dsp:cNvSpPr/>
      </dsp:nvSpPr>
      <dsp:spPr>
        <a:xfrm>
          <a:off x="1613535" y="4886741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rial" panose="020B0604020202020204" pitchFamily="34" charset="0"/>
            </a:rPr>
            <a:t>3. Mandates that all dimensions are used and equally important</a:t>
          </a:r>
          <a:endParaRPr lang="en-US" sz="1600" kern="1200" dirty="0">
            <a:latin typeface="+mn-lt"/>
          </a:endParaRPr>
        </a:p>
      </dsp:txBody>
      <dsp:txXfrm>
        <a:off x="1613535" y="4886741"/>
        <a:ext cx="2389524" cy="751760"/>
      </dsp:txXfrm>
    </dsp:sp>
    <dsp:sp modelId="{55816997-3E17-414C-99FB-DC6BFF98ACDE}">
      <dsp:nvSpPr>
        <dsp:cNvPr id="0" name=""/>
        <dsp:cNvSpPr/>
      </dsp:nvSpPr>
      <dsp:spPr>
        <a:xfrm>
          <a:off x="4325242" y="2953642"/>
          <a:ext cx="2684859" cy="21478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0A4E8-95E3-4B39-8C31-B76B4C0C278A}">
      <dsp:nvSpPr>
        <dsp:cNvPr id="0" name=""/>
        <dsp:cNvSpPr/>
      </dsp:nvSpPr>
      <dsp:spPr>
        <a:xfrm>
          <a:off x="4566880" y="4886741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4. Does not address context or determinants</a:t>
          </a:r>
        </a:p>
      </dsp:txBody>
      <dsp:txXfrm>
        <a:off x="4566880" y="4886741"/>
        <a:ext cx="2389524" cy="75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84DBC-CDF6-4504-B976-558509FBE318}" type="datetimeFigureOut">
              <a:rPr lang="en-US" smtClean="0"/>
              <a:t>6/19/24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0EB3-791A-4D65-90F8-C9D10A3E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85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8B3C-ECB0-7147-86E3-09A880181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9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8B3C-ECB0-7147-86E3-09A880181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0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82752D7-23CE-BA44-A9FE-A870EF4AC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FFCE98D1-5C21-834D-B574-90D067319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EE506F9-4898-2F41-8D62-88B37C80F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9D0A2-5D37-1543-8826-71684A9F60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9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Russ- Nilsen book ref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8B3C-ECB0-7147-86E3-09A880181C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RUSS- consider</a:t>
            </a:r>
            <a:r>
              <a:rPr lang="en-US" baseline="0" dirty="0"/>
              <a:t> logic model view-       add ref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9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99E94-2418-49CA-BB01-A94C6AD798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7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6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8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7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55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slide- does not have on it ’want to discuss today’. column......    Probably fine  as I like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27740-F443-4C7D-933B-B97BFBA4CAB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6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2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82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75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9E94-2418-49CA-BB01-A94C6AD79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4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9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3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3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1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2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96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4FBF6-41AE-4F90-A1B2-CFCDBDDC4EA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0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3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27740-F443-4C7D-933B-B97BFBA4CAB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27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27740-F443-4C7D-933B-B97BFBA4CAB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5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53113901-F33E-6848-A28C-5D1343667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FE889A93-3FFB-504A-9513-1CAEC369C6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Bavkground</a:t>
            </a:r>
            <a:endParaRPr lang="en-US" altLang="en-US" dirty="0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D08F498D-5BA5-AE4B-8879-F8092BAF7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B86D32-7BE8-5848-9127-8B61A1C2A11E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5124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72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4CD15-4722-497E-84D4-EC6547D8C93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8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2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4F86EF98-5975-D843-A39C-F840C2063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88595B78-C0CA-774A-8B56-284C8D0A3C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44EDC490-F5C2-704E-8DB5-D7F6E02DB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AE7F8C-ACAC-CD4D-AB88-C06A6542245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2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CD54-06A3-4960-A22A-B66472184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F6248-A5F7-4A53-AE2A-ACF305DA2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28EC1-384F-4C86-8DC7-A90F38BD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EF3F-9165-44AF-9746-6C8A911F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225EA-E541-4C37-A525-DDCF3BAE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2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D781-F334-4AF2-8965-040C29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B046-3114-40F9-9F8F-0F7BE150D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6E57-8126-442B-97E4-9D1ED0E0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F357-2CA4-4B79-8C37-7716A595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A9FD-2499-45C3-A837-09219D32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4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CF7B8-F941-496A-A933-1EAC6196C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3A872-90F3-4B35-96D2-4DA8C1398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C7C63-A212-4B9C-9B9A-BF15D916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351CE-F09E-4866-A845-46361975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82ED1-39C7-41BC-9FCB-662E6E5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2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591" y="2841350"/>
            <a:ext cx="9144000" cy="1028654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591" y="4223755"/>
            <a:ext cx="9144000" cy="4648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3" t="12238" r="3205" b="7503"/>
          <a:stretch/>
        </p:blipFill>
        <p:spPr>
          <a:xfrm>
            <a:off x="465516" y="423949"/>
            <a:ext cx="4630189" cy="134666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33489" y="1943714"/>
            <a:ext cx="11510683" cy="0"/>
          </a:xfrm>
          <a:prstGeom prst="line">
            <a:avLst/>
          </a:prstGeom>
          <a:ln>
            <a:solidFill>
              <a:srgbClr val="652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3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90" y="246792"/>
            <a:ext cx="11413863" cy="882762"/>
          </a:xfrm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90" y="1249084"/>
            <a:ext cx="11413863" cy="4550585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600"/>
            </a:lvl1pPr>
            <a:lvl2pPr marL="685783" indent="-228594">
              <a:lnSpc>
                <a:spcPct val="100000"/>
              </a:lnSpc>
              <a:spcAft>
                <a:spcPts val="1500"/>
              </a:spcAft>
              <a:buFont typeface="Arial" panose="020B0604020202020204" pitchFamily="34" charset="0"/>
              <a:buChar char="‒"/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 marL="1600160" indent="-228594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‒"/>
              <a:defRPr sz="2000"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9412" r="3204" b="6046"/>
          <a:stretch/>
        </p:blipFill>
        <p:spPr>
          <a:xfrm>
            <a:off x="258185" y="6111542"/>
            <a:ext cx="2033195" cy="6153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33488" y="5992013"/>
            <a:ext cx="11510683" cy="0"/>
          </a:xfrm>
          <a:prstGeom prst="line">
            <a:avLst/>
          </a:prstGeom>
          <a:ln w="12700">
            <a:solidFill>
              <a:srgbClr val="652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7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92" y="246792"/>
            <a:ext cx="11414761" cy="882762"/>
          </a:xfrm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89" y="1249083"/>
            <a:ext cx="5577144" cy="4508250"/>
          </a:xfrm>
        </p:spPr>
        <p:txBody>
          <a:bodyPr/>
          <a:lstStyle>
            <a:lvl2pPr marL="685783" indent="-228594">
              <a:buFont typeface="Arial" panose="020B0604020202020204" pitchFamily="34" charset="0"/>
              <a:buChar char="‒"/>
              <a:defRPr/>
            </a:lvl2pPr>
            <a:lvl4pPr marL="1600160" indent="-228594">
              <a:buFont typeface="Arial" panose="020B0604020202020204" pitchFamily="34" charset="0"/>
              <a:buChar char="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9412" r="3204" b="6046"/>
          <a:stretch/>
        </p:blipFill>
        <p:spPr>
          <a:xfrm>
            <a:off x="258185" y="6111542"/>
            <a:ext cx="2033195" cy="6153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33488" y="5992013"/>
            <a:ext cx="11510683" cy="0"/>
          </a:xfrm>
          <a:prstGeom prst="line">
            <a:avLst/>
          </a:prstGeom>
          <a:ln w="12700">
            <a:solidFill>
              <a:srgbClr val="652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333069" y="1249087"/>
            <a:ext cx="5415183" cy="4508249"/>
          </a:xfrm>
        </p:spPr>
        <p:txBody>
          <a:bodyPr/>
          <a:lstStyle>
            <a:lvl2pPr marL="685783" indent="-228594">
              <a:buFont typeface="Arial" panose="020B0604020202020204" pitchFamily="34" charset="0"/>
              <a:buChar char="‒"/>
              <a:defRPr/>
            </a:lvl2pPr>
            <a:lvl4pPr marL="1600160" indent="-228594">
              <a:buFont typeface="Arial" panose="020B0604020202020204" pitchFamily="34" charset="0"/>
              <a:buChar char="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14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86548" y="624877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F44EE51-8E89-2540-9CD9-20969B52AE02}" type="datetimeFigureOut">
              <a:rPr lang="en-US" smtClean="0"/>
              <a:pPr/>
              <a:t>6/19/24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00888" y="6248777"/>
            <a:ext cx="263114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9091" y="6248777"/>
            <a:ext cx="262038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62A0DB-0B2B-2D4F-9EF0-B56B118FE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2592" y="246792"/>
            <a:ext cx="11414761" cy="882762"/>
          </a:xfrm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9412" r="3204" b="6046"/>
          <a:stretch/>
        </p:blipFill>
        <p:spPr>
          <a:xfrm>
            <a:off x="258185" y="6111542"/>
            <a:ext cx="2033195" cy="61536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33488" y="5992013"/>
            <a:ext cx="11510683" cy="0"/>
          </a:xfrm>
          <a:prstGeom prst="line">
            <a:avLst/>
          </a:prstGeom>
          <a:ln w="12700">
            <a:solidFill>
              <a:srgbClr val="652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7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81169" y="3576827"/>
            <a:ext cx="3029665" cy="882762"/>
          </a:xfrm>
        </p:spPr>
        <p:txBody>
          <a:bodyPr/>
          <a:lstStyle>
            <a:lvl1pPr algn="ctr">
              <a:defRPr b="0" baseline="0"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SECTION 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7" t="9412" r="3204" b="6046"/>
          <a:stretch/>
        </p:blipFill>
        <p:spPr>
          <a:xfrm>
            <a:off x="3153379" y="782542"/>
            <a:ext cx="5746702" cy="17392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6956" y="2754457"/>
            <a:ext cx="10939549" cy="0"/>
          </a:xfrm>
          <a:prstGeom prst="line">
            <a:avLst/>
          </a:prstGeom>
          <a:ln>
            <a:solidFill>
              <a:srgbClr val="652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547" t="2" r="557" b="37577"/>
          <a:stretch/>
        </p:blipFill>
        <p:spPr>
          <a:xfrm>
            <a:off x="3" y="6164720"/>
            <a:ext cx="12191999" cy="6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9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81169" y="3576827"/>
            <a:ext cx="3029665" cy="882762"/>
          </a:xfrm>
        </p:spPr>
        <p:txBody>
          <a:bodyPr/>
          <a:lstStyle>
            <a:lvl1pPr algn="ctr">
              <a:defRPr b="0" baseline="0"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SECTION 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7" t="9412" r="3204" b="6046"/>
          <a:stretch/>
        </p:blipFill>
        <p:spPr>
          <a:xfrm>
            <a:off x="3153379" y="782542"/>
            <a:ext cx="5746702" cy="17392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6956" y="2754457"/>
            <a:ext cx="10939549" cy="0"/>
          </a:xfrm>
          <a:prstGeom prst="line">
            <a:avLst/>
          </a:prstGeom>
          <a:ln>
            <a:solidFill>
              <a:srgbClr val="652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1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1017" y="473825"/>
            <a:ext cx="12277980" cy="575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547" t="2" r="557" b="37577"/>
          <a:stretch/>
        </p:blipFill>
        <p:spPr>
          <a:xfrm>
            <a:off x="3" y="6164720"/>
            <a:ext cx="12191999" cy="6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F7CC-C050-4C60-B058-4C7B3D4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ED1D-D080-4E41-A5F7-31DB3259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94FA6-E91C-4DF7-B84C-6999E4DD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B18E2-D048-4A5D-A533-C628F124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C3DB-54DE-4C4E-818D-9F446BB5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3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2592" y="246792"/>
            <a:ext cx="11414761" cy="882762"/>
          </a:xfrm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373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9412" r="3204" b="6046"/>
          <a:stretch/>
        </p:blipFill>
        <p:spPr>
          <a:xfrm>
            <a:off x="258185" y="6111542"/>
            <a:ext cx="2033195" cy="615364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3086548" y="624877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F44EE51-8E89-2540-9CD9-20969B52AE02}" type="datetimeFigureOut">
              <a:rPr lang="en-US" smtClean="0"/>
              <a:pPr/>
              <a:t>6/19/24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00888" y="6248777"/>
            <a:ext cx="263114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9091" y="6248777"/>
            <a:ext cx="262038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62A0DB-0B2B-2D4F-9EF0-B56B118FE0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3488" y="5992013"/>
            <a:ext cx="11510683" cy="0"/>
          </a:xfrm>
          <a:prstGeom prst="line">
            <a:avLst/>
          </a:prstGeom>
          <a:ln w="12700">
            <a:solidFill>
              <a:srgbClr val="652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54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9412" r="3204" b="6046"/>
          <a:stretch/>
        </p:blipFill>
        <p:spPr>
          <a:xfrm>
            <a:off x="2258241" y="2119261"/>
            <a:ext cx="7677467" cy="23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5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9412" r="3204" b="6046"/>
          <a:stretch/>
        </p:blipFill>
        <p:spPr>
          <a:xfrm>
            <a:off x="2258241" y="2119261"/>
            <a:ext cx="7677467" cy="2323651"/>
          </a:xfrm>
          <a:prstGeom prst="rect">
            <a:avLst/>
          </a:prstGeom>
        </p:spPr>
      </p:pic>
      <p:pic>
        <p:nvPicPr>
          <p:cNvPr id="3" name="Google Shape;153;g8c39a88212_0_0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57" y="6147079"/>
            <a:ext cx="3428325" cy="6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4;g8c39a88212_0_0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7243" y="6147079"/>
            <a:ext cx="2705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91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2589" y="246792"/>
            <a:ext cx="11414761" cy="882762"/>
          </a:xfrm>
        </p:spPr>
        <p:txBody>
          <a:bodyPr/>
          <a:lstStyle>
            <a:lvl1pPr>
              <a:defRPr>
                <a:solidFill>
                  <a:srgbClr val="652B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07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604-BC80-4F5F-BFA0-979B6A59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72643-E235-4124-A8B1-0CA665E3C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78C2-20A8-4E35-9F54-64862D30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E0964-B3BE-46C3-B696-B933053F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D3A6-2637-4C3F-951F-7F1780CE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0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AEF9-B65F-4315-945D-18C0756A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4024-35D9-4D66-90F9-6DEF497C5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35B30-525D-49A8-AEA3-BFCB064E9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6892B-B2D8-40BA-9D38-B6F6A57A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8900E-D0B6-4975-AADE-C314D7F3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2C76E-6735-45B7-B125-7B3D979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0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CAB6-BC93-422B-ADD8-559E6C78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51CB-B721-4085-8619-658FE303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B236C-DCFC-468F-AD57-EE60A521E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7E707-01BC-4B49-A775-15C78D9D3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84D52-B59B-4B51-B42B-A2670002C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71233-2E7E-40E5-B55B-0EEDB2E5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FD1C-BFA9-4E67-96BA-8FFD482D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5380A-6896-473B-BF05-A858CC01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7C41-FC6B-4E42-A3D3-C0D05551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62E24-9C7E-4CDD-8127-64A4E6D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0B101-59C7-4C6B-B655-203795E2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4D954-CFFD-4B27-A9C0-D84BA2DE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C0628-533C-42D2-A7F2-9F3D7DE3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2E9F3-8E3E-4614-A8D0-79471A0F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83021-786C-4690-9122-00CC80EE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7B92-75F6-49F2-9AFB-325094D6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B6FA-CE4A-4EEF-A8D5-ACECC8DE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F764D-3E0C-455D-9084-3BC71069A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60478-6EA8-46C5-BFAD-028F42C5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931D-64EC-413D-BD59-CD95817A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170F8-2873-46F7-8D0E-2029D959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7DD8-2E8E-4DAB-8E46-1606F2AB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B0D0D-1220-4D58-BB4C-FE4BF6A77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B1F9D-0899-4A5E-961C-2056EB9DD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10130-20E8-4556-B5D1-A964FA71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7886B-37DF-4B22-A82C-920DE8ED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5D8D7-4128-413F-9512-C159A113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1F80D-4BF4-4EF5-B835-0A96BBB2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31380-C854-4A89-B1B7-9161F64A9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08C2-AE19-4727-998D-4EBC2629B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ED5D-B239-44D2-9974-CC9E5E12F0E3}" type="datetimeFigureOut">
              <a:rPr lang="en-US" smtClean="0"/>
              <a:t>6/19/24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2265-0642-4814-8866-70ACD16A7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964FE-A83C-42CA-96AD-10DC72D6F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535" y="300583"/>
            <a:ext cx="11209868" cy="785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532" y="1276985"/>
            <a:ext cx="11209869" cy="437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9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52B7E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BnJz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-aim.org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888/pcd15.17027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s13012-021-01143-x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bit.ly/2BnJzu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36/bmj.n1679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collaborator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linkedin.com/company/65346172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twitter.com/IMPACTCollab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4.svg"/><Relationship Id="rId9" Type="http://schemas.microsoft.com/office/2007/relationships/diagramDrawing" Target="../diagrams/drawing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bit.ly/2BnJzuk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-aim.org/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-aim.org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215" y="2058396"/>
            <a:ext cx="11340609" cy="1028654"/>
          </a:xfrm>
        </p:spPr>
        <p:txBody>
          <a:bodyPr>
            <a:noAutofit/>
          </a:bodyPr>
          <a:lstStyle/>
          <a:p>
            <a:r>
              <a:rPr lang="en-US" sz="3200" b="1" i="1" kern="1400" dirty="0">
                <a:solidFill>
                  <a:srgbClr val="652B7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Current and Future use of RE-AIM and its PRISM Expansion and their Application in Pragmatic Trials</a:t>
            </a:r>
            <a:endParaRPr lang="en-US" sz="8800" dirty="0"/>
          </a:p>
        </p:txBody>
      </p:sp>
      <p:sp>
        <p:nvSpPr>
          <p:cNvPr id="13" name="Rectangle 12"/>
          <p:cNvSpPr/>
          <p:nvPr/>
        </p:nvSpPr>
        <p:spPr>
          <a:xfrm>
            <a:off x="2708799" y="3614349"/>
            <a:ext cx="9127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Russell Glasgow, 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Research Professor, Department of Family Medicine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Director, ACCORDS Dissemination and Implementation Science (D&amp;I) Program University of Colorado Anschutz Medical Campus</a:t>
            </a:r>
          </a:p>
          <a:p>
            <a:r>
              <a:rPr lang="en-US" sz="1800" b="0" i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3" tooltip="https://bit.ly/2BnJz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3" tooltip="https://bit.ly/2BnJz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https://bit.ly/2BnJzuk</a:t>
            </a:r>
            <a:endParaRPr lang="en-US" sz="1800" u="sng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412" t="6240" r="4897" b="30981"/>
          <a:stretch/>
        </p:blipFill>
        <p:spPr>
          <a:xfrm>
            <a:off x="701078" y="3438465"/>
            <a:ext cx="1704567" cy="1921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4E19F-7437-C4B8-DBC4-DBDF56A0A7A3}"/>
              </a:ext>
            </a:extLst>
          </p:cNvPr>
          <p:cNvSpPr txBox="1"/>
          <p:nvPr/>
        </p:nvSpPr>
        <p:spPr>
          <a:xfrm>
            <a:off x="5019675" y="49029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June 20,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810DA-B065-F814-201D-7FDBB48847DC}"/>
              </a:ext>
            </a:extLst>
          </p:cNvPr>
          <p:cNvSpPr txBox="1"/>
          <p:nvPr/>
        </p:nvSpPr>
        <p:spPr>
          <a:xfrm>
            <a:off x="495300" y="5711309"/>
            <a:ext cx="11340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Acknowledgments: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Borsika Rabin, Katy Trinkley, Meredith Fort, Monica Perez Jolles, Amy Huebschmann, Jen Gabbard, Bryan Ford, and the other great researchers cited throughout this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1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Purpose and History of RE-AIM Framework 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395747" y="1722575"/>
            <a:ext cx="113144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Intended to facilitate </a:t>
            </a:r>
            <a:r>
              <a:rPr lang="en-US" altLang="en-US" sz="2800" b="1" dirty="0">
                <a:cs typeface="Arial" panose="020B0604020202020204" pitchFamily="34" charset="0"/>
              </a:rPr>
              <a:t>translation of research </a:t>
            </a:r>
            <a:r>
              <a:rPr lang="en-US" altLang="en-US" sz="2800" dirty="0">
                <a:cs typeface="Arial" panose="020B0604020202020204" pitchFamily="34" charset="0"/>
              </a:rPr>
              <a:t>to practice, policy and real-world application</a:t>
            </a:r>
          </a:p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cs typeface="Arial" panose="020B0604020202020204" pitchFamily="34" charset="0"/>
              </a:rPr>
              <a:t>Balance internal and external validity, and emphasizes representativeness and equity</a:t>
            </a:r>
          </a:p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Individual (RE) and </a:t>
            </a:r>
            <a:r>
              <a:rPr lang="en-US" altLang="en-US" sz="2800" b="1" dirty="0">
                <a:cs typeface="Arial" panose="020B0604020202020204" pitchFamily="34" charset="0"/>
              </a:rPr>
              <a:t>Multi-level</a:t>
            </a:r>
            <a:r>
              <a:rPr lang="en-US" altLang="en-US" sz="2800" dirty="0">
                <a:cs typeface="Arial" panose="020B0604020202020204" pitchFamily="34" charset="0"/>
              </a:rPr>
              <a:t> Setting (AIM) factors- community, organization, staff</a:t>
            </a:r>
          </a:p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cs typeface="Arial" panose="020B0604020202020204" pitchFamily="34" charset="0"/>
              </a:rPr>
              <a:t>Ultimate Impact depends on all elements </a:t>
            </a:r>
            <a:r>
              <a:rPr lang="en-US" altLang="en-US" sz="2800" dirty="0">
                <a:cs typeface="Arial" panose="020B0604020202020204" pitchFamily="34" charset="0"/>
              </a:rPr>
              <a:t>(reach x effectiveness, etc.)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530086" y="5839529"/>
            <a:ext cx="11661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Glasgow RE et al. RE-AIM at 20. </a:t>
            </a:r>
            <a:r>
              <a:rPr lang="en-US" sz="1800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Frontiers Public Health</a:t>
            </a:r>
            <a:r>
              <a:rPr lang="en-US" sz="18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. 2019: 7: 64 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https://</a:t>
            </a:r>
            <a:r>
              <a:rPr lang="en-US" sz="1800" kern="0" dirty="0" err="1">
                <a:effectLst/>
                <a:ea typeface="Calibri" panose="020F0502020204030204" pitchFamily="34" charset="0"/>
              </a:rPr>
              <a:t>doi.org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/10.3389/fpubh.2019.00064 </a:t>
            </a:r>
            <a:endParaRPr lang="en-US" sz="1800" kern="0" dirty="0">
              <a:solidFill>
                <a:sysClr val="windowText" lastClr="000000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914400"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Glasgow et al. </a:t>
            </a:r>
            <a:r>
              <a:rPr lang="en-US" sz="1800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Amer J Public Health</a:t>
            </a:r>
            <a:r>
              <a:rPr lang="en-US" sz="18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. 1999; 89: 1322-1327</a:t>
            </a:r>
            <a:endParaRPr lang="en-US" sz="1800" dirty="0"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3E224-3FD9-4A95-A3B5-7537C2B3D005}"/>
              </a:ext>
            </a:extLst>
          </p:cNvPr>
          <p:cNvSpPr/>
          <p:nvPr/>
        </p:nvSpPr>
        <p:spPr>
          <a:xfrm>
            <a:off x="9740803" y="6162694"/>
            <a:ext cx="218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>
                <a:uFill>
                  <a:solidFill>
                    <a:srgbClr val="006F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www.re-aim.org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33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Pragmatic Use of RE-AIM- What is Feasible?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530086" y="6488668"/>
            <a:ext cx="11661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 RE &amp; Estabrooks, P. Preventing Chronic Disease, 2018; 15: E02.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https://doi.org/10.5888/pcd15.170271</a:t>
            </a:r>
            <a:r>
              <a:rPr lang="en-US" sz="1400" dirty="0">
                <a:effectLst/>
                <a:latin typeface="Helvetica" pitchFamily="2" charset="0"/>
              </a:rPr>
              <a:t> </a:t>
            </a:r>
            <a:endParaRPr lang="en-US" sz="1400" kern="0" dirty="0">
              <a:solidFill>
                <a:sysClr val="windowText" lastClr="000000"/>
              </a:solidFill>
              <a:latin typeface="Helvetica" pitchFamily="2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6600B0-52A0-45E6-966C-16360D155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59660"/>
              </p:ext>
            </p:extLst>
          </p:nvPr>
        </p:nvGraphicFramePr>
        <p:xfrm>
          <a:off x="530085" y="1049044"/>
          <a:ext cx="11314421" cy="53385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484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RE-AIM Dimension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Key Pragmatic Priorities to Consider and Answer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83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Reach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is (was) intended to benefit and who actually participates or is exposed to the ‘program’ or policy?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880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Effectiveness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is (was) the most important benefit you are trying to achieve and what is (was) the likelihood of negative outcomes?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57">
                <a:tc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Adoption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is (was) the program or policy applied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applied it?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96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Implementation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consistently is (was) the program or policy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delivered?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will (was) it be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adapted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much will (did) it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WHY will (did) the results come about?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990">
                <a:tc>
                  <a:txBody>
                    <a:bodyPr/>
                    <a:lstStyle>
                      <a:lvl1pPr marL="1190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Maintenance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and 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WHEN will (was) the program become operational; how long will (was) it be sustained (setting level); and how long are the results sustained (individual level)?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49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70326" y="2758610"/>
            <a:ext cx="2093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Pragmatic Research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2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Why Should You Cost Your Implementation?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88BBB98-28FB-0F0D-2093-494221301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684171"/>
              </p:ext>
            </p:extLst>
          </p:nvPr>
        </p:nvGraphicFramePr>
        <p:xfrm>
          <a:off x="801756" y="1202268"/>
          <a:ext cx="10588487" cy="482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6DDA49-E4D4-E616-9972-79EEBA0E85C2}"/>
              </a:ext>
            </a:extLst>
          </p:cNvPr>
          <p:cNvSpPr txBox="1"/>
          <p:nvPr/>
        </p:nvSpPr>
        <p:spPr>
          <a:xfrm>
            <a:off x="801756" y="6028267"/>
            <a:ext cx="10501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Eisman</a:t>
            </a:r>
            <a:r>
              <a:rPr lang="en-US" dirty="0"/>
              <a:t>, A. et al. </a:t>
            </a:r>
            <a:r>
              <a:rPr lang="en-US" dirty="0">
                <a:solidFill>
                  <a:srgbClr val="131413"/>
                </a:solidFill>
                <a:effectLst/>
              </a:rPr>
              <a:t>(2021) 16:75 </a:t>
            </a:r>
            <a:r>
              <a:rPr lang="en-US" dirty="0">
                <a:solidFill>
                  <a:srgbClr val="131413"/>
                </a:solidFill>
                <a:effectLst/>
                <a:hlinkClick r:id="rId8"/>
              </a:rPr>
              <a:t>https://doi.org/10.1186/s13012-021-01143-x</a:t>
            </a:r>
            <a:endParaRPr lang="en-US" dirty="0">
              <a:solidFill>
                <a:srgbClr val="131413"/>
              </a:solidFill>
              <a:effectLst/>
            </a:endParaRPr>
          </a:p>
          <a:p>
            <a:r>
              <a:rPr lang="en-US" dirty="0">
                <a:solidFill>
                  <a:srgbClr val="131413"/>
                </a:solidFill>
              </a:rPr>
              <a:t>Cronin, et al.(2024). Implementation costing guide. </a:t>
            </a:r>
            <a:r>
              <a:rPr lang="en-US" b="0" i="0" u="sng" dirty="0">
                <a:solidFill>
                  <a:srgbClr val="0563C1"/>
                </a:solidFill>
                <a:effectLst/>
                <a:hlinkClick r:id="rId9" tooltip="https://bit.ly/2BnJz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https://bit.ly/2BnJzuk</a:t>
            </a:r>
            <a:r>
              <a:rPr lang="en-US" dirty="0">
                <a:solidFill>
                  <a:srgbClr val="131413"/>
                </a:solidFill>
              </a:rPr>
              <a:t>            </a:t>
            </a:r>
            <a:endParaRPr lang="en-US" dirty="0">
              <a:solidFill>
                <a:srgbClr val="131413"/>
              </a:solidFill>
              <a:effectLst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55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1222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Adaptations Happen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(and can be bad or good, even necessary)</a:t>
            </a:r>
            <a:endParaRPr lang="en-US" sz="36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1875327" y="2250799"/>
            <a:ext cx="811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3" algn="ctr" defTabSz="576072">
              <a:spcBef>
                <a:spcPct val="0"/>
              </a:spcBef>
              <a:spcAft>
                <a:spcPts val="600"/>
              </a:spcAft>
            </a:pPr>
            <a:r>
              <a:rPr lang="en-US" altLang="en-US" sz="2200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Evaluating complex interventions:  Confronting and guiding</a:t>
            </a:r>
            <a:br>
              <a:rPr lang="en-US" altLang="en-US" sz="2200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n-US" altLang="en-US" sz="2200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(vs. ignoring and suppressing) </a:t>
            </a:r>
            <a:r>
              <a:rPr lang="en-US" altLang="en-US" sz="2200" b="1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heterogeneity</a:t>
            </a:r>
            <a:r>
              <a:rPr lang="en-US" altLang="en-US" sz="2200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</a:t>
            </a:r>
            <a:r>
              <a:rPr lang="en-US" altLang="en-US" sz="2200" b="1" u="sng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adaptation </a:t>
            </a:r>
            <a:endParaRPr lang="en-US" altLang="en-US" sz="22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4BBB5-C3DA-4F9B-AD14-C2E4DA29D915}"/>
              </a:ext>
            </a:extLst>
          </p:cNvPr>
          <p:cNvSpPr txBox="1"/>
          <p:nvPr/>
        </p:nvSpPr>
        <p:spPr>
          <a:xfrm>
            <a:off x="3531347" y="3770488"/>
            <a:ext cx="4908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3" algn="ctr" defTabSz="576072">
              <a:spcBef>
                <a:spcPts val="142"/>
              </a:spcBef>
              <a:defRPr/>
            </a:pPr>
            <a:r>
              <a:rPr lang="en-US" altLang="en-US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Brian S. Mittman, PhD  Oct. 2018</a:t>
            </a:r>
          </a:p>
          <a:p>
            <a:pPr marL="21603" algn="ctr" defTabSz="576072">
              <a:spcBef>
                <a:spcPts val="47"/>
              </a:spcBef>
              <a:defRPr/>
            </a:pPr>
            <a:r>
              <a:rPr lang="en-US" altLang="en-US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Department of Research and Evaluation, Kaiser Permanente Southern California </a:t>
            </a:r>
            <a:endParaRPr lang="en-US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15903-7CEE-4AA5-8ACE-A90637F6D0E6}"/>
              </a:ext>
            </a:extLst>
          </p:cNvPr>
          <p:cNvSpPr txBox="1"/>
          <p:nvPr/>
        </p:nvSpPr>
        <p:spPr>
          <a:xfrm>
            <a:off x="3277805" y="5114925"/>
            <a:ext cx="536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**Also see PCORI Methodology Guidance; and ADAPT Guidance (Moore et al. </a:t>
            </a:r>
            <a:r>
              <a:rPr lang="en-US" i="1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BMJ</a:t>
            </a:r>
            <a:r>
              <a:rPr lang="en-US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2021;374:n1679)</a:t>
            </a:r>
            <a:endParaRPr lang="en-US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107B14-1765-0A85-BB8C-946F7B3C14B8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707558" y="676894"/>
            <a:ext cx="111321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alt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Adaptation</a:t>
            </a:r>
            <a:r>
              <a:rPr lang="en-US" alt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–  the </a:t>
            </a:r>
            <a:r>
              <a:rPr lang="en-US" altLang="en-US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deliberate or accidental (i.e., drift) </a:t>
            </a:r>
            <a:r>
              <a:rPr lang="en-US" alt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modification of the program (or implementation strategies), including:</a:t>
            </a:r>
            <a:endParaRPr lang="en-US" alt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deletions or additions (enhancements) of components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refinements in the nature of included components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adjustments in the manner/intensity of the administration of program components (called for in the program manual, curriculum or core components analysis)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cultural and other modifications due to local circumstances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44DF9F-8780-469F-A641-657A7912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11" y="5735783"/>
            <a:ext cx="11641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Moore G. et al. </a:t>
            </a:r>
            <a:r>
              <a:rPr lang="en-US" i="1" dirty="0">
                <a:effectLst/>
                <a:latin typeface="Helvetica" pitchFamily="2" charset="0"/>
              </a:rPr>
              <a:t>BMJ</a:t>
            </a:r>
            <a:r>
              <a:rPr lang="en-US" dirty="0">
                <a:effectLst/>
                <a:latin typeface="Helvetica" pitchFamily="2" charset="0"/>
              </a:rPr>
              <a:t> 2021;374:n1679 </a:t>
            </a:r>
            <a:r>
              <a:rPr lang="en-US" dirty="0">
                <a:solidFill>
                  <a:srgbClr val="231F20"/>
                </a:solidFill>
                <a:effectLst/>
                <a:latin typeface="Helvetica" pitchFamily="2" charset="0"/>
                <a:hlinkClick r:id="rId2"/>
              </a:rPr>
              <a:t>http://dx.doi.org/10.1136/bmj.n1679</a:t>
            </a:r>
            <a:endParaRPr lang="en-US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Miller C. et al. The FRAME-IS</a:t>
            </a:r>
            <a:r>
              <a:rPr lang="en-US" i="1" dirty="0">
                <a:solidFill>
                  <a:srgbClr val="131413"/>
                </a:solidFill>
                <a:effectLst/>
                <a:latin typeface="Helvetica" pitchFamily="2" charset="0"/>
              </a:rPr>
              <a:t>. Implementation Science 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(2021) 16:36 https://</a:t>
            </a:r>
            <a:r>
              <a:rPr lang="en-US" dirty="0" err="1">
                <a:solidFill>
                  <a:srgbClr val="131413"/>
                </a:solidFill>
                <a:effectLst/>
                <a:latin typeface="Helvetica" pitchFamily="2" charset="0"/>
              </a:rPr>
              <a:t>doi.org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/10.1186/s13012-021-01105-3</a:t>
            </a:r>
          </a:p>
          <a:p>
            <a:endParaRPr lang="en-US" dirty="0">
              <a:solidFill>
                <a:srgbClr val="231F2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4677E4-F2DB-4F3F-8AA4-738F85A7C0D2}"/>
              </a:ext>
            </a:extLst>
          </p:cNvPr>
          <p:cNvSpPr txBox="1">
            <a:spLocks/>
          </p:cNvSpPr>
          <p:nvPr/>
        </p:nvSpPr>
        <p:spPr>
          <a:xfrm>
            <a:off x="966247" y="212103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Types of Adaptations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– Cultural; Resources; AND Local: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ALL WITH AND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DRIVEN BY MULTI-LEVEL PARTNERS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1D3541-C2A6-4F73-9C14-1D071A91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89729"/>
              </p:ext>
            </p:extLst>
          </p:nvPr>
        </p:nvGraphicFramePr>
        <p:xfrm>
          <a:off x="2593943" y="997527"/>
          <a:ext cx="9127003" cy="49638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6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597">
                <a:tc rowSpan="2">
                  <a:txBody>
                    <a:bodyPr/>
                    <a:lstStyle/>
                    <a:p>
                      <a:pPr marL="2333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Focus of Adaptation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Timing of Adaptation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(point in the project)</a:t>
                      </a:r>
                      <a:endParaRPr lang="en-US" sz="9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97">
                <a:tc vMerge="1">
                  <a:txBody>
                    <a:bodyPr/>
                    <a:lstStyle/>
                    <a:p>
                      <a:pPr marL="2333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Planning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During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Sustainment- Dissemination</a:t>
                      </a:r>
                      <a:endParaRPr kumimoji="0" lang="en-US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92467295"/>
                  </a:ext>
                </a:extLst>
              </a:tr>
              <a:tr h="942376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Intervention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1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1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609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Implementation</a:t>
                      </a:r>
                      <a:endParaRPr lang="en-US" sz="9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Strategy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708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Setting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6E5D92-50B1-41F2-92A4-6F25248EF913}"/>
              </a:ext>
            </a:extLst>
          </p:cNvPr>
          <p:cNvSpPr txBox="1"/>
          <p:nvPr/>
        </p:nvSpPr>
        <p:spPr>
          <a:xfrm>
            <a:off x="356797" y="1316949"/>
            <a:ext cx="201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RE-AIM and PRISM can </a:t>
            </a:r>
            <a:r>
              <a:rPr lang="en-US" sz="2400"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help guide adaptations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FE5FC-CB74-FC25-6AEC-48AA65110826}"/>
              </a:ext>
            </a:extLst>
          </p:cNvPr>
          <p:cNvSpPr txBox="1"/>
          <p:nvPr/>
        </p:nvSpPr>
        <p:spPr>
          <a:xfrm>
            <a:off x="475013" y="6061038"/>
            <a:ext cx="1111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Rabin BA, et al. Systematic, multimethod assessment of adaptations across four diverse health systems interventions. </a:t>
            </a:r>
            <a:r>
              <a:rPr lang="en-US" i="1" dirty="0">
                <a:effectLst/>
                <a:latin typeface="Helvetica" pitchFamily="2" charset="0"/>
              </a:rPr>
              <a:t>Front </a:t>
            </a:r>
            <a:r>
              <a:rPr lang="en-US" i="1" dirty="0">
                <a:solidFill>
                  <a:srgbClr val="000000"/>
                </a:solidFill>
                <a:effectLst/>
                <a:latin typeface="Helvetica" pitchFamily="2" charset="0"/>
              </a:rPr>
              <a:t>Public Health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 2018;6(APR). </a:t>
            </a:r>
            <a:r>
              <a:rPr lang="en-US" dirty="0">
                <a:solidFill>
                  <a:srgbClr val="0000FF"/>
                </a:solidFill>
                <a:effectLst/>
                <a:latin typeface="Helvetica" pitchFamily="2" charset="0"/>
              </a:rPr>
              <a:t>https:// </a:t>
            </a:r>
            <a:r>
              <a:rPr lang="en-US" dirty="0" err="1">
                <a:solidFill>
                  <a:srgbClr val="0000FF"/>
                </a:solidFill>
                <a:effectLst/>
                <a:latin typeface="Helvetica" pitchFamily="2" charset="0"/>
              </a:rPr>
              <a:t>doi</a:t>
            </a:r>
            <a:r>
              <a:rPr lang="en-US" dirty="0">
                <a:solidFill>
                  <a:srgbClr val="0000FF"/>
                </a:solidFill>
                <a:effectLst/>
                <a:latin typeface="Helvetica" pitchFamily="2" charset="0"/>
              </a:rPr>
              <a:t>. org/ 10. 3389/ FPUBH. 2018. 00102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  <a:endParaRPr lang="en-US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450708-1D85-456B-8C34-0A7EAFD0C0AE}"/>
              </a:ext>
            </a:extLst>
          </p:cNvPr>
          <p:cNvSpPr/>
          <p:nvPr/>
        </p:nvSpPr>
        <p:spPr>
          <a:xfrm>
            <a:off x="132522" y="0"/>
            <a:ext cx="12059478" cy="6858000"/>
          </a:xfrm>
          <a:prstGeom prst="rect">
            <a:avLst/>
          </a:prstGeom>
          <a:blipFill dpi="0" rotWithShape="1"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86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94270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New applications for RE-AIM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FE298D5-69FF-4AB6-B8C9-936905A80E4B}"/>
              </a:ext>
            </a:extLst>
          </p:cNvPr>
          <p:cNvSpPr txBox="1">
            <a:spLocks/>
          </p:cNvSpPr>
          <p:nvPr/>
        </p:nvSpPr>
        <p:spPr>
          <a:xfrm>
            <a:off x="530087" y="1707824"/>
            <a:ext cx="11317356" cy="476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5715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Health equity</a:t>
            </a:r>
            <a:endParaRPr lang="en-US" sz="35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Equity issues at each RE-AIM dimension</a:t>
            </a:r>
            <a:endParaRPr lang="en-US" sz="28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Prioritizing outcomes</a:t>
            </a:r>
            <a:endParaRPr lang="en-US" sz="28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Choosing strategies</a:t>
            </a:r>
            <a:endParaRPr lang="en-US" sz="28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marL="548640" lvl="2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Iterative application</a:t>
            </a:r>
            <a:endParaRPr lang="en-US" sz="35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Project lifecycle</a:t>
            </a:r>
            <a:endParaRPr lang="en-US" sz="28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Team summary, discussion, and action planning</a:t>
            </a:r>
            <a:endParaRPr lang="en-US" sz="28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marL="548640" lvl="1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bg1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4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5" y="168372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Health Equity Issues at Each RE-AIM Dimension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 descr="Table showing The five elements of RE-AIM, the disparity, and overall impact">
            <a:extLst>
              <a:ext uri="{FF2B5EF4-FFF2-40B4-BE49-F238E27FC236}">
                <a16:creationId xmlns:a16="http://schemas.microsoft.com/office/drawing/2014/main" id="{E884003B-BFE1-4944-9B6F-5202A9F50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5091"/>
              </p:ext>
            </p:extLst>
          </p:nvPr>
        </p:nvGraphicFramePr>
        <p:xfrm>
          <a:off x="665019" y="1493934"/>
          <a:ext cx="10794669" cy="47999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6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u="non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RE-AIM Dimension</a:t>
                      </a:r>
                      <a:endParaRPr lang="en-US" sz="2400" b="1" u="non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u="non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Disparity</a:t>
                      </a:r>
                      <a:endParaRPr lang="en-US" sz="2400" b="1" u="non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Overall Impact</a:t>
                      </a:r>
                      <a:endParaRPr lang="en-US" sz="2400" b="1" u="non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Reach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Effectiveness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0 (equal)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</a:t>
                      </a:r>
                      <a:r>
                        <a:rPr lang="en-US" sz="24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9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Adoption	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4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Implementation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6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Maintenance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42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6B597E-9DC3-4F75-BF02-99909E63D678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5851" y="123616"/>
            <a:ext cx="431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RE-AIM Equity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Outcomes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Cascade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F1CDC-3A3D-AAD9-CA78-EF7DA07EAC39}"/>
              </a:ext>
            </a:extLst>
          </p:cNvPr>
          <p:cNvSpPr txBox="1"/>
          <p:nvPr/>
        </p:nvSpPr>
        <p:spPr>
          <a:xfrm>
            <a:off x="685800" y="4568580"/>
            <a:ext cx="592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Equity issues and </a:t>
            </a:r>
            <a:r>
              <a:rPr lang="en-US" sz="2400" i="1" dirty="0"/>
              <a:t>potential for drop-off,</a:t>
            </a:r>
          </a:p>
          <a:p>
            <a:r>
              <a:rPr lang="en-US" sz="2400" dirty="0"/>
              <a:t>loss of impact, and </a:t>
            </a:r>
            <a:r>
              <a:rPr lang="en-US" sz="2400" i="1" dirty="0"/>
              <a:t>inequities </a:t>
            </a:r>
            <a:r>
              <a:rPr lang="en-US" sz="2400" dirty="0"/>
              <a:t>at each step</a:t>
            </a:r>
          </a:p>
        </p:txBody>
      </p:sp>
      <p:pic>
        <p:nvPicPr>
          <p:cNvPr id="11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92D77C8F-70FE-DB06-B32A-C0ED83982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1065" y="4858360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C61D94A2-BCDE-440C-68AC-549EAE4CD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3766" y="3582743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DDDCB2BB-A58C-B34B-449F-E8C62B670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158" y="2323307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6671DE88-D5A4-EDF0-F3D2-C06174386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032" y="1080294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00F391F5-49B6-7C2A-3553-38842D3D0E6B}"/>
              </a:ext>
            </a:extLst>
          </p:cNvPr>
          <p:cNvSpPr/>
          <p:nvPr/>
        </p:nvSpPr>
        <p:spPr>
          <a:xfrm>
            <a:off x="94198" y="381000"/>
            <a:ext cx="20574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DOPTION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settings that participate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A0749E2F-B63F-9CE7-07C2-F9A15E4A1E8D}"/>
              </a:ext>
            </a:extLst>
          </p:cNvPr>
          <p:cNvSpPr/>
          <p:nvPr/>
        </p:nvSpPr>
        <p:spPr>
          <a:xfrm>
            <a:off x="2349328" y="1644650"/>
            <a:ext cx="2354338" cy="1143000"/>
          </a:xfrm>
          <a:prstGeom prst="roundRect">
            <a:avLst/>
          </a:prstGeom>
          <a:solidFill>
            <a:srgbClr val="2B4063">
              <a:alpha val="88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111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MPLEMENTATION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Consistently deliver intervention and resources with quality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D6BA212F-49B9-8194-E6EA-26C644DAF8BA}"/>
              </a:ext>
            </a:extLst>
          </p:cNvPr>
          <p:cNvSpPr/>
          <p:nvPr/>
        </p:nvSpPr>
        <p:spPr>
          <a:xfrm>
            <a:off x="4995780" y="2878320"/>
            <a:ext cx="2057400" cy="1143000"/>
          </a:xfrm>
          <a:prstGeom prst="roundRect">
            <a:avLst/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EACH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citizens and families that participate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D19D6FB-680B-E735-BEE4-29841C9376AB}"/>
              </a:ext>
            </a:extLst>
          </p:cNvPr>
          <p:cNvSpPr/>
          <p:nvPr/>
        </p:nvSpPr>
        <p:spPr>
          <a:xfrm>
            <a:off x="7388578" y="4141970"/>
            <a:ext cx="2255023" cy="1263650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FFECTIVENESS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 and families that benefit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(on what outcomes)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05BDFA2A-5517-C1E8-F5CB-35FFB5846B09}"/>
              </a:ext>
            </a:extLst>
          </p:cNvPr>
          <p:cNvSpPr/>
          <p:nvPr/>
        </p:nvSpPr>
        <p:spPr>
          <a:xfrm>
            <a:off x="9963397" y="5405619"/>
            <a:ext cx="2159893" cy="126364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AINTENANCE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Long-term implementation and effectiveness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D1AB3-DF33-D416-0359-BD46FC74E273}"/>
              </a:ext>
            </a:extLst>
          </p:cNvPr>
          <p:cNvSpPr txBox="1"/>
          <p:nvPr/>
        </p:nvSpPr>
        <p:spPr>
          <a:xfrm>
            <a:off x="685800" y="5964847"/>
            <a:ext cx="8435340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Perez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Jolles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, M, Fort, M, Glasgow, RE. (2024). </a:t>
            </a:r>
            <a:r>
              <a:rPr lang="en-US" sz="1600" i="1" kern="1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for Equity in Health</a:t>
            </a:r>
            <a:r>
              <a:rPr lang="en-US" sz="1600" kern="1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23:41</a:t>
            </a:r>
            <a:r>
              <a:rPr lang="en-US" sz="1600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kern="0" dirty="0" err="1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/10.1186/s12939-024-02130-6 </a:t>
            </a:r>
            <a:endParaRPr lang="en-US" sz="1600" kern="100" dirty="0">
              <a:effectLst/>
              <a:latin typeface="Helvetica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61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6B597E-9DC3-4F75-BF02-99909E63D678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953D3FD2-B7DF-945C-DB96-37DA28658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1065" y="4858360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506777F9-F411-71C5-1B4F-F9473D07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3766" y="3582743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B20DBCE9-FC55-63E3-F974-6D3F1AABC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158" y="2323307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69AC6B62-493F-A35F-7362-2ED472DC1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032" y="1080294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4198" y="381000"/>
            <a:ext cx="20574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DOPTION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settings that participate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49328" y="1644650"/>
            <a:ext cx="2354338" cy="1143000"/>
          </a:xfrm>
          <a:prstGeom prst="roundRect">
            <a:avLst/>
          </a:prstGeom>
          <a:solidFill>
            <a:srgbClr val="2B4063">
              <a:alpha val="88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111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MPLEMENTATION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Consistently deliver intervention and resources with quality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95780" y="2878320"/>
            <a:ext cx="2057400" cy="1143000"/>
          </a:xfrm>
          <a:prstGeom prst="roundRect">
            <a:avLst/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EACH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citizens and families that participate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578" y="4141970"/>
            <a:ext cx="2255023" cy="1263650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FFECTIVENESS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 and families that benefit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(on what outcomes)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63397" y="5405619"/>
            <a:ext cx="2159893" cy="126364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AINTENANCE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Long-term implementation and effectiveness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851" y="262552"/>
            <a:ext cx="4310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RE-AIM Equity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Outcomes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Cascade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FIXES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95A9E-D0A5-414D-9C66-997A90ED8486}"/>
              </a:ext>
            </a:extLst>
          </p:cNvPr>
          <p:cNvSpPr txBox="1"/>
          <p:nvPr/>
        </p:nvSpPr>
        <p:spPr>
          <a:xfrm>
            <a:off x="3301340" y="1080293"/>
            <a:ext cx="3623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Make implementation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simple, low cost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and burden, and provide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6F422-60DF-4070-8BD7-B67F48A5299F}"/>
              </a:ext>
            </a:extLst>
          </p:cNvPr>
          <p:cNvSpPr txBox="1"/>
          <p:nvPr/>
        </p:nvSpPr>
        <p:spPr>
          <a:xfrm>
            <a:off x="8143876" y="3202976"/>
            <a:ext cx="397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Utilize evidence-based resources and strategies; make data-based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adaptations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3FCAF0-3269-44DA-81A7-27DCA906500C}"/>
              </a:ext>
            </a:extLst>
          </p:cNvPr>
          <p:cNvSpPr txBox="1"/>
          <p:nvPr/>
        </p:nvSpPr>
        <p:spPr>
          <a:xfrm>
            <a:off x="10334163" y="4224058"/>
            <a:ext cx="195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Provide ongoing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feedback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, support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resources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 for implementation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D79E29-F51F-4EEF-9FC4-D92D3DF6CE7E}"/>
              </a:ext>
            </a:extLst>
          </p:cNvPr>
          <p:cNvSpPr txBox="1"/>
          <p:nvPr/>
        </p:nvSpPr>
        <p:spPr>
          <a:xfrm>
            <a:off x="5554017" y="1963367"/>
            <a:ext cx="388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Multiple and diverse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tailored promotion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channels and increased access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297C9-EA4C-4EA2-B3F1-1C0B182A1218}"/>
              </a:ext>
            </a:extLst>
          </p:cNvPr>
          <p:cNvSpPr txBox="1"/>
          <p:nvPr/>
        </p:nvSpPr>
        <p:spPr>
          <a:xfrm>
            <a:off x="2372339" y="271650"/>
            <a:ext cx="455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Tailor to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engage leaders, </a:t>
            </a:r>
            <a:r>
              <a:rPr lang="en-US" sz="1600" b="1" dirty="0">
                <a:solidFill>
                  <a:prstClr val="black"/>
                </a:solidFill>
                <a:cs typeface="Helvetica" panose="020B0604020202020204" pitchFamily="34" charset="0"/>
              </a:rPr>
              <a:t>partner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having multiple perspectives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and address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4860A7-45AE-BEC1-5D51-97FE513CF7CD}"/>
              </a:ext>
            </a:extLst>
          </p:cNvPr>
          <p:cNvSpPr txBox="1"/>
          <p:nvPr/>
        </p:nvSpPr>
        <p:spPr>
          <a:xfrm>
            <a:off x="628650" y="4576333"/>
            <a:ext cx="586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actions to prevent or minimize ‘drop off’ and inequities at each step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07A44-BD91-75A2-B042-4290EFA01B9E}"/>
              </a:ext>
            </a:extLst>
          </p:cNvPr>
          <p:cNvSpPr txBox="1"/>
          <p:nvPr/>
        </p:nvSpPr>
        <p:spPr>
          <a:xfrm>
            <a:off x="628650" y="6020882"/>
            <a:ext cx="8492490" cy="6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Perez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Jolles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, M, Fort, M, Glasgow, RE. (2024). </a:t>
            </a:r>
            <a:r>
              <a:rPr lang="en-US" sz="1800" i="1" kern="1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for Equity in Health</a:t>
            </a:r>
            <a:r>
              <a:rPr lang="en-US" sz="1800" kern="1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23:41</a:t>
            </a:r>
            <a:r>
              <a:rPr lang="en-US" sz="1800" kern="1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800" kern="0" dirty="0" err="1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/10.1186/s12939-024-02130-6 </a:t>
            </a:r>
            <a:endParaRPr lang="en-US" sz="1800" kern="100" dirty="0">
              <a:effectLst/>
              <a:latin typeface="Helvetica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0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875" y="244475"/>
            <a:ext cx="11414125" cy="884238"/>
          </a:xfrm>
        </p:spPr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4413" y="1249363"/>
            <a:ext cx="11177587" cy="4549775"/>
          </a:xfrm>
        </p:spPr>
        <p:txBody>
          <a:bodyPr>
            <a:noAutofit/>
          </a:bodyPr>
          <a:lstStyle/>
          <a:p>
            <a:r>
              <a:rPr lang="en-US" sz="2400" dirty="0"/>
              <a:t>All participants will be muted</a:t>
            </a:r>
          </a:p>
          <a:p>
            <a:r>
              <a:rPr lang="en-US" sz="2400" dirty="0"/>
              <a:t>Enter </a:t>
            </a:r>
            <a:r>
              <a:rPr lang="en-US" sz="2400" b="1" dirty="0"/>
              <a:t>all questions </a:t>
            </a:r>
            <a:r>
              <a:rPr lang="en-US" sz="2400" dirty="0"/>
              <a:t>in the Zoom </a:t>
            </a:r>
            <a:r>
              <a:rPr lang="en-US" sz="2400" b="1" dirty="0"/>
              <a:t>Q&amp;A</a:t>
            </a:r>
            <a:r>
              <a:rPr lang="en-US" sz="2400" dirty="0"/>
              <a:t>/</a:t>
            </a:r>
            <a:r>
              <a:rPr lang="en-US" sz="2400" b="1" dirty="0"/>
              <a:t>chat box </a:t>
            </a:r>
            <a:r>
              <a:rPr lang="en-US" sz="2400" dirty="0"/>
              <a:t>and </a:t>
            </a:r>
            <a:r>
              <a:rPr lang="en-US" sz="2400" u="sng" dirty="0"/>
              <a:t>send to Everyone</a:t>
            </a:r>
            <a:endParaRPr lang="en-US" sz="2400" dirty="0"/>
          </a:p>
          <a:p>
            <a:r>
              <a:rPr lang="en-US" sz="2400" dirty="0"/>
              <a:t>Moderator will review questions from chat box and ask them at the end </a:t>
            </a:r>
          </a:p>
          <a:p>
            <a:r>
              <a:rPr lang="en-US" sz="2400" dirty="0"/>
              <a:t>Want to continue the discussion? Associated podcast released about 2 weeks after Grand Rounds</a:t>
            </a:r>
          </a:p>
          <a:p>
            <a:r>
              <a:rPr lang="en-US" sz="2400" dirty="0"/>
              <a:t>Visit </a:t>
            </a:r>
            <a:r>
              <a:rPr lang="en-US" sz="2400" u="sng" dirty="0">
                <a:hlinkClick r:id="rId3"/>
              </a:rPr>
              <a:t>impactcollaboratory.org</a:t>
            </a:r>
            <a:r>
              <a:rPr lang="en-US" sz="2400" dirty="0">
                <a:hlinkClick r:id="rId3"/>
              </a:rPr>
              <a:t> </a:t>
            </a:r>
            <a:endParaRPr lang="en-US" sz="2400" dirty="0"/>
          </a:p>
          <a:p>
            <a:r>
              <a:rPr lang="en-US" sz="2400" dirty="0"/>
              <a:t>Follow us on Twitter &amp; </a:t>
            </a:r>
            <a:r>
              <a:rPr lang="en-US" sz="2400" dirty="0" err="1"/>
              <a:t>LinkedIN</a:t>
            </a:r>
            <a:r>
              <a:rPr lang="en-US" sz="2400" dirty="0"/>
              <a:t>:</a:t>
            </a:r>
          </a:p>
        </p:txBody>
      </p:sp>
      <p:pic>
        <p:nvPicPr>
          <p:cNvPr id="4" name="Google Shape;154;g8c39a88212_0_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13" y="5281024"/>
            <a:ext cx="27051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28264" y="5338004"/>
            <a:ext cx="634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https://www.linkedin.com/company/65346172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5FDBF-B1AD-06A7-0D9C-A07728934CD6}"/>
              </a:ext>
            </a:extLst>
          </p:cNvPr>
          <p:cNvSpPr/>
          <p:nvPr/>
        </p:nvSpPr>
        <p:spPr>
          <a:xfrm>
            <a:off x="0" y="1242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2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Need for Speed: Rationale for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Iterative RE-AIM</a:t>
            </a:r>
            <a:endParaRPr lang="en-US" b="1" i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607993" y="1582340"/>
            <a:ext cx="1131442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cs typeface="Helvetica" panose="020B0604020202020204" pitchFamily="34" charset="0"/>
              </a:rPr>
              <a:t>D&amp;I frameworks are often cited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But frequently NOT used throughout a project lifecycle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Almost always for planning or evaluation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Helvetica" panose="020B0604020202020204" pitchFamily="34" charset="0"/>
              </a:rPr>
              <a:t>A major limitation to D&amp;I models and methods is that they are much </a:t>
            </a:r>
            <a:r>
              <a:rPr lang="en-US" sz="2400" b="1" dirty="0">
                <a:cs typeface="Helvetica" panose="020B0604020202020204" pitchFamily="34" charset="0"/>
              </a:rPr>
              <a:t>slower than needed by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Helvetica" panose="020B0604020202020204" pitchFamily="34" charset="0"/>
              </a:rPr>
              <a:t>RE-AIM has been used most for evaluation, but also successfully for planning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1800" dirty="0">
              <a:cs typeface="Helvetica" panose="020B060402020202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cs typeface="Helvetica" panose="020B0604020202020204" pitchFamily="34" charset="0"/>
              </a:rPr>
              <a:t>Neither RE-AIM (or PRISM) nor most other D&amp;I models have been used </a:t>
            </a:r>
            <a:r>
              <a:rPr lang="en-US" sz="2400" b="1" dirty="0">
                <a:cs typeface="Helvetica" panose="020B0604020202020204" pitchFamily="34" charset="0"/>
              </a:rPr>
              <a:t>iteratively to guide adaptations </a:t>
            </a:r>
            <a:r>
              <a:rPr lang="en-US" sz="2400" dirty="0">
                <a:cs typeface="Helvetica" panose="020B0604020202020204" pitchFamily="34" charset="0"/>
              </a:rPr>
              <a:t>at key points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1800" dirty="0"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434246" y="5689600"/>
            <a:ext cx="11470236" cy="123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Glasgow, RE .... &amp; Rabin B. Making implementation science more rapid. (2020) Frontiers Public Health. 8: 194</a:t>
            </a:r>
          </a:p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Norton WE, et al. Advancing rapid cycle research....... </a:t>
            </a:r>
            <a:r>
              <a:rPr lang="en-US" sz="18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JNCI: Journal of the National Cancer Institute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</a:t>
            </a:r>
            <a:r>
              <a:rPr lang="en-US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/10.1093/</a:t>
            </a:r>
            <a:r>
              <a:rPr lang="en-US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jnci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/djad007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endParaRPr lang="en-US" sz="1800" kern="0" dirty="0">
              <a:solidFill>
                <a:sysClr val="windowText" lastClr="000000"/>
              </a:solidFill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4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Key Functions of Iterative RE-AIM Strategy Bundle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607992" y="1504950"/>
            <a:ext cx="11250633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755" marR="244301" indent="-326109">
              <a:lnSpc>
                <a:spcPct val="101099"/>
              </a:lnSpc>
              <a:spcBef>
                <a:spcPts val="1315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49" dirty="0">
                <a:cs typeface="Helvetica" panose="020B0604020202020204" pitchFamily="34" charset="0"/>
              </a:rPr>
              <a:t>Obtain </a:t>
            </a:r>
            <a:r>
              <a:rPr lang="en-US" sz="2400" b="1" spc="-84" dirty="0">
                <a:cs typeface="Helvetica" panose="020B0604020202020204" pitchFamily="34" charset="0"/>
              </a:rPr>
              <a:t>independent </a:t>
            </a:r>
            <a:r>
              <a:rPr lang="en-US" sz="2400" b="1" spc="-71" dirty="0">
                <a:cs typeface="Helvetica" panose="020B0604020202020204" pitchFamily="34" charset="0"/>
              </a:rPr>
              <a:t>input </a:t>
            </a:r>
            <a:r>
              <a:rPr lang="en-US" sz="2400" b="1" spc="-110" dirty="0">
                <a:cs typeface="Helvetica" panose="020B0604020202020204" pitchFamily="34" charset="0"/>
              </a:rPr>
              <a:t>and </a:t>
            </a:r>
            <a:r>
              <a:rPr lang="en-US" sz="2400" b="1" spc="-119" dirty="0">
                <a:cs typeface="Helvetica" panose="020B0604020202020204" pitchFamily="34" charset="0"/>
              </a:rPr>
              <a:t>perspectives </a:t>
            </a:r>
            <a:r>
              <a:rPr lang="en-US" sz="2400" spc="-9" dirty="0">
                <a:cs typeface="Helvetica" panose="020B0604020202020204" pitchFamily="34" charset="0"/>
              </a:rPr>
              <a:t>from </a:t>
            </a:r>
            <a:r>
              <a:rPr lang="en-US" sz="2400" spc="-93" dirty="0">
                <a:cs typeface="Helvetica" panose="020B0604020202020204" pitchFamily="34" charset="0"/>
              </a:rPr>
              <a:t>each </a:t>
            </a:r>
            <a:r>
              <a:rPr lang="en-US" sz="2400" spc="-44" dirty="0">
                <a:cs typeface="Helvetica" panose="020B0604020202020204" pitchFamily="34" charset="0"/>
              </a:rPr>
              <a:t>team </a:t>
            </a:r>
            <a:r>
              <a:rPr lang="en-US" sz="2400" spc="-35" dirty="0">
                <a:cs typeface="Helvetica" panose="020B0604020202020204" pitchFamily="34" charset="0"/>
              </a:rPr>
              <a:t>member; </a:t>
            </a:r>
            <a:r>
              <a:rPr lang="en-US" sz="2400" spc="-18" dirty="0">
                <a:cs typeface="Helvetica" panose="020B0604020202020204" pitchFamily="34" charset="0"/>
              </a:rPr>
              <a:t>then </a:t>
            </a:r>
            <a:r>
              <a:rPr lang="en-US" sz="2400" spc="-75" dirty="0">
                <a:cs typeface="Helvetica" panose="020B0604020202020204" pitchFamily="34" charset="0"/>
              </a:rPr>
              <a:t>summarize  </a:t>
            </a:r>
            <a:r>
              <a:rPr lang="en-US" sz="2400" spc="-49" dirty="0">
                <a:cs typeface="Helvetica" panose="020B0604020202020204" pitchFamily="34" charset="0"/>
              </a:rPr>
              <a:t>results </a:t>
            </a:r>
            <a:r>
              <a:rPr lang="en-US" sz="2400" spc="-18" dirty="0">
                <a:cs typeface="Helvetica" panose="020B0604020202020204" pitchFamily="34" charset="0"/>
              </a:rPr>
              <a:t>in </a:t>
            </a:r>
            <a:r>
              <a:rPr lang="en-US" sz="2400" b="1" spc="-115" dirty="0">
                <a:cs typeface="Helvetica" panose="020B0604020202020204" pitchFamily="34" charset="0"/>
              </a:rPr>
              <a:t>visual</a:t>
            </a:r>
            <a:r>
              <a:rPr lang="en-US" sz="2400" b="1" spc="-154" dirty="0">
                <a:cs typeface="Helvetica" panose="020B0604020202020204" pitchFamily="34" charset="0"/>
              </a:rPr>
              <a:t> </a:t>
            </a:r>
            <a:r>
              <a:rPr lang="en-US" sz="2400" b="1" spc="-137" dirty="0">
                <a:cs typeface="Helvetica" panose="020B0604020202020204" pitchFamily="34" charset="0"/>
              </a:rPr>
              <a:t>displays</a:t>
            </a:r>
            <a:endParaRPr lang="en-US" sz="2400" dirty="0">
              <a:cs typeface="Helvetica" panose="020B0604020202020204" pitchFamily="34" charset="0"/>
            </a:endParaRPr>
          </a:p>
          <a:p>
            <a:pPr marL="337315" indent="-326109">
              <a:spcBef>
                <a:spcPts val="1354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150" dirty="0">
                <a:cs typeface="Helvetica" panose="020B0604020202020204" pitchFamily="34" charset="0"/>
              </a:rPr>
              <a:t>Team </a:t>
            </a:r>
            <a:r>
              <a:rPr lang="en-US" sz="2400" spc="-93" dirty="0">
                <a:cs typeface="Helvetica" panose="020B0604020202020204" pitchFamily="34" charset="0"/>
              </a:rPr>
              <a:t>analyzes, </a:t>
            </a:r>
            <a:r>
              <a:rPr lang="en-US" sz="2400" b="1" spc="-97" dirty="0">
                <a:cs typeface="Helvetica" panose="020B0604020202020204" pitchFamily="34" charset="0"/>
              </a:rPr>
              <a:t>reflects </a:t>
            </a:r>
            <a:r>
              <a:rPr lang="en-US" sz="2400" b="1" spc="-84" dirty="0">
                <a:cs typeface="Helvetica" panose="020B0604020202020204" pitchFamily="34" charset="0"/>
              </a:rPr>
              <a:t>on, </a:t>
            </a:r>
            <a:r>
              <a:rPr lang="en-US" sz="2400" b="1" spc="-110" dirty="0">
                <a:cs typeface="Helvetica" panose="020B0604020202020204" pitchFamily="34" charset="0"/>
              </a:rPr>
              <a:t>and </a:t>
            </a:r>
            <a:r>
              <a:rPr lang="en-US" sz="2400" b="1" spc="-176" dirty="0">
                <a:cs typeface="Helvetica" panose="020B0604020202020204" pitchFamily="34" charset="0"/>
              </a:rPr>
              <a:t>discusses </a:t>
            </a:r>
            <a:r>
              <a:rPr lang="en-US" sz="2400" b="1" i="1" u="sng" spc="-146" dirty="0">
                <a:cs typeface="Helvetica" panose="020B0604020202020204" pitchFamily="34" charset="0"/>
              </a:rPr>
              <a:t>progress </a:t>
            </a:r>
            <a:r>
              <a:rPr lang="en-US" sz="2400" b="1" i="1" u="sng" spc="-71" dirty="0">
                <a:cs typeface="Helvetica" panose="020B0604020202020204" pitchFamily="34" charset="0"/>
              </a:rPr>
              <a:t>and </a:t>
            </a:r>
            <a:r>
              <a:rPr lang="en-US" sz="2400" b="1" i="1" u="sng" spc="-13" dirty="0">
                <a:cs typeface="Helvetica" panose="020B0604020202020204" pitchFamily="34" charset="0"/>
              </a:rPr>
              <a:t>priorities </a:t>
            </a:r>
            <a:r>
              <a:rPr lang="en-US" sz="2400" spc="-132" dirty="0">
                <a:cs typeface="Helvetica" panose="020B0604020202020204" pitchFamily="34" charset="0"/>
              </a:rPr>
              <a:t>a </a:t>
            </a:r>
            <a:r>
              <a:rPr lang="en-US" sz="2400" spc="9" dirty="0">
                <a:cs typeface="Helvetica" panose="020B0604020202020204" pitchFamily="34" charset="0"/>
              </a:rPr>
              <a:t>that </a:t>
            </a:r>
            <a:r>
              <a:rPr lang="en-US" sz="2400" spc="-4" dirty="0">
                <a:cs typeface="Helvetica" panose="020B0604020202020204" pitchFamily="34" charset="0"/>
              </a:rPr>
              <a:t>time</a:t>
            </a:r>
            <a:r>
              <a:rPr lang="en-US" sz="2400" spc="-322" dirty="0">
                <a:cs typeface="Helvetica" panose="020B0604020202020204" pitchFamily="34" charset="0"/>
              </a:rPr>
              <a:t> </a:t>
            </a:r>
            <a:r>
              <a:rPr lang="en-US" sz="2400" spc="26" dirty="0">
                <a:cs typeface="Helvetica" panose="020B0604020202020204" pitchFamily="34" charset="0"/>
              </a:rPr>
              <a:t>point*</a:t>
            </a:r>
            <a:endParaRPr lang="en-US" sz="2400" dirty="0">
              <a:cs typeface="Helvetica" panose="020B0604020202020204" pitchFamily="34" charset="0"/>
            </a:endParaRPr>
          </a:p>
          <a:p>
            <a:pPr marL="337315" indent="-326109">
              <a:spcBef>
                <a:spcPts val="1332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79" dirty="0">
                <a:cs typeface="Helvetica" panose="020B0604020202020204" pitchFamily="34" charset="0"/>
              </a:rPr>
              <a:t>Specify </a:t>
            </a:r>
            <a:r>
              <a:rPr lang="en-US" sz="2400" b="1" spc="-79" dirty="0">
                <a:cs typeface="Helvetica" panose="020B0604020202020204" pitchFamily="34" charset="0"/>
              </a:rPr>
              <a:t>1–2 </a:t>
            </a:r>
            <a:r>
              <a:rPr lang="en-US" sz="2400" spc="-44" dirty="0">
                <a:cs typeface="Helvetica" panose="020B0604020202020204" pitchFamily="34" charset="0"/>
              </a:rPr>
              <a:t>team </a:t>
            </a:r>
            <a:r>
              <a:rPr lang="en-US" sz="2400" spc="-128" dirty="0">
                <a:cs typeface="Helvetica" panose="020B0604020202020204" pitchFamily="34" charset="0"/>
              </a:rPr>
              <a:t>RE-AIM </a:t>
            </a:r>
            <a:r>
              <a:rPr lang="en-US" sz="2400" b="1" spc="-66" dirty="0">
                <a:cs typeface="Helvetica" panose="020B0604020202020204" pitchFamily="34" charset="0"/>
              </a:rPr>
              <a:t>priority </a:t>
            </a:r>
            <a:r>
              <a:rPr lang="en-US" sz="2400" b="1" spc="-119" dirty="0">
                <a:cs typeface="Helvetica" panose="020B0604020202020204" pitchFamily="34" charset="0"/>
              </a:rPr>
              <a:t>areas </a:t>
            </a:r>
            <a:r>
              <a:rPr lang="en-US" sz="2400" b="1" spc="-110" dirty="0">
                <a:cs typeface="Helvetica" panose="020B0604020202020204" pitchFamily="34" charset="0"/>
              </a:rPr>
              <a:t>and </a:t>
            </a:r>
            <a:r>
              <a:rPr lang="en-US" sz="2400" b="1" spc="-93" dirty="0">
                <a:cs typeface="Helvetica" panose="020B0604020202020204" pitchFamily="34" charset="0"/>
              </a:rPr>
              <a:t>adaptations </a:t>
            </a:r>
            <a:r>
              <a:rPr lang="en-US" sz="2400" spc="4" dirty="0">
                <a:cs typeface="Helvetica" panose="020B0604020202020204" pitchFamily="34" charset="0"/>
              </a:rPr>
              <a:t>for </a:t>
            </a:r>
            <a:r>
              <a:rPr lang="en-US" sz="2400" spc="-35" dirty="0">
                <a:cs typeface="Helvetica" panose="020B0604020202020204" pitchFamily="34" charset="0"/>
              </a:rPr>
              <a:t>next </a:t>
            </a:r>
            <a:r>
              <a:rPr lang="en-US" sz="2400" spc="-22" dirty="0">
                <a:cs typeface="Helvetica" panose="020B0604020202020204" pitchFamily="34" charset="0"/>
              </a:rPr>
              <a:t>implementation</a:t>
            </a:r>
            <a:r>
              <a:rPr lang="en-US" sz="2400" spc="66" dirty="0">
                <a:cs typeface="Helvetica" panose="020B0604020202020204" pitchFamily="34" charset="0"/>
              </a:rPr>
              <a:t> </a:t>
            </a:r>
            <a:r>
              <a:rPr lang="en-US" sz="2400" spc="4" dirty="0">
                <a:cs typeface="Helvetica" panose="020B0604020202020204" pitchFamily="34" charset="0"/>
              </a:rPr>
              <a:t>period*</a:t>
            </a:r>
            <a:endParaRPr lang="en-US" sz="2400" dirty="0">
              <a:cs typeface="Helvetica" panose="020B0604020202020204" pitchFamily="34" charset="0"/>
            </a:endParaRPr>
          </a:p>
          <a:p>
            <a:pPr marL="337315" indent="-326109">
              <a:spcBef>
                <a:spcPts val="1271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b="1" spc="-71" dirty="0">
                <a:cs typeface="Helvetica" panose="020B0604020202020204" pitchFamily="34" charset="0"/>
              </a:rPr>
              <a:t>Implement </a:t>
            </a:r>
            <a:r>
              <a:rPr lang="en-US" sz="2400" b="1" spc="-110" dirty="0">
                <a:cs typeface="Helvetica" panose="020B0604020202020204" pitchFamily="34" charset="0"/>
              </a:rPr>
              <a:t>and </a:t>
            </a:r>
            <a:r>
              <a:rPr lang="en-US" sz="2400" b="1" spc="-84" dirty="0">
                <a:cs typeface="Helvetica" panose="020B0604020202020204" pitchFamily="34" charset="0"/>
              </a:rPr>
              <a:t>evaluate </a:t>
            </a:r>
            <a:r>
              <a:rPr lang="en-US" sz="2400" spc="-13" dirty="0">
                <a:cs typeface="Helvetica" panose="020B0604020202020204" pitchFamily="34" charset="0"/>
              </a:rPr>
              <a:t>the </a:t>
            </a:r>
            <a:r>
              <a:rPr lang="en-US" sz="2400" spc="-40" dirty="0">
                <a:cs typeface="Helvetica" panose="020B0604020202020204" pitchFamily="34" charset="0"/>
              </a:rPr>
              <a:t>delivery </a:t>
            </a:r>
            <a:r>
              <a:rPr lang="en-US" sz="2400" spc="-71" dirty="0">
                <a:cs typeface="Helvetica" panose="020B0604020202020204" pitchFamily="34" charset="0"/>
              </a:rPr>
              <a:t>and </a:t>
            </a:r>
            <a:r>
              <a:rPr lang="en-US" sz="2400" spc="-35" dirty="0">
                <a:cs typeface="Helvetica" panose="020B0604020202020204" pitchFamily="34" charset="0"/>
              </a:rPr>
              <a:t>impact </a:t>
            </a:r>
            <a:r>
              <a:rPr lang="en-US" sz="2400" spc="4" dirty="0">
                <a:cs typeface="Helvetica" panose="020B0604020202020204" pitchFamily="34" charset="0"/>
              </a:rPr>
              <a:t>of</a:t>
            </a:r>
            <a:r>
              <a:rPr lang="en-US" sz="2400" spc="-124" dirty="0">
                <a:cs typeface="Helvetica" panose="020B0604020202020204" pitchFamily="34" charset="0"/>
              </a:rPr>
              <a:t> </a:t>
            </a:r>
            <a:r>
              <a:rPr lang="en-US" sz="2400" spc="-44" dirty="0">
                <a:cs typeface="Helvetica" panose="020B0604020202020204" pitchFamily="34" charset="0"/>
              </a:rPr>
              <a:t>adaptations</a:t>
            </a:r>
            <a:endParaRPr lang="en-US" sz="2400" dirty="0">
              <a:cs typeface="Helvetica" panose="020B0604020202020204" pitchFamily="34" charset="0"/>
            </a:endParaRPr>
          </a:p>
          <a:p>
            <a:pPr marL="337315" indent="-326109">
              <a:spcBef>
                <a:spcPts val="1337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88" dirty="0">
                <a:cs typeface="Helvetica" panose="020B0604020202020204" pitchFamily="34" charset="0"/>
              </a:rPr>
              <a:t>Learn </a:t>
            </a:r>
            <a:r>
              <a:rPr lang="en-US" sz="2400" spc="-9" dirty="0">
                <a:cs typeface="Helvetica" panose="020B0604020202020204" pitchFamily="34" charset="0"/>
              </a:rPr>
              <a:t>from </a:t>
            </a:r>
            <a:r>
              <a:rPr lang="en-US" sz="2400" spc="-26" dirty="0">
                <a:cs typeface="Helvetica" panose="020B0604020202020204" pitchFamily="34" charset="0"/>
              </a:rPr>
              <a:t>iterations </a:t>
            </a:r>
            <a:r>
              <a:rPr lang="en-US" sz="2400" spc="-71" dirty="0">
                <a:cs typeface="Helvetica" panose="020B0604020202020204" pitchFamily="34" charset="0"/>
              </a:rPr>
              <a:t>and </a:t>
            </a:r>
            <a:r>
              <a:rPr lang="en-US" sz="2400" b="1" spc="-71" dirty="0">
                <a:cs typeface="Helvetica" panose="020B0604020202020204" pitchFamily="34" charset="0"/>
              </a:rPr>
              <a:t>repeat </a:t>
            </a:r>
            <a:r>
              <a:rPr lang="en-US" sz="2400" b="1" spc="-176" dirty="0">
                <a:cs typeface="Helvetica" panose="020B0604020202020204" pitchFamily="34" charset="0"/>
              </a:rPr>
              <a:t>as </a:t>
            </a:r>
            <a:r>
              <a:rPr lang="en-US" sz="2400" b="1" spc="-79" dirty="0">
                <a:cs typeface="Helvetica" panose="020B0604020202020204" pitchFamily="34" charset="0"/>
              </a:rPr>
              <a:t>appropriate </a:t>
            </a:r>
            <a:r>
              <a:rPr lang="en-US" sz="2400" spc="-44" dirty="0">
                <a:cs typeface="Helvetica" panose="020B0604020202020204" pitchFamily="34" charset="0"/>
              </a:rPr>
              <a:t>over</a:t>
            </a:r>
            <a:r>
              <a:rPr lang="en-US" sz="2400" spc="-296" dirty="0">
                <a:cs typeface="Helvetica" panose="020B0604020202020204" pitchFamily="34" charset="0"/>
              </a:rPr>
              <a:t> </a:t>
            </a:r>
            <a:r>
              <a:rPr lang="en-US" sz="2400" spc="-4" dirty="0">
                <a:cs typeface="Helvetica" panose="020B0604020202020204" pitchFamily="34" charset="0"/>
              </a:rPr>
              <a:t>time</a:t>
            </a:r>
            <a:endParaRPr lang="en-US" sz="2400" dirty="0"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338408" y="6122431"/>
            <a:ext cx="11661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marR="4483"/>
            <a:r>
              <a:rPr lang="en-US" sz="1600" dirty="0">
                <a:cs typeface="Arial"/>
              </a:rPr>
              <a:t>Glasgow RE, Battaglia C et al. Use of the RE-AIM framework to guide iterative adaptations: Applications, lessons learned,  and future directions. </a:t>
            </a:r>
            <a:r>
              <a:rPr lang="en-US" sz="1600" i="1" dirty="0">
                <a:cs typeface="Arial"/>
              </a:rPr>
              <a:t>Front Health Serv</a:t>
            </a:r>
            <a:r>
              <a:rPr lang="en-US" sz="1600" dirty="0">
                <a:cs typeface="Arial"/>
              </a:rPr>
              <a:t>. 2022;2:959565. doi:10.3389/frhs.2022.959565</a:t>
            </a:r>
          </a:p>
        </p:txBody>
      </p:sp>
    </p:spTree>
    <p:extLst>
      <p:ext uri="{BB962C8B-B14F-4D97-AF65-F5344CB8AC3E}">
        <p14:creationId xmlns:p14="http://schemas.microsoft.com/office/powerpoint/2010/main" val="16794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How do you use iterative RE-AIM?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C8494-55E5-475D-BF36-FF85071B48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2" y="1866057"/>
            <a:ext cx="10497036" cy="41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6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Sample “Gap” Analysis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AA6EA-174B-44AB-81F4-93C52E7132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76" y="1188433"/>
            <a:ext cx="11019868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6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1">
            <a:extLst>
              <a:ext uri="{FF2B5EF4-FFF2-40B4-BE49-F238E27FC236}">
                <a16:creationId xmlns:a16="http://schemas.microsoft.com/office/drawing/2014/main" id="{BC439975-E0CE-8E44-B63C-5113BBCC69C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84338"/>
            <a:ext cx="7696200" cy="4243387"/>
          </a:xfrm>
        </p:spPr>
        <p:txBody>
          <a:bodyPr rtlCol="0">
            <a:normAutofit/>
          </a:bodyPr>
          <a:lstStyle/>
          <a:p>
            <a:pPr marL="641747" indent="-342900"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88484-304E-6949-8715-9B0425E7CD4B}"/>
              </a:ext>
            </a:extLst>
          </p:cNvPr>
          <p:cNvSpPr txBox="1"/>
          <p:nvPr/>
        </p:nvSpPr>
        <p:spPr>
          <a:xfrm>
            <a:off x="606219" y="6078333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Glasgow RE et al. RE-AIM at 20.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Frontiers Public Health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2019: 7: 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Glasgow et al.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Amer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J Public Health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1999; 89: 1322-1327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5508295"/>
              </p:ext>
            </p:extLst>
          </p:nvPr>
        </p:nvGraphicFramePr>
        <p:xfrm>
          <a:off x="381000" y="152400"/>
          <a:ext cx="10820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5638800"/>
            <a:ext cx="727280" cy="10316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09BE2-95AB-42AD-8F3C-34AF4E7A8757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116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F277B-FAFA-4DD9-9505-323D93A80B29}"/>
              </a:ext>
            </a:extLst>
          </p:cNvPr>
          <p:cNvSpPr txBox="1"/>
          <p:nvPr/>
        </p:nvSpPr>
        <p:spPr>
          <a:xfrm>
            <a:off x="2568198" y="4643633"/>
            <a:ext cx="3213313" cy="124762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Additional Resources at www.re-aim.org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FB994B-5DA7-4D47-8DFD-7B242AE9B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981197" y="152400"/>
            <a:ext cx="5144282" cy="1508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9003F-6F91-4298-9884-A1B7D34F556B}"/>
              </a:ext>
            </a:extLst>
          </p:cNvPr>
          <p:cNvSpPr txBox="1"/>
          <p:nvPr/>
        </p:nvSpPr>
        <p:spPr>
          <a:xfrm>
            <a:off x="4039379" y="1905001"/>
            <a:ext cx="6172200" cy="365037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Brief explainer videos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FAQ’s and examples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Guidance on application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Searchable list of 700+ article abstracts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Calculators, checklists, tools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Recommended slides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Webinars, upcoming events, blogs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8A308-7AAD-CF4E-8901-AC6F69CD6983}"/>
              </a:ext>
            </a:extLst>
          </p:cNvPr>
          <p:cNvSpPr txBox="1"/>
          <p:nvPr/>
        </p:nvSpPr>
        <p:spPr>
          <a:xfrm>
            <a:off x="490194" y="5711072"/>
            <a:ext cx="11453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Glasgow et al (2019). RE-AIM Planning and Evaluation Framework: 20-Year Review.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Front Public Health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7, 64. doi:10.3389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Holtrop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et al. (2021) Understanding and applying the RE-AIM framework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J Clinical </a:t>
            </a:r>
            <a:r>
              <a:rPr lang="en-US" sz="1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Translat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 Sci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page 1 of 10.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10.1017/cts.2021.789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Special issue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Front Public Health-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 articles https://www.frontiersin.org/research-topics/10170/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480548"/>
            <a:ext cx="1752600" cy="2486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9F0FF-28E5-4270-BC48-B1F5010467CB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C4825-FF5C-AA3E-DDF6-7C85B1BFF3E1}"/>
              </a:ext>
            </a:extLst>
          </p:cNvPr>
          <p:cNvSpPr txBox="1"/>
          <p:nvPr/>
        </p:nvSpPr>
        <p:spPr>
          <a:xfrm>
            <a:off x="8265226" y="1413164"/>
            <a:ext cx="392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Also, chapters on PRISM and RE-AIM in new Nilsen 2024 book: </a:t>
            </a:r>
            <a:r>
              <a:rPr lang="en-US" sz="2000" i="1" dirty="0" err="1"/>
              <a:t>Implem</a:t>
            </a:r>
            <a:r>
              <a:rPr lang="en-US" sz="2000" i="1" dirty="0"/>
              <a:t>. Science: Theory and application </a:t>
            </a:r>
          </a:p>
        </p:txBody>
      </p:sp>
    </p:spTree>
    <p:extLst>
      <p:ext uri="{BB962C8B-B14F-4D97-AF65-F5344CB8AC3E}">
        <p14:creationId xmlns:p14="http://schemas.microsoft.com/office/powerpoint/2010/main" val="59886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1213000" y="643467"/>
            <a:ext cx="107654" cy="5571065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1787781" y="2060164"/>
            <a:ext cx="9191218" cy="172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729"/>
              </a:spcAft>
              <a:defRPr/>
            </a:pPr>
            <a:r>
              <a:rPr lang="en-US" sz="53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Things You Wanted to Know About RE-AIM?</a:t>
            </a:r>
            <a:endParaRPr lang="en-US" altLang="en-US" sz="2800" i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08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FAC2-2D08-F44F-A014-B72FCF577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8434" y="1181099"/>
            <a:ext cx="4208635" cy="432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Issue</a:t>
            </a:r>
          </a:p>
          <a:p>
            <a:r>
              <a:rPr lang="en-US" sz="2400" dirty="0"/>
              <a:t>Distinguishing Reach vs. Adoption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" indent="0">
              <a:buNone/>
            </a:pPr>
            <a:endParaRPr lang="en-US" sz="2400" dirty="0"/>
          </a:p>
          <a:p>
            <a:r>
              <a:rPr lang="en-US" sz="2400" dirty="0"/>
              <a:t>‘Denominator’ or characteristics of nonparticipants not known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1998D-C92F-9D48-88B7-385D2E4A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207" y="1181099"/>
            <a:ext cx="5905410" cy="4495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How Addressed</a:t>
            </a:r>
          </a:p>
          <a:p>
            <a:r>
              <a:rPr lang="en-US" sz="2400" dirty="0"/>
              <a:t>Reach is at Individual (recipient) level</a:t>
            </a:r>
          </a:p>
          <a:p>
            <a:r>
              <a:rPr lang="en-US" sz="2400" dirty="0"/>
              <a:t>Adoption is at the Setting…AND the Staff/implementer levels</a:t>
            </a:r>
          </a:p>
          <a:p>
            <a:r>
              <a:rPr lang="en-US" sz="2400" dirty="0"/>
              <a:t>May not have reach measure in all projects; often have multiple adoption levels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Transparently report the recruitment or implementation situation</a:t>
            </a:r>
          </a:p>
          <a:p>
            <a:r>
              <a:rPr lang="en-US" sz="2400" dirty="0"/>
              <a:t>Provide both a conservative and an upper bound estimate (e.g., sensitivity analysis)</a:t>
            </a:r>
          </a:p>
          <a:p>
            <a:r>
              <a:rPr lang="en-US" sz="2400" dirty="0"/>
              <a:t>Use public or admin. records data to describe target population- e.g., census,  employee or organizational data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ACAE47-8434-D649-A886-5BF2E7FAB1C9}"/>
              </a:ext>
            </a:extLst>
          </p:cNvPr>
          <p:cNvSpPr txBox="1">
            <a:spLocks/>
          </p:cNvSpPr>
          <p:nvPr/>
        </p:nvSpPr>
        <p:spPr>
          <a:xfrm>
            <a:off x="471874" y="68585"/>
            <a:ext cx="8601641" cy="1280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 Application Challenges</a:t>
            </a:r>
            <a:endParaRPr lang="en-US" sz="31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744845-876B-80C0-B4AB-F668BDCEC6BB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3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7569-55C4-4D44-8646-795AF9266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511" y="1447797"/>
            <a:ext cx="3976401" cy="4175759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400" u="sng" dirty="0"/>
              <a:t>Issue</a:t>
            </a:r>
          </a:p>
          <a:p>
            <a:pPr marL="377190" indent="-342900"/>
            <a:r>
              <a:rPr lang="en-US" sz="2400" dirty="0"/>
              <a:t>How to determine ‘Overall’ Outcome or total impact</a:t>
            </a:r>
          </a:p>
          <a:p>
            <a:pPr marL="377190" indent="-342900"/>
            <a:endParaRPr lang="en-US" sz="2400" dirty="0"/>
          </a:p>
          <a:p>
            <a:pPr marL="377190" indent="-342900"/>
            <a:endParaRPr lang="en-US" sz="2400" dirty="0"/>
          </a:p>
          <a:p>
            <a:pPr marL="34290" indent="0">
              <a:buNone/>
            </a:pPr>
            <a:endParaRPr lang="en-US" sz="2400" dirty="0"/>
          </a:p>
          <a:p>
            <a:pPr marL="377190" indent="-342900"/>
            <a:r>
              <a:rPr lang="en-US" sz="2400" dirty="0"/>
              <a:t>Trouble determining representativeness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5C5F3-71FF-7D4A-BD48-D4F469EE0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4322" y="1341120"/>
            <a:ext cx="6151418" cy="4175760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sz="2400" u="sng" dirty="0"/>
              <a:t>How Addressed</a:t>
            </a:r>
          </a:p>
          <a:p>
            <a:pPr marL="377190" indent="-342900"/>
            <a:r>
              <a:rPr lang="en-US" sz="2400" dirty="0"/>
              <a:t>Convert each dimension measured to a 0-1 scale (or 1- 100) and multiply the results </a:t>
            </a:r>
          </a:p>
          <a:p>
            <a:pPr marL="377190" indent="-342900"/>
            <a:r>
              <a:rPr lang="en-US" sz="2400" dirty="0"/>
              <a:t>During planning identify with and from stakeholders which RE-AIM outcomes are highest priority and make those primary</a:t>
            </a:r>
          </a:p>
          <a:p>
            <a:pPr marL="0" indent="0">
              <a:buNone/>
            </a:pPr>
            <a:endParaRPr lang="en-US" sz="2400" dirty="0"/>
          </a:p>
          <a:p>
            <a:pPr marL="377190" indent="-342900"/>
            <a:r>
              <a:rPr lang="en-US" sz="2400" dirty="0"/>
              <a:t>Compare ‘participants’ to either the overall intended population (e.g., all patients in EHR) or to those who decline</a:t>
            </a:r>
          </a:p>
          <a:p>
            <a:pPr marL="377190" indent="-342900"/>
            <a:r>
              <a:rPr lang="en-US" sz="2400" dirty="0"/>
              <a:t>Identify a priori a small number of factors most likely to be related to key outcomes (e.g., SDOH, risk score, motivation)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ACAE47-8434-D649-A886-5BF2E7FAB1C9}"/>
              </a:ext>
            </a:extLst>
          </p:cNvPr>
          <p:cNvSpPr txBox="1">
            <a:spLocks/>
          </p:cNvSpPr>
          <p:nvPr/>
        </p:nvSpPr>
        <p:spPr>
          <a:xfrm>
            <a:off x="589932" y="0"/>
            <a:ext cx="7730490" cy="144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Application Challenges</a:t>
            </a:r>
            <a:endParaRPr lang="en-US" sz="31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55B91A-8F28-C027-C0D0-511A6434123B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0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B07289-27F2-4349-85A2-E3832DE62E8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77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94270"/>
            <a:ext cx="11317356" cy="11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Overview of PRISM</a:t>
            </a:r>
            <a:endParaRPr lang="en-US" sz="4800" dirty="0">
              <a:effectLst>
                <a:glow rad="101600">
                  <a:srgbClr val="E7E6E6">
                    <a:lumMod val="50000"/>
                    <a:alpha val="60000"/>
                  </a:srgbClr>
                </a:glow>
              </a:effectLst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FE298D5-69FF-4AB6-B8C9-936905A80E4B}"/>
              </a:ext>
            </a:extLst>
          </p:cNvPr>
          <p:cNvSpPr txBox="1">
            <a:spLocks/>
          </p:cNvSpPr>
          <p:nvPr/>
        </p:nvSpPr>
        <p:spPr>
          <a:xfrm>
            <a:off x="530087" y="2752725"/>
            <a:ext cx="10846474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Context is multi-level and dynamic - not just places, but also history and relationships (trust, etc.)</a:t>
            </a:r>
            <a:endParaRPr lang="en-US" sz="2800" dirty="0">
              <a:effectLst>
                <a:glow rad="101600">
                  <a:srgbClr val="E7E6E6">
                    <a:lumMod val="50000"/>
                    <a:alpha val="60000"/>
                  </a:srgbClr>
                </a:glow>
              </a:effectLst>
              <a:latin typeface="Helvetica"/>
              <a:cs typeface="Helvetic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>
              <a:effectLst>
                <a:glow rad="101600">
                  <a:srgbClr val="E7E6E6">
                    <a:lumMod val="50000"/>
                    <a:alpha val="60000"/>
                  </a:srgbClr>
                </a:glo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Addressed through PRISM extension of RE-AIM Outcomes: “RE-AIM in context”</a:t>
            </a:r>
            <a:endParaRPr lang="en-US" sz="1200">
              <a:effectLst>
                <a:glow rad="101600">
                  <a:srgbClr val="E7E6E6">
                    <a:lumMod val="50000"/>
                    <a:alpha val="60000"/>
                  </a:srgbClr>
                </a:glow>
              </a:effectLst>
              <a:latin typeface="Helvetica"/>
              <a:cs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99D29-D440-42FB-B672-2F4FFDA0E098}"/>
              </a:ext>
            </a:extLst>
          </p:cNvPr>
          <p:cNvSpPr/>
          <p:nvPr/>
        </p:nvSpPr>
        <p:spPr>
          <a:xfrm>
            <a:off x="344557" y="5830785"/>
            <a:ext cx="1103200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effectLst/>
                <a:latin typeface="Helvetica"/>
                <a:cs typeface="Helvetica"/>
              </a:rPr>
              <a:t>Nilsen P, Bernhardsson S. Context matters in implementation science: </a:t>
            </a:r>
            <a:r>
              <a:rPr lang="en-US" sz="1600" i="1" dirty="0">
                <a:effectLst/>
                <a:latin typeface="Helvetica"/>
                <a:cs typeface="Helvetica"/>
              </a:rPr>
              <a:t>BMC Health Serv Res</a:t>
            </a:r>
            <a:r>
              <a:rPr lang="en-US" sz="1600" dirty="0">
                <a:effectLst/>
                <a:latin typeface="Helvetica"/>
                <a:cs typeface="Helvetica"/>
              </a:rPr>
              <a:t>. 2019;19(1):189.</a:t>
            </a:r>
          </a:p>
          <a:p>
            <a:pPr defTabSz="457200"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Shelton, RC et al.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An extension of RE-AIM….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Front Public Health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2020 8:134</a:t>
            </a:r>
            <a:r>
              <a:rPr lang="en-US" altLang="en-US" sz="1600" dirty="0">
                <a:latin typeface="Helvetica"/>
                <a:cs typeface="Helvetica"/>
              </a:rPr>
              <a:t> </a:t>
            </a:r>
            <a:endParaRPr lang="en-US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457200"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Chambers, D et al. The dynamic sustainability framework. 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Implement Sci.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(2013) 8:117.</a:t>
            </a:r>
            <a:r>
              <a:rPr lang="en-US" sz="1600" b="1" dirty="0">
                <a:latin typeface="Helvetica"/>
                <a:cs typeface="Helvetica"/>
              </a:rPr>
              <a:t> 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DA2EE-D66E-1D47-938D-455EDF28D520}"/>
              </a:ext>
            </a:extLst>
          </p:cNvPr>
          <p:cNvSpPr txBox="1"/>
          <p:nvPr/>
        </p:nvSpPr>
        <p:spPr>
          <a:xfrm>
            <a:off x="2812559" y="1354389"/>
            <a:ext cx="6096000" cy="7416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“Context is Everything”</a:t>
            </a:r>
            <a:endParaRPr lang="en-US" sz="4000" dirty="0">
              <a:effectLst>
                <a:glow rad="101600">
                  <a:srgbClr val="E7E6E6">
                    <a:lumMod val="50000"/>
                    <a:alpha val="60000"/>
                  </a:srgbClr>
                </a:glo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1960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presentation, you should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key features of the RE-AIM framework and how it can be applied for </a:t>
            </a:r>
            <a:r>
              <a:rPr lang="en-US" i="1" dirty="0"/>
              <a:t>pragmatic research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Discuss how the PRISM framework expands upon RE-AIM and how it is used to address </a:t>
            </a:r>
            <a:r>
              <a:rPr lang="en-US" i="1" dirty="0"/>
              <a:t>health equity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Discuss the importance of </a:t>
            </a:r>
            <a:r>
              <a:rPr lang="en-US" i="1" dirty="0"/>
              <a:t>adaptations</a:t>
            </a:r>
            <a:r>
              <a:rPr lang="en-US" dirty="0"/>
              <a:t> and the issues involved with iterative adaptations during implementation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A985BE-2615-AC33-D9FE-DEFAE601BBC2}"/>
              </a:ext>
            </a:extLst>
          </p:cNvPr>
          <p:cNvSpPr/>
          <p:nvPr/>
        </p:nvSpPr>
        <p:spPr>
          <a:xfrm>
            <a:off x="0" y="1242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What is PRISM?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676275" y="1524000"/>
            <a:ext cx="11168233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Practical, Robust Implementation and Sustainability Model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Contextually expanded RE-AIM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 been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used as a: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Determinant framework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Process framework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 framework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02ED5-E7DB-4C85-BE5A-D18655205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864" y="2381544"/>
            <a:ext cx="3794288" cy="3794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97955F-C110-C356-3FE7-CE0963D49CF0}"/>
              </a:ext>
            </a:extLst>
          </p:cNvPr>
          <p:cNvSpPr txBox="1"/>
          <p:nvPr/>
        </p:nvSpPr>
        <p:spPr>
          <a:xfrm>
            <a:off x="530086" y="5000625"/>
            <a:ext cx="6442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Feldstein, A. C., &amp; Glasgow, R. E. (2008). </a:t>
            </a:r>
            <a:r>
              <a:rPr lang="en-US" sz="1600" i="1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Jt. Commission J Qual  Patient Safety</a:t>
            </a:r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i="1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34</a:t>
            </a:r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(4), 228-243. https://</a:t>
            </a:r>
            <a:r>
              <a:rPr lang="en-US" sz="1600" kern="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/https://</a:t>
            </a:r>
            <a:r>
              <a:rPr lang="en-US" sz="1600" kern="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/10.1016/S1553-7250(08)34030-6 </a:t>
            </a:r>
            <a:endParaRPr lang="en-US" sz="1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r>
              <a:rPr lang="en-US" sz="1600" dirty="0">
                <a:cs typeface="Helvetica" panose="020B0604020202020204" pitchFamily="34" charset="0"/>
              </a:rPr>
              <a:t>Rabin et al. (2022). </a:t>
            </a:r>
            <a:r>
              <a:rPr lang="en-US" sz="1600" i="1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Implementation Science</a:t>
            </a:r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i="1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17</a:t>
            </a:r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(1). https://</a:t>
            </a:r>
            <a:r>
              <a:rPr lang="en-US" sz="1600" kern="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/10.1186/s13012-022-01234-3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95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77079" y="293230"/>
            <a:ext cx="10942476" cy="50375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b="1" spc="-49" dirty="0">
                <a:latin typeface="Helvetica" panose="020B0604020202020204" pitchFamily="34" charset="0"/>
                <a:cs typeface="Helvetica" panose="020B0604020202020204" pitchFamily="34" charset="0"/>
              </a:rPr>
              <a:t>PRISM </a:t>
            </a:r>
            <a:r>
              <a:rPr lang="en-US" sz="3200" b="1" spc="-71" dirty="0">
                <a:latin typeface="Helvetica" panose="020B0604020202020204" pitchFamily="34" charset="0"/>
                <a:cs typeface="Helvetica" panose="020B0604020202020204" pitchFamily="34" charset="0"/>
              </a:rPr>
              <a:t>figure (newly imagined)</a:t>
            </a:r>
            <a:endParaRPr sz="3200"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7EB539CE-BA3A-42F4-8573-98879AEEB455}"/>
              </a:ext>
            </a:extLst>
          </p:cNvPr>
          <p:cNvSpPr/>
          <p:nvPr/>
        </p:nvSpPr>
        <p:spPr>
          <a:xfrm>
            <a:off x="2933925" y="4511025"/>
            <a:ext cx="6030766" cy="1853315"/>
          </a:xfrm>
          <a:custGeom>
            <a:avLst/>
            <a:gdLst/>
            <a:ahLst/>
            <a:cxnLst/>
            <a:rect l="l" t="t" r="r" b="b"/>
            <a:pathLst>
              <a:path w="7329170" h="1940559">
                <a:moveTo>
                  <a:pt x="7179792" y="0"/>
                </a:moveTo>
                <a:lnTo>
                  <a:pt x="149237" y="0"/>
                </a:lnTo>
                <a:lnTo>
                  <a:pt x="102198" y="7641"/>
                </a:lnTo>
                <a:lnTo>
                  <a:pt x="61247" y="28892"/>
                </a:lnTo>
                <a:lnTo>
                  <a:pt x="28892" y="61247"/>
                </a:lnTo>
                <a:lnTo>
                  <a:pt x="7641" y="102198"/>
                </a:lnTo>
                <a:lnTo>
                  <a:pt x="0" y="149237"/>
                </a:lnTo>
                <a:lnTo>
                  <a:pt x="0" y="1790814"/>
                </a:lnTo>
                <a:lnTo>
                  <a:pt x="7641" y="1837853"/>
                </a:lnTo>
                <a:lnTo>
                  <a:pt x="28892" y="1878804"/>
                </a:lnTo>
                <a:lnTo>
                  <a:pt x="61247" y="1911159"/>
                </a:lnTo>
                <a:lnTo>
                  <a:pt x="102198" y="1932410"/>
                </a:lnTo>
                <a:lnTo>
                  <a:pt x="149237" y="1940052"/>
                </a:lnTo>
                <a:lnTo>
                  <a:pt x="7179792" y="1940052"/>
                </a:lnTo>
                <a:lnTo>
                  <a:pt x="7226832" y="1932410"/>
                </a:lnTo>
                <a:lnTo>
                  <a:pt x="7267782" y="1911159"/>
                </a:lnTo>
                <a:lnTo>
                  <a:pt x="7300137" y="1878804"/>
                </a:lnTo>
                <a:lnTo>
                  <a:pt x="7321389" y="1837853"/>
                </a:lnTo>
                <a:lnTo>
                  <a:pt x="7329030" y="1790814"/>
                </a:lnTo>
                <a:lnTo>
                  <a:pt x="7329030" y="149237"/>
                </a:lnTo>
                <a:lnTo>
                  <a:pt x="7321389" y="102198"/>
                </a:lnTo>
                <a:lnTo>
                  <a:pt x="7300137" y="61247"/>
                </a:lnTo>
                <a:lnTo>
                  <a:pt x="7267782" y="28892"/>
                </a:lnTo>
                <a:lnTo>
                  <a:pt x="7226832" y="7641"/>
                </a:lnTo>
                <a:lnTo>
                  <a:pt x="7179792" y="0"/>
                </a:lnTo>
                <a:close/>
              </a:path>
            </a:pathLst>
          </a:custGeom>
          <a:solidFill>
            <a:srgbClr val="729254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93BB1916-4932-46D3-9C4F-C2D283CB21DB}"/>
              </a:ext>
            </a:extLst>
          </p:cNvPr>
          <p:cNvSpPr/>
          <p:nvPr/>
        </p:nvSpPr>
        <p:spPr>
          <a:xfrm>
            <a:off x="2923503" y="890720"/>
            <a:ext cx="6031048" cy="1885753"/>
          </a:xfrm>
          <a:custGeom>
            <a:avLst/>
            <a:gdLst/>
            <a:ahLst/>
            <a:cxnLst/>
            <a:rect l="l" t="t" r="r" b="b"/>
            <a:pathLst>
              <a:path w="7341870" h="1940560">
                <a:moveTo>
                  <a:pt x="7192048" y="0"/>
                </a:moveTo>
                <a:lnTo>
                  <a:pt x="149364" y="0"/>
                </a:lnTo>
                <a:lnTo>
                  <a:pt x="102287" y="7646"/>
                </a:lnTo>
                <a:lnTo>
                  <a:pt x="61302" y="28915"/>
                </a:lnTo>
                <a:lnTo>
                  <a:pt x="28919" y="61296"/>
                </a:lnTo>
                <a:lnTo>
                  <a:pt x="7648" y="102282"/>
                </a:lnTo>
                <a:lnTo>
                  <a:pt x="0" y="149364"/>
                </a:lnTo>
                <a:lnTo>
                  <a:pt x="0" y="1790687"/>
                </a:lnTo>
                <a:lnTo>
                  <a:pt x="7648" y="1837769"/>
                </a:lnTo>
                <a:lnTo>
                  <a:pt x="28919" y="1878755"/>
                </a:lnTo>
                <a:lnTo>
                  <a:pt x="61302" y="1911136"/>
                </a:lnTo>
                <a:lnTo>
                  <a:pt x="102287" y="1932405"/>
                </a:lnTo>
                <a:lnTo>
                  <a:pt x="149364" y="1940052"/>
                </a:lnTo>
                <a:lnTo>
                  <a:pt x="7192048" y="1940052"/>
                </a:lnTo>
                <a:lnTo>
                  <a:pt x="7239130" y="1932405"/>
                </a:lnTo>
                <a:lnTo>
                  <a:pt x="7280115" y="1911136"/>
                </a:lnTo>
                <a:lnTo>
                  <a:pt x="7312497" y="1878755"/>
                </a:lnTo>
                <a:lnTo>
                  <a:pt x="7333765" y="1837769"/>
                </a:lnTo>
                <a:lnTo>
                  <a:pt x="7341412" y="1790687"/>
                </a:lnTo>
                <a:lnTo>
                  <a:pt x="7341412" y="149364"/>
                </a:lnTo>
                <a:lnTo>
                  <a:pt x="7333765" y="102282"/>
                </a:lnTo>
                <a:lnTo>
                  <a:pt x="7312497" y="61296"/>
                </a:lnTo>
                <a:lnTo>
                  <a:pt x="7280115" y="28915"/>
                </a:lnTo>
                <a:lnTo>
                  <a:pt x="7239130" y="7646"/>
                </a:lnTo>
                <a:lnTo>
                  <a:pt x="7192048" y="0"/>
                </a:lnTo>
                <a:close/>
              </a:path>
            </a:pathLst>
          </a:custGeom>
          <a:solidFill>
            <a:srgbClr val="7E0D04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8086590C-9D35-4F45-82BE-C5191C1AF5B7}"/>
              </a:ext>
            </a:extLst>
          </p:cNvPr>
          <p:cNvSpPr/>
          <p:nvPr/>
        </p:nvSpPr>
        <p:spPr>
          <a:xfrm>
            <a:off x="2935261" y="3793011"/>
            <a:ext cx="6000957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C491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6">
            <a:extLst>
              <a:ext uri="{FF2B5EF4-FFF2-40B4-BE49-F238E27FC236}">
                <a16:creationId xmlns:a16="http://schemas.microsoft.com/office/drawing/2014/main" id="{5184CF17-B919-4E47-865D-2ADBBFE90FFE}"/>
              </a:ext>
            </a:extLst>
          </p:cNvPr>
          <p:cNvSpPr txBox="1"/>
          <p:nvPr/>
        </p:nvSpPr>
        <p:spPr>
          <a:xfrm>
            <a:off x="4817500" y="3811267"/>
            <a:ext cx="2251822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600" b="1" spc="-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sz="1600" b="1" spc="-11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7B087CA6-0C17-496E-9048-B63B4BA4B1F4}"/>
              </a:ext>
            </a:extLst>
          </p:cNvPr>
          <p:cNvSpPr txBox="1"/>
          <p:nvPr/>
        </p:nvSpPr>
        <p:spPr>
          <a:xfrm>
            <a:off x="5149013" y="4529890"/>
            <a:ext cx="1646144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lang="en-US" sz="1600" b="1" spc="-4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RE-AIM</a:t>
            </a:r>
            <a:r>
              <a:rPr lang="en-US" sz="1600" b="1" spc="-12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-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1D090A78-4EB4-4D49-83C4-6D359B80C899}"/>
              </a:ext>
            </a:extLst>
          </p:cNvPr>
          <p:cNvSpPr/>
          <p:nvPr/>
        </p:nvSpPr>
        <p:spPr>
          <a:xfrm>
            <a:off x="3074551" y="1539404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9">
            <a:extLst>
              <a:ext uri="{FF2B5EF4-FFF2-40B4-BE49-F238E27FC236}">
                <a16:creationId xmlns:a16="http://schemas.microsoft.com/office/drawing/2014/main" id="{A8D28B2A-CB6D-4AC4-A1B6-E801C013D10A}"/>
              </a:ext>
            </a:extLst>
          </p:cNvPr>
          <p:cNvSpPr txBox="1"/>
          <p:nvPr/>
        </p:nvSpPr>
        <p:spPr>
          <a:xfrm>
            <a:off x="3021462" y="1567950"/>
            <a:ext cx="2963884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sz="14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Multi-level/Multi-sector</a:t>
            </a:r>
            <a:endParaRPr lang="en-US" sz="1400" spc="-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483" algn="ctr"/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-1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0">
            <a:extLst>
              <a:ext uri="{FF2B5EF4-FFF2-40B4-BE49-F238E27FC236}">
                <a16:creationId xmlns:a16="http://schemas.microsoft.com/office/drawing/2014/main" id="{46BE8CBE-FCD3-4C2E-9D18-8A2BC9C7B083}"/>
              </a:ext>
            </a:extLst>
          </p:cNvPr>
          <p:cNvSpPr/>
          <p:nvPr/>
        </p:nvSpPr>
        <p:spPr>
          <a:xfrm>
            <a:off x="3090589" y="2132485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11">
            <a:extLst>
              <a:ext uri="{FF2B5EF4-FFF2-40B4-BE49-F238E27FC236}">
                <a16:creationId xmlns:a16="http://schemas.microsoft.com/office/drawing/2014/main" id="{2F3813FA-2151-4ED8-8BD2-07CADE62EBDF}"/>
              </a:ext>
            </a:extLst>
          </p:cNvPr>
          <p:cNvSpPr txBox="1"/>
          <p:nvPr/>
        </p:nvSpPr>
        <p:spPr>
          <a:xfrm>
            <a:off x="3129772" y="2267077"/>
            <a:ext cx="274517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</a:t>
            </a:r>
            <a:r>
              <a:rPr sz="1400" spc="-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sz="1400" spc="-22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1243B6FB-AC5D-419F-8A9B-F7BC1D09E7EE}"/>
              </a:ext>
            </a:extLst>
          </p:cNvPr>
          <p:cNvSpPr/>
          <p:nvPr/>
        </p:nvSpPr>
        <p:spPr>
          <a:xfrm>
            <a:off x="5986571" y="2143960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483E77C3-AE1F-4F3A-BEC3-1AE7C5FC9444}"/>
              </a:ext>
            </a:extLst>
          </p:cNvPr>
          <p:cNvSpPr/>
          <p:nvPr/>
        </p:nvSpPr>
        <p:spPr>
          <a:xfrm>
            <a:off x="5097960" y="5573987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15">
            <a:extLst>
              <a:ext uri="{FF2B5EF4-FFF2-40B4-BE49-F238E27FC236}">
                <a16:creationId xmlns:a16="http://schemas.microsoft.com/office/drawing/2014/main" id="{FDEBAC8F-5C0B-4F6E-8025-BFF6522325B0}"/>
              </a:ext>
            </a:extLst>
          </p:cNvPr>
          <p:cNvSpPr txBox="1"/>
          <p:nvPr/>
        </p:nvSpPr>
        <p:spPr>
          <a:xfrm>
            <a:off x="4775758" y="1145192"/>
            <a:ext cx="2335306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6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 </a:t>
            </a:r>
            <a:r>
              <a:rPr sz="160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</a:t>
            </a:r>
            <a:r>
              <a:rPr sz="1600" b="1" spc="-1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346AFA87-7940-4B8D-B4A1-33363C4818C3}"/>
              </a:ext>
            </a:extLst>
          </p:cNvPr>
          <p:cNvSpPr/>
          <p:nvPr/>
        </p:nvSpPr>
        <p:spPr>
          <a:xfrm>
            <a:off x="2933977" y="3114547"/>
            <a:ext cx="6030995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2D4B77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id="{7683ABD6-6ECA-45AE-BEEF-243AF90FEA60}"/>
              </a:ext>
            </a:extLst>
          </p:cNvPr>
          <p:cNvSpPr txBox="1"/>
          <p:nvPr/>
        </p:nvSpPr>
        <p:spPr>
          <a:xfrm>
            <a:off x="4670896" y="3155211"/>
            <a:ext cx="2628900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600" b="1" spc="-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Intervention, </a:t>
            </a:r>
            <a:r>
              <a:rPr sz="1600" b="1" spc="-1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sz="1600" b="1" spc="-12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CA5DE2C2-D8F6-415D-A730-0387AA834752}"/>
              </a:ext>
            </a:extLst>
          </p:cNvPr>
          <p:cNvSpPr/>
          <p:nvPr/>
        </p:nvSpPr>
        <p:spPr>
          <a:xfrm>
            <a:off x="5986571" y="1539404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9">
            <a:extLst>
              <a:ext uri="{FF2B5EF4-FFF2-40B4-BE49-F238E27FC236}">
                <a16:creationId xmlns:a16="http://schemas.microsoft.com/office/drawing/2014/main" id="{0E18AE01-4634-4F5E-A61E-7F29838F1C2B}"/>
              </a:ext>
            </a:extLst>
          </p:cNvPr>
          <p:cNvSpPr txBox="1"/>
          <p:nvPr/>
        </p:nvSpPr>
        <p:spPr>
          <a:xfrm>
            <a:off x="6283786" y="1584311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sz="1400" b="1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sz="1400" b="1" spc="-190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(Structural </a:t>
            </a:r>
            <a:r>
              <a:rPr sz="1400" spc="-2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</a:t>
            </a:r>
            <a:r>
              <a:rPr sz="1400" spc="-26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19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en-US"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23585CBF-2590-4332-839F-26330B8393F2}"/>
              </a:ext>
            </a:extLst>
          </p:cNvPr>
          <p:cNvSpPr/>
          <p:nvPr/>
        </p:nvSpPr>
        <p:spPr>
          <a:xfrm>
            <a:off x="6239327" y="4931523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21">
            <a:extLst>
              <a:ext uri="{FF2B5EF4-FFF2-40B4-BE49-F238E27FC236}">
                <a16:creationId xmlns:a16="http://schemas.microsoft.com/office/drawing/2014/main" id="{F78BE240-011B-4C7A-86DA-497E3B63AF5A}"/>
              </a:ext>
            </a:extLst>
          </p:cNvPr>
          <p:cNvSpPr txBox="1"/>
          <p:nvPr/>
        </p:nvSpPr>
        <p:spPr>
          <a:xfrm>
            <a:off x="6489154" y="5063835"/>
            <a:ext cx="114435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00" spc="-18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D553535C-3917-41A9-B3F7-358A847E8363}"/>
              </a:ext>
            </a:extLst>
          </p:cNvPr>
          <p:cNvSpPr/>
          <p:nvPr/>
        </p:nvSpPr>
        <p:spPr>
          <a:xfrm>
            <a:off x="7006007" y="557197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85B99F00-C02E-4FD2-B54C-51815FBC22A2}"/>
              </a:ext>
            </a:extLst>
          </p:cNvPr>
          <p:cNvSpPr txBox="1"/>
          <p:nvPr/>
        </p:nvSpPr>
        <p:spPr>
          <a:xfrm>
            <a:off x="7257568" y="5689434"/>
            <a:ext cx="1145328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00" spc="97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2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sz="1400" spc="6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18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CB05C8BF-E420-4C16-A0A1-F4B3432A5DB2}"/>
              </a:ext>
            </a:extLst>
          </p:cNvPr>
          <p:cNvSpPr/>
          <p:nvPr/>
        </p:nvSpPr>
        <p:spPr>
          <a:xfrm>
            <a:off x="4072146" y="4920674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5">
            <a:extLst>
              <a:ext uri="{FF2B5EF4-FFF2-40B4-BE49-F238E27FC236}">
                <a16:creationId xmlns:a16="http://schemas.microsoft.com/office/drawing/2014/main" id="{5D3A355E-50C4-4C53-9BC4-A6646C31140B}"/>
              </a:ext>
            </a:extLst>
          </p:cNvPr>
          <p:cNvSpPr txBox="1"/>
          <p:nvPr/>
        </p:nvSpPr>
        <p:spPr>
          <a:xfrm>
            <a:off x="4609002" y="5064400"/>
            <a:ext cx="580835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00" spc="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C22DDE3C-81A5-4047-90A0-FEC892C1AF49}"/>
              </a:ext>
            </a:extLst>
          </p:cNvPr>
          <p:cNvSpPr/>
          <p:nvPr/>
        </p:nvSpPr>
        <p:spPr>
          <a:xfrm>
            <a:off x="3198297" y="557197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8ACBC273-5E38-4B2C-9BEF-0905563B3D57}"/>
              </a:ext>
            </a:extLst>
          </p:cNvPr>
          <p:cNvSpPr txBox="1"/>
          <p:nvPr/>
        </p:nvSpPr>
        <p:spPr>
          <a:xfrm>
            <a:off x="5322325" y="5692600"/>
            <a:ext cx="1242172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00" spc="-2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31">
            <a:extLst>
              <a:ext uri="{FF2B5EF4-FFF2-40B4-BE49-F238E27FC236}">
                <a16:creationId xmlns:a16="http://schemas.microsoft.com/office/drawing/2014/main" id="{64D98585-CB62-45B9-9EB0-8A2E94AF673B}"/>
              </a:ext>
            </a:extLst>
          </p:cNvPr>
          <p:cNvSpPr/>
          <p:nvPr/>
        </p:nvSpPr>
        <p:spPr>
          <a:xfrm>
            <a:off x="5943411" y="2776473"/>
            <a:ext cx="65117" cy="33795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32">
            <a:extLst>
              <a:ext uri="{FF2B5EF4-FFF2-40B4-BE49-F238E27FC236}">
                <a16:creationId xmlns:a16="http://schemas.microsoft.com/office/drawing/2014/main" id="{B7969D1E-FE43-46C1-91F9-FB3135DF0ED5}"/>
              </a:ext>
            </a:extLst>
          </p:cNvPr>
          <p:cNvSpPr/>
          <p:nvPr/>
        </p:nvSpPr>
        <p:spPr>
          <a:xfrm>
            <a:off x="5943411" y="3458351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33">
            <a:extLst>
              <a:ext uri="{FF2B5EF4-FFF2-40B4-BE49-F238E27FC236}">
                <a16:creationId xmlns:a16="http://schemas.microsoft.com/office/drawing/2014/main" id="{4CB3FE7D-6EE1-4082-BD2B-C1261F7B04EB}"/>
              </a:ext>
            </a:extLst>
          </p:cNvPr>
          <p:cNvSpPr/>
          <p:nvPr/>
        </p:nvSpPr>
        <p:spPr>
          <a:xfrm>
            <a:off x="5943411" y="4166743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86B14841-B248-49D1-9D39-F51DBBDC08D3}"/>
              </a:ext>
            </a:extLst>
          </p:cNvPr>
          <p:cNvSpPr txBox="1"/>
          <p:nvPr/>
        </p:nvSpPr>
        <p:spPr>
          <a:xfrm>
            <a:off x="3631231" y="5696088"/>
            <a:ext cx="722779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00" spc="35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35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35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5F284C01-7811-40DA-99C1-FAABBFA60DE0}"/>
              </a:ext>
            </a:extLst>
          </p:cNvPr>
          <p:cNvSpPr txBox="1"/>
          <p:nvPr/>
        </p:nvSpPr>
        <p:spPr>
          <a:xfrm>
            <a:off x="6249648" y="2150636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lang="en-US"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and Sustainability </a:t>
            </a:r>
            <a:r>
              <a:rPr lang="en-US" sz="1400" b="1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F9004-55C0-C921-CDFC-736BB61E177F}"/>
              </a:ext>
            </a:extLst>
          </p:cNvPr>
          <p:cNvSpPr txBox="1"/>
          <p:nvPr/>
        </p:nvSpPr>
        <p:spPr>
          <a:xfrm>
            <a:off x="574741" y="6441547"/>
            <a:ext cx="11329171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Perez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Jolles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Helvetica" panose="020B0604020202020204" pitchFamily="34" charset="0"/>
              </a:rPr>
              <a:t>, M, Fort, M, Glasgow, RE. (2024). </a:t>
            </a:r>
            <a:r>
              <a:rPr lang="en-US" sz="14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International Journal for Equity in Health</a:t>
            </a:r>
            <a:r>
              <a:rPr lang="en-US" sz="1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23:41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6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37290" y="445244"/>
            <a:ext cx="10942476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REPEAT AFTER ME……….</a:t>
            </a:r>
            <a:endParaRPr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E3789E0-169D-4AC2-ABCF-5CBEA0F7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58971"/>
            <a:ext cx="11353801" cy="4351338"/>
          </a:xfrm>
        </p:spPr>
        <p:txBody>
          <a:bodyPr/>
          <a:lstStyle/>
          <a:p>
            <a:r>
              <a:rPr lang="en-US" dirty="0"/>
              <a:t>PRISM contains RE-AIM (they are not different or competing frameworks)</a:t>
            </a:r>
          </a:p>
          <a:p>
            <a:endParaRPr lang="en-US" dirty="0"/>
          </a:p>
          <a:p>
            <a:r>
              <a:rPr lang="en-US" sz="3400" dirty="0"/>
              <a:t>PRISM contains RE-AIM (is the contextually expanded RE-AIM)</a:t>
            </a:r>
          </a:p>
          <a:p>
            <a:endParaRPr lang="en-US" dirty="0"/>
          </a:p>
          <a:p>
            <a:r>
              <a:rPr lang="en-US" sz="4000" dirty="0"/>
              <a:t>PRISM Includes RE-AIM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45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73084" y="1390651"/>
            <a:ext cx="11618892" cy="4362450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cs typeface="Helvetica" panose="020B0604020202020204" pitchFamily="34" charset="0"/>
              </a:rPr>
              <a:t>PRISM has been primarily used in </a:t>
            </a:r>
            <a:r>
              <a:rPr lang="en-US" sz="2400" b="1" dirty="0">
                <a:cs typeface="Helvetica" panose="020B0604020202020204" pitchFamily="34" charset="0"/>
              </a:rPr>
              <a:t>outpatient clinical settings </a:t>
            </a:r>
            <a:r>
              <a:rPr lang="en-US" sz="2400" dirty="0">
                <a:cs typeface="Helvetica" panose="020B0604020202020204" pitchFamily="34" charset="0"/>
              </a:rPr>
              <a:t>and in the </a:t>
            </a:r>
            <a:r>
              <a:rPr lang="en-US" sz="2400" b="1" dirty="0">
                <a:cs typeface="Helvetica" panose="020B0604020202020204" pitchFamily="34" charset="0"/>
              </a:rPr>
              <a:t>US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cs typeface="Helvetica" panose="020B0604020202020204" pitchFamily="34" charset="0"/>
              </a:rPr>
              <a:t>It has been used to study a </a:t>
            </a:r>
            <a:r>
              <a:rPr lang="en-US" sz="2400" b="1" dirty="0">
                <a:cs typeface="Helvetica" panose="020B0604020202020204" pitchFamily="34" charset="0"/>
              </a:rPr>
              <a:t>variety of issues and conditions </a:t>
            </a:r>
            <a:r>
              <a:rPr lang="en-US" sz="2400" dirty="0">
                <a:cs typeface="Helvetica" panose="020B0604020202020204" pitchFamily="34" charset="0"/>
              </a:rPr>
              <a:t>using a wide range of </a:t>
            </a:r>
            <a:r>
              <a:rPr lang="en-US" sz="2400" b="1" dirty="0">
                <a:cs typeface="Helvetica" panose="020B0604020202020204" pitchFamily="34" charset="0"/>
              </a:rPr>
              <a:t>experimental designs </a:t>
            </a:r>
            <a:r>
              <a:rPr lang="en-US" sz="2400" dirty="0">
                <a:cs typeface="Helvetica" panose="020B0604020202020204" pitchFamily="34" charset="0"/>
              </a:rPr>
              <a:t>and often using </a:t>
            </a:r>
            <a:r>
              <a:rPr lang="en-US" sz="2400" b="1" dirty="0">
                <a:cs typeface="Helvetica" panose="020B0604020202020204" pitchFamily="34" charset="0"/>
              </a:rPr>
              <a:t>mixed methods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cs typeface="Helvetica" panose="020B0604020202020204" pitchFamily="34" charset="0"/>
              </a:rPr>
              <a:t>Most studies have reported on </a:t>
            </a:r>
            <a:r>
              <a:rPr lang="en-US" sz="2400" b="1" dirty="0">
                <a:cs typeface="Helvetica" panose="020B0604020202020204" pitchFamily="34" charset="0"/>
              </a:rPr>
              <a:t>half or more of the PRISM domains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lphaLcPeriod"/>
            </a:pPr>
            <a:r>
              <a:rPr lang="en-US" dirty="0">
                <a:cs typeface="Helvetica" panose="020B0604020202020204" pitchFamily="34" charset="0"/>
              </a:rPr>
              <a:t>Most frequently assessed were </a:t>
            </a:r>
            <a:r>
              <a:rPr lang="en-US" b="1" dirty="0">
                <a:cs typeface="Helvetica" panose="020B0604020202020204" pitchFamily="34" charset="0"/>
              </a:rPr>
              <a:t>Organizational perspectives </a:t>
            </a:r>
            <a:r>
              <a:rPr lang="en-US" dirty="0">
                <a:cs typeface="Helvetica" panose="020B0604020202020204" pitchFamily="34" charset="0"/>
              </a:rPr>
              <a:t>on the Program/Intervention, and </a:t>
            </a:r>
            <a:r>
              <a:rPr lang="en-US" b="1" dirty="0">
                <a:cs typeface="Helvetica" panose="020B0604020202020204" pitchFamily="34" charset="0"/>
              </a:rPr>
              <a:t>Implementation and Sustainability Infrastructure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cs typeface="Helvetica" panose="020B0604020202020204" pitchFamily="34" charset="0"/>
              </a:rPr>
              <a:t>PRISM contextual components were most frequently operationalized using </a:t>
            </a:r>
            <a:r>
              <a:rPr lang="en-US" sz="2400" b="1" dirty="0">
                <a:cs typeface="Helvetica" panose="020B0604020202020204" pitchFamily="34" charset="0"/>
              </a:rPr>
              <a:t>qualitative methods</a:t>
            </a:r>
            <a:endParaRPr lang="en-US" sz="2400" dirty="0">
              <a:cs typeface="Helvetica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>
                <a:cs typeface="Helvetica" panose="020B0604020202020204" pitchFamily="34" charset="0"/>
              </a:rPr>
              <a:t>Implementation </a:t>
            </a:r>
            <a:r>
              <a:rPr lang="en-US" sz="2400" dirty="0">
                <a:cs typeface="Helvetica" panose="020B0604020202020204" pitchFamily="34" charset="0"/>
              </a:rPr>
              <a:t>and </a:t>
            </a:r>
            <a:r>
              <a:rPr lang="en-US" sz="2400" b="1" dirty="0">
                <a:cs typeface="Helvetica" panose="020B0604020202020204" pitchFamily="34" charset="0"/>
              </a:rPr>
              <a:t>Maintenance</a:t>
            </a:r>
            <a:r>
              <a:rPr lang="en-US" sz="2400" dirty="0">
                <a:cs typeface="Helvetica" panose="020B0604020202020204" pitchFamily="34" charset="0"/>
              </a:rPr>
              <a:t> were most reported RE-AIM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AFE99-83D0-4F6B-9AE6-EDB964BC2F9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35D2C2E2-60EF-47BF-B204-AB4BCC6183DE}"/>
              </a:ext>
            </a:extLst>
          </p:cNvPr>
          <p:cNvSpPr txBox="1">
            <a:spLocks/>
          </p:cNvSpPr>
          <p:nvPr/>
        </p:nvSpPr>
        <p:spPr>
          <a:xfrm>
            <a:off x="577079" y="102151"/>
            <a:ext cx="10942476" cy="88591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z="32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Key Findings- Recent Citation Analysis Review </a:t>
            </a:r>
          </a:p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z="2400" spc="-119" dirty="0">
                <a:latin typeface="Helvetica" panose="020B0604020202020204" pitchFamily="34" charset="0"/>
                <a:cs typeface="Helvetica" panose="020B0604020202020204" pitchFamily="34" charset="0"/>
              </a:rPr>
              <a:t>(180 articles – 32 made ‘integrated’ use) </a:t>
            </a:r>
            <a:endParaRPr lang="en-US" sz="2400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7C643-AF3D-B3A4-C901-A0C6252A741A}"/>
              </a:ext>
            </a:extLst>
          </p:cNvPr>
          <p:cNvSpPr txBox="1"/>
          <p:nvPr/>
        </p:nvSpPr>
        <p:spPr>
          <a:xfrm>
            <a:off x="677884" y="6155687"/>
            <a:ext cx="10523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Helvetica" panose="020B0604020202020204" pitchFamily="34" charset="0"/>
              </a:rPr>
              <a:t>Rabin et al. (2022). </a:t>
            </a:r>
            <a:r>
              <a:rPr lang="en-US" sz="1800" i="1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Implementation Science</a:t>
            </a:r>
            <a:r>
              <a:rPr lang="en-US" sz="18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i="1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17</a:t>
            </a:r>
            <a:r>
              <a:rPr lang="en-US" sz="1800" kern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(1). https://doi.org/10.1186/s13012-022-01234-3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95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450708-1D85-456B-8C34-0A7EAFD0C0AE}"/>
              </a:ext>
            </a:extLst>
          </p:cNvPr>
          <p:cNvSpPr/>
          <p:nvPr/>
        </p:nvSpPr>
        <p:spPr>
          <a:xfrm>
            <a:off x="132522" y="0"/>
            <a:ext cx="12059478" cy="6858000"/>
          </a:xfrm>
          <a:prstGeom prst="rect">
            <a:avLst/>
          </a:prstGeom>
          <a:blipFill dpi="0" rotWithShape="1"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86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94270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Example applications for PRISM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FE298D5-69FF-4AB6-B8C9-936905A80E4B}"/>
              </a:ext>
            </a:extLst>
          </p:cNvPr>
          <p:cNvSpPr txBox="1">
            <a:spLocks/>
          </p:cNvSpPr>
          <p:nvPr/>
        </p:nvSpPr>
        <p:spPr>
          <a:xfrm>
            <a:off x="265043" y="1514103"/>
            <a:ext cx="12595364" cy="476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5715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/>
              </a:rPr>
              <a:t>Addressing Health Equity</a:t>
            </a:r>
            <a:endParaRPr lang="en-US" sz="360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Helvetica"/>
            </a:endParaRPr>
          </a:p>
          <a:p>
            <a:pPr marL="91440" indent="-5715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36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Helvetica" panose="020B0604020202020204" pitchFamily="34" charset="0"/>
            </a:endParaRPr>
          </a:p>
          <a:p>
            <a:pPr marL="91440" indent="-5715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/>
              </a:rPr>
              <a:t>Addressing Multiple Chronic Conditions</a:t>
            </a:r>
            <a:endParaRPr lang="en-US" sz="360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Helvetica"/>
            </a:endParaRPr>
          </a:p>
          <a:p>
            <a:pPr marL="91440" indent="-5715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3600" dirty="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Helvetica" panose="020B0604020202020204" pitchFamily="34" charset="0"/>
            </a:endParaRPr>
          </a:p>
          <a:p>
            <a:pPr marL="91440" indent="-5715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/>
              </a:rPr>
              <a:t>iPRISM Webtool for implementation teams and investigators</a:t>
            </a:r>
            <a:endParaRPr lang="en-US" sz="3600">
              <a:effectLst>
                <a:glow rad="101600">
                  <a:srgbClr val="E7E6E6">
                    <a:lumMod val="7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Helvetica"/>
            </a:endParaRPr>
          </a:p>
          <a:p>
            <a:pPr marL="548640" lvl="1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bg1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7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2817-5A22-D94D-A1C1-976CF35B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90" y="533399"/>
            <a:ext cx="11732222" cy="1235765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Use of the PRISM Framework to</a:t>
            </a:r>
          </a:p>
          <a:p>
            <a:pPr marL="34290" indent="0">
              <a:buNone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Address Health Equity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6051847"/>
            <a:ext cx="2883849" cy="549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3747"/>
            <a:ext cx="1676400" cy="758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2975" y="2333626"/>
            <a:ext cx="10932475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Monica Perez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Jolles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PhD</a:t>
            </a:r>
          </a:p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Meredith Fort, PhD</a:t>
            </a:r>
          </a:p>
          <a:p>
            <a:pPr marL="34290" defTabSz="45720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Russell E. Glasgow, PhD</a:t>
            </a:r>
          </a:p>
          <a:p>
            <a:pPr marL="34290" defTabSz="457200">
              <a:defRPr/>
            </a:pPr>
            <a:endParaRPr lang="en-US" sz="3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Perez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Jolles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rPr>
              <a:t>, M, Fort, M, Glasgow, RE. (2024). </a:t>
            </a:r>
            <a:r>
              <a:rPr lang="en-US" sz="2000" i="1" kern="1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for Equity in Health</a:t>
            </a:r>
            <a:r>
              <a:rPr lang="en-US" sz="2000" kern="10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23:41</a:t>
            </a:r>
            <a:endParaRPr lang="en-US" sz="2000" kern="1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kern="0" dirty="0" err="1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2000" kern="0" dirty="0">
                <a:effectLst/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/10.1186/s12939-024-02130-6 </a:t>
            </a:r>
            <a:endParaRPr lang="en-US" sz="2000" kern="100" dirty="0">
              <a:effectLst/>
              <a:latin typeface="Helvetica" pitchFamily="2" charset="0"/>
              <a:ea typeface="Calibri" panose="020F0502020204030204" pitchFamily="34" charset="0"/>
            </a:endParaRPr>
          </a:p>
          <a:p>
            <a:pPr marL="34290" defTabSz="457200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" defTabSz="457200">
              <a:defRPr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Fort, M., Manson, S, Glasgow, RE. (2023). </a:t>
            </a:r>
            <a:r>
              <a:rPr lang="en-US" sz="2000" i="1" dirty="0">
                <a:effectLst/>
                <a:latin typeface="Helvetica" pitchFamily="2" charset="0"/>
              </a:rPr>
              <a:t>Front. Health Serv</a:t>
            </a:r>
            <a:r>
              <a:rPr lang="en-US" sz="2000" dirty="0">
                <a:effectLst/>
                <a:latin typeface="Helvetica" pitchFamily="2" charset="0"/>
              </a:rPr>
              <a:t>. 3:1139788. doi10.3389/frhs.2023.1139788</a:t>
            </a:r>
          </a:p>
          <a:p>
            <a:pPr marL="34290" defTabSz="457200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E1C05-FF37-4EEA-A4E7-B23999D3715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75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06" y="4379049"/>
            <a:ext cx="6466915" cy="1712259"/>
          </a:xfrm>
          <a:custGeom>
            <a:avLst/>
            <a:gdLst/>
            <a:ahLst/>
            <a:cxnLst/>
            <a:rect l="l" t="t" r="r" b="b"/>
            <a:pathLst>
              <a:path w="7329170" h="1940559">
                <a:moveTo>
                  <a:pt x="7179792" y="0"/>
                </a:moveTo>
                <a:lnTo>
                  <a:pt x="149237" y="0"/>
                </a:lnTo>
                <a:lnTo>
                  <a:pt x="102198" y="7641"/>
                </a:lnTo>
                <a:lnTo>
                  <a:pt x="61247" y="28892"/>
                </a:lnTo>
                <a:lnTo>
                  <a:pt x="28892" y="61247"/>
                </a:lnTo>
                <a:lnTo>
                  <a:pt x="7641" y="102198"/>
                </a:lnTo>
                <a:lnTo>
                  <a:pt x="0" y="149237"/>
                </a:lnTo>
                <a:lnTo>
                  <a:pt x="0" y="1790814"/>
                </a:lnTo>
                <a:lnTo>
                  <a:pt x="7641" y="1837853"/>
                </a:lnTo>
                <a:lnTo>
                  <a:pt x="28892" y="1878804"/>
                </a:lnTo>
                <a:lnTo>
                  <a:pt x="61247" y="1911159"/>
                </a:lnTo>
                <a:lnTo>
                  <a:pt x="102198" y="1932410"/>
                </a:lnTo>
                <a:lnTo>
                  <a:pt x="149237" y="1940052"/>
                </a:lnTo>
                <a:lnTo>
                  <a:pt x="7179792" y="1940052"/>
                </a:lnTo>
                <a:lnTo>
                  <a:pt x="7226832" y="1932410"/>
                </a:lnTo>
                <a:lnTo>
                  <a:pt x="7267782" y="1911159"/>
                </a:lnTo>
                <a:lnTo>
                  <a:pt x="7300137" y="1878804"/>
                </a:lnTo>
                <a:lnTo>
                  <a:pt x="7321389" y="1837853"/>
                </a:lnTo>
                <a:lnTo>
                  <a:pt x="7329030" y="1790814"/>
                </a:lnTo>
                <a:lnTo>
                  <a:pt x="7329030" y="149237"/>
                </a:lnTo>
                <a:lnTo>
                  <a:pt x="7321389" y="102198"/>
                </a:lnTo>
                <a:lnTo>
                  <a:pt x="7300137" y="61247"/>
                </a:lnTo>
                <a:lnTo>
                  <a:pt x="7267782" y="28892"/>
                </a:lnTo>
                <a:lnTo>
                  <a:pt x="7226832" y="7641"/>
                </a:lnTo>
                <a:lnTo>
                  <a:pt x="7179792" y="0"/>
                </a:lnTo>
                <a:close/>
              </a:path>
            </a:pathLst>
          </a:custGeom>
          <a:solidFill>
            <a:srgbClr val="73B243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8781" y="938341"/>
            <a:ext cx="6478121" cy="1712259"/>
          </a:xfrm>
          <a:custGeom>
            <a:avLst/>
            <a:gdLst/>
            <a:ahLst/>
            <a:cxnLst/>
            <a:rect l="l" t="t" r="r" b="b"/>
            <a:pathLst>
              <a:path w="7341870" h="1940560">
                <a:moveTo>
                  <a:pt x="7192048" y="0"/>
                </a:moveTo>
                <a:lnTo>
                  <a:pt x="149364" y="0"/>
                </a:lnTo>
                <a:lnTo>
                  <a:pt x="102287" y="7646"/>
                </a:lnTo>
                <a:lnTo>
                  <a:pt x="61302" y="28915"/>
                </a:lnTo>
                <a:lnTo>
                  <a:pt x="28919" y="61296"/>
                </a:lnTo>
                <a:lnTo>
                  <a:pt x="7648" y="102282"/>
                </a:lnTo>
                <a:lnTo>
                  <a:pt x="0" y="149364"/>
                </a:lnTo>
                <a:lnTo>
                  <a:pt x="0" y="1790687"/>
                </a:lnTo>
                <a:lnTo>
                  <a:pt x="7648" y="1837769"/>
                </a:lnTo>
                <a:lnTo>
                  <a:pt x="28919" y="1878755"/>
                </a:lnTo>
                <a:lnTo>
                  <a:pt x="61302" y="1911136"/>
                </a:lnTo>
                <a:lnTo>
                  <a:pt x="102287" y="1932405"/>
                </a:lnTo>
                <a:lnTo>
                  <a:pt x="149364" y="1940052"/>
                </a:lnTo>
                <a:lnTo>
                  <a:pt x="7192048" y="1940052"/>
                </a:lnTo>
                <a:lnTo>
                  <a:pt x="7239130" y="1932405"/>
                </a:lnTo>
                <a:lnTo>
                  <a:pt x="7280115" y="1911136"/>
                </a:lnTo>
                <a:lnTo>
                  <a:pt x="7312497" y="1878755"/>
                </a:lnTo>
                <a:lnTo>
                  <a:pt x="7333765" y="1837769"/>
                </a:lnTo>
                <a:lnTo>
                  <a:pt x="7341412" y="1790687"/>
                </a:lnTo>
                <a:lnTo>
                  <a:pt x="7341412" y="149364"/>
                </a:lnTo>
                <a:lnTo>
                  <a:pt x="7333765" y="102282"/>
                </a:lnTo>
                <a:lnTo>
                  <a:pt x="7312497" y="61296"/>
                </a:lnTo>
                <a:lnTo>
                  <a:pt x="7280115" y="28915"/>
                </a:lnTo>
                <a:lnTo>
                  <a:pt x="7239130" y="7646"/>
                </a:lnTo>
                <a:lnTo>
                  <a:pt x="719204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353" y="1610653"/>
            <a:ext cx="1072978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Address Context</a:t>
            </a:r>
          </a:p>
        </p:txBody>
      </p:sp>
      <p:sp>
        <p:nvSpPr>
          <p:cNvPr id="5" name="object 5"/>
          <p:cNvSpPr/>
          <p:nvPr/>
        </p:nvSpPr>
        <p:spPr>
          <a:xfrm>
            <a:off x="2862638" y="3661035"/>
            <a:ext cx="6475319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F89727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3055" y="3677848"/>
            <a:ext cx="2251822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588" b="1" spc="-93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</a:t>
            </a:r>
            <a:r>
              <a:rPr sz="1588" b="1" spc="-119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10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Strategies</a:t>
            </a:r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41" y="4395704"/>
            <a:ext cx="164614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588" b="1" spc="-49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RE-AIM</a:t>
            </a:r>
            <a:r>
              <a:rPr sz="1588" b="1" spc="-124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93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Outcomes</a:t>
            </a:r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8964" y="1406198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951" y="1425204"/>
            <a:ext cx="2963884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sz="1412" spc="-4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Multi-level/Multi-sector</a:t>
            </a:r>
            <a:endParaRPr lang="en-US" sz="1412" spc="-4" dirty="0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R="4483" algn="ctr"/>
            <a:r>
              <a:rPr sz="1412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Perspectives</a:t>
            </a:r>
            <a:r>
              <a:rPr lang="en-US" sz="1412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22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</a:t>
            </a:r>
            <a:r>
              <a:rPr sz="1412" spc="-124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26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Intervention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13583" y="2012263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3732" y="2163477"/>
            <a:ext cx="274517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Multi-level </a:t>
            </a:r>
            <a:r>
              <a:rPr sz="1412" spc="-9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</a:t>
            </a:r>
            <a:r>
              <a:rPr sz="1412" spc="-22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Characteristics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8940" y="2010633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71122" y="5440957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8426" y="985301"/>
            <a:ext cx="233530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-4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PRISM </a:t>
            </a:r>
            <a:r>
              <a:rPr sz="1588" b="1" spc="-75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Contextual</a:t>
            </a:r>
            <a:r>
              <a:rPr sz="1588" b="1" spc="-154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88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Factors</a:t>
            </a:r>
            <a:endParaRPr sz="1588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1354" y="2982571"/>
            <a:ext cx="6475319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233E94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4348" y="3021961"/>
            <a:ext cx="2628900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588" b="1" spc="-88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Intervention, </a:t>
            </a:r>
            <a:r>
              <a:rPr sz="1588" b="1" spc="-132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 </a:t>
            </a:r>
            <a:r>
              <a:rPr sz="1588" b="1" spc="-124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sz="1588" b="1" spc="-4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115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48940" y="1406077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0604" y="1425204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External</a:t>
            </a:r>
            <a:r>
              <a:rPr sz="1412" spc="-190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Environment</a:t>
            </a:r>
            <a:r>
              <a:rPr lang="en-US"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 </a:t>
            </a:r>
            <a:r>
              <a:rPr sz="1412" spc="-2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Drivers </a:t>
            </a:r>
            <a:r>
              <a:rPr sz="1412" spc="-26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sz="1412" spc="-199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Equity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71522" y="4799548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21349" y="4931860"/>
            <a:ext cx="114435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12" spc="-18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Effectiveness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21639" y="544319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04191" y="5559570"/>
            <a:ext cx="1145328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12" spc="97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sz="1412" spc="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sz="1412" spc="-2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nte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nan</a:t>
            </a:r>
            <a:r>
              <a:rPr sz="1412" spc="6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sz="1412" spc="-18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04341" y="478869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1197" y="4932425"/>
            <a:ext cx="580835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12" spc="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Reach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14383" y="5440241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5487" y="5559570"/>
            <a:ext cx="1242172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12" spc="-2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70881" y="2080995"/>
            <a:ext cx="248210" cy="1931894"/>
          </a:xfrm>
          <a:custGeom>
            <a:avLst/>
            <a:gdLst/>
            <a:ahLst/>
            <a:cxnLst/>
            <a:rect l="l" t="t" r="r" b="b"/>
            <a:pathLst>
              <a:path w="281305" h="2189479">
                <a:moveTo>
                  <a:pt x="266712" y="0"/>
                </a:moveTo>
                <a:lnTo>
                  <a:pt x="234614" y="25097"/>
                </a:lnTo>
                <a:lnTo>
                  <a:pt x="206062" y="55750"/>
                </a:lnTo>
                <a:lnTo>
                  <a:pt x="181057" y="91958"/>
                </a:lnTo>
                <a:lnTo>
                  <a:pt x="159600" y="133721"/>
                </a:lnTo>
                <a:lnTo>
                  <a:pt x="141693" y="181038"/>
                </a:lnTo>
                <a:lnTo>
                  <a:pt x="131128" y="218424"/>
                </a:lnTo>
                <a:lnTo>
                  <a:pt x="122278" y="259000"/>
                </a:lnTo>
                <a:lnTo>
                  <a:pt x="115141" y="302766"/>
                </a:lnTo>
                <a:lnTo>
                  <a:pt x="109716" y="349722"/>
                </a:lnTo>
                <a:lnTo>
                  <a:pt x="106000" y="399872"/>
                </a:lnTo>
                <a:lnTo>
                  <a:pt x="103989" y="453215"/>
                </a:lnTo>
                <a:lnTo>
                  <a:pt x="103682" y="509752"/>
                </a:lnTo>
                <a:lnTo>
                  <a:pt x="105943" y="753694"/>
                </a:lnTo>
                <a:lnTo>
                  <a:pt x="104429" y="829435"/>
                </a:lnTo>
                <a:lnTo>
                  <a:pt x="98375" y="893525"/>
                </a:lnTo>
                <a:lnTo>
                  <a:pt x="87780" y="945963"/>
                </a:lnTo>
                <a:lnTo>
                  <a:pt x="72644" y="986749"/>
                </a:lnTo>
                <a:lnTo>
                  <a:pt x="28754" y="1033363"/>
                </a:lnTo>
                <a:lnTo>
                  <a:pt x="0" y="1039190"/>
                </a:lnTo>
                <a:lnTo>
                  <a:pt x="1727" y="1152956"/>
                </a:lnTo>
                <a:lnTo>
                  <a:pt x="54801" y="1176441"/>
                </a:lnTo>
                <a:lnTo>
                  <a:pt x="90693" y="1246897"/>
                </a:lnTo>
                <a:lnTo>
                  <a:pt x="102196" y="1299738"/>
                </a:lnTo>
                <a:lnTo>
                  <a:pt x="109404" y="1364323"/>
                </a:lnTo>
                <a:lnTo>
                  <a:pt x="112318" y="1440649"/>
                </a:lnTo>
                <a:lnTo>
                  <a:pt x="114554" y="1682394"/>
                </a:lnTo>
                <a:lnTo>
                  <a:pt x="115858" y="1739183"/>
                </a:lnTo>
                <a:lnTo>
                  <a:pt x="118683" y="1792670"/>
                </a:lnTo>
                <a:lnTo>
                  <a:pt x="123022" y="1842855"/>
                </a:lnTo>
                <a:lnTo>
                  <a:pt x="128875" y="1889737"/>
                </a:lnTo>
                <a:lnTo>
                  <a:pt x="136236" y="1933316"/>
                </a:lnTo>
                <a:lnTo>
                  <a:pt x="145103" y="1973591"/>
                </a:lnTo>
                <a:lnTo>
                  <a:pt x="155473" y="2010562"/>
                </a:lnTo>
                <a:lnTo>
                  <a:pt x="176990" y="2068055"/>
                </a:lnTo>
                <a:lnTo>
                  <a:pt x="202968" y="2116937"/>
                </a:lnTo>
                <a:lnTo>
                  <a:pt x="233408" y="2157209"/>
                </a:lnTo>
                <a:lnTo>
                  <a:pt x="268312" y="2188870"/>
                </a:lnTo>
                <a:lnTo>
                  <a:pt x="281101" y="2101354"/>
                </a:lnTo>
                <a:lnTo>
                  <a:pt x="258367" y="2078815"/>
                </a:lnTo>
                <a:lnTo>
                  <a:pt x="238199" y="2050576"/>
                </a:lnTo>
                <a:lnTo>
                  <a:pt x="220598" y="2016638"/>
                </a:lnTo>
                <a:lnTo>
                  <a:pt x="205568" y="1977000"/>
                </a:lnTo>
                <a:lnTo>
                  <a:pt x="193112" y="1931663"/>
                </a:lnTo>
                <a:lnTo>
                  <a:pt x="183231" y="1880627"/>
                </a:lnTo>
                <a:lnTo>
                  <a:pt x="175930" y="1823893"/>
                </a:lnTo>
                <a:lnTo>
                  <a:pt x="171210" y="1761460"/>
                </a:lnTo>
                <a:lnTo>
                  <a:pt x="169075" y="1693329"/>
                </a:lnTo>
                <a:lnTo>
                  <a:pt x="167551" y="1448308"/>
                </a:lnTo>
                <a:lnTo>
                  <a:pt x="165728" y="1382284"/>
                </a:lnTo>
                <a:lnTo>
                  <a:pt x="161124" y="1322584"/>
                </a:lnTo>
                <a:lnTo>
                  <a:pt x="153736" y="1269208"/>
                </a:lnTo>
                <a:lnTo>
                  <a:pt x="143560" y="1222154"/>
                </a:lnTo>
                <a:lnTo>
                  <a:pt x="130594" y="1181423"/>
                </a:lnTo>
                <a:lnTo>
                  <a:pt x="96275" y="1118929"/>
                </a:lnTo>
                <a:lnTo>
                  <a:pt x="74917" y="1097165"/>
                </a:lnTo>
                <a:lnTo>
                  <a:pt x="98729" y="1071831"/>
                </a:lnTo>
                <a:lnTo>
                  <a:pt x="118813" y="1038326"/>
                </a:lnTo>
                <a:lnTo>
                  <a:pt x="135167" y="996649"/>
                </a:lnTo>
                <a:lnTo>
                  <a:pt x="147784" y="946801"/>
                </a:lnTo>
                <a:lnTo>
                  <a:pt x="156662" y="888780"/>
                </a:lnTo>
                <a:lnTo>
                  <a:pt x="161796" y="822587"/>
                </a:lnTo>
                <a:lnTo>
                  <a:pt x="163182" y="748220"/>
                </a:lnTo>
                <a:lnTo>
                  <a:pt x="161721" y="515226"/>
                </a:lnTo>
                <a:lnTo>
                  <a:pt x="162748" y="441653"/>
                </a:lnTo>
                <a:lnTo>
                  <a:pt x="166787" y="374562"/>
                </a:lnTo>
                <a:lnTo>
                  <a:pt x="173840" y="313952"/>
                </a:lnTo>
                <a:lnTo>
                  <a:pt x="183911" y="259825"/>
                </a:lnTo>
                <a:lnTo>
                  <a:pt x="197002" y="212180"/>
                </a:lnTo>
                <a:lnTo>
                  <a:pt x="213115" y="171017"/>
                </a:lnTo>
                <a:lnTo>
                  <a:pt x="232253" y="136337"/>
                </a:lnTo>
                <a:lnTo>
                  <a:pt x="279615" y="86423"/>
                </a:lnTo>
                <a:lnTo>
                  <a:pt x="26671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7313" y="4480461"/>
            <a:ext cx="248210" cy="1532965"/>
          </a:xfrm>
          <a:custGeom>
            <a:avLst/>
            <a:gdLst/>
            <a:ahLst/>
            <a:cxnLst/>
            <a:rect l="l" t="t" r="r" b="b"/>
            <a:pathLst>
              <a:path w="281305" h="1737359">
                <a:moveTo>
                  <a:pt x="266712" y="0"/>
                </a:moveTo>
                <a:lnTo>
                  <a:pt x="227143" y="25583"/>
                </a:lnTo>
                <a:lnTo>
                  <a:pt x="193116" y="58059"/>
                </a:lnTo>
                <a:lnTo>
                  <a:pt x="164632" y="97424"/>
                </a:lnTo>
                <a:lnTo>
                  <a:pt x="141693" y="143675"/>
                </a:lnTo>
                <a:lnTo>
                  <a:pt x="127382" y="185925"/>
                </a:lnTo>
                <a:lnTo>
                  <a:pt x="116432" y="233137"/>
                </a:lnTo>
                <a:lnTo>
                  <a:pt x="108836" y="285313"/>
                </a:lnTo>
                <a:lnTo>
                  <a:pt x="104589" y="342453"/>
                </a:lnTo>
                <a:lnTo>
                  <a:pt x="103682" y="404558"/>
                </a:lnTo>
                <a:lnTo>
                  <a:pt x="105943" y="598157"/>
                </a:lnTo>
                <a:lnTo>
                  <a:pt x="103735" y="667395"/>
                </a:lnTo>
                <a:lnTo>
                  <a:pt x="95347" y="724044"/>
                </a:lnTo>
                <a:lnTo>
                  <a:pt x="80779" y="768103"/>
                </a:lnTo>
                <a:lnTo>
                  <a:pt x="33105" y="818456"/>
                </a:lnTo>
                <a:lnTo>
                  <a:pt x="0" y="824750"/>
                </a:lnTo>
                <a:lnTo>
                  <a:pt x="1727" y="915047"/>
                </a:lnTo>
                <a:lnTo>
                  <a:pt x="61976" y="940417"/>
                </a:lnTo>
                <a:lnTo>
                  <a:pt x="83331" y="972129"/>
                </a:lnTo>
                <a:lnTo>
                  <a:pt x="98838" y="1016525"/>
                </a:lnTo>
                <a:lnTo>
                  <a:pt x="108501" y="1073605"/>
                </a:lnTo>
                <a:lnTo>
                  <a:pt x="112318" y="1143368"/>
                </a:lnTo>
                <a:lnTo>
                  <a:pt x="114554" y="1335239"/>
                </a:lnTo>
                <a:lnTo>
                  <a:pt x="116806" y="1397601"/>
                </a:lnTo>
                <a:lnTo>
                  <a:pt x="122033" y="1454827"/>
                </a:lnTo>
                <a:lnTo>
                  <a:pt x="130226" y="1506915"/>
                </a:lnTo>
                <a:lnTo>
                  <a:pt x="141376" y="1553866"/>
                </a:lnTo>
                <a:lnTo>
                  <a:pt x="155473" y="1595678"/>
                </a:lnTo>
                <a:lnTo>
                  <a:pt x="176990" y="1641313"/>
                </a:lnTo>
                <a:lnTo>
                  <a:pt x="202968" y="1680109"/>
                </a:lnTo>
                <a:lnTo>
                  <a:pt x="233408" y="1712070"/>
                </a:lnTo>
                <a:lnTo>
                  <a:pt x="268312" y="1737194"/>
                </a:lnTo>
                <a:lnTo>
                  <a:pt x="281101" y="1667738"/>
                </a:lnTo>
                <a:lnTo>
                  <a:pt x="252343" y="1643909"/>
                </a:lnTo>
                <a:lnTo>
                  <a:pt x="227827" y="1612603"/>
                </a:lnTo>
                <a:lnTo>
                  <a:pt x="207558" y="1573818"/>
                </a:lnTo>
                <a:lnTo>
                  <a:pt x="191542" y="1527557"/>
                </a:lnTo>
                <a:lnTo>
                  <a:pt x="179786" y="1473818"/>
                </a:lnTo>
                <a:lnTo>
                  <a:pt x="172295" y="1412604"/>
                </a:lnTo>
                <a:lnTo>
                  <a:pt x="169075" y="1343914"/>
                </a:lnTo>
                <a:lnTo>
                  <a:pt x="167551" y="1149451"/>
                </a:lnTo>
                <a:lnTo>
                  <a:pt x="164502" y="1080697"/>
                </a:lnTo>
                <a:lnTo>
                  <a:pt x="156508" y="1020867"/>
                </a:lnTo>
                <a:lnTo>
                  <a:pt x="143560" y="969959"/>
                </a:lnTo>
                <a:lnTo>
                  <a:pt x="125651" y="927973"/>
                </a:lnTo>
                <a:lnTo>
                  <a:pt x="102772" y="894907"/>
                </a:lnTo>
                <a:lnTo>
                  <a:pt x="74917" y="870762"/>
                </a:lnTo>
                <a:lnTo>
                  <a:pt x="102335" y="846676"/>
                </a:lnTo>
                <a:lnTo>
                  <a:pt x="124679" y="813761"/>
                </a:lnTo>
                <a:lnTo>
                  <a:pt x="141943" y="772018"/>
                </a:lnTo>
                <a:lnTo>
                  <a:pt x="154119" y="721448"/>
                </a:lnTo>
                <a:lnTo>
                  <a:pt x="161201" y="662050"/>
                </a:lnTo>
                <a:lnTo>
                  <a:pt x="163182" y="593826"/>
                </a:lnTo>
                <a:lnTo>
                  <a:pt x="161721" y="408901"/>
                </a:lnTo>
                <a:lnTo>
                  <a:pt x="163088" y="343576"/>
                </a:lnTo>
                <a:lnTo>
                  <a:pt x="168268" y="284760"/>
                </a:lnTo>
                <a:lnTo>
                  <a:pt x="177263" y="232454"/>
                </a:lnTo>
                <a:lnTo>
                  <a:pt x="190079" y="186658"/>
                </a:lnTo>
                <a:lnTo>
                  <a:pt x="206718" y="147372"/>
                </a:lnTo>
                <a:lnTo>
                  <a:pt x="227185" y="114597"/>
                </a:lnTo>
                <a:lnTo>
                  <a:pt x="279615" y="68580"/>
                </a:lnTo>
                <a:lnTo>
                  <a:pt x="26671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25732" y="3010285"/>
            <a:ext cx="259976" cy="1034863"/>
          </a:xfrm>
          <a:custGeom>
            <a:avLst/>
            <a:gdLst/>
            <a:ahLst/>
            <a:cxnLst/>
            <a:rect l="l" t="t" r="r" b="b"/>
            <a:pathLst>
              <a:path w="294640" h="1172845">
                <a:moveTo>
                  <a:pt x="11607" y="0"/>
                </a:moveTo>
                <a:lnTo>
                  <a:pt x="0" y="46291"/>
                </a:lnTo>
                <a:lnTo>
                  <a:pt x="37192" y="65049"/>
                </a:lnTo>
                <a:lnTo>
                  <a:pt x="67787" y="91618"/>
                </a:lnTo>
                <a:lnTo>
                  <a:pt x="91795" y="125998"/>
                </a:lnTo>
                <a:lnTo>
                  <a:pt x="109224" y="168189"/>
                </a:lnTo>
                <a:lnTo>
                  <a:pt x="120084" y="218193"/>
                </a:lnTo>
                <a:lnTo>
                  <a:pt x="124383" y="276009"/>
                </a:lnTo>
                <a:lnTo>
                  <a:pt x="126453" y="400837"/>
                </a:lnTo>
                <a:lnTo>
                  <a:pt x="130978" y="455387"/>
                </a:lnTo>
                <a:lnTo>
                  <a:pt x="142606" y="501355"/>
                </a:lnTo>
                <a:lnTo>
                  <a:pt x="161326" y="538743"/>
                </a:lnTo>
                <a:lnTo>
                  <a:pt x="187124" y="567551"/>
                </a:lnTo>
                <a:lnTo>
                  <a:pt x="219989" y="587781"/>
                </a:lnTo>
                <a:lnTo>
                  <a:pt x="187731" y="608053"/>
                </a:lnTo>
                <a:lnTo>
                  <a:pt x="162883" y="637001"/>
                </a:lnTo>
                <a:lnTo>
                  <a:pt x="145431" y="674622"/>
                </a:lnTo>
                <a:lnTo>
                  <a:pt x="135362" y="720916"/>
                </a:lnTo>
                <a:lnTo>
                  <a:pt x="132664" y="775881"/>
                </a:lnTo>
                <a:lnTo>
                  <a:pt x="134835" y="907148"/>
                </a:lnTo>
                <a:lnTo>
                  <a:pt x="130920" y="970646"/>
                </a:lnTo>
                <a:lnTo>
                  <a:pt x="118361" y="1024256"/>
                </a:lnTo>
                <a:lnTo>
                  <a:pt x="97174" y="1067973"/>
                </a:lnTo>
                <a:lnTo>
                  <a:pt x="67375" y="1101798"/>
                </a:lnTo>
                <a:lnTo>
                  <a:pt x="28981" y="1125727"/>
                </a:lnTo>
                <a:lnTo>
                  <a:pt x="43091" y="1172603"/>
                </a:lnTo>
                <a:lnTo>
                  <a:pt x="77519" y="1155646"/>
                </a:lnTo>
                <a:lnTo>
                  <a:pt x="132589" y="1107888"/>
                </a:lnTo>
                <a:lnTo>
                  <a:pt x="169389" y="1041260"/>
                </a:lnTo>
                <a:lnTo>
                  <a:pt x="180778" y="1000018"/>
                </a:lnTo>
                <a:lnTo>
                  <a:pt x="187385" y="953359"/>
                </a:lnTo>
                <a:lnTo>
                  <a:pt x="189191" y="901280"/>
                </a:lnTo>
                <a:lnTo>
                  <a:pt x="187782" y="771778"/>
                </a:lnTo>
                <a:lnTo>
                  <a:pt x="191494" y="716296"/>
                </a:lnTo>
                <a:lnTo>
                  <a:pt x="203973" y="673141"/>
                </a:lnTo>
                <a:lnTo>
                  <a:pt x="225220" y="642314"/>
                </a:lnTo>
                <a:lnTo>
                  <a:pt x="255234" y="623817"/>
                </a:lnTo>
                <a:lnTo>
                  <a:pt x="294017" y="617651"/>
                </a:lnTo>
                <a:lnTo>
                  <a:pt x="294017" y="556704"/>
                </a:lnTo>
                <a:lnTo>
                  <a:pt x="254861" y="550587"/>
                </a:lnTo>
                <a:lnTo>
                  <a:pt x="202211" y="501645"/>
                </a:lnTo>
                <a:lnTo>
                  <a:pt x="188714" y="458820"/>
                </a:lnTo>
                <a:lnTo>
                  <a:pt x="183769" y="403758"/>
                </a:lnTo>
                <a:lnTo>
                  <a:pt x="182346" y="273075"/>
                </a:lnTo>
                <a:lnTo>
                  <a:pt x="179224" y="221201"/>
                </a:lnTo>
                <a:lnTo>
                  <a:pt x="171030" y="174564"/>
                </a:lnTo>
                <a:lnTo>
                  <a:pt x="157750" y="133161"/>
                </a:lnTo>
                <a:lnTo>
                  <a:pt x="139369" y="96989"/>
                </a:lnTo>
                <a:lnTo>
                  <a:pt x="115540" y="65767"/>
                </a:lnTo>
                <a:lnTo>
                  <a:pt x="86304" y="39193"/>
                </a:lnTo>
                <a:lnTo>
                  <a:pt x="51660" y="17271"/>
                </a:lnTo>
                <a:lnTo>
                  <a:pt x="116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63443" y="2644497"/>
            <a:ext cx="65117" cy="33795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63443" y="3326721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63443" y="4034027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2533" y="2803334"/>
            <a:ext cx="1566456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Fit and</a:t>
            </a:r>
            <a:r>
              <a:rPr lang="en-US"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Co-creation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2075" y="4397026"/>
            <a:ext cx="1738881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Interactions  among outcomes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14487" y="1483204"/>
            <a:ext cx="1476477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algn="ctr">
              <a:spcBef>
                <a:spcPts val="88"/>
              </a:spcBef>
              <a:tabLst>
                <a:tab pos="454422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any Perspec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ti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ves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b="1" dirty="0">
                <a:latin typeface="Helvetica" panose="020B0604020202020204" pitchFamily="34" charset="0"/>
                <a:cs typeface="Helvetica" panose="020B0604020202020204" pitchFamily="34" charset="0"/>
              </a:rPr>
              <a:t>Represented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101554" y="3074544"/>
            <a:ext cx="1421466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20732" algn="ctr">
              <a:spcBef>
                <a:spcPts val="88"/>
              </a:spcBef>
            </a:pP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Planning to ensure equity is addressed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97244" y="5651763"/>
            <a:ext cx="1523439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Cost and Feasibility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77140" y="5296084"/>
            <a:ext cx="1186792" cy="28831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Adaptation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852390" y="4396578"/>
            <a:ext cx="2176505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b="1" dirty="0">
                <a:latin typeface="Helvetica" panose="020B0604020202020204" pitchFamily="34" charset="0"/>
                <a:cs typeface="Helvetica" panose="020B0604020202020204" pitchFamily="34" charset="0"/>
              </a:rPr>
              <a:t>Equity/  Representativeness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  across outcomes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009227" y="5478977"/>
            <a:ext cx="1728810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Unintended  Consequences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219654" y="268453"/>
            <a:ext cx="9278471" cy="44220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2800" spc="-119" dirty="0"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sz="2800" spc="-49" dirty="0">
                <a:latin typeface="Helvetica" panose="020B0604020202020204" pitchFamily="34" charset="0"/>
                <a:cs typeface="Helvetica" panose="020B0604020202020204" pitchFamily="34" charset="0"/>
              </a:rPr>
              <a:t>PRISM </a:t>
            </a:r>
            <a:r>
              <a:rPr sz="2800" spc="-71" dirty="0">
                <a:latin typeface="Helvetica" panose="020B0604020202020204" pitchFamily="34" charset="0"/>
                <a:cs typeface="Helvetica" panose="020B0604020202020204" pitchFamily="34" charset="0"/>
              </a:rPr>
              <a:t>(and </a:t>
            </a:r>
            <a:r>
              <a:rPr sz="2800" spc="-62" dirty="0">
                <a:latin typeface="Helvetica" panose="020B0604020202020204" pitchFamily="34" charset="0"/>
                <a:cs typeface="Helvetica" panose="020B0604020202020204" pitchFamily="34" charset="0"/>
              </a:rPr>
              <a:t>RE-AIM </a:t>
            </a:r>
            <a:r>
              <a:rPr sz="2800" spc="-106" dirty="0">
                <a:latin typeface="Helvetica" panose="020B0604020202020204" pitchFamily="34" charset="0"/>
                <a:cs typeface="Helvetica" panose="020B0604020202020204" pitchFamily="34" charset="0"/>
              </a:rPr>
              <a:t>Outcomes) </a:t>
            </a:r>
            <a:r>
              <a:rPr sz="2800" spc="-132" dirty="0">
                <a:latin typeface="Helvetica" panose="020B0604020202020204" pitchFamily="34" charset="0"/>
                <a:cs typeface="Helvetica" panose="020B0604020202020204" pitchFamily="34" charset="0"/>
              </a:rPr>
              <a:t>Address </a:t>
            </a:r>
            <a:r>
              <a:rPr sz="2800" spc="-101" dirty="0">
                <a:latin typeface="Helvetica" panose="020B0604020202020204" pitchFamily="34" charset="0"/>
                <a:cs typeface="Helvetica" panose="020B0604020202020204" pitchFamily="34" charset="0"/>
              </a:rPr>
              <a:t>Equity</a:t>
            </a:r>
            <a:r>
              <a:rPr sz="2800" spc="-17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800" spc="-137" dirty="0">
                <a:latin typeface="Helvetica" panose="020B0604020202020204" pitchFamily="34" charset="0"/>
                <a:cs typeface="Helvetica" panose="020B0604020202020204" pitchFamily="34" charset="0"/>
              </a:rPr>
              <a:t>Issues</a:t>
            </a:r>
          </a:p>
        </p:txBody>
      </p:sp>
      <p:sp>
        <p:nvSpPr>
          <p:cNvPr id="46" name="object 46"/>
          <p:cNvSpPr/>
          <p:nvPr/>
        </p:nvSpPr>
        <p:spPr>
          <a:xfrm>
            <a:off x="9407587" y="4480463"/>
            <a:ext cx="259976" cy="1532965"/>
          </a:xfrm>
          <a:custGeom>
            <a:avLst/>
            <a:gdLst/>
            <a:ahLst/>
            <a:cxnLst/>
            <a:rect l="l" t="t" r="r" b="b"/>
            <a:pathLst>
              <a:path w="294640" h="1737359">
                <a:moveTo>
                  <a:pt x="11607" y="0"/>
                </a:moveTo>
                <a:lnTo>
                  <a:pt x="0" y="68580"/>
                </a:lnTo>
                <a:lnTo>
                  <a:pt x="28513" y="88333"/>
                </a:lnTo>
                <a:lnTo>
                  <a:pt x="53314" y="114597"/>
                </a:lnTo>
                <a:lnTo>
                  <a:pt x="74407" y="147372"/>
                </a:lnTo>
                <a:lnTo>
                  <a:pt x="91795" y="186658"/>
                </a:lnTo>
                <a:lnTo>
                  <a:pt x="105483" y="232454"/>
                </a:lnTo>
                <a:lnTo>
                  <a:pt x="115475" y="284760"/>
                </a:lnTo>
                <a:lnTo>
                  <a:pt x="121773" y="343576"/>
                </a:lnTo>
                <a:lnTo>
                  <a:pt x="124383" y="408901"/>
                </a:lnTo>
                <a:lnTo>
                  <a:pt x="126453" y="593813"/>
                </a:lnTo>
                <a:lnTo>
                  <a:pt x="129730" y="662042"/>
                </a:lnTo>
                <a:lnTo>
                  <a:pt x="137941" y="721441"/>
                </a:lnTo>
                <a:lnTo>
                  <a:pt x="151080" y="772012"/>
                </a:lnTo>
                <a:lnTo>
                  <a:pt x="169140" y="813755"/>
                </a:lnTo>
                <a:lnTo>
                  <a:pt x="192112" y="846671"/>
                </a:lnTo>
                <a:lnTo>
                  <a:pt x="219989" y="870762"/>
                </a:lnTo>
                <a:lnTo>
                  <a:pt x="192593" y="894907"/>
                </a:lnTo>
                <a:lnTo>
                  <a:pt x="170343" y="927972"/>
                </a:lnTo>
                <a:lnTo>
                  <a:pt x="153233" y="969957"/>
                </a:lnTo>
                <a:lnTo>
                  <a:pt x="141255" y="1020863"/>
                </a:lnTo>
                <a:lnTo>
                  <a:pt x="134401" y="1080690"/>
                </a:lnTo>
                <a:lnTo>
                  <a:pt x="132664" y="1149438"/>
                </a:lnTo>
                <a:lnTo>
                  <a:pt x="134835" y="1343914"/>
                </a:lnTo>
                <a:lnTo>
                  <a:pt x="132921" y="1412604"/>
                </a:lnTo>
                <a:lnTo>
                  <a:pt x="126595" y="1473818"/>
                </a:lnTo>
                <a:lnTo>
                  <a:pt x="115862" y="1527557"/>
                </a:lnTo>
                <a:lnTo>
                  <a:pt x="100728" y="1573818"/>
                </a:lnTo>
                <a:lnTo>
                  <a:pt x="81200" y="1612603"/>
                </a:lnTo>
                <a:lnTo>
                  <a:pt x="57282" y="1643909"/>
                </a:lnTo>
                <a:lnTo>
                  <a:pt x="28981" y="1667738"/>
                </a:lnTo>
                <a:lnTo>
                  <a:pt x="43091" y="1737194"/>
                </a:lnTo>
                <a:lnTo>
                  <a:pt x="77519" y="1712064"/>
                </a:lnTo>
                <a:lnTo>
                  <a:pt x="107351" y="1680105"/>
                </a:lnTo>
                <a:lnTo>
                  <a:pt x="132589" y="1641311"/>
                </a:lnTo>
                <a:lnTo>
                  <a:pt x="153238" y="1595678"/>
                </a:lnTo>
                <a:lnTo>
                  <a:pt x="166539" y="1553866"/>
                </a:lnTo>
                <a:lnTo>
                  <a:pt x="176795" y="1506914"/>
                </a:lnTo>
                <a:lnTo>
                  <a:pt x="183995" y="1454824"/>
                </a:lnTo>
                <a:lnTo>
                  <a:pt x="188131" y="1397595"/>
                </a:lnTo>
                <a:lnTo>
                  <a:pt x="189191" y="1335227"/>
                </a:lnTo>
                <a:lnTo>
                  <a:pt x="187782" y="1143368"/>
                </a:lnTo>
                <a:lnTo>
                  <a:pt x="190267" y="1073604"/>
                </a:lnTo>
                <a:lnTo>
                  <a:pt x="198840" y="1016522"/>
                </a:lnTo>
                <a:lnTo>
                  <a:pt x="213501" y="972123"/>
                </a:lnTo>
                <a:lnTo>
                  <a:pt x="261089" y="921378"/>
                </a:lnTo>
                <a:lnTo>
                  <a:pt x="294017" y="915035"/>
                </a:lnTo>
                <a:lnTo>
                  <a:pt x="294017" y="824750"/>
                </a:lnTo>
                <a:lnTo>
                  <a:pt x="233509" y="799574"/>
                </a:lnTo>
                <a:lnTo>
                  <a:pt x="196762" y="724044"/>
                </a:lnTo>
                <a:lnTo>
                  <a:pt x="187296" y="667395"/>
                </a:lnTo>
                <a:lnTo>
                  <a:pt x="183769" y="598157"/>
                </a:lnTo>
                <a:lnTo>
                  <a:pt x="182346" y="404558"/>
                </a:lnTo>
                <a:lnTo>
                  <a:pt x="180254" y="342453"/>
                </a:lnTo>
                <a:lnTo>
                  <a:pt x="174918" y="285313"/>
                </a:lnTo>
                <a:lnTo>
                  <a:pt x="166329" y="233137"/>
                </a:lnTo>
                <a:lnTo>
                  <a:pt x="154483" y="185925"/>
                </a:lnTo>
                <a:lnTo>
                  <a:pt x="139369" y="143675"/>
                </a:lnTo>
                <a:lnTo>
                  <a:pt x="115540" y="97419"/>
                </a:lnTo>
                <a:lnTo>
                  <a:pt x="86304" y="58054"/>
                </a:lnTo>
                <a:lnTo>
                  <a:pt x="51660" y="25581"/>
                </a:lnTo>
                <a:lnTo>
                  <a:pt x="116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5FC367A-223C-4925-B951-B018D3F1BA6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056331" y="1893310"/>
            <a:ext cx="802450" cy="6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9BBE05-5075-48B5-813B-8E628E8E080F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9336621" y="1904360"/>
            <a:ext cx="6778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4"/>
          <p:cNvSpPr txBox="1"/>
          <p:nvPr/>
        </p:nvSpPr>
        <p:spPr>
          <a:xfrm>
            <a:off x="3447317" y="5564350"/>
            <a:ext cx="722779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12" spc="35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sz="1412" spc="9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sz="1412" spc="-35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sz="141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sz="1412" spc="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sz="1412" spc="-35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8797655F-B8C1-4B8A-AB6A-33FCBC7228DE}"/>
              </a:ext>
            </a:extLst>
          </p:cNvPr>
          <p:cNvSpPr txBox="1"/>
          <p:nvPr/>
        </p:nvSpPr>
        <p:spPr>
          <a:xfrm>
            <a:off x="6523756" y="2021408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lang="en-US"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 and Sustainability Infrastructure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F4548D-9833-4B44-9688-42021BD87EAD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89A8C9-B19A-4054-12FD-9BFA2C777133}"/>
              </a:ext>
            </a:extLst>
          </p:cNvPr>
          <p:cNvSpPr txBox="1"/>
          <p:nvPr/>
        </p:nvSpPr>
        <p:spPr>
          <a:xfrm>
            <a:off x="983352" y="6462140"/>
            <a:ext cx="1089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Fort MP, Manson SM and Glasgow RE (2023). Applying an equity lens… </a:t>
            </a:r>
            <a:r>
              <a:rPr lang="en-US" sz="1400" i="1" dirty="0">
                <a:effectLst/>
                <a:latin typeface="Helvetica" pitchFamily="2" charset="0"/>
              </a:rPr>
              <a:t>Front. Health Serv</a:t>
            </a:r>
            <a:r>
              <a:rPr lang="en-US" sz="1400" dirty="0">
                <a:effectLst/>
                <a:latin typeface="Helvetica" pitchFamily="2" charset="0"/>
              </a:rPr>
              <a:t>. 3:1139788. doi10.3389/frhs.2023.1139788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9AFE99-83D0-4F6B-9AE6-EDB964BC2F9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35D2C2E2-60EF-47BF-B204-AB4BCC6183DE}"/>
              </a:ext>
            </a:extLst>
          </p:cNvPr>
          <p:cNvSpPr txBox="1">
            <a:spLocks/>
          </p:cNvSpPr>
          <p:nvPr/>
        </p:nvSpPr>
        <p:spPr>
          <a:xfrm>
            <a:off x="548799" y="313070"/>
            <a:ext cx="10942476" cy="89771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How Can PRISM (and other D&amp;I Science Frameworks) Help Address Health Equity?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90B26A22-1FDF-4DD0-AE94-0583F51D8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863830"/>
              </p:ext>
            </p:extLst>
          </p:nvPr>
        </p:nvGraphicFramePr>
        <p:xfrm>
          <a:off x="409909" y="1498861"/>
          <a:ext cx="11372181" cy="513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928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364C9-EF53-87AB-B52F-6A0A8C6D94E6}"/>
              </a:ext>
            </a:extLst>
          </p:cNvPr>
          <p:cNvSpPr txBox="1"/>
          <p:nvPr/>
        </p:nvSpPr>
        <p:spPr>
          <a:xfrm>
            <a:off x="400050" y="266700"/>
            <a:ext cx="1128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Example: </a:t>
            </a:r>
            <a:r>
              <a:rPr lang="en-US" sz="2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My Own Health Report System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 Assess and Integrate Patient-Centered Multi-Risk Reduction Plans for Patients with Multiple Chronic Conditions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6AB6D-C1D1-3137-6D2A-66422554E2B7}"/>
              </a:ext>
            </a:extLst>
          </p:cNvPr>
          <p:cNvSpPr txBox="1"/>
          <p:nvPr/>
        </p:nvSpPr>
        <p:spPr>
          <a:xfrm>
            <a:off x="590551" y="1253066"/>
            <a:ext cx="11096621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 dirty="0"/>
              <a:t>Goal: </a:t>
            </a:r>
            <a:r>
              <a:rPr lang="en-US" sz="2100" dirty="0"/>
              <a:t>Evaluate a primary care based </a:t>
            </a:r>
            <a:r>
              <a:rPr lang="en-US" sz="2100" b="1" dirty="0"/>
              <a:t>integrated assessment and feedback</a:t>
            </a:r>
            <a:r>
              <a:rPr lang="en-US" sz="2100" dirty="0"/>
              <a:t> system to 1) provide integrated risk feedback and patient prioritized goal setting, 2) inform patient-provider interactions and action plans and c) deliver systematic follow-up</a:t>
            </a:r>
          </a:p>
          <a:p>
            <a:endParaRPr lang="en-US" sz="2100" dirty="0"/>
          </a:p>
          <a:p>
            <a:r>
              <a:rPr lang="en-US" sz="2100" b="1" dirty="0"/>
              <a:t>Setting and Population: Primary care patients with Type 2 diabetes and at least one other chronic condition having an annual wellness visit</a:t>
            </a:r>
          </a:p>
          <a:p>
            <a:endParaRPr lang="en-US" sz="2100" b="1" dirty="0"/>
          </a:p>
          <a:p>
            <a:r>
              <a:rPr lang="en-US" sz="2100" b="1" dirty="0"/>
              <a:t>Screening and Feedback: </a:t>
            </a:r>
            <a:r>
              <a:rPr lang="en-US" sz="2100" dirty="0"/>
              <a:t>integrated into 8-12 minute web-based pre-visit assessment</a:t>
            </a:r>
          </a:p>
          <a:p>
            <a:r>
              <a:rPr lang="en-US" sz="2100" u="sng" dirty="0"/>
              <a:t>Health Behaviors</a:t>
            </a:r>
            <a:r>
              <a:rPr lang="en-US" sz="2100" dirty="0"/>
              <a:t>: Smoking, physical activity, eating patterns, substance use (tailored options)</a:t>
            </a:r>
          </a:p>
          <a:p>
            <a:r>
              <a:rPr lang="en-US" sz="2100" u="sng" dirty="0"/>
              <a:t>Mental Health</a:t>
            </a:r>
            <a:r>
              <a:rPr lang="en-US" sz="2100" dirty="0"/>
              <a:t>: depression, anxiety, quality of life, distress (tailored options)</a:t>
            </a:r>
          </a:p>
          <a:p>
            <a:r>
              <a:rPr lang="en-US" sz="2100" u="sng" dirty="0"/>
              <a:t>Social Needs</a:t>
            </a:r>
            <a:r>
              <a:rPr lang="en-US" sz="2100" dirty="0"/>
              <a:t>: Food insecurity, medication affordability, transportation, housing, (tailored options)</a:t>
            </a:r>
          </a:p>
          <a:p>
            <a:r>
              <a:rPr lang="en-US" sz="2100" b="1" dirty="0"/>
              <a:t>Real Time Feedback </a:t>
            </a:r>
            <a:r>
              <a:rPr lang="en-US" sz="2100" dirty="0"/>
              <a:t>to Patients and Providers: Integrated risk and action planning summary; choice of or multiple modalities</a:t>
            </a:r>
          </a:p>
          <a:p>
            <a:endParaRPr lang="en-US" sz="2100" dirty="0"/>
          </a:p>
          <a:p>
            <a:r>
              <a:rPr lang="en-US" sz="2100" b="1" dirty="0"/>
              <a:t>Systematic Follow-up: </a:t>
            </a:r>
            <a:r>
              <a:rPr lang="en-US" sz="2100" dirty="0"/>
              <a:t>testing automated nudges vs. live staff contact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B82D7-EF6A-2BE8-0E1A-215E24103674}"/>
              </a:ext>
            </a:extLst>
          </p:cNvPr>
          <p:cNvSpPr txBox="1"/>
          <p:nvPr/>
        </p:nvSpPr>
        <p:spPr>
          <a:xfrm>
            <a:off x="590551" y="6192880"/>
            <a:ext cx="1086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Huebschmann</a:t>
            </a:r>
            <a:r>
              <a:rPr lang="en-US" dirty="0"/>
              <a:t> and R. Glasgow (MPIs).  Rapid and Rigorous Accelerator Initiative Award project, Univ. Colorado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8B2E6-C9BE-B1E7-2CE8-F35724711E53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30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B9FC57C-6D11-B3AE-1E0E-36EA6768A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42" y="939656"/>
            <a:ext cx="8225058" cy="4038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CA28D-4C45-70B1-7BC3-200B9FB32E17}"/>
              </a:ext>
            </a:extLst>
          </p:cNvPr>
          <p:cNvSpPr txBox="1"/>
          <p:nvPr/>
        </p:nvSpPr>
        <p:spPr>
          <a:xfrm>
            <a:off x="74764" y="0"/>
            <a:ext cx="1189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Figure 1. My Own Health Report (MOHR) intervention – what does it do?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F89E4-91C8-EBE7-E810-8DE37ABCEAEA}"/>
              </a:ext>
            </a:extLst>
          </p:cNvPr>
          <p:cNvSpPr txBox="1"/>
          <p:nvPr/>
        </p:nvSpPr>
        <p:spPr>
          <a:xfrm>
            <a:off x="4031087" y="470580"/>
            <a:ext cx="80718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Figure 1b.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Example 1-page patient feedback display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0CE0-E952-FF48-F08D-77837CFCC649}"/>
              </a:ext>
            </a:extLst>
          </p:cNvPr>
          <p:cNvSpPr txBox="1"/>
          <p:nvPr/>
        </p:nvSpPr>
        <p:spPr>
          <a:xfrm>
            <a:off x="9838275" y="2427897"/>
            <a:ext cx="231390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column: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Goal-setting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AC27A-8324-EDD6-A448-BE3A3DA24ADB}"/>
              </a:ext>
            </a:extLst>
          </p:cNvPr>
          <p:cNvSpPr txBox="1"/>
          <p:nvPr/>
        </p:nvSpPr>
        <p:spPr>
          <a:xfrm>
            <a:off x="74764" y="570324"/>
            <a:ext cx="34578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Figure 1a. Core Functions*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AA594-1ED0-4FF2-A91A-969481D681C2}"/>
              </a:ext>
            </a:extLst>
          </p:cNvPr>
          <p:cNvSpPr txBox="1"/>
          <p:nvPr/>
        </p:nvSpPr>
        <p:spPr>
          <a:xfrm>
            <a:off x="74763" y="939656"/>
            <a:ext cx="345781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1. Risk flagging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patients’ MOHR survey responses identify behavioral cancer risks and unmet social needs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*5 A’s model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= “Ask”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FF501-D06A-907F-B2CB-818F8B567F9B}"/>
              </a:ext>
            </a:extLst>
          </p:cNvPr>
          <p:cNvSpPr txBox="1"/>
          <p:nvPr/>
        </p:nvSpPr>
        <p:spPr>
          <a:xfrm>
            <a:off x="71499" y="2416984"/>
            <a:ext cx="3457819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2. Goal-setting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patients pick goals for what they are ready to address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flagged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 risks and unmet social needs 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*5 A’s model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= “Assess/Advise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E1D7DA-F729-3367-4F2A-1CD6915FABB6}"/>
              </a:ext>
            </a:extLst>
          </p:cNvPr>
          <p:cNvSpPr txBox="1"/>
          <p:nvPr/>
        </p:nvSpPr>
        <p:spPr>
          <a:xfrm>
            <a:off x="71499" y="4187418"/>
            <a:ext cx="345781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3. Service linkage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arranged with clinician during index primary care visit – clinic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ian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provides appropriate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referrals and clinic-specific resources needed for one’s goals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*5 A’s model = “Assist/Arrange”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DBA65C-6F83-E5B9-8429-34EB24AAF171}"/>
              </a:ext>
            </a:extLst>
          </p:cNvPr>
          <p:cNvCxnSpPr>
            <a:cxnSpLocks/>
          </p:cNvCxnSpPr>
          <p:nvPr/>
        </p:nvCxnSpPr>
        <p:spPr>
          <a:xfrm>
            <a:off x="3532584" y="1717987"/>
            <a:ext cx="4838684" cy="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76C911-A9DE-4CC7-8AAC-12195E7A1C78}"/>
              </a:ext>
            </a:extLst>
          </p:cNvPr>
          <p:cNvCxnSpPr>
            <a:cxnSpLocks/>
          </p:cNvCxnSpPr>
          <p:nvPr/>
        </p:nvCxnSpPr>
        <p:spPr>
          <a:xfrm flipV="1">
            <a:off x="3529318" y="2173249"/>
            <a:ext cx="6580597" cy="310745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4A94C5-DBE1-9318-6B00-1C548E598660}"/>
              </a:ext>
            </a:extLst>
          </p:cNvPr>
          <p:cNvSpPr txBox="1"/>
          <p:nvPr/>
        </p:nvSpPr>
        <p:spPr>
          <a:xfrm>
            <a:off x="8079471" y="2449411"/>
            <a:ext cx="16183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column: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Risk flagging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5E4657-19B0-F992-6F5B-FD23AEF47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6" y="5121043"/>
            <a:ext cx="8160914" cy="1056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2875B7-9F76-BB72-8F17-7B9AB9D47907}"/>
              </a:ext>
            </a:extLst>
          </p:cNvPr>
          <p:cNvSpPr txBox="1"/>
          <p:nvPr/>
        </p:nvSpPr>
        <p:spPr>
          <a:xfrm>
            <a:off x="71499" y="6218743"/>
            <a:ext cx="1203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*From 5 A’s model</a:t>
            </a:r>
            <a:r>
              <a:rPr lang="en-US" sz="1600" baseline="30000" dirty="0"/>
              <a:t>34-36</a:t>
            </a:r>
            <a:r>
              <a:rPr lang="en-US" sz="1600" dirty="0"/>
              <a:t>: Function #1 = Ask; Function #2 = Assess/Advise; Function #3 , Assist/Arrange – see Table 2 for operationalization; </a:t>
            </a:r>
            <a:r>
              <a:rPr lang="en-US" sz="1600" dirty="0" err="1"/>
              <a:t>Pwr</a:t>
            </a:r>
            <a:endParaRPr lang="en-US" sz="1600" dirty="0"/>
          </a:p>
          <a:p>
            <a:r>
              <a:rPr lang="en-US" sz="1600" dirty="0"/>
              <a:t>strategies (Table 3) of R</a:t>
            </a:r>
            <a:r>
              <a:rPr lang="en-US" sz="1600" baseline="30000" dirty="0"/>
              <a:t>2</a:t>
            </a:r>
            <a:r>
              <a:rPr lang="en-US" sz="1600" dirty="0"/>
              <a:t> message and R</a:t>
            </a:r>
            <a:r>
              <a:rPr lang="en-US" sz="1600" baseline="30000" dirty="0"/>
              <a:t>2</a:t>
            </a:r>
            <a:r>
              <a:rPr lang="en-US" sz="1600" dirty="0"/>
              <a:t> Navigation will be further opportunities for Assist/Arrange to occur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5BA277-1FBF-777C-9D30-DFE205E91D57}"/>
              </a:ext>
            </a:extLst>
          </p:cNvPr>
          <p:cNvCxnSpPr>
            <a:cxnSpLocks/>
          </p:cNvCxnSpPr>
          <p:nvPr/>
        </p:nvCxnSpPr>
        <p:spPr>
          <a:xfrm>
            <a:off x="3637984" y="550691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365C252-F1AF-2572-D807-5EF31E3780CB}"/>
              </a:ext>
            </a:extLst>
          </p:cNvPr>
          <p:cNvCxnSpPr>
            <a:cxnSpLocks/>
          </p:cNvCxnSpPr>
          <p:nvPr/>
        </p:nvCxnSpPr>
        <p:spPr>
          <a:xfrm>
            <a:off x="3673861" y="1224530"/>
            <a:ext cx="190822" cy="2265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119D77-B22F-EF0E-0C3B-3837BB95C74A}"/>
              </a:ext>
            </a:extLst>
          </p:cNvPr>
          <p:cNvCxnSpPr>
            <a:cxnSpLocks/>
          </p:cNvCxnSpPr>
          <p:nvPr/>
        </p:nvCxnSpPr>
        <p:spPr>
          <a:xfrm flipH="1">
            <a:off x="3655008" y="878921"/>
            <a:ext cx="228529" cy="353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48C93F-634B-1931-23AE-343B59E04182}"/>
              </a:ext>
            </a:extLst>
          </p:cNvPr>
          <p:cNvCxnSpPr>
            <a:cxnSpLocks/>
          </p:cNvCxnSpPr>
          <p:nvPr/>
        </p:nvCxnSpPr>
        <p:spPr>
          <a:xfrm flipH="1">
            <a:off x="3670099" y="1424069"/>
            <a:ext cx="206266" cy="3285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A7FB3B-D44A-6B3B-4D4E-FD9D645B2925}"/>
              </a:ext>
            </a:extLst>
          </p:cNvPr>
          <p:cNvCxnSpPr>
            <a:cxnSpLocks/>
          </p:cNvCxnSpPr>
          <p:nvPr/>
        </p:nvCxnSpPr>
        <p:spPr>
          <a:xfrm>
            <a:off x="3670099" y="1737656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C3E4DE-60DF-C853-53E0-E01FB07C0EFA}"/>
              </a:ext>
            </a:extLst>
          </p:cNvPr>
          <p:cNvCxnSpPr>
            <a:cxnSpLocks/>
          </p:cNvCxnSpPr>
          <p:nvPr/>
        </p:nvCxnSpPr>
        <p:spPr>
          <a:xfrm flipH="1">
            <a:off x="3688249" y="2078972"/>
            <a:ext cx="206266" cy="3285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AC496D-4273-743D-07C1-41DD28E1D467}"/>
              </a:ext>
            </a:extLst>
          </p:cNvPr>
          <p:cNvCxnSpPr>
            <a:cxnSpLocks/>
          </p:cNvCxnSpPr>
          <p:nvPr/>
        </p:nvCxnSpPr>
        <p:spPr>
          <a:xfrm>
            <a:off x="3685785" y="2372353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8B0674-901F-74CC-814B-473FCB31CAE7}"/>
              </a:ext>
            </a:extLst>
          </p:cNvPr>
          <p:cNvCxnSpPr>
            <a:cxnSpLocks/>
          </p:cNvCxnSpPr>
          <p:nvPr/>
        </p:nvCxnSpPr>
        <p:spPr>
          <a:xfrm flipH="1">
            <a:off x="3705124" y="2715718"/>
            <a:ext cx="206266" cy="3285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17CBF8B-BEEE-7650-A919-4F281717E30F}"/>
              </a:ext>
            </a:extLst>
          </p:cNvPr>
          <p:cNvCxnSpPr>
            <a:cxnSpLocks/>
          </p:cNvCxnSpPr>
          <p:nvPr/>
        </p:nvCxnSpPr>
        <p:spPr>
          <a:xfrm>
            <a:off x="3719961" y="3014609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97851F-A066-4D05-AFFE-03991D364AA1}"/>
              </a:ext>
            </a:extLst>
          </p:cNvPr>
          <p:cNvCxnSpPr>
            <a:cxnSpLocks/>
          </p:cNvCxnSpPr>
          <p:nvPr/>
        </p:nvCxnSpPr>
        <p:spPr>
          <a:xfrm flipH="1">
            <a:off x="3739273" y="3362533"/>
            <a:ext cx="228529" cy="353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7A6A73-5CD0-8E95-C01D-8B0F57E3FB0A}"/>
              </a:ext>
            </a:extLst>
          </p:cNvPr>
          <p:cNvCxnSpPr>
            <a:cxnSpLocks/>
          </p:cNvCxnSpPr>
          <p:nvPr/>
        </p:nvCxnSpPr>
        <p:spPr>
          <a:xfrm>
            <a:off x="3738924" y="3687472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EE883F-61FD-3794-F391-A25D2F82B862}"/>
              </a:ext>
            </a:extLst>
          </p:cNvPr>
          <p:cNvCxnSpPr>
            <a:cxnSpLocks/>
          </p:cNvCxnSpPr>
          <p:nvPr/>
        </p:nvCxnSpPr>
        <p:spPr>
          <a:xfrm flipH="1">
            <a:off x="3738669" y="3982697"/>
            <a:ext cx="228529" cy="353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9BD2635-B65D-1A1C-9632-82C58F57772F}"/>
              </a:ext>
            </a:extLst>
          </p:cNvPr>
          <p:cNvCxnSpPr>
            <a:cxnSpLocks/>
          </p:cNvCxnSpPr>
          <p:nvPr/>
        </p:nvCxnSpPr>
        <p:spPr>
          <a:xfrm>
            <a:off x="3738669" y="4294408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EE9C3A4-76E7-C830-F162-249284794059}"/>
              </a:ext>
            </a:extLst>
          </p:cNvPr>
          <p:cNvCxnSpPr>
            <a:cxnSpLocks/>
          </p:cNvCxnSpPr>
          <p:nvPr/>
        </p:nvCxnSpPr>
        <p:spPr>
          <a:xfrm flipH="1">
            <a:off x="3738541" y="4602861"/>
            <a:ext cx="228529" cy="353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7623179-4229-F73B-A572-2ED3F7C3764D}"/>
              </a:ext>
            </a:extLst>
          </p:cNvPr>
          <p:cNvCxnSpPr>
            <a:cxnSpLocks/>
          </p:cNvCxnSpPr>
          <p:nvPr/>
        </p:nvCxnSpPr>
        <p:spPr>
          <a:xfrm>
            <a:off x="3738669" y="4894947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0D50FA08-BD70-C5E4-3B51-FEB4A3C17A47}"/>
              </a:ext>
            </a:extLst>
          </p:cNvPr>
          <p:cNvCxnSpPr>
            <a:cxnSpLocks/>
          </p:cNvCxnSpPr>
          <p:nvPr/>
        </p:nvCxnSpPr>
        <p:spPr>
          <a:xfrm flipH="1">
            <a:off x="3769272" y="5172710"/>
            <a:ext cx="228529" cy="353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AA1C8EB9-E198-56E3-095F-2C198F47C06E}"/>
              </a:ext>
            </a:extLst>
          </p:cNvPr>
          <p:cNvCxnSpPr>
            <a:cxnSpLocks/>
          </p:cNvCxnSpPr>
          <p:nvPr/>
        </p:nvCxnSpPr>
        <p:spPr>
          <a:xfrm>
            <a:off x="3773729" y="5499420"/>
            <a:ext cx="244944" cy="350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Straight Connector 1025">
            <a:extLst>
              <a:ext uri="{FF2B5EF4-FFF2-40B4-BE49-F238E27FC236}">
                <a16:creationId xmlns:a16="http://schemas.microsoft.com/office/drawing/2014/main" id="{51A22765-855A-39CB-F80B-9F694CB73DE8}"/>
              </a:ext>
            </a:extLst>
          </p:cNvPr>
          <p:cNvCxnSpPr>
            <a:cxnSpLocks/>
          </p:cNvCxnSpPr>
          <p:nvPr/>
        </p:nvCxnSpPr>
        <p:spPr>
          <a:xfrm flipH="1">
            <a:off x="3790144" y="5824166"/>
            <a:ext cx="228529" cy="353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7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43A743-41E3-4A37-B9E8-8AF34D29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Plan for today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522EAB-2BDA-4271-91E0-5086731D161F}"/>
              </a:ext>
            </a:extLst>
          </p:cNvPr>
          <p:cNvGrpSpPr/>
          <p:nvPr/>
        </p:nvGrpSpPr>
        <p:grpSpPr>
          <a:xfrm>
            <a:off x="0" y="0"/>
            <a:ext cx="410817" cy="6858000"/>
            <a:chOff x="0" y="0"/>
            <a:chExt cx="41081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EB96F0-B97A-4691-8E3A-38A0A1311FEE}"/>
                </a:ext>
              </a:extLst>
            </p:cNvPr>
            <p:cNvSpPr/>
            <p:nvPr/>
          </p:nvSpPr>
          <p:spPr>
            <a:xfrm>
              <a:off x="0" y="0"/>
              <a:ext cx="132522" cy="6858000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2F8A04-9C95-422D-AE7E-39508A10296D}"/>
                </a:ext>
              </a:extLst>
            </p:cNvPr>
            <p:cNvSpPr/>
            <p:nvPr/>
          </p:nvSpPr>
          <p:spPr>
            <a:xfrm>
              <a:off x="119270" y="1"/>
              <a:ext cx="291547" cy="1325564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5BD8F6-CC7D-4D86-8769-526AB3EE9B99}"/>
              </a:ext>
            </a:extLst>
          </p:cNvPr>
          <p:cNvSpPr txBox="1"/>
          <p:nvPr/>
        </p:nvSpPr>
        <p:spPr>
          <a:xfrm>
            <a:off x="530087" y="1662545"/>
            <a:ext cx="11273986" cy="57200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Issues in Pragmatic Trials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Overview and Evolution of RE-AIM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Newer Applications for RE-AIM: </a:t>
            </a:r>
            <a:r>
              <a:rPr lang="en-US" sz="24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health equity, iterative application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4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Overview of PRISM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 and Future Directions for PRISM: </a:t>
            </a:r>
            <a:r>
              <a:rPr lang="en-US" sz="24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context and accessibility 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Example Application- Integrated social needs screening for multi-morbid patients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latin typeface="Helvetica"/>
                <a:ea typeface="Calibri"/>
                <a:cs typeface="Helvetica"/>
              </a:rPr>
              <a:t>I have no disclosures or conflicts of interest related to this presentati</a:t>
            </a:r>
            <a:r>
              <a:rPr lang="en-US" sz="2400" dirty="0">
                <a:latin typeface="Helvetica"/>
                <a:ea typeface="Calibri"/>
                <a:cs typeface="Helvetica"/>
              </a:rPr>
              <a:t>on</a:t>
            </a:r>
            <a:endParaRPr lang="en-US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90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7162A-95AE-8F1F-B7A8-A44DEE75072C}"/>
              </a:ext>
            </a:extLst>
          </p:cNvPr>
          <p:cNvSpPr txBox="1"/>
          <p:nvPr/>
        </p:nvSpPr>
        <p:spPr>
          <a:xfrm>
            <a:off x="380999" y="278429"/>
            <a:ext cx="10182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My Own Health Report: </a:t>
            </a:r>
            <a:r>
              <a:rPr lang="en-US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PRISM Contextual Factors in primary care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EC751-C007-5F6B-E62A-804BB713C9FB}"/>
              </a:ext>
            </a:extLst>
          </p:cNvPr>
          <p:cNvSpPr txBox="1"/>
          <p:nvPr/>
        </p:nvSpPr>
        <p:spPr>
          <a:xfrm>
            <a:off x="714375" y="1355647"/>
            <a:ext cx="10563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Characteristics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Staff/clinic</a:t>
            </a:r>
            <a:r>
              <a:rPr lang="en-US" sz="2400" dirty="0"/>
              <a:t>: number and type (e.g., social workers, behavioral health)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Patients</a:t>
            </a:r>
            <a:r>
              <a:rPr lang="en-US" sz="2400" dirty="0"/>
              <a:t>: # and severity of conditions; digital literacy; years with PCP</a:t>
            </a:r>
          </a:p>
          <a:p>
            <a:endParaRPr lang="en-US" sz="2400" dirty="0"/>
          </a:p>
          <a:p>
            <a:r>
              <a:rPr lang="en-US" sz="2400" i="1" dirty="0"/>
              <a:t>Perspectives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Staff/clinic</a:t>
            </a:r>
            <a:r>
              <a:rPr lang="en-US" sz="2400" dirty="0"/>
              <a:t>: workflow; history with behavior change; experience with    technology; burn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Patients</a:t>
            </a:r>
            <a:r>
              <a:rPr lang="en-US" sz="2400" dirty="0"/>
              <a:t>: history with health behavior change; trust; family context; etc.</a:t>
            </a:r>
          </a:p>
          <a:p>
            <a:endParaRPr lang="en-US" sz="2400" i="1" dirty="0"/>
          </a:p>
          <a:p>
            <a:r>
              <a:rPr lang="en-US" sz="2400" i="1" dirty="0"/>
              <a:t>Implementation and Sustainability Infrastructure</a:t>
            </a:r>
            <a:r>
              <a:rPr lang="en-US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QI system; audit and feedback; responsible person; accountability; resources</a:t>
            </a:r>
          </a:p>
          <a:p>
            <a:endParaRPr lang="en-US" sz="2400" dirty="0"/>
          </a:p>
          <a:p>
            <a:r>
              <a:rPr lang="en-US" sz="2400" i="1" dirty="0"/>
              <a:t>External Environment: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Value based care criteria; Epic EHR constraints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20429-0BEB-ED3D-7014-E2BF09B20D13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99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5B528-E091-28B0-DF41-C5EB4F6D375C}"/>
              </a:ext>
            </a:extLst>
          </p:cNvPr>
          <p:cNvSpPr txBox="1"/>
          <p:nvPr/>
        </p:nvSpPr>
        <p:spPr>
          <a:xfrm>
            <a:off x="439392" y="166481"/>
            <a:ext cx="1040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Outcomes based on RE-AIM: Emphasis on </a:t>
            </a:r>
            <a:r>
              <a:rPr lang="en-US" sz="2800"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equity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on ALL dimensions below; mixed methods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27789-3E34-948C-0582-B249B8573055}"/>
              </a:ext>
            </a:extLst>
          </p:cNvPr>
          <p:cNvSpPr txBox="1"/>
          <p:nvPr/>
        </p:nvSpPr>
        <p:spPr>
          <a:xfrm>
            <a:off x="744192" y="1182319"/>
            <a:ext cx="104099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Reach</a:t>
            </a:r>
            <a:r>
              <a:rPr lang="en-US" sz="2200" dirty="0"/>
              <a:t>:  Proportion and characteristics of eligible patients who participate- why or why not</a:t>
            </a:r>
          </a:p>
          <a:p>
            <a:endParaRPr lang="en-US" sz="2200" i="1" dirty="0"/>
          </a:p>
          <a:p>
            <a:r>
              <a:rPr lang="en-US" sz="2200" i="1" dirty="0"/>
              <a:t>Effectiveness</a:t>
            </a:r>
            <a:r>
              <a:rPr lang="en-US" sz="2200" dirty="0"/>
              <a:t>: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Completion of MOHR assessment and quality of pt-provider 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# at-risk behaviors, mental health issues, and social needs improved (primary)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Completion of social needs referrals</a:t>
            </a:r>
          </a:p>
          <a:p>
            <a:endParaRPr lang="en-US" sz="2200" i="1" dirty="0"/>
          </a:p>
          <a:p>
            <a:r>
              <a:rPr lang="en-US" sz="2200" i="1" dirty="0"/>
              <a:t>Implementation</a:t>
            </a:r>
            <a:r>
              <a:rPr lang="en-US" sz="22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Consistency of offering MOHR and prompting its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Documentation of appropriate referrals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u="sng" dirty="0"/>
              <a:t>Adaptations</a:t>
            </a:r>
            <a:r>
              <a:rPr lang="en-US" sz="2200" dirty="0"/>
              <a:t> made to process, timing, staff roles, recruitment, discussions, feedback provided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u="sng" dirty="0"/>
              <a:t>Costs</a:t>
            </a:r>
            <a:r>
              <a:rPr lang="en-US" sz="2200" dirty="0"/>
              <a:t> of implementation, including staff training and supervision</a:t>
            </a:r>
          </a:p>
          <a:p>
            <a:endParaRPr lang="en-US" sz="2200" i="1" dirty="0"/>
          </a:p>
          <a:p>
            <a:r>
              <a:rPr lang="en-US" sz="2200" i="1" dirty="0"/>
              <a:t>Maintenance</a:t>
            </a:r>
            <a:r>
              <a:rPr lang="en-US" sz="2200" dirty="0"/>
              <a:t>: Intent to maintain or adapt MOHR and </a:t>
            </a:r>
            <a:r>
              <a:rPr lang="en-US" sz="2200" b="1" i="1" u="sng" dirty="0"/>
              <a:t>iterative PRISM (next slide) </a:t>
            </a:r>
            <a:r>
              <a:rPr lang="en-US" sz="2200" dirty="0"/>
              <a:t>after  research evaluation period- why or why not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C0B4F-0A21-C3DD-0BA4-04D340DB3670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89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B0D6-82EF-7322-CB29-643E89AF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9" y="120028"/>
            <a:ext cx="10728366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Most Recent: Web-based Iterative PRISM</a:t>
            </a:r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8332-A847-8017-93F0-23EF0A61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05" y="1363712"/>
            <a:ext cx="10039597" cy="3043258"/>
          </a:xfrm>
        </p:spPr>
        <p:txBody>
          <a:bodyPr>
            <a:normAutofit/>
          </a:bodyPr>
          <a:lstStyle/>
          <a:p>
            <a:r>
              <a:rPr lang="en-US" dirty="0">
                <a:cs typeface="Helvetica" panose="020B0604020202020204" pitchFamily="34" charset="0"/>
              </a:rPr>
              <a:t>To increase accessibility and use by diverse groups</a:t>
            </a:r>
          </a:p>
          <a:p>
            <a:endParaRPr lang="en-US" dirty="0">
              <a:cs typeface="Helvetica" panose="020B0604020202020204" pitchFamily="34" charset="0"/>
            </a:endParaRPr>
          </a:p>
          <a:p>
            <a:r>
              <a:rPr lang="en-US" dirty="0">
                <a:cs typeface="Helvetica" panose="020B0604020202020204" pitchFamily="34" charset="0"/>
              </a:rPr>
              <a:t>Use for (across all or choice of): Planning; guiding iterative implementation/adaptations; or sustainment phases</a:t>
            </a:r>
          </a:p>
          <a:p>
            <a:endParaRPr lang="en-US" dirty="0">
              <a:cs typeface="Helvetica" panose="020B0604020202020204" pitchFamily="34" charset="0"/>
            </a:endParaRPr>
          </a:p>
          <a:p>
            <a:r>
              <a:rPr lang="en-US" dirty="0">
                <a:cs typeface="Helvetica" panose="020B0604020202020204" pitchFamily="34" charset="0"/>
              </a:rPr>
              <a:t>Automated, real time data collection, analysis and feedback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FD484-5872-4EDB-B7C5-AC9003D8868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E9195-22E6-41AB-8227-69910D3D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810" y="4361551"/>
            <a:ext cx="1912831" cy="1829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4983C6-6ACF-4842-BC62-17C8461CAAA2}"/>
              </a:ext>
            </a:extLst>
          </p:cNvPr>
          <p:cNvSpPr txBox="1"/>
          <p:nvPr/>
        </p:nvSpPr>
        <p:spPr>
          <a:xfrm>
            <a:off x="9811587" y="6176698"/>
            <a:ext cx="191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prismtool.org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570E7-26F2-49D7-9EFD-53FDE3DFE9DA}"/>
              </a:ext>
            </a:extLst>
          </p:cNvPr>
          <p:cNvSpPr/>
          <p:nvPr/>
        </p:nvSpPr>
        <p:spPr>
          <a:xfrm rot="19710206">
            <a:off x="1686853" y="2059859"/>
            <a:ext cx="10048352" cy="1822527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66121-490B-2BF4-D103-3CE6ABE57271}"/>
              </a:ext>
            </a:extLst>
          </p:cNvPr>
          <p:cNvSpPr txBox="1"/>
          <p:nvPr/>
        </p:nvSpPr>
        <p:spPr>
          <a:xfrm>
            <a:off x="378464" y="6191216"/>
            <a:ext cx="9361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cs typeface="Helvetica" panose="020B0604020202020204" pitchFamily="34" charset="0"/>
              </a:rPr>
              <a:t>Trinkley</a:t>
            </a:r>
            <a:r>
              <a:rPr lang="en-US" sz="1600" dirty="0">
                <a:cs typeface="Helvetica" panose="020B0604020202020204" pitchFamily="34" charset="0"/>
              </a:rPr>
              <a:t> et al. The </a:t>
            </a:r>
            <a:r>
              <a:rPr lang="en-US" sz="1600" dirty="0" err="1">
                <a:cs typeface="Helvetica" panose="020B0604020202020204" pitchFamily="34" charset="0"/>
              </a:rPr>
              <a:t>iPRISM</a:t>
            </a:r>
            <a:r>
              <a:rPr lang="en-US" sz="1600" dirty="0">
                <a:cs typeface="Helvetica" panose="020B0604020202020204" pitchFamily="34" charset="0"/>
              </a:rPr>
              <a:t> webtool. </a:t>
            </a:r>
            <a:r>
              <a:rPr lang="en-US" sz="1600" i="1" dirty="0">
                <a:effectLst/>
                <a:cs typeface="Helvetica" panose="020B0604020202020204" pitchFamily="34" charset="0"/>
              </a:rPr>
              <a:t>Implementation Science Communications </a:t>
            </a:r>
            <a:r>
              <a:rPr lang="en-US" sz="1600" dirty="0">
                <a:effectLst/>
                <a:cs typeface="Helvetica" panose="020B0604020202020204" pitchFamily="34" charset="0"/>
              </a:rPr>
              <a:t>(2023) 4:116 https://doi.org/10.1186/s43058-023-00494-4</a:t>
            </a:r>
          </a:p>
          <a:p>
            <a:endParaRPr lang="en-US" sz="1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40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B0D6-82EF-7322-CB29-643E89AF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9" y="120028"/>
            <a:ext cx="1042690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Purpose</a:t>
            </a:r>
            <a:endParaRPr lang="en-US" sz="40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FD484-5872-4EDB-B7C5-AC9003D8868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E9195-22E6-41AB-8227-69910D3D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810" y="4224241"/>
            <a:ext cx="2056384" cy="196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4983C6-6ACF-4842-BC62-17C8461CAAA2}"/>
              </a:ext>
            </a:extLst>
          </p:cNvPr>
          <p:cNvSpPr txBox="1"/>
          <p:nvPr/>
        </p:nvSpPr>
        <p:spPr>
          <a:xfrm>
            <a:off x="9811587" y="6176698"/>
            <a:ext cx="191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prismtool.org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570E7-26F2-49D7-9EFD-53FDE3DFE9DA}"/>
              </a:ext>
            </a:extLst>
          </p:cNvPr>
          <p:cNvSpPr/>
          <p:nvPr/>
        </p:nvSpPr>
        <p:spPr>
          <a:xfrm rot="19710206">
            <a:off x="1946287" y="2411049"/>
            <a:ext cx="10048352" cy="1966976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235272-29FF-4BBB-A729-B28263D79E71}"/>
              </a:ext>
            </a:extLst>
          </p:cNvPr>
          <p:cNvSpPr txBox="1"/>
          <p:nvPr/>
        </p:nvSpPr>
        <p:spPr>
          <a:xfrm>
            <a:off x="694698" y="1238250"/>
            <a:ext cx="8522912" cy="442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261" indent="-163054">
              <a:spcBef>
                <a:spcPts val="361"/>
              </a:spcBef>
              <a:buFont typeface="Arial"/>
              <a:buChar char="•"/>
              <a:tabLst>
                <a:tab pos="174261" algn="l"/>
              </a:tabLst>
            </a:pPr>
            <a:r>
              <a:rPr lang="en-US" sz="2400" b="1" dirty="0">
                <a:cs typeface="Helvetica" panose="020B0604020202020204" pitchFamily="34" charset="0"/>
              </a:rPr>
              <a:t>Simplify implementation science - using PRISM</a:t>
            </a:r>
          </a:p>
          <a:p>
            <a:pPr marL="794515" lvl="1" indent="-457200">
              <a:spcBef>
                <a:spcPts val="224"/>
              </a:spcBef>
              <a:buFont typeface="Courier New" panose="02070309020205020404" pitchFamily="49" charset="0"/>
              <a:buChar char="o"/>
              <a:tabLst>
                <a:tab pos="500369" algn="l"/>
              </a:tabLst>
            </a:pPr>
            <a:r>
              <a:rPr lang="en-US" sz="2400" dirty="0">
                <a:cs typeface="Helvetica" panose="020B0604020202020204" pitchFamily="34" charset="0"/>
              </a:rPr>
              <a:t>For diverse researchers and implementation </a:t>
            </a:r>
            <a:r>
              <a:rPr lang="en-US" sz="2400" i="1" dirty="0">
                <a:cs typeface="Helvetica" panose="020B0604020202020204" pitchFamily="34" charset="0"/>
              </a:rPr>
              <a:t>teams</a:t>
            </a:r>
          </a:p>
          <a:p>
            <a:pPr marL="794515" lvl="1" indent="-457200">
              <a:spcBef>
                <a:spcPts val="190"/>
              </a:spcBef>
              <a:buFont typeface="Courier New" panose="02070309020205020404" pitchFamily="49" charset="0"/>
              <a:buChar char="o"/>
              <a:tabLst>
                <a:tab pos="500369" algn="l"/>
              </a:tabLst>
            </a:pPr>
            <a:r>
              <a:rPr lang="en-US" sz="2400" dirty="0">
                <a:cs typeface="Helvetica" panose="020B0604020202020204" pitchFamily="34" charset="0"/>
              </a:rPr>
              <a:t>Support </a:t>
            </a:r>
            <a:r>
              <a:rPr lang="en-US" sz="2400" i="1" dirty="0">
                <a:cs typeface="Helvetica" panose="020B0604020202020204" pitchFamily="34" charset="0"/>
              </a:rPr>
              <a:t>rapid learning health systems</a:t>
            </a: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endParaRPr lang="en-US" sz="2400" dirty="0">
              <a:cs typeface="Helvetica" panose="020B0604020202020204" pitchFamily="34" charset="0"/>
            </a:endParaRP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endParaRPr lang="en-US" sz="2400" dirty="0">
              <a:cs typeface="Helvetica" panose="020B0604020202020204" pitchFamily="34" charset="0"/>
            </a:endParaRPr>
          </a:p>
          <a:p>
            <a:pPr marL="174261" indent="-163054">
              <a:spcBef>
                <a:spcPts val="361"/>
              </a:spcBef>
              <a:buFont typeface="Arial"/>
              <a:buChar char="•"/>
              <a:tabLst>
                <a:tab pos="174261" algn="l"/>
              </a:tabLst>
            </a:pPr>
            <a:r>
              <a:rPr lang="en-US" sz="2400" b="1" dirty="0">
                <a:cs typeface="Helvetica" panose="020B0604020202020204" pitchFamily="34" charset="0"/>
              </a:rPr>
              <a:t>Web-based resource to Guide and prompt users to iteratively:</a:t>
            </a:r>
          </a:p>
          <a:p>
            <a:pPr marL="680215" lvl="1" indent="-342900">
              <a:spcBef>
                <a:spcPts val="224"/>
              </a:spcBef>
              <a:buFont typeface="Courier New" panose="02070309020205020404" pitchFamily="49" charset="0"/>
              <a:buChar char="o"/>
              <a:tabLst>
                <a:tab pos="500369" algn="l"/>
              </a:tabLst>
            </a:pPr>
            <a:r>
              <a:rPr lang="en-US" sz="2400" dirty="0">
                <a:cs typeface="Helvetica" panose="020B0604020202020204" pitchFamily="34" charset="0"/>
              </a:rPr>
              <a:t>Assess context</a:t>
            </a:r>
          </a:p>
          <a:p>
            <a:pPr marL="680215" lvl="1" indent="-342900">
              <a:spcBef>
                <a:spcPts val="190"/>
              </a:spcBef>
              <a:buFont typeface="Courier New" panose="02070309020205020404" pitchFamily="49" charset="0"/>
              <a:buChar char="o"/>
              <a:tabLst>
                <a:tab pos="500369" algn="l"/>
              </a:tabLst>
            </a:pPr>
            <a:r>
              <a:rPr lang="en-US" sz="2400" dirty="0">
                <a:cs typeface="Helvetica" panose="020B0604020202020204" pitchFamily="34" charset="0"/>
              </a:rPr>
              <a:t>Align project with context</a:t>
            </a:r>
          </a:p>
          <a:p>
            <a:pPr marL="680215" lvl="1" indent="-342900">
              <a:spcBef>
                <a:spcPts val="190"/>
              </a:spcBef>
              <a:buFont typeface="Courier New" panose="02070309020205020404" pitchFamily="49" charset="0"/>
              <a:buChar char="o"/>
              <a:tabLst>
                <a:tab pos="500369" algn="l"/>
              </a:tabLst>
            </a:pPr>
            <a:r>
              <a:rPr lang="en-US" sz="2400" dirty="0">
                <a:cs typeface="Helvetica" panose="020B0604020202020204" pitchFamily="34" charset="0"/>
              </a:rPr>
              <a:t>Assess priorities and progress on key outcomes</a:t>
            </a:r>
          </a:p>
          <a:p>
            <a:pPr marL="680215" lvl="1" indent="-342900">
              <a:spcBef>
                <a:spcPts val="190"/>
              </a:spcBef>
              <a:buFont typeface="Courier New" panose="02070309020205020404" pitchFamily="49" charset="0"/>
              <a:buChar char="o"/>
              <a:tabLst>
                <a:tab pos="500369" algn="l"/>
              </a:tabLst>
            </a:pPr>
            <a:r>
              <a:rPr lang="en-US" sz="2400" dirty="0">
                <a:cs typeface="Helvetica" panose="020B0604020202020204" pitchFamily="34" charset="0"/>
              </a:rPr>
              <a:t>Develop </a:t>
            </a:r>
            <a:r>
              <a:rPr lang="en-US" sz="2400" i="1" dirty="0">
                <a:cs typeface="Helvetica" panose="020B0604020202020204" pitchFamily="34" charset="0"/>
              </a:rPr>
              <a:t>feasible and impactful strategies/adaptations</a:t>
            </a:r>
          </a:p>
          <a:p>
            <a:pPr marL="680215" lvl="1" indent="-342900">
              <a:spcBef>
                <a:spcPts val="128"/>
              </a:spcBef>
              <a:buFont typeface="Courier New" panose="02070309020205020404" pitchFamily="49" charset="0"/>
              <a:buChar char="o"/>
              <a:tabLst>
                <a:tab pos="500369" algn="l"/>
              </a:tabLst>
            </a:pPr>
            <a:r>
              <a:rPr lang="en-US" sz="2400" dirty="0">
                <a:cs typeface="Helvetica" panose="020B0604020202020204" pitchFamily="34" charset="0"/>
              </a:rPr>
              <a:t>Create action plans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A0959BA5-3420-4098-BAF9-BB269C228092}"/>
              </a:ext>
            </a:extLst>
          </p:cNvPr>
          <p:cNvSpPr txBox="1"/>
          <p:nvPr/>
        </p:nvSpPr>
        <p:spPr>
          <a:xfrm>
            <a:off x="722635" y="6122298"/>
            <a:ext cx="8646995" cy="41168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544"/>
              </a:lnSpc>
              <a:spcBef>
                <a:spcPts val="88"/>
              </a:spcBef>
            </a:pPr>
            <a:r>
              <a:rPr lang="en-US" sz="1600" dirty="0" err="1">
                <a:cs typeface="Helvetica" panose="020B0604020202020204" pitchFamily="34" charset="0"/>
              </a:rPr>
              <a:t>T</a:t>
            </a:r>
            <a:r>
              <a:rPr sz="1600" dirty="0" err="1">
                <a:cs typeface="Helvetica" panose="020B0604020202020204" pitchFamily="34" charset="0"/>
              </a:rPr>
              <a:t>rinkley</a:t>
            </a:r>
            <a:r>
              <a:rPr sz="1600" dirty="0">
                <a:cs typeface="Helvetica" panose="020B0604020202020204" pitchFamily="34" charset="0"/>
              </a:rPr>
              <a:t> </a:t>
            </a:r>
            <a:r>
              <a:rPr lang="en-US" sz="1600" dirty="0">
                <a:cs typeface="Helvetica" panose="020B0604020202020204" pitchFamily="34" charset="0"/>
              </a:rPr>
              <a:t>KT, </a:t>
            </a:r>
            <a:r>
              <a:rPr sz="1600" dirty="0">
                <a:cs typeface="Helvetica" panose="020B0604020202020204" pitchFamily="34" charset="0"/>
              </a:rPr>
              <a:t>et al. </a:t>
            </a:r>
            <a:r>
              <a:rPr sz="1600" i="1" dirty="0">
                <a:cs typeface="Helvetica" panose="020B0604020202020204" pitchFamily="34" charset="0"/>
              </a:rPr>
              <a:t>Acad Med</a:t>
            </a:r>
            <a:r>
              <a:rPr sz="1600" dirty="0">
                <a:cs typeface="Helvetica" panose="020B0604020202020204" pitchFamily="34" charset="0"/>
              </a:rPr>
              <a:t>. 2022;97:1447</a:t>
            </a:r>
            <a:r>
              <a:rPr lang="en-US" sz="1600" dirty="0">
                <a:cs typeface="Helvetica" panose="020B0604020202020204" pitchFamily="34" charset="0"/>
              </a:rPr>
              <a:t>  (primary care &amp; cardiology decision aid)</a:t>
            </a:r>
            <a:endParaRPr sz="1600" dirty="0">
              <a:cs typeface="Helvetica" panose="020B0604020202020204" pitchFamily="34" charset="0"/>
            </a:endParaRPr>
          </a:p>
          <a:p>
            <a:pPr marL="11206">
              <a:lnSpc>
                <a:spcPts val="1544"/>
              </a:lnSpc>
            </a:pPr>
            <a:r>
              <a:rPr sz="1600" dirty="0">
                <a:cs typeface="Helvetica" panose="020B0604020202020204" pitchFamily="34" charset="0"/>
              </a:rPr>
              <a:t>Maw </a:t>
            </a:r>
            <a:r>
              <a:rPr lang="en-US" sz="1600" dirty="0">
                <a:cs typeface="Helvetica" panose="020B0604020202020204" pitchFamily="34" charset="0"/>
              </a:rPr>
              <a:t>A, </a:t>
            </a:r>
            <a:r>
              <a:rPr sz="1600" dirty="0">
                <a:cs typeface="Helvetica" panose="020B0604020202020204" pitchFamily="34" charset="0"/>
              </a:rPr>
              <a:t>et al. </a:t>
            </a:r>
            <a:r>
              <a:rPr sz="1600" i="1" dirty="0">
                <a:cs typeface="Helvetica" panose="020B0604020202020204" pitchFamily="34" charset="0"/>
              </a:rPr>
              <a:t>Implement Sci Commun</a:t>
            </a:r>
            <a:r>
              <a:rPr sz="1600" dirty="0">
                <a:cs typeface="Helvetica" panose="020B0604020202020204" pitchFamily="34" charset="0"/>
              </a:rPr>
              <a:t>. 2022;3:89</a:t>
            </a:r>
            <a:r>
              <a:rPr lang="en-US" sz="1600" dirty="0">
                <a:cs typeface="Helvetica" panose="020B0604020202020204" pitchFamily="34" charset="0"/>
              </a:rPr>
              <a:t> (hospital based EHR dashboard)</a:t>
            </a:r>
            <a:endParaRPr sz="1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6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CF3AC3-469D-4141-A3EC-265315B172F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55EAB-13ED-18C6-CCD4-1DB76C81A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38" y="0"/>
            <a:ext cx="9238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5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BBBF5-1FF8-4613-A1B9-A73E3D00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56" y="763571"/>
            <a:ext cx="11771387" cy="58907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53AF21-5124-4FA6-8F08-34164FE5DBFA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00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863C2-1C75-6CF7-7CD9-399671F4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04" y="363965"/>
            <a:ext cx="12241530" cy="54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8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546" y="420845"/>
            <a:ext cx="6432643" cy="489905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3088" spc="-150" dirty="0"/>
              <a:t>Graphical </a:t>
            </a:r>
            <a:r>
              <a:rPr sz="3088" spc="-137" dirty="0"/>
              <a:t>display </a:t>
            </a:r>
            <a:r>
              <a:rPr sz="3088" spc="4" dirty="0"/>
              <a:t>of</a:t>
            </a:r>
            <a:r>
              <a:rPr sz="3088" spc="-202" dirty="0"/>
              <a:t> </a:t>
            </a:r>
            <a:r>
              <a:rPr sz="3088" spc="-176" dirty="0"/>
              <a:t>responses</a:t>
            </a:r>
            <a:endParaRPr sz="3088" dirty="0"/>
          </a:p>
        </p:txBody>
      </p:sp>
      <p:sp>
        <p:nvSpPr>
          <p:cNvPr id="3" name="object 3"/>
          <p:cNvSpPr/>
          <p:nvPr/>
        </p:nvSpPr>
        <p:spPr>
          <a:xfrm>
            <a:off x="815546" y="1246836"/>
            <a:ext cx="10898659" cy="5425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4556002" y="5293768"/>
            <a:ext cx="2762717" cy="3173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300831" y="4608307"/>
            <a:ext cx="586291" cy="7180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343150" y="4635779"/>
            <a:ext cx="501149" cy="63528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969" y="405533"/>
            <a:ext cx="4446974" cy="489905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3088" spc="-84" dirty="0"/>
              <a:t>Prioritize</a:t>
            </a:r>
            <a:r>
              <a:rPr sz="3088" spc="-199" dirty="0"/>
              <a:t> </a:t>
            </a:r>
            <a:r>
              <a:rPr sz="3088" spc="-124" dirty="0"/>
              <a:t>strategies</a:t>
            </a:r>
            <a:endParaRPr sz="3088" dirty="0"/>
          </a:p>
        </p:txBody>
      </p:sp>
      <p:sp>
        <p:nvSpPr>
          <p:cNvPr id="3" name="object 3"/>
          <p:cNvSpPr/>
          <p:nvPr/>
        </p:nvSpPr>
        <p:spPr>
          <a:xfrm>
            <a:off x="1037969" y="1223319"/>
            <a:ext cx="10132539" cy="543697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9835978" y="405534"/>
            <a:ext cx="1519881" cy="114739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9432246" y="984786"/>
            <a:ext cx="1007409" cy="1008529"/>
          </a:xfrm>
          <a:custGeom>
            <a:avLst/>
            <a:gdLst/>
            <a:ahLst/>
            <a:cxnLst/>
            <a:rect l="l" t="t" r="r" b="b"/>
            <a:pathLst>
              <a:path w="1141729" h="1143000">
                <a:moveTo>
                  <a:pt x="0" y="0"/>
                </a:moveTo>
                <a:lnTo>
                  <a:pt x="1141593" y="0"/>
                </a:lnTo>
                <a:lnTo>
                  <a:pt x="1141593" y="1142901"/>
                </a:lnTo>
                <a:lnTo>
                  <a:pt x="0" y="1142901"/>
                </a:lnTo>
                <a:lnTo>
                  <a:pt x="0" y="0"/>
                </a:lnTo>
                <a:close/>
              </a:path>
            </a:pathLst>
          </a:custGeom>
          <a:ln w="102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8864984" y="984785"/>
            <a:ext cx="567578" cy="568138"/>
          </a:xfrm>
          <a:custGeom>
            <a:avLst/>
            <a:gdLst/>
            <a:ahLst/>
            <a:cxnLst/>
            <a:rect l="l" t="t" r="r" b="b"/>
            <a:pathLst>
              <a:path w="643254" h="643889">
                <a:moveTo>
                  <a:pt x="0" y="0"/>
                </a:moveTo>
                <a:lnTo>
                  <a:pt x="642898" y="0"/>
                </a:lnTo>
                <a:lnTo>
                  <a:pt x="642898" y="643634"/>
                </a:lnTo>
                <a:lnTo>
                  <a:pt x="0" y="643634"/>
                </a:lnTo>
                <a:lnTo>
                  <a:pt x="0" y="0"/>
                </a:lnTo>
                <a:close/>
              </a:path>
            </a:pathLst>
          </a:custGeom>
          <a:ln w="102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0382D-AE73-AB76-810B-882F35BC8A76}"/>
              </a:ext>
            </a:extLst>
          </p:cNvPr>
          <p:cNvSpPr txBox="1"/>
          <p:nvPr/>
        </p:nvSpPr>
        <p:spPr>
          <a:xfrm>
            <a:off x="5888359" y="472550"/>
            <a:ext cx="335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https://prismtool.org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86C11-8C0A-442C-A523-40C9D230B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02" y="0"/>
            <a:ext cx="1205788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FB87C"/>
              </a:highlight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2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Future Directions for PRISM Research and Practice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FB87C"/>
              </a:highlight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6F82894-ED25-6DEB-6B1F-1AFCCCF09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224876"/>
              </p:ext>
            </p:extLst>
          </p:nvPr>
        </p:nvGraphicFramePr>
        <p:xfrm>
          <a:off x="855386" y="1667071"/>
          <a:ext cx="10666758" cy="425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443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EED118-E0E5-97BF-1D60-B3F9A6A96C93}"/>
              </a:ext>
            </a:extLst>
          </p:cNvPr>
          <p:cNvSpPr/>
          <p:nvPr/>
        </p:nvSpPr>
        <p:spPr>
          <a:xfrm>
            <a:off x="0" y="9524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8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FB87C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4BA0-6996-4A32-8047-68D1EBA54F30}"/>
              </a:ext>
            </a:extLst>
          </p:cNvPr>
          <p:cNvSpPr txBox="1"/>
          <p:nvPr/>
        </p:nvSpPr>
        <p:spPr>
          <a:xfrm>
            <a:off x="539919" y="872988"/>
            <a:ext cx="113173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(Russ’s RE-AIM/PRISM perspective)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2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Issues in Pragmatic Trials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FB87C"/>
              </a:highlight>
            </a:endParaRP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F49D4D5-F38C-9F22-1C97-541022FB7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182187"/>
              </p:ext>
            </p:extLst>
          </p:nvPr>
        </p:nvGraphicFramePr>
        <p:xfrm>
          <a:off x="994833" y="1466850"/>
          <a:ext cx="10202334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5472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10B70-C372-4B41-B2AD-6EFB3EDBD8A3}"/>
              </a:ext>
            </a:extLst>
          </p:cNvPr>
          <p:cNvSpPr txBox="1"/>
          <p:nvPr/>
        </p:nvSpPr>
        <p:spPr>
          <a:xfrm>
            <a:off x="705097" y="191079"/>
            <a:ext cx="10781805" cy="765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000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Evolution of RE-AIM -&gt; PRISM: Lessons Learned</a:t>
            </a:r>
          </a:p>
        </p:txBody>
      </p:sp>
      <p:pic>
        <p:nvPicPr>
          <p:cNvPr id="18" name="Graphic 17" descr="Group Brainstorm">
            <a:extLst>
              <a:ext uri="{FF2B5EF4-FFF2-40B4-BE49-F238E27FC236}">
                <a16:creationId xmlns:a16="http://schemas.microsoft.com/office/drawing/2014/main" id="{4DA7448C-8A9D-4512-82D9-75652B4A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3230329" cy="3568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D7221-9C9F-486F-98B7-707B2A4360EC}"/>
              </a:ext>
            </a:extLst>
          </p:cNvPr>
          <p:cNvSpPr txBox="1"/>
          <p:nvPr/>
        </p:nvSpPr>
        <p:spPr>
          <a:xfrm>
            <a:off x="3906983" y="6175169"/>
            <a:ext cx="828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Glasgow et al.  RE-AIM Planning and Evaluation Framework:  Adapting to New Science and Practice with a 20-Year Review.  </a:t>
            </a:r>
            <a:r>
              <a:rPr lang="en-US" sz="1600" i="1" dirty="0"/>
              <a:t>Front Public Health.  </a:t>
            </a:r>
            <a:r>
              <a:rPr lang="en-US" sz="1600" dirty="0"/>
              <a:t>2019;7:64.</a:t>
            </a:r>
          </a:p>
        </p:txBody>
      </p:sp>
      <p:graphicFrame>
        <p:nvGraphicFramePr>
          <p:cNvPr id="20" name="TextBox 1">
            <a:extLst>
              <a:ext uri="{FF2B5EF4-FFF2-40B4-BE49-F238E27FC236}">
                <a16:creationId xmlns:a16="http://schemas.microsoft.com/office/drawing/2014/main" id="{EEBC9E28-3DCB-90E7-46E9-EA1A6BAC5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586362"/>
              </p:ext>
            </p:extLst>
          </p:nvPr>
        </p:nvGraphicFramePr>
        <p:xfrm>
          <a:off x="3906983" y="439386"/>
          <a:ext cx="7946692" cy="606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87513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3399B1-BAAD-4C22-B58F-481505CC2B8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CD921-3132-4B1B-B4D0-66D087F65349}"/>
              </a:ext>
            </a:extLst>
          </p:cNvPr>
          <p:cNvSpPr txBox="1"/>
          <p:nvPr/>
        </p:nvSpPr>
        <p:spPr>
          <a:xfrm>
            <a:off x="311086" y="433633"/>
            <a:ext cx="7423214" cy="2458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And Remember:</a:t>
            </a:r>
            <a:r>
              <a:rPr kumimoji="0" lang="en-US" sz="22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20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All Models (and Methods) Are Wrong…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Some Are Useful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619EBB-7EE0-4513-92CE-F827CD72E06E}"/>
              </a:ext>
            </a:extLst>
          </p:cNvPr>
          <p:cNvSpPr/>
          <p:nvPr/>
        </p:nvSpPr>
        <p:spPr>
          <a:xfrm>
            <a:off x="6696075" y="-57150"/>
            <a:ext cx="8902180" cy="8771757"/>
          </a:xfrm>
          <a:prstGeom prst="ellips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02D507-233F-4533-8611-1A4D9BDBFF0C}"/>
              </a:ext>
            </a:extLst>
          </p:cNvPr>
          <p:cNvSpPr txBox="1">
            <a:spLocks/>
          </p:cNvSpPr>
          <p:nvPr/>
        </p:nvSpPr>
        <p:spPr bwMode="auto">
          <a:xfrm>
            <a:off x="1797828" y="4188337"/>
            <a:ext cx="4031472" cy="1879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“To every complex question,</a:t>
            </a:r>
          </a:p>
          <a:p>
            <a:pPr marL="114300"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there is a simple answer…</a:t>
            </a:r>
          </a:p>
          <a:p>
            <a:pPr marL="114300"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and it is wrong.”</a:t>
            </a:r>
          </a:p>
          <a:p>
            <a:pPr marL="11430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kumimoji="0" lang="en-US" alt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~H. L. Mencken</a:t>
            </a:r>
          </a:p>
        </p:txBody>
      </p:sp>
    </p:spTree>
    <p:extLst>
      <p:ext uri="{BB962C8B-B14F-4D97-AF65-F5344CB8AC3E}">
        <p14:creationId xmlns:p14="http://schemas.microsoft.com/office/powerpoint/2010/main" val="2126312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latin typeface="+mj-lt"/>
                <a:ea typeface="+mj-ea"/>
                <a:cs typeface="+mj-cs"/>
              </a:rPr>
              <a:t>Questions and Comments</a:t>
            </a:r>
          </a:p>
        </p:txBody>
      </p:sp>
      <p:pic>
        <p:nvPicPr>
          <p:cNvPr id="4" name="Content Placeholder 3" descr="Chandrakasem Researchers Community: Chandrakasem Rajabhat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001616"/>
            <a:ext cx="6780700" cy="48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681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1C7FE1-5943-4D4D-B5F4-DE25D75941DD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7BDD8-8641-8841-9B92-E853C2D4F027}"/>
              </a:ext>
            </a:extLst>
          </p:cNvPr>
          <p:cNvSpPr/>
          <p:nvPr/>
        </p:nvSpPr>
        <p:spPr>
          <a:xfrm>
            <a:off x="1" y="1455005"/>
            <a:ext cx="9236763" cy="1443545"/>
          </a:xfrm>
          <a:prstGeom prst="rect">
            <a:avLst/>
          </a:prstGeom>
          <a:solidFill>
            <a:srgbClr val="CFB87C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4D204A-4FCA-0344-A580-1895CAC5DF14}"/>
              </a:ext>
            </a:extLst>
          </p:cNvPr>
          <p:cNvSpPr txBox="1">
            <a:spLocks/>
          </p:cNvSpPr>
          <p:nvPr/>
        </p:nvSpPr>
        <p:spPr>
          <a:xfrm>
            <a:off x="200438" y="1464526"/>
            <a:ext cx="9144000" cy="14435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Thank you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C19C29-F206-A74F-A2B5-7A04A5F61F07}"/>
              </a:ext>
            </a:extLst>
          </p:cNvPr>
          <p:cNvSpPr txBox="1">
            <a:spLocks/>
          </p:cNvSpPr>
          <p:nvPr/>
        </p:nvSpPr>
        <p:spPr>
          <a:xfrm>
            <a:off x="2408274" y="2191008"/>
            <a:ext cx="8011245" cy="374078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Russell E. Glasgow, PhD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russell.glasgow@cuanschutz.edu</a:t>
            </a:r>
            <a:endParaRPr lang="en-US" sz="2800" u="sng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2800" b="0" i="0" u="sng" dirty="0">
                <a:solidFill>
                  <a:srgbClr val="663399"/>
                </a:solidFill>
                <a:effectLst/>
                <a:latin typeface="Times New Roman" panose="02020603050405020304" pitchFamily="18" charset="0"/>
                <a:hlinkClick r:id="rId4" tooltip="https://bit.ly/2BnJzuk"/>
              </a:rPr>
              <a:t>https://bit.ly/2BnJzuk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Twitter: @RussGlasgow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5C39D-A820-464D-A297-411ED5D40B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913" y="1433231"/>
            <a:ext cx="1457737" cy="658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3EF3B-FD0C-42BA-A136-F7E8463130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89" y="199618"/>
            <a:ext cx="3114261" cy="8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2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52F939-224B-49F5-97BD-F38DA029ABA4}"/>
              </a:ext>
            </a:extLst>
          </p:cNvPr>
          <p:cNvSpPr/>
          <p:nvPr/>
        </p:nvSpPr>
        <p:spPr>
          <a:xfrm>
            <a:off x="104459" y="1099930"/>
            <a:ext cx="7197294" cy="4803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DE9DC-0D52-43AB-B074-CB9E03A8EAE1}"/>
              </a:ext>
            </a:extLst>
          </p:cNvPr>
          <p:cNvSpPr txBox="1"/>
          <p:nvPr/>
        </p:nvSpPr>
        <p:spPr>
          <a:xfrm>
            <a:off x="2359948" y="1099930"/>
            <a:ext cx="27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Contextual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B7C86-D609-4A46-9FC5-77604EA2BD43}"/>
              </a:ext>
            </a:extLst>
          </p:cNvPr>
          <p:cNvSpPr/>
          <p:nvPr/>
        </p:nvSpPr>
        <p:spPr>
          <a:xfrm>
            <a:off x="250233" y="1469263"/>
            <a:ext cx="6910400" cy="52426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and Sustainability Infrastructure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6DEB9-46A0-4682-9AB9-F7A8E573BC2C}"/>
              </a:ext>
            </a:extLst>
          </p:cNvPr>
          <p:cNvSpPr/>
          <p:nvPr/>
        </p:nvSpPr>
        <p:spPr>
          <a:xfrm>
            <a:off x="256859" y="5266011"/>
            <a:ext cx="6910400" cy="52426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External Environment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95334A-7D29-4138-A86D-5CBC8B86BA5E}"/>
              </a:ext>
            </a:extLst>
          </p:cNvPr>
          <p:cNvSpPr/>
          <p:nvPr/>
        </p:nvSpPr>
        <p:spPr>
          <a:xfrm>
            <a:off x="256859" y="2569170"/>
            <a:ext cx="2993676" cy="2092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87BD9D-2E6E-46A4-A5FA-5B12FE26DD84}"/>
              </a:ext>
            </a:extLst>
          </p:cNvPr>
          <p:cNvSpPr/>
          <p:nvPr/>
        </p:nvSpPr>
        <p:spPr>
          <a:xfrm>
            <a:off x="4166957" y="2569170"/>
            <a:ext cx="2993676" cy="2092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E4E38-9AF7-4FE2-8E9F-0614E43FDDD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753697" y="2024345"/>
            <a:ext cx="0" cy="54482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6902C3-BCB2-4CCF-85EE-9B74419AECF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663795" y="2010556"/>
            <a:ext cx="0" cy="558614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8F011C-4308-4F88-A513-9902C32A992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753697" y="4661360"/>
            <a:ext cx="0" cy="6046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9871D8-9BA7-4111-8D8F-9069BD46D97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663795" y="4661360"/>
            <a:ext cx="0" cy="57383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072669-200A-42EF-B6E7-712126A50E78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3250535" y="3615265"/>
            <a:ext cx="916422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D44DD2-3A09-45BF-BF39-A010AC42422B}"/>
              </a:ext>
            </a:extLst>
          </p:cNvPr>
          <p:cNvSpPr/>
          <p:nvPr/>
        </p:nvSpPr>
        <p:spPr>
          <a:xfrm>
            <a:off x="7796714" y="2387548"/>
            <a:ext cx="1909871" cy="222809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Implementation Strategies</a:t>
            </a:r>
          </a:p>
          <a:p>
            <a:pPr algn="ctr"/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(aligned with context and intervention)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B0578C-BC2B-4C14-8706-08C10674A6B8}"/>
              </a:ext>
            </a:extLst>
          </p:cNvPr>
          <p:cNvSpPr/>
          <p:nvPr/>
        </p:nvSpPr>
        <p:spPr>
          <a:xfrm>
            <a:off x="10201546" y="1993561"/>
            <a:ext cx="1909871" cy="30349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Implementation Outcomes</a:t>
            </a:r>
          </a:p>
          <a:p>
            <a:pPr algn="ctr"/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ffectiveness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doption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mplementation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aintenance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DF911A-1AA7-45DD-A1A2-8ABF331CA27A}"/>
              </a:ext>
            </a:extLst>
          </p:cNvPr>
          <p:cNvCxnSpPr>
            <a:cxnSpLocks/>
            <a:stCxn id="19" idx="1"/>
            <a:endCxn id="3" idx="3"/>
          </p:cNvCxnSpPr>
          <p:nvPr/>
        </p:nvCxnSpPr>
        <p:spPr>
          <a:xfrm flipH="1">
            <a:off x="7301753" y="3501595"/>
            <a:ext cx="494961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6BE67E-C31F-4FC9-8B22-86ED5225CFD8}"/>
              </a:ext>
            </a:extLst>
          </p:cNvPr>
          <p:cNvCxnSpPr>
            <a:cxnSpLocks/>
            <a:stCxn id="34" idx="1"/>
            <a:endCxn id="19" idx="3"/>
          </p:cNvCxnSpPr>
          <p:nvPr/>
        </p:nvCxnSpPr>
        <p:spPr>
          <a:xfrm flipH="1" flipV="1">
            <a:off x="9706585" y="3501595"/>
            <a:ext cx="494961" cy="9457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DB0BCD0-C32B-4D3C-851F-46D22C597413}"/>
              </a:ext>
            </a:extLst>
          </p:cNvPr>
          <p:cNvSpPr txBox="1"/>
          <p:nvPr/>
        </p:nvSpPr>
        <p:spPr>
          <a:xfrm>
            <a:off x="1023555" y="2551505"/>
            <a:ext cx="14590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925443-77E1-43A8-966C-A1CEA63D363E}"/>
              </a:ext>
            </a:extLst>
          </p:cNvPr>
          <p:cNvSpPr txBox="1"/>
          <p:nvPr/>
        </p:nvSpPr>
        <p:spPr>
          <a:xfrm>
            <a:off x="4356392" y="2551505"/>
            <a:ext cx="26148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on Intervention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0B1C7C-76A0-442B-BBAB-4B6026DE02DF}"/>
              </a:ext>
            </a:extLst>
          </p:cNvPr>
          <p:cNvCxnSpPr>
            <a:cxnSpLocks/>
          </p:cNvCxnSpPr>
          <p:nvPr/>
        </p:nvCxnSpPr>
        <p:spPr>
          <a:xfrm>
            <a:off x="1753697" y="2874618"/>
            <a:ext cx="0" cy="177130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3F4832-1D0A-44F4-994F-3854E306B8C6}"/>
              </a:ext>
            </a:extLst>
          </p:cNvPr>
          <p:cNvCxnSpPr>
            <a:cxnSpLocks/>
          </p:cNvCxnSpPr>
          <p:nvPr/>
        </p:nvCxnSpPr>
        <p:spPr>
          <a:xfrm>
            <a:off x="5660410" y="2874618"/>
            <a:ext cx="0" cy="177130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806CFCC-799B-4E62-B138-0202D5BF5EC2}"/>
              </a:ext>
            </a:extLst>
          </p:cNvPr>
          <p:cNvSpPr txBox="1"/>
          <p:nvPr/>
        </p:nvSpPr>
        <p:spPr>
          <a:xfrm>
            <a:off x="4238395" y="2838422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4B3A51-FA56-4282-A1A0-7DFB36572D80}"/>
              </a:ext>
            </a:extLst>
          </p:cNvPr>
          <p:cNvSpPr txBox="1"/>
          <p:nvPr/>
        </p:nvSpPr>
        <p:spPr>
          <a:xfrm>
            <a:off x="338143" y="2838422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40D25A-F485-44A2-BAED-BAFFC5F5BA6B}"/>
              </a:ext>
            </a:extLst>
          </p:cNvPr>
          <p:cNvSpPr txBox="1"/>
          <p:nvPr/>
        </p:nvSpPr>
        <p:spPr>
          <a:xfrm>
            <a:off x="2089828" y="283842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12E2F-53AE-4DB6-A7CB-DB40D886998D}"/>
              </a:ext>
            </a:extLst>
          </p:cNvPr>
          <p:cNvSpPr txBox="1"/>
          <p:nvPr/>
        </p:nvSpPr>
        <p:spPr>
          <a:xfrm>
            <a:off x="6037254" y="283842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0728A3-8FC8-4E09-8416-C94CF77360AF}"/>
              </a:ext>
            </a:extLst>
          </p:cNvPr>
          <p:cNvSpPr/>
          <p:nvPr/>
        </p:nvSpPr>
        <p:spPr>
          <a:xfrm>
            <a:off x="312974" y="3194641"/>
            <a:ext cx="1384609" cy="1384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ACE5F1F-D645-4E78-B74F-A3948565D2F8}"/>
              </a:ext>
            </a:extLst>
          </p:cNvPr>
          <p:cNvSpPr/>
          <p:nvPr/>
        </p:nvSpPr>
        <p:spPr>
          <a:xfrm>
            <a:off x="441095" y="3450883"/>
            <a:ext cx="1128366" cy="11283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5B7D5A7-8179-47EE-BEAF-70DC0E76E5CC}"/>
              </a:ext>
            </a:extLst>
          </p:cNvPr>
          <p:cNvSpPr/>
          <p:nvPr/>
        </p:nvSpPr>
        <p:spPr>
          <a:xfrm>
            <a:off x="548671" y="3666036"/>
            <a:ext cx="913214" cy="913214"/>
          </a:xfrm>
          <a:prstGeom prst="ellipse">
            <a:avLst/>
          </a:prstGeom>
          <a:solidFill>
            <a:srgbClr val="82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F765A4D-1C08-4D1C-BEB2-60E6A454B63D}"/>
              </a:ext>
            </a:extLst>
          </p:cNvPr>
          <p:cNvSpPr/>
          <p:nvPr/>
        </p:nvSpPr>
        <p:spPr>
          <a:xfrm>
            <a:off x="4221379" y="3194641"/>
            <a:ext cx="1384609" cy="1384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24913F-C024-4AF1-81F1-3F88C93D3CE6}"/>
              </a:ext>
            </a:extLst>
          </p:cNvPr>
          <p:cNvSpPr/>
          <p:nvPr/>
        </p:nvSpPr>
        <p:spPr>
          <a:xfrm>
            <a:off x="4349500" y="3450884"/>
            <a:ext cx="1128366" cy="11283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5246ACA-C6FA-4575-A08A-817D46EA9216}"/>
              </a:ext>
            </a:extLst>
          </p:cNvPr>
          <p:cNvSpPr/>
          <p:nvPr/>
        </p:nvSpPr>
        <p:spPr>
          <a:xfrm>
            <a:off x="4457076" y="3666037"/>
            <a:ext cx="913214" cy="913214"/>
          </a:xfrm>
          <a:prstGeom prst="ellipse">
            <a:avLst/>
          </a:prstGeom>
          <a:solidFill>
            <a:srgbClr val="82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0DFEBEF-6F67-4425-B0C6-1FFC84BAB595}"/>
              </a:ext>
            </a:extLst>
          </p:cNvPr>
          <p:cNvSpPr/>
          <p:nvPr/>
        </p:nvSpPr>
        <p:spPr>
          <a:xfrm>
            <a:off x="5719110" y="3226863"/>
            <a:ext cx="1384609" cy="1384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3D0BCF-5984-44C7-B9EF-7B0BAC39B166}"/>
              </a:ext>
            </a:extLst>
          </p:cNvPr>
          <p:cNvSpPr/>
          <p:nvPr/>
        </p:nvSpPr>
        <p:spPr>
          <a:xfrm>
            <a:off x="1812138" y="3190105"/>
            <a:ext cx="1384609" cy="1384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AAD28FF-348F-4DAF-862C-DD0C9DC49FEF}"/>
              </a:ext>
            </a:extLst>
          </p:cNvPr>
          <p:cNvSpPr/>
          <p:nvPr/>
        </p:nvSpPr>
        <p:spPr>
          <a:xfrm>
            <a:off x="1990029" y="3549906"/>
            <a:ext cx="1024808" cy="10248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588E34-93EE-4CB1-89B1-E8192CD7CA4B}"/>
              </a:ext>
            </a:extLst>
          </p:cNvPr>
          <p:cNvSpPr txBox="1"/>
          <p:nvPr/>
        </p:nvSpPr>
        <p:spPr>
          <a:xfrm>
            <a:off x="636427" y="321356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0E9E47-F72E-4184-ACC6-5613A344CE2F}"/>
              </a:ext>
            </a:extLst>
          </p:cNvPr>
          <p:cNvSpPr txBox="1"/>
          <p:nvPr/>
        </p:nvSpPr>
        <p:spPr>
          <a:xfrm>
            <a:off x="4528549" y="3190423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4CDCDB-5050-44F5-8B4E-D7C23C80592D}"/>
              </a:ext>
            </a:extLst>
          </p:cNvPr>
          <p:cNvSpPr txBox="1"/>
          <p:nvPr/>
        </p:nvSpPr>
        <p:spPr>
          <a:xfrm>
            <a:off x="574187" y="348052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226148-9125-4C7A-A10E-BA3B154A8801}"/>
              </a:ext>
            </a:extLst>
          </p:cNvPr>
          <p:cNvSpPr txBox="1"/>
          <p:nvPr/>
        </p:nvSpPr>
        <p:spPr>
          <a:xfrm>
            <a:off x="4480711" y="346907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4CC579-A79A-449F-A134-87585AEC03E6}"/>
              </a:ext>
            </a:extLst>
          </p:cNvPr>
          <p:cNvSpPr txBox="1"/>
          <p:nvPr/>
        </p:nvSpPr>
        <p:spPr>
          <a:xfrm>
            <a:off x="759492" y="3946061"/>
            <a:ext cx="499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29A682-82D5-4B5E-8813-F9BA9BCE8F12}"/>
              </a:ext>
            </a:extLst>
          </p:cNvPr>
          <p:cNvSpPr txBox="1"/>
          <p:nvPr/>
        </p:nvSpPr>
        <p:spPr>
          <a:xfrm>
            <a:off x="4643527" y="3960469"/>
            <a:ext cx="499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CA72105-C5A0-432A-8020-F193459C8F74}"/>
              </a:ext>
            </a:extLst>
          </p:cNvPr>
          <p:cNvSpPr/>
          <p:nvPr/>
        </p:nvSpPr>
        <p:spPr>
          <a:xfrm>
            <a:off x="5896107" y="3579851"/>
            <a:ext cx="1024808" cy="10248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8E79E5-5719-4D35-9827-25F79A78B844}"/>
              </a:ext>
            </a:extLst>
          </p:cNvPr>
          <p:cNvSpPr txBox="1"/>
          <p:nvPr/>
        </p:nvSpPr>
        <p:spPr>
          <a:xfrm>
            <a:off x="2078165" y="3137924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Family/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Caregiver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91730FB-3D03-4A6E-B8E4-8CE7E2BCA076}"/>
              </a:ext>
            </a:extLst>
          </p:cNvPr>
          <p:cNvSpPr txBox="1"/>
          <p:nvPr/>
        </p:nvSpPr>
        <p:spPr>
          <a:xfrm>
            <a:off x="6008647" y="3164936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Family/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Caregiver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9BA9310-D125-482F-8A37-D587ACD9C045}"/>
              </a:ext>
            </a:extLst>
          </p:cNvPr>
          <p:cNvSpPr txBox="1"/>
          <p:nvPr/>
        </p:nvSpPr>
        <p:spPr>
          <a:xfrm>
            <a:off x="2086778" y="3906303"/>
            <a:ext cx="83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E34B88-722D-423F-B83C-B2AAED1BC841}"/>
              </a:ext>
            </a:extLst>
          </p:cNvPr>
          <p:cNvSpPr txBox="1"/>
          <p:nvPr/>
        </p:nvSpPr>
        <p:spPr>
          <a:xfrm>
            <a:off x="5993172" y="3907601"/>
            <a:ext cx="83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9DE559C-C690-4777-8232-529521B51B2A}"/>
              </a:ext>
            </a:extLst>
          </p:cNvPr>
          <p:cNvCxnSpPr>
            <a:cxnSpLocks/>
          </p:cNvCxnSpPr>
          <p:nvPr/>
        </p:nvCxnSpPr>
        <p:spPr>
          <a:xfrm flipH="1" flipV="1">
            <a:off x="7313035" y="1874078"/>
            <a:ext cx="688851" cy="501468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25088CF-46C9-47F5-BAD2-6346C54B0550}"/>
              </a:ext>
            </a:extLst>
          </p:cNvPr>
          <p:cNvCxnSpPr>
            <a:cxnSpLocks/>
          </p:cNvCxnSpPr>
          <p:nvPr/>
        </p:nvCxnSpPr>
        <p:spPr>
          <a:xfrm flipH="1">
            <a:off x="7341319" y="4645919"/>
            <a:ext cx="660568" cy="58927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70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4AD9D5-ACDE-4195-931E-DC1020DD2AB0}"/>
              </a:ext>
            </a:extLst>
          </p:cNvPr>
          <p:cNvGraphicFramePr>
            <a:graphicFrameLocks noGrp="1"/>
          </p:cNvGraphicFramePr>
          <p:nvPr/>
        </p:nvGraphicFramePr>
        <p:xfrm>
          <a:off x="131380" y="115834"/>
          <a:ext cx="11929239" cy="662633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02742">
                  <a:extLst>
                    <a:ext uri="{9D8B030D-6E8A-4147-A177-3AD203B41FA5}">
                      <a16:colId xmlns:a16="http://schemas.microsoft.com/office/drawing/2014/main" val="3687066017"/>
                    </a:ext>
                  </a:extLst>
                </a:gridCol>
                <a:gridCol w="2531394">
                  <a:extLst>
                    <a:ext uri="{9D8B030D-6E8A-4147-A177-3AD203B41FA5}">
                      <a16:colId xmlns:a16="http://schemas.microsoft.com/office/drawing/2014/main" val="2425949751"/>
                    </a:ext>
                  </a:extLst>
                </a:gridCol>
                <a:gridCol w="2531394">
                  <a:extLst>
                    <a:ext uri="{9D8B030D-6E8A-4147-A177-3AD203B41FA5}">
                      <a16:colId xmlns:a16="http://schemas.microsoft.com/office/drawing/2014/main" val="287826182"/>
                    </a:ext>
                  </a:extLst>
                </a:gridCol>
                <a:gridCol w="2531394">
                  <a:extLst>
                    <a:ext uri="{9D8B030D-6E8A-4147-A177-3AD203B41FA5}">
                      <a16:colId xmlns:a16="http://schemas.microsoft.com/office/drawing/2014/main" val="2939590257"/>
                    </a:ext>
                  </a:extLst>
                </a:gridCol>
                <a:gridCol w="2532315">
                  <a:extLst>
                    <a:ext uri="{9D8B030D-6E8A-4147-A177-3AD203B41FA5}">
                      <a16:colId xmlns:a16="http://schemas.microsoft.com/office/drawing/2014/main" val="506272361"/>
                    </a:ext>
                  </a:extLst>
                </a:gridCol>
              </a:tblGrid>
              <a:tr h="25644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TITLE: Rapid, Rigorous, Patient-centered Program (R2P2)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24145"/>
                  </a:ext>
                </a:extLst>
              </a:tr>
              <a:tr h="384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Partner Engagement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Aim 1: Design Intervention &amp; Strategy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Aim 2: Implement &amp; Test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Aim 3: Sustain, Scale, &amp; Disseminate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2404761079"/>
                  </a:ext>
                </a:extLst>
              </a:tr>
              <a:tr h="4598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Timeline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Pre-project-2 months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0-6 months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6-18 months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18-24 months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 anchor="ctr"/>
                </a:tc>
                <a:extLst>
                  <a:ext uri="{0D108BD9-81ED-4DB2-BD59-A6C34878D82A}">
                    <a16:rowId xmlns:a16="http://schemas.microsoft.com/office/drawing/2014/main" val="1258418767"/>
                  </a:ext>
                </a:extLst>
              </a:tr>
              <a:tr h="21736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Meta-goals for the AAI center.  What are our key research questions to inform the field?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What is the most efficient way to meaningfully engage partners?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Which perspectives are essential?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What is the right balance of partners?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How do we assess time, cost and quality of engagement? 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How rapidly can we design the intervention? Where can we speed up without losing rigor?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What training and resources are required for rapid design?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How to best enhance equitable access and impact?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How to rapidly assess and address dynamic context?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What pragmatic designs can be done efficiently?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How to rapidly produce meaningful and equitable results?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What are efficient ways to record and analyze adaptations?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How do we develop, evaluate, and adapt key sustainment messages?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How do we communicate replication costs?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What organization and individual influencers will help most to disseminate?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2807907462"/>
                  </a:ext>
                </a:extLst>
              </a:tr>
              <a:tr h="6688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Key objectives for this phase of the project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Ensure engagement of the essential perspectives/users in all phases of the project.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Rapidly and iteratively design the intervention and implementation strategies.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Conduct a moderate-sized pragmatic study assessing implementation and patient-centered outcomes.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Develop a dissemination strategy and sustainability plan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1744142592"/>
                  </a:ext>
                </a:extLst>
              </a:tr>
              <a:tr h="21736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Required elements or functions for all projects (will take different forms, as appropriate to project)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>
                          <a:effectLst/>
                        </a:rPr>
                        <a:t>Invite multi-perspective partner group 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>
                          <a:effectLst/>
                        </a:rPr>
                        <a:t>Select and implement process for engagement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>
                          <a:effectLst/>
                        </a:rPr>
                        <a:t>Assess level and cost of engagement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 dirty="0">
                          <a:effectLst/>
                        </a:rPr>
                        <a:t>Define Key functions of the intervention and implementation strategies and optional forms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 dirty="0">
                          <a:effectLst/>
                        </a:rPr>
                        <a:t>Develop a logic model including context, imp. strategies and outcomes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 dirty="0">
                          <a:effectLst/>
                        </a:rPr>
                        <a:t>Conduct an iterative, user-centered design process. 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 dirty="0">
                          <a:effectLst/>
                        </a:rPr>
                        <a:t>Design and conduct a pragmatic trial that assesses the following: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RE-AIM Implementation outcomes (RE-AIM) including costs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Context and adaptations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 dirty="0">
                          <a:effectLst/>
                        </a:rPr>
                        <a:t>Pt. centered impact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 dirty="0">
                          <a:effectLst/>
                        </a:rPr>
                        <a:t>Design a social marketing campaign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 dirty="0">
                          <a:effectLst/>
                        </a:rPr>
                        <a:t>Develop sustainment guidance materials for participating settings and adaptation guide for new sites.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kern="100" dirty="0">
                          <a:effectLst/>
                        </a:rPr>
                        <a:t>Assess uptake of the intervention.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2" marR="52592" marT="0" marB="0"/>
                </a:tc>
                <a:extLst>
                  <a:ext uri="{0D108BD9-81ED-4DB2-BD59-A6C34878D82A}">
                    <a16:rowId xmlns:a16="http://schemas.microsoft.com/office/drawing/2014/main" val="23526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84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07ED0-8EE9-4E46-B5A1-4E198F00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973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Rapid and Rigorous Accelerator Program Specific 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F62EB-999C-4967-BFC7-B12FF9FD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Rapidly and rigorously Design a host of tools to improve the patient-centeredness of care.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Rapidly and rigorously Implement &amp; Test interventions in real-world settings using pragmatic research- across multiple projects, problems, and settings.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Rapidly and rigorously Disseminate and Sustain project delivery and outcomes.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2C69C-F629-70B1-9F2F-B1BE565E8DEF}"/>
              </a:ext>
            </a:extLst>
          </p:cNvPr>
          <p:cNvSpPr txBox="1"/>
          <p:nvPr/>
        </p:nvSpPr>
        <p:spPr>
          <a:xfrm>
            <a:off x="914400" y="6241774"/>
            <a:ext cx="1085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University of Colorado Anschutz Accelerator Initiative Award 2024-2029</a:t>
            </a:r>
          </a:p>
        </p:txBody>
      </p:sp>
    </p:spTree>
    <p:extLst>
      <p:ext uri="{BB962C8B-B14F-4D97-AF65-F5344CB8AC3E}">
        <p14:creationId xmlns:p14="http://schemas.microsoft.com/office/powerpoint/2010/main" val="3211955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4F69-E258-794D-87E2-C58CFFFF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993" y="330013"/>
            <a:ext cx="8020050" cy="991937"/>
          </a:xfrm>
        </p:spPr>
        <p:txBody>
          <a:bodyPr vert="horz" wrap="square" lIns="0" tIns="67944" rIns="0" bIns="0" rtlCol="0" anchor="ctr">
            <a:spAutoFit/>
          </a:bodyPr>
          <a:lstStyle/>
          <a:p>
            <a:pPr marL="18415" marR="508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/>
              <a:t>Equity Issues in Evidence-Based Research: </a:t>
            </a:r>
            <a:br>
              <a:rPr lang="en-US" sz="3000" spc="-5" dirty="0"/>
            </a:br>
            <a:r>
              <a:rPr lang="en-US" sz="3000" b="1" i="1" spc="-5" dirty="0"/>
              <a:t>Evidence on What? </a:t>
            </a:r>
            <a:r>
              <a:rPr lang="en-US" sz="3000" spc="-5" dirty="0"/>
              <a:t>(take home point)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218F1-7EEC-754C-8201-466EA79F47C0}"/>
              </a:ext>
            </a:extLst>
          </p:cNvPr>
          <p:cNvSpPr txBox="1"/>
          <p:nvPr/>
        </p:nvSpPr>
        <p:spPr>
          <a:xfrm>
            <a:off x="1989581" y="1440767"/>
            <a:ext cx="8449818" cy="521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2600" dirty="0"/>
              <a:t>External Validity/Pragmatic Criteria, Often Ignored</a:t>
            </a:r>
            <a:endParaRPr lang="en-US" altLang="x-none" sz="2600" dirty="0">
              <a:ea typeface="MS PGothic" charset="-128"/>
            </a:endParaRP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dirty="0">
                <a:ea typeface="MS PGothic" charset="-128"/>
              </a:rPr>
              <a:t>Participant </a:t>
            </a:r>
            <a:r>
              <a:rPr lang="en-US" altLang="x-none" sz="2600" b="1" dirty="0">
                <a:ea typeface="MS PGothic" charset="-128"/>
              </a:rPr>
              <a:t>representativeness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Setting and staff </a:t>
            </a:r>
            <a:r>
              <a:rPr lang="en-US" altLang="x-none" sz="2600" dirty="0">
                <a:ea typeface="MS PGothic" charset="-128"/>
              </a:rPr>
              <a:t>representativeness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Multi-level context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Adaptation/change</a:t>
            </a:r>
            <a:r>
              <a:rPr lang="en-US" altLang="x-none" sz="2600" b="1" i="1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x-none" sz="2600" dirty="0">
                <a:ea typeface="MS PGothic" charset="-128"/>
              </a:rPr>
              <a:t>in intervention and implementation strategies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dirty="0">
                <a:ea typeface="MS PGothic" charset="-128"/>
              </a:rPr>
              <a:t>What outcomes for whom over what time period</a:t>
            </a:r>
            <a:endParaRPr lang="en-US" altLang="x-none" sz="2600" dirty="0">
              <a:solidFill>
                <a:schemeClr val="accent2">
                  <a:lumMod val="75000"/>
                </a:schemeClr>
              </a:solidFill>
              <a:ea typeface="MS PGothic" charset="-128"/>
            </a:endParaRP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Reasons for participation and drop out</a:t>
            </a:r>
          </a:p>
          <a:p>
            <a:pPr marL="342900" lvl="1">
              <a:spcBef>
                <a:spcPts val="675"/>
              </a:spcBef>
              <a:buClr>
                <a:schemeClr val="tx1"/>
              </a:buClr>
              <a:defRPr/>
            </a:pPr>
            <a:r>
              <a:rPr lang="en-US" altLang="x-none" sz="2600" b="1" dirty="0">
                <a:ea typeface="MS PGothic" charset="-128"/>
              </a:rPr>
              <a:t> </a:t>
            </a:r>
          </a:p>
          <a:p>
            <a:pPr marL="342900" lvl="1">
              <a:spcBef>
                <a:spcPts val="675"/>
              </a:spcBef>
              <a:buClr>
                <a:schemeClr val="tx1"/>
              </a:buClr>
              <a:defRPr/>
            </a:pPr>
            <a:r>
              <a:rPr lang="en-US" altLang="x-none" sz="2600" b="1" dirty="0">
                <a:ea typeface="MS PGothic" charset="-128"/>
              </a:rPr>
              <a:t>Bottom line: What works for whom, under what conditions, for what outcomes, how much does it cost</a:t>
            </a:r>
          </a:p>
        </p:txBody>
      </p:sp>
    </p:spTree>
    <p:extLst>
      <p:ext uri="{BB962C8B-B14F-4D97-AF65-F5344CB8AC3E}">
        <p14:creationId xmlns:p14="http://schemas.microsoft.com/office/powerpoint/2010/main" val="3719916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009033"/>
              </p:ext>
            </p:extLst>
          </p:nvPr>
        </p:nvGraphicFramePr>
        <p:xfrm>
          <a:off x="2057400" y="7620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07AC25-80D1-E041-B897-0409852D0A2F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-152400"/>
            <a:ext cx="8077200" cy="115593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spc="-5" dirty="0">
                <a:cs typeface="Arial" charset="0"/>
              </a:rPr>
              <a:t>Common Misconceptions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2895600" y="609600"/>
            <a:ext cx="6705600" cy="5791200"/>
          </a:xfrm>
          <a:prstGeom prst="noSmoking">
            <a:avLst>
              <a:gd name="adj" fmla="val 6414"/>
            </a:avLst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400800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video of Dr. Holtrop discussing: </a:t>
            </a:r>
            <a:r>
              <a:rPr lang="en-US" dirty="0">
                <a:solidFill>
                  <a:schemeClr val="accent1"/>
                </a:solidFill>
              </a:rPr>
              <a:t>re-aim.org/resources-and-tools/recommended-re-aim-slides/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1" y="5638801"/>
            <a:ext cx="1480004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">
            <a:extLst>
              <a:ext uri="{FF2B5EF4-FFF2-40B4-BE49-F238E27FC236}">
                <a16:creationId xmlns:a16="http://schemas.microsoft.com/office/drawing/2014/main" id="{93BB1916-4932-46D3-9C4F-C2D283CB21DB}"/>
              </a:ext>
            </a:extLst>
          </p:cNvPr>
          <p:cNvSpPr/>
          <p:nvPr/>
        </p:nvSpPr>
        <p:spPr>
          <a:xfrm>
            <a:off x="3212757" y="1099751"/>
            <a:ext cx="5931243" cy="4348550"/>
          </a:xfrm>
          <a:custGeom>
            <a:avLst/>
            <a:gdLst/>
            <a:ahLst/>
            <a:cxnLst/>
            <a:rect l="l" t="t" r="r" b="b"/>
            <a:pathLst>
              <a:path w="7341870" h="1940560">
                <a:moveTo>
                  <a:pt x="7192048" y="0"/>
                </a:moveTo>
                <a:lnTo>
                  <a:pt x="149364" y="0"/>
                </a:lnTo>
                <a:lnTo>
                  <a:pt x="102287" y="7646"/>
                </a:lnTo>
                <a:lnTo>
                  <a:pt x="61302" y="28915"/>
                </a:lnTo>
                <a:lnTo>
                  <a:pt x="28919" y="61296"/>
                </a:lnTo>
                <a:lnTo>
                  <a:pt x="7648" y="102282"/>
                </a:lnTo>
                <a:lnTo>
                  <a:pt x="0" y="149364"/>
                </a:lnTo>
                <a:lnTo>
                  <a:pt x="0" y="1790687"/>
                </a:lnTo>
                <a:lnTo>
                  <a:pt x="7648" y="1837769"/>
                </a:lnTo>
                <a:lnTo>
                  <a:pt x="28919" y="1878755"/>
                </a:lnTo>
                <a:lnTo>
                  <a:pt x="61302" y="1911136"/>
                </a:lnTo>
                <a:lnTo>
                  <a:pt x="102287" y="1932405"/>
                </a:lnTo>
                <a:lnTo>
                  <a:pt x="149364" y="1940052"/>
                </a:lnTo>
                <a:lnTo>
                  <a:pt x="7192048" y="1940052"/>
                </a:lnTo>
                <a:lnTo>
                  <a:pt x="7239130" y="1932405"/>
                </a:lnTo>
                <a:lnTo>
                  <a:pt x="7280115" y="1911136"/>
                </a:lnTo>
                <a:lnTo>
                  <a:pt x="7312497" y="1878755"/>
                </a:lnTo>
                <a:lnTo>
                  <a:pt x="7333765" y="1837769"/>
                </a:lnTo>
                <a:lnTo>
                  <a:pt x="7341412" y="1790687"/>
                </a:lnTo>
                <a:lnTo>
                  <a:pt x="7341412" y="149364"/>
                </a:lnTo>
                <a:lnTo>
                  <a:pt x="7333765" y="102282"/>
                </a:lnTo>
                <a:lnTo>
                  <a:pt x="7312497" y="61296"/>
                </a:lnTo>
                <a:lnTo>
                  <a:pt x="7280115" y="28915"/>
                </a:lnTo>
                <a:lnTo>
                  <a:pt x="7239130" y="7646"/>
                </a:lnTo>
                <a:lnTo>
                  <a:pt x="719204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marL="11206" algn="ctr">
              <a:spcBef>
                <a:spcPts val="88"/>
              </a:spcBef>
            </a:pPr>
            <a:r>
              <a:rPr lang="en-US" b="1" u="sng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 </a:t>
            </a:r>
            <a:r>
              <a:rPr lang="en-US" b="1" u="sng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</a:t>
            </a:r>
            <a:r>
              <a:rPr lang="en-US" b="1" u="sng" spc="-1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spc="-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8086590C-9D35-4F45-82BE-C5191C1AF5B7}"/>
              </a:ext>
            </a:extLst>
          </p:cNvPr>
          <p:cNvSpPr/>
          <p:nvPr/>
        </p:nvSpPr>
        <p:spPr>
          <a:xfrm>
            <a:off x="3761541" y="3602808"/>
            <a:ext cx="4388684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C49100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Strategies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346AFA87-7940-4B8D-B4A1-33363C4818C3}"/>
              </a:ext>
            </a:extLst>
          </p:cNvPr>
          <p:cNvSpPr/>
          <p:nvPr/>
        </p:nvSpPr>
        <p:spPr>
          <a:xfrm>
            <a:off x="3761542" y="3040671"/>
            <a:ext cx="4388684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Intervention, Program, or Policy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7EB539CE-BA3A-42F4-8573-98879AEEB455}"/>
              </a:ext>
            </a:extLst>
          </p:cNvPr>
          <p:cNvSpPr/>
          <p:nvPr/>
        </p:nvSpPr>
        <p:spPr>
          <a:xfrm>
            <a:off x="3740149" y="4157672"/>
            <a:ext cx="4410076" cy="1171419"/>
          </a:xfrm>
          <a:custGeom>
            <a:avLst/>
            <a:gdLst/>
            <a:ahLst/>
            <a:cxnLst/>
            <a:rect l="l" t="t" r="r" b="b"/>
            <a:pathLst>
              <a:path w="7329170" h="1940559">
                <a:moveTo>
                  <a:pt x="7179792" y="0"/>
                </a:moveTo>
                <a:lnTo>
                  <a:pt x="149237" y="0"/>
                </a:lnTo>
                <a:lnTo>
                  <a:pt x="102198" y="7641"/>
                </a:lnTo>
                <a:lnTo>
                  <a:pt x="61247" y="28892"/>
                </a:lnTo>
                <a:lnTo>
                  <a:pt x="28892" y="61247"/>
                </a:lnTo>
                <a:lnTo>
                  <a:pt x="7641" y="102198"/>
                </a:lnTo>
                <a:lnTo>
                  <a:pt x="0" y="149237"/>
                </a:lnTo>
                <a:lnTo>
                  <a:pt x="0" y="1790814"/>
                </a:lnTo>
                <a:lnTo>
                  <a:pt x="7641" y="1837853"/>
                </a:lnTo>
                <a:lnTo>
                  <a:pt x="28892" y="1878804"/>
                </a:lnTo>
                <a:lnTo>
                  <a:pt x="61247" y="1911159"/>
                </a:lnTo>
                <a:lnTo>
                  <a:pt x="102198" y="1932410"/>
                </a:lnTo>
                <a:lnTo>
                  <a:pt x="149237" y="1940052"/>
                </a:lnTo>
                <a:lnTo>
                  <a:pt x="7179792" y="1940052"/>
                </a:lnTo>
                <a:lnTo>
                  <a:pt x="7226832" y="1932410"/>
                </a:lnTo>
                <a:lnTo>
                  <a:pt x="7267782" y="1911159"/>
                </a:lnTo>
                <a:lnTo>
                  <a:pt x="7300137" y="1878804"/>
                </a:lnTo>
                <a:lnTo>
                  <a:pt x="7321389" y="1837853"/>
                </a:lnTo>
                <a:lnTo>
                  <a:pt x="7329030" y="1790814"/>
                </a:lnTo>
                <a:lnTo>
                  <a:pt x="7329030" y="149237"/>
                </a:lnTo>
                <a:lnTo>
                  <a:pt x="7321389" y="102198"/>
                </a:lnTo>
                <a:lnTo>
                  <a:pt x="7300137" y="61247"/>
                </a:lnTo>
                <a:lnTo>
                  <a:pt x="7267782" y="28892"/>
                </a:lnTo>
                <a:lnTo>
                  <a:pt x="7226832" y="7641"/>
                </a:lnTo>
                <a:lnTo>
                  <a:pt x="717979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RE-AIM Outcomes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483E77C3-AE1F-4F3A-BEC3-1AE7C5FC9444}"/>
              </a:ext>
            </a:extLst>
          </p:cNvPr>
          <p:cNvSpPr/>
          <p:nvPr/>
        </p:nvSpPr>
        <p:spPr>
          <a:xfrm>
            <a:off x="5295800" y="4860621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23585CBF-2590-4332-839F-26330B8393F2}"/>
              </a:ext>
            </a:extLst>
          </p:cNvPr>
          <p:cNvSpPr/>
          <p:nvPr/>
        </p:nvSpPr>
        <p:spPr>
          <a:xfrm>
            <a:off x="6024800" y="4432761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D553535C-3917-41A9-B3F7-358A847E8363}"/>
              </a:ext>
            </a:extLst>
          </p:cNvPr>
          <p:cNvSpPr/>
          <p:nvPr/>
        </p:nvSpPr>
        <p:spPr>
          <a:xfrm>
            <a:off x="6673974" y="4868282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CB05C8BF-E420-4C16-A0A1-F4B3432A5DB2}"/>
              </a:ext>
            </a:extLst>
          </p:cNvPr>
          <p:cNvSpPr/>
          <p:nvPr/>
        </p:nvSpPr>
        <p:spPr>
          <a:xfrm>
            <a:off x="4646626" y="4425850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C22DDE3C-81A5-4047-90A0-FEC892C1AF49}"/>
              </a:ext>
            </a:extLst>
          </p:cNvPr>
          <p:cNvSpPr/>
          <p:nvPr/>
        </p:nvSpPr>
        <p:spPr>
          <a:xfrm>
            <a:off x="3917626" y="4871129"/>
            <a:ext cx="1298348" cy="335467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1D090A78-4EB4-4D49-83C4-6D359B80C899}"/>
              </a:ext>
            </a:extLst>
          </p:cNvPr>
          <p:cNvSpPr/>
          <p:nvPr/>
        </p:nvSpPr>
        <p:spPr>
          <a:xfrm>
            <a:off x="3578632" y="1622542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marR="4483" algn="ctr"/>
            <a:r>
              <a:rPr lang="en-US" sz="14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Multi-level/Multi-sector</a:t>
            </a:r>
          </a:p>
          <a:p>
            <a:pPr marR="4483" algn="ctr"/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</a:t>
            </a:r>
            <a:r>
              <a:rPr lang="en-US" sz="1400" spc="-2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400" spc="-1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0">
            <a:extLst>
              <a:ext uri="{FF2B5EF4-FFF2-40B4-BE49-F238E27FC236}">
                <a16:creationId xmlns:a16="http://schemas.microsoft.com/office/drawing/2014/main" id="{46BE8CBE-FCD3-4C2E-9D18-8A2BC9C7B083}"/>
              </a:ext>
            </a:extLst>
          </p:cNvPr>
          <p:cNvSpPr/>
          <p:nvPr/>
        </p:nvSpPr>
        <p:spPr>
          <a:xfrm>
            <a:off x="3578632" y="2215623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</a:t>
            </a:r>
            <a:r>
              <a:rPr lang="en-US" sz="1400" spc="-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sz="1400" spc="-22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0F496D4-1DF7-921A-0FFE-B6AE9C5AE947}"/>
              </a:ext>
            </a:extLst>
          </p:cNvPr>
          <p:cNvSpPr/>
          <p:nvPr/>
        </p:nvSpPr>
        <p:spPr>
          <a:xfrm>
            <a:off x="6008339" y="1629963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marR="4483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External Environment – </a:t>
            </a:r>
          </a:p>
          <a:p>
            <a:pPr marR="4483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Structural Drivers of Inequity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C24ECD9-195D-8638-EE72-BA9E9561232A}"/>
              </a:ext>
            </a:extLst>
          </p:cNvPr>
          <p:cNvSpPr/>
          <p:nvPr/>
        </p:nvSpPr>
        <p:spPr>
          <a:xfrm>
            <a:off x="6008339" y="2215623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marR="4483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and Sustainability Infrastructure</a:t>
            </a: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8CE1FF62-B06E-6047-03CF-AC2934CE5BDA}"/>
              </a:ext>
            </a:extLst>
          </p:cNvPr>
          <p:cNvSpPr/>
          <p:nvPr/>
        </p:nvSpPr>
        <p:spPr>
          <a:xfrm>
            <a:off x="5888240" y="3377405"/>
            <a:ext cx="161517" cy="222250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FDC81EDC-FA4D-2D19-D657-3695B5CCA633}"/>
              </a:ext>
            </a:extLst>
          </p:cNvPr>
          <p:cNvSpPr/>
          <p:nvPr/>
        </p:nvSpPr>
        <p:spPr>
          <a:xfrm>
            <a:off x="5898089" y="3936389"/>
            <a:ext cx="161517" cy="222250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FB7A8-7107-84B3-E7B8-F41B7CAEE447}"/>
              </a:ext>
            </a:extLst>
          </p:cNvPr>
          <p:cNvSpPr txBox="1"/>
          <p:nvPr/>
        </p:nvSpPr>
        <p:spPr>
          <a:xfrm>
            <a:off x="724395" y="296883"/>
            <a:ext cx="10390909" cy="51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29AF-3D0B-1C45-8FEB-4A779E91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79" y="246062"/>
            <a:ext cx="11172857" cy="1119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Rs to Enhance Pragmatism and Likelihood of Translation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2829-FAF6-AD46-872E-BE1381DF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79" y="1823245"/>
            <a:ext cx="5579621" cy="2900362"/>
          </a:xfrm>
        </p:spPr>
        <p:txBody>
          <a:bodyPr rtlCol="0">
            <a:normAutofit lnSpcReduction="10000"/>
          </a:bodyPr>
          <a:lstStyle/>
          <a:p>
            <a:pPr marL="290512" indent="0">
              <a:buNone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that is: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Relevant 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Rapid and Recursive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Redefines Rigor</a:t>
            </a:r>
          </a:p>
          <a:p>
            <a:pPr marL="688975" indent="-398463"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Reports Resources Required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Replicable</a:t>
            </a:r>
          </a:p>
        </p:txBody>
      </p:sp>
      <p:sp>
        <p:nvSpPr>
          <p:cNvPr id="70659" name="TextBox 3">
            <a:extLst>
              <a:ext uri="{FF2B5EF4-FFF2-40B4-BE49-F238E27FC236}">
                <a16:creationId xmlns:a16="http://schemas.microsoft.com/office/drawing/2014/main" id="{D6205F62-3F58-2245-8191-694D25C8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79" y="5708308"/>
            <a:ext cx="1177722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Peek, C.J, et al. (2014). The 5 Rs: An Emerging Bold Standard for Conducting Relevant Research in a Changing World. 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Annals Of Family Medicine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(5), 447-55. doi:10.1370/afm.1688</a:t>
            </a:r>
          </a:p>
          <a:p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deGruy, F.V, et al. (2015). A plan for useful and timely family medicine and primary care research. 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Family Medicine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47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(8), 636-42.</a:t>
            </a:r>
          </a:p>
        </p:txBody>
      </p:sp>
      <p:pic>
        <p:nvPicPr>
          <p:cNvPr id="70660" name="Picture 2" descr="Image result for public domain cheetahs running">
            <a:extLst>
              <a:ext uri="{FF2B5EF4-FFF2-40B4-BE49-F238E27FC236}">
                <a16:creationId xmlns:a16="http://schemas.microsoft.com/office/drawing/2014/main" id="{4F5803B7-FF15-1C4B-BEA4-5975C3B4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989" y="1605044"/>
            <a:ext cx="5460677" cy="36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0B18BB-46C5-48AE-BC32-FF913EDE8866}"/>
              </a:ext>
            </a:extLst>
          </p:cNvPr>
          <p:cNvSpPr/>
          <p:nvPr/>
        </p:nvSpPr>
        <p:spPr>
          <a:xfrm>
            <a:off x="0" y="1242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18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46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9022" y="280722"/>
            <a:ext cx="7893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Comparison of Two Different Types of Programs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19541" y="1426942"/>
            <a:ext cx="7352917" cy="4996323"/>
          </a:xfrm>
          <a:prstGeom prst="rect">
            <a:avLst/>
          </a:prstGeom>
          <a:ln>
            <a:solidFill>
              <a:srgbClr val="E6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6326659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Glasgow et al 1999</a:t>
            </a:r>
          </a:p>
        </p:txBody>
      </p:sp>
    </p:spTree>
    <p:extLst>
      <p:ext uri="{BB962C8B-B14F-4D97-AF65-F5344CB8AC3E}">
        <p14:creationId xmlns:p14="http://schemas.microsoft.com/office/powerpoint/2010/main" val="23808812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-75414"/>
            <a:ext cx="11178984" cy="1072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 Sheet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- Select strategies and specific evaluation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D45D92-DA20-4D54-B9BC-B74DB6D2C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22603"/>
              </p:ext>
            </p:extLst>
          </p:nvPr>
        </p:nvGraphicFramePr>
        <p:xfrm>
          <a:off x="333627" y="783772"/>
          <a:ext cx="11707952" cy="6074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1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Dimensions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for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Questions to Ask of Potential</a:t>
                      </a:r>
                      <a:r>
                        <a:rPr lang="en-US" sz="1200" spc="-1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Programs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Strategies to Enhance Future Translation and 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Reach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(individual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What percentage of the target population would come in contact with your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you reach the most in need?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research participants reflect the targeted </a:t>
                      </a:r>
                      <a:r>
                        <a:rPr lang="en-US" sz="1200" dirty="0">
                          <a:effectLst/>
                        </a:rPr>
                        <a:t>population?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Formative evaluation with potential users and nonusers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Small-scale recruitment studies to enhance methods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Identify and reduce participation barriers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Use multiple channels of recruitment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Effectiveness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Will the intervention likely affect key targeted outcomes?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What unintended adverse consequences may occur?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How will impact on quality of life be assessed?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tailoring to individuals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Reinforce messages via repetition, multiple modalities, social support and systems change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stepped care approaches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Evaluate adverse outcomes and quality of life for program revision and cost-to-benefit analysis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Adoption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percentage of target settings and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organizations will use 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 organizations include high-risk or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underserved populations?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program fit with organizational goals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 capacities?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formative evaluation with adoptees and non-adoptees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Recruit settings that have contact with the target audience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Develop recruitment materials outlining program benefits and required resources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various cost options and customization of the intervention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9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Implementation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Can different levels of staff successfully deliver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proportion of staff within a setting will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agree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 program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delivery?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is the likelihood that various components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will be delivered as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intended?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delivery agents with training and technical assistance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clear intervention protocols Consider automating all/part of the program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Monitor and provide staff feedback and recognition for implementation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0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 setting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258445" lvl="0" indent="-18288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the program produce long-term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individual behavior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change?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Will organizations sustain the program over</a:t>
                      </a:r>
                      <a:r>
                        <a:rPr lang="en-US" sz="1200" spc="-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time?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are characteristics of persons and settings showing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maintenance?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Minimize level of resources required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“natural environmental” and community supports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follow-up assessments and interviews to characterize success at both individual and setting levels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incentives and policy supports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724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-75414"/>
            <a:ext cx="11178984" cy="1072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 Sheet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- Select strategies and specific evaluation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D45D92-DA20-4D54-B9BC-B74DB6D2CF8B}"/>
              </a:ext>
            </a:extLst>
          </p:cNvPr>
          <p:cNvGraphicFramePr>
            <a:graphicFrameLocks noGrp="1"/>
          </p:cNvGraphicFramePr>
          <p:nvPr/>
        </p:nvGraphicFramePr>
        <p:xfrm>
          <a:off x="333627" y="783772"/>
          <a:ext cx="11707952" cy="6074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1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Dimensions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for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Questions to Ask of Potential</a:t>
                      </a:r>
                      <a:r>
                        <a:rPr lang="en-US" sz="1200" spc="-1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Programs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Strategies to Enhance Future Translation and 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Reach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(individual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What percentage of the target population would come in contact with your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you reach the most in need?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research participants reflect the targeted </a:t>
                      </a:r>
                      <a:r>
                        <a:rPr lang="en-US" sz="1200" dirty="0">
                          <a:effectLst/>
                        </a:rPr>
                        <a:t>population?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Formative evaluation with potential users and nonusers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Small-scale recruitment studies to enhance methods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Identify and reduce participation barriers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Use multiple channels of recruitment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Effectiveness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Will the intervention likely affect key targeted outcomes?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What unintended adverse consequences may occur?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How will impact on quality of life be assessed?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tailoring to individuals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Reinforce messages via repetition, multiple modalities, social support and systems change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stepped care approaches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Evaluate adverse outcomes and quality of life for program revision and cost-to-benefit analysis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Adoption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percentage of target settings and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organizations will use 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 organizations include high-risk or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underserved populations?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program fit with organizational goals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 capacities?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formative evaluation with adoptees and non-adoptees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Recruit settings that have contact with the target audience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Develop recruitment materials outlining program benefits and required resources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various cost options and customization of the intervention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9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Implementation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Can different levels of staff successfully deliver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proportion of staff within a setting will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agree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 program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delivery?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is the likelihood that various components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will be delivered as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intended?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delivery agents with training and technical assistance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clear intervention protocols Consider automating all/part of the program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Monitor and provide staff feedback and recognition for implementation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0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 setting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258445" lvl="0" indent="-18288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the program produce long-term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individual behavior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change?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Will organizations sustain the program over</a:t>
                      </a:r>
                      <a:r>
                        <a:rPr lang="en-US" sz="1200" spc="-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time?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are characteristics of persons and settings showing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maintenance?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Minimize level of resources required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“natural environmental” and community supports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follow-up assessments and interviews to characterize success at both individual and setting levels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incentives and policy supports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76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43A743-41E3-4A37-B9E8-8AF34D29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Public Health Need 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Thought Exercise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522EAB-2BDA-4271-91E0-5086731D161F}"/>
              </a:ext>
            </a:extLst>
          </p:cNvPr>
          <p:cNvGrpSpPr/>
          <p:nvPr/>
        </p:nvGrpSpPr>
        <p:grpSpPr>
          <a:xfrm>
            <a:off x="0" y="0"/>
            <a:ext cx="410817" cy="6858000"/>
            <a:chOff x="0" y="0"/>
            <a:chExt cx="41081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EB96F0-B97A-4691-8E3A-38A0A1311FEE}"/>
                </a:ext>
              </a:extLst>
            </p:cNvPr>
            <p:cNvSpPr/>
            <p:nvPr/>
          </p:nvSpPr>
          <p:spPr>
            <a:xfrm>
              <a:off x="0" y="0"/>
              <a:ext cx="132522" cy="6858000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2F8A04-9C95-422D-AE7E-39508A10296D}"/>
                </a:ext>
              </a:extLst>
            </p:cNvPr>
            <p:cNvSpPr/>
            <p:nvPr/>
          </p:nvSpPr>
          <p:spPr>
            <a:xfrm>
              <a:off x="119270" y="1"/>
              <a:ext cx="291547" cy="1325564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F9449331-9D56-47C4-BB20-1008F8BF6EDF}"/>
              </a:ext>
            </a:extLst>
          </p:cNvPr>
          <p:cNvSpPr txBox="1">
            <a:spLocks/>
          </p:cNvSpPr>
          <p:nvPr/>
        </p:nvSpPr>
        <p:spPr>
          <a:xfrm>
            <a:off x="653143" y="1325565"/>
            <a:ext cx="10093414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Implementing A Dementia Screening</a:t>
            </a:r>
            <a:r>
              <a:rPr lang="en-US" sz="28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(or Disparities Reduction) Program; or COVID-19 Vaccine) Story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98EA538-99F7-4270-9F9E-0BA721E7D2AD}"/>
              </a:ext>
            </a:extLst>
          </p:cNvPr>
          <p:cNvSpPr txBox="1">
            <a:spLocks/>
          </p:cNvSpPr>
          <p:nvPr/>
        </p:nvSpPr>
        <p:spPr>
          <a:xfrm>
            <a:off x="653143" y="2413712"/>
            <a:ext cx="10093414" cy="373384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</a:pPr>
            <a:r>
              <a:rPr lang="en-US" sz="2800" b="1" i="1" u="sng" spc="-5" dirty="0">
                <a:cs typeface="Arial"/>
              </a:rPr>
              <a:t>Even if 100% effective</a:t>
            </a:r>
            <a:r>
              <a:rPr lang="en-US" sz="2800" spc="-5" dirty="0">
                <a:cs typeface="Arial"/>
              </a:rPr>
              <a:t>...is only </a:t>
            </a:r>
            <a:r>
              <a:rPr lang="en-US" sz="2800" dirty="0">
                <a:cs typeface="Arial"/>
              </a:rPr>
              <a:t>so good as </a:t>
            </a:r>
            <a:r>
              <a:rPr lang="en-US" sz="2800" spc="-5" dirty="0">
                <a:cs typeface="Arial"/>
              </a:rPr>
              <a:t>how and  whether:</a:t>
            </a:r>
            <a:endParaRPr lang="en-US" sz="2800" dirty="0">
              <a:cs typeface="Arial"/>
            </a:endParaRPr>
          </a:p>
          <a:p>
            <a:pPr marL="759460" indent="-342900">
              <a:spcBef>
                <a:spcPts val="64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dirty="0">
                <a:cs typeface="Arial"/>
              </a:rPr>
              <a:t>It </a:t>
            </a:r>
            <a:r>
              <a:rPr lang="en-US" sz="2800" spc="-5" dirty="0">
                <a:cs typeface="Arial"/>
              </a:rPr>
              <a:t>is</a:t>
            </a:r>
            <a:r>
              <a:rPr lang="en-US" sz="2800" spc="-15" dirty="0">
                <a:cs typeface="Arial"/>
              </a:rPr>
              <a:t> </a:t>
            </a:r>
            <a:r>
              <a:rPr lang="en-US" sz="2800" b="1" spc="-5" dirty="0">
                <a:cs typeface="Arial"/>
              </a:rPr>
              <a:t>adopted</a:t>
            </a:r>
            <a:r>
              <a:rPr lang="en-US" sz="2800" spc="-5" dirty="0">
                <a:cs typeface="Arial"/>
              </a:rPr>
              <a:t> widely, including in low resource settings</a:t>
            </a:r>
            <a:endParaRPr lang="en-US" sz="2800" dirty="0">
              <a:cs typeface="Arial"/>
            </a:endParaRP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spc="-5" dirty="0">
                <a:cs typeface="Arial"/>
              </a:rPr>
              <a:t>Local stakeholders and delivery staff choose </a:t>
            </a:r>
            <a:r>
              <a:rPr lang="en-US" sz="2800" dirty="0">
                <a:cs typeface="Arial"/>
              </a:rPr>
              <a:t>to </a:t>
            </a:r>
            <a:r>
              <a:rPr lang="en-US" sz="2800" spc="-5" dirty="0">
                <a:cs typeface="Arial"/>
              </a:rPr>
              <a:t>deliver</a:t>
            </a:r>
            <a:r>
              <a:rPr lang="en-US" sz="2800" spc="7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it</a:t>
            </a: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dirty="0">
                <a:cs typeface="Arial"/>
              </a:rPr>
              <a:t>It can be </a:t>
            </a:r>
            <a:r>
              <a:rPr lang="en-US" sz="2800" b="1" dirty="0">
                <a:cs typeface="Arial"/>
              </a:rPr>
              <a:t>implemented</a:t>
            </a:r>
            <a:r>
              <a:rPr lang="en-US" sz="2800" dirty="0">
                <a:cs typeface="Arial"/>
              </a:rPr>
              <a:t> consistently with quality</a:t>
            </a: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spc="-5" dirty="0">
                <a:cs typeface="Arial"/>
              </a:rPr>
              <a:t>It </a:t>
            </a:r>
            <a:r>
              <a:rPr lang="en-US" sz="2800" b="1" spc="-5" dirty="0">
                <a:cs typeface="Arial"/>
              </a:rPr>
              <a:t>reaches</a:t>
            </a:r>
            <a:r>
              <a:rPr lang="en-US" sz="2800" spc="-5" dirty="0">
                <a:cs typeface="Arial"/>
              </a:rPr>
              <a:t> intended recipients, including those at highest risk receive</a:t>
            </a:r>
            <a:r>
              <a:rPr lang="en-US" sz="2800" spc="10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it</a:t>
            </a: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dirty="0">
                <a:cs typeface="Arial"/>
              </a:rPr>
              <a:t>It </a:t>
            </a:r>
            <a:r>
              <a:rPr lang="en-US" sz="2800" spc="-5" dirty="0">
                <a:cs typeface="Arial"/>
              </a:rPr>
              <a:t>can be</a:t>
            </a:r>
            <a:r>
              <a:rPr lang="en-US" sz="2800" dirty="0">
                <a:cs typeface="Arial"/>
              </a:rPr>
              <a:t> </a:t>
            </a:r>
            <a:r>
              <a:rPr lang="en-US" sz="2800" b="1" dirty="0">
                <a:cs typeface="Arial"/>
              </a:rPr>
              <a:t>maintained</a:t>
            </a:r>
            <a:r>
              <a:rPr lang="en-US" sz="2800" dirty="0">
                <a:cs typeface="Arial"/>
              </a:rPr>
              <a:t> or </a:t>
            </a:r>
            <a:r>
              <a:rPr lang="en-US" sz="2800" spc="-5" dirty="0">
                <a:cs typeface="Arial"/>
              </a:rPr>
              <a:t>sustained</a:t>
            </a:r>
          </a:p>
          <a:p>
            <a:pPr marL="416560">
              <a:buClr>
                <a:schemeClr val="tx1"/>
              </a:buClr>
              <a:tabLst>
                <a:tab pos="895350" algn="l"/>
                <a:tab pos="895985" algn="l"/>
              </a:tabLst>
            </a:pPr>
            <a:endParaRPr lang="en-US" sz="2800" dirty="0">
              <a:cs typeface="Arial"/>
            </a:endParaRPr>
          </a:p>
          <a:p>
            <a:pPr marL="3556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i="1" dirty="0">
                <a:cs typeface="Arial"/>
              </a:rPr>
              <a:t>If </a:t>
            </a:r>
            <a:r>
              <a:rPr lang="en-US" sz="2800" i="1" spc="-5" dirty="0">
                <a:cs typeface="Arial"/>
              </a:rPr>
              <a:t>we assume 70% success </a:t>
            </a:r>
            <a:r>
              <a:rPr lang="en-US" sz="2800" dirty="0">
                <a:cs typeface="Arial"/>
              </a:rPr>
              <a:t>for </a:t>
            </a:r>
            <a:r>
              <a:rPr lang="en-US" sz="2800" spc="-5" dirty="0">
                <a:cs typeface="Arial"/>
              </a:rPr>
              <a:t>each</a:t>
            </a:r>
            <a:r>
              <a:rPr lang="en-US" sz="2800" spc="-1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step above…….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61D4E7-66F9-4B4D-A39D-5B1D281AFC77}"/>
              </a:ext>
            </a:extLst>
          </p:cNvPr>
          <p:cNvSpPr/>
          <p:nvPr/>
        </p:nvSpPr>
        <p:spPr>
          <a:xfrm>
            <a:off x="410817" y="6224248"/>
            <a:ext cx="8491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Glasgow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RE,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Vogt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TM,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Boles SM.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Am J Public Health.</a:t>
            </a:r>
            <a:r>
              <a:rPr lang="en-US" sz="1400" i="1" spc="-7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1999;89(9):1322</a:t>
            </a:r>
            <a:r>
              <a:rPr lang="en-US" sz="1400" b="1" spc="-5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Glasgow RE, et al. </a:t>
            </a:r>
            <a:r>
              <a:rPr lang="en-US" sz="14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Frontiers Public Health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2019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7:64.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10.3389/fpubh.2019.00064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BBECFE-068D-4DE3-8870-C718C3C2CF3C}"/>
              </a:ext>
            </a:extLst>
          </p:cNvPr>
          <p:cNvSpPr/>
          <p:nvPr/>
        </p:nvSpPr>
        <p:spPr>
          <a:xfrm>
            <a:off x="9191501" y="6172200"/>
            <a:ext cx="218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>
                <a:uFill>
                  <a:solidFill>
                    <a:srgbClr val="006F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www.re-aim.org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0821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DC9DE-45C5-29F1-444C-4956A59C2752}"/>
              </a:ext>
            </a:extLst>
          </p:cNvPr>
          <p:cNvSpPr txBox="1">
            <a:spLocks/>
          </p:cNvSpPr>
          <p:nvPr/>
        </p:nvSpPr>
        <p:spPr>
          <a:xfrm>
            <a:off x="5878256" y="439387"/>
            <a:ext cx="6313744" cy="4016713"/>
          </a:xfrm>
          <a:prstGeom prst="rect">
            <a:avLst/>
          </a:prstGeom>
          <a:solidFill>
            <a:srgbClr val="CFB87C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Purposes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r>
              <a:rPr lang="en-US" sz="2000" dirty="0">
                <a:latin typeface="Helvetica" panose="020B0604020202020204" pitchFamily="34" charset="0"/>
              </a:rPr>
              <a:t>Briefly discuss key conceptual issues in PRISM and RE-AIM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Provide guidance, examples, and recommendations for pragmatic use of these frameworks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Provide survey items for different project phases and tables of strategies to enhance RE-AIM outcomes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72B8E-6C58-A816-3918-BA58A3A1EBCE}"/>
              </a:ext>
            </a:extLst>
          </p:cNvPr>
          <p:cNvSpPr/>
          <p:nvPr/>
        </p:nvSpPr>
        <p:spPr>
          <a:xfrm>
            <a:off x="-89758" y="0"/>
            <a:ext cx="174817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DEC757-D372-4156-D69D-4228469F9F3A}"/>
              </a:ext>
            </a:extLst>
          </p:cNvPr>
          <p:cNvSpPr txBox="1">
            <a:spLocks/>
          </p:cNvSpPr>
          <p:nvPr/>
        </p:nvSpPr>
        <p:spPr>
          <a:xfrm>
            <a:off x="5878256" y="5106390"/>
            <a:ext cx="6313747" cy="1751610"/>
          </a:xfrm>
          <a:prstGeom prst="rect">
            <a:avLst/>
          </a:prstGeom>
          <a:solidFill>
            <a:srgbClr val="CFB87C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pt-BR" sz="2000" dirty="0">
                <a:latin typeface="Helvetica" pitchFamily="2" charset="0"/>
              </a:rPr>
              <a:t>https://tinyurl.com/4fmvf7kr</a:t>
            </a:r>
          </a:p>
          <a:p>
            <a:pPr marL="0" indent="0">
              <a:buNone/>
            </a:pPr>
            <a:r>
              <a:rPr lang="pt-BR" sz="2000" dirty="0">
                <a:latin typeface="Helvetica" pitchFamily="2" charset="0"/>
              </a:rPr>
              <a:t>© COISC3 2023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01EB0-AD17-4045-BC5C-CB023F136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531" y="5496896"/>
            <a:ext cx="1260231" cy="126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94F0B-15E6-44D3-9384-59C13C306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9" y="21509"/>
            <a:ext cx="5030840" cy="68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FCA68-3015-4DC5-9958-1A3E74E64BA9}"/>
              </a:ext>
            </a:extLst>
          </p:cNvPr>
          <p:cNvSpPr/>
          <p:nvPr/>
        </p:nvSpPr>
        <p:spPr>
          <a:xfrm>
            <a:off x="132522" y="0"/>
            <a:ext cx="12059478" cy="6858000"/>
          </a:xfrm>
          <a:prstGeom prst="rect">
            <a:avLst/>
          </a:prstGeom>
          <a:blipFill dpi="0" rotWithShape="1">
            <a:blip r:embed="rId2" cstate="email">
              <a:alphaModFix amt="73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Thought Exercise and Genesis of RE-AIM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718BCD8-7892-4AC4-826C-3B2FE6AC0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857" y="1676401"/>
            <a:ext cx="81534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84300" marR="5080" indent="-1372235" algn="ctr">
              <a:lnSpc>
                <a:spcPct val="100000"/>
              </a:lnSpc>
              <a:spcBef>
                <a:spcPts val="100"/>
              </a:spcBef>
            </a:pPr>
            <a:r>
              <a:rPr sz="3200" spc="-135" dirty="0">
                <a:latin typeface="+mn-lt"/>
              </a:rPr>
              <a:t>Too </a:t>
            </a:r>
            <a:r>
              <a:rPr sz="3200" dirty="0">
                <a:latin typeface="+mn-lt"/>
              </a:rPr>
              <a:t>often, </a:t>
            </a:r>
            <a:r>
              <a:rPr sz="3200" spc="-5" dirty="0">
                <a:latin typeface="+mn-lt"/>
              </a:rPr>
              <a:t>we have assumed, “If </a:t>
            </a:r>
            <a:r>
              <a:rPr sz="3200" dirty="0">
                <a:latin typeface="+mn-lt"/>
              </a:rPr>
              <a:t>you </a:t>
            </a:r>
            <a:r>
              <a:rPr lang="en-US" sz="3200" spc="-5" dirty="0">
                <a:latin typeface="+mn-lt"/>
              </a:rPr>
              <a:t>publish</a:t>
            </a:r>
            <a:r>
              <a:rPr sz="3200" spc="-30" dirty="0">
                <a:latin typeface="+mn-lt"/>
              </a:rPr>
              <a:t> </a:t>
            </a:r>
            <a:r>
              <a:rPr sz="3200" spc="-5" dirty="0">
                <a:latin typeface="+mn-lt"/>
              </a:rPr>
              <a:t>it…”</a:t>
            </a:r>
          </a:p>
        </p:txBody>
      </p:sp>
    </p:spTree>
    <p:extLst>
      <p:ext uri="{BB962C8B-B14F-4D97-AF65-F5344CB8AC3E}">
        <p14:creationId xmlns:p14="http://schemas.microsoft.com/office/powerpoint/2010/main" val="39332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476862" y="956572"/>
            <a:ext cx="8797082" cy="5431135"/>
            <a:chOff x="-47139" y="956572"/>
            <a:chExt cx="8797082" cy="5431135"/>
          </a:xfrm>
        </p:grpSpPr>
        <p:sp>
          <p:nvSpPr>
            <p:cNvPr id="8" name="Bent Arrow 7"/>
            <p:cNvSpPr/>
            <p:nvPr/>
          </p:nvSpPr>
          <p:spPr>
            <a:xfrm rot="5400000">
              <a:off x="2315251" y="-549270"/>
              <a:ext cx="3751498" cy="8382000"/>
            </a:xfrm>
            <a:prstGeom prst="bentArrow">
              <a:avLst>
                <a:gd name="adj1" fmla="val 27238"/>
                <a:gd name="adj2" fmla="val 25000"/>
                <a:gd name="adj3" fmla="val 25000"/>
                <a:gd name="adj4" fmla="val 4375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943" y="5556710"/>
              <a:ext cx="8571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tabLst>
                  <a:tab pos="1179195" algn="l"/>
                  <a:tab pos="1754505" algn="l"/>
                  <a:tab pos="2329180" algn="l"/>
                  <a:tab pos="2903855" algn="l"/>
                  <a:tab pos="3562350" algn="l"/>
                  <a:tab pos="3985895" algn="l"/>
                  <a:tab pos="4331970" algn="l"/>
                </a:tabLst>
              </a:pPr>
              <a:r>
                <a:rPr lang="en-US" sz="2600" b="1" spc="-5" dirty="0">
                  <a:cs typeface="Arial"/>
                </a:rPr>
                <a:t>Overall population benefit to target population =   </a:t>
              </a:r>
              <a:r>
                <a:rPr lang="en-US" sz="4800" b="1" spc="-5" dirty="0">
                  <a:cs typeface="Arial"/>
                </a:rPr>
                <a:t>17%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85642" y="203249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52467" y="203249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19292" y="20387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73093" y="202161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30393" y="20387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2242" y="2895968"/>
              <a:ext cx="21976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Delivered Effectively</a:t>
              </a:r>
            </a:p>
            <a:p>
              <a:pPr algn="ctr"/>
              <a:r>
                <a:rPr lang="en-US" sz="2400" dirty="0"/>
                <a:t>by most staff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47139" y="1014984"/>
              <a:ext cx="1792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Adopted by </a:t>
              </a:r>
            </a:p>
            <a:p>
              <a:pPr algn="ctr"/>
              <a:r>
                <a:rPr lang="en-US" sz="2400" dirty="0"/>
                <a:t>Settings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2249" y="956572"/>
              <a:ext cx="2040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Implemented</a:t>
              </a:r>
            </a:p>
            <a:p>
              <a:pPr algn="ctr"/>
              <a:r>
                <a:rPr lang="en-US" sz="2400" dirty="0"/>
                <a:t>with quality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6051" y="2895968"/>
              <a:ext cx="20312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Reached those in need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43350" y="1284701"/>
              <a:ext cx="2031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Maintained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3221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0046" y="2001041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36871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1693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7972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7948" y="1988600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0046" y="2010788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1568" y="2001041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1693" y="1996793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</p:grpSp>
      <p:sp>
        <p:nvSpPr>
          <p:cNvPr id="31" name="object 2"/>
          <p:cNvSpPr txBox="1">
            <a:spLocks noGrp="1"/>
          </p:cNvSpPr>
          <p:nvPr>
            <p:ph type="title"/>
          </p:nvPr>
        </p:nvSpPr>
        <p:spPr>
          <a:xfrm>
            <a:off x="474405" y="253880"/>
            <a:ext cx="948232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latin typeface="Helvetica" panose="020B0604020202020204" pitchFamily="34" charset="0"/>
                <a:cs typeface="Helvetica" panose="020B0604020202020204" pitchFamily="34" charset="0"/>
              </a:rPr>
              <a:t>Real World Impact of 100% Effective Intervention</a:t>
            </a:r>
            <a:endParaRPr sz="3200" b="1" spc="-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3FD514-0ED6-47E9-BEC9-BAA0DF3A4528}"/>
              </a:ext>
            </a:extLst>
          </p:cNvPr>
          <p:cNvSpPr/>
          <p:nvPr/>
        </p:nvSpPr>
        <p:spPr>
          <a:xfrm>
            <a:off x="-4906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594B5-A0F3-667E-B77B-1AA271131BDB}"/>
              </a:ext>
            </a:extLst>
          </p:cNvPr>
          <p:cNvSpPr txBox="1"/>
          <p:nvPr/>
        </p:nvSpPr>
        <p:spPr>
          <a:xfrm>
            <a:off x="1092530" y="4536374"/>
            <a:ext cx="57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is the moral of this story?</a:t>
            </a:r>
          </a:p>
        </p:txBody>
      </p:sp>
    </p:spTree>
    <p:extLst>
      <p:ext uri="{BB962C8B-B14F-4D97-AF65-F5344CB8AC3E}">
        <p14:creationId xmlns:p14="http://schemas.microsoft.com/office/powerpoint/2010/main" val="395222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86C11-8C0A-442C-A523-40C9D230B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02" y="0"/>
            <a:ext cx="1205788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FB87C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4BA0-6996-4A32-8047-68D1EBA54F30}"/>
              </a:ext>
            </a:extLst>
          </p:cNvPr>
          <p:cNvSpPr txBox="1"/>
          <p:nvPr/>
        </p:nvSpPr>
        <p:spPr>
          <a:xfrm>
            <a:off x="530087" y="1087980"/>
            <a:ext cx="1131735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Addressing These Issues of Population Health was Initial Purpose of RE-AIM Framework and Outcomes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2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Overview and Evolution of RE-AIM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FB87C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10490-8B86-4567-AB38-44BF99E074DB}"/>
              </a:ext>
            </a:extLst>
          </p:cNvPr>
          <p:cNvSpPr txBox="1"/>
          <p:nvPr/>
        </p:nvSpPr>
        <p:spPr>
          <a:xfrm>
            <a:off x="798541" y="6073234"/>
            <a:ext cx="113173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/>
                <a:cs typeface="Helvetica"/>
              </a:rPr>
              <a:t>Developed in 1999- before implementation science or pragmatic trials were recognized areas of research- IT HAS (AND WILL CONTINUE TO BE) EVOLVED</a:t>
            </a:r>
          </a:p>
        </p:txBody>
      </p:sp>
      <p:pic>
        <p:nvPicPr>
          <p:cNvPr id="13" name="Content Placeholder 3" descr="C:\Users\Barb\Documents\Glasgow\Presentations\RE-AIM Materials\RE-AIM logos\RE-AIM Circle Logo.tif">
            <a:extLst>
              <a:ext uri="{FF2B5EF4-FFF2-40B4-BE49-F238E27FC236}">
                <a16:creationId xmlns:a16="http://schemas.microsoft.com/office/drawing/2014/main" id="{BF4A9371-B954-4100-9204-274E2ECA6B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44" y="1948370"/>
            <a:ext cx="4563112" cy="4105848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F427CA-E0A2-4E20-9841-339A63415854}"/>
              </a:ext>
            </a:extLst>
          </p:cNvPr>
          <p:cNvSpPr/>
          <p:nvPr/>
        </p:nvSpPr>
        <p:spPr>
          <a:xfrm>
            <a:off x="9392011" y="3657550"/>
            <a:ext cx="218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>
                <a:uFill>
                  <a:solidFill>
                    <a:srgbClr val="006F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www.re-aim.org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262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CP_Final new template_final.potx" id="{956FCB47-9872-41A5-98B7-07D476E57494}" vid="{AD17E070-A8C2-4C71-8A60-79EB2FBCF1D5}"/>
    </a:ext>
  </a:extLst>
</a:theme>
</file>

<file path=ppt/theme/theme2.xml><?xml version="1.0" encoding="utf-8"?>
<a:theme xmlns:a="http://schemas.openxmlformats.org/drawingml/2006/main" name="1_Office Theme">
  <a:themeElements>
    <a:clrScheme name="IMPACT Theme">
      <a:dk1>
        <a:srgbClr val="000000"/>
      </a:dk1>
      <a:lt1>
        <a:sysClr val="window" lastClr="FFFFFF"/>
      </a:lt1>
      <a:dk2>
        <a:srgbClr val="23314C"/>
      </a:dk2>
      <a:lt2>
        <a:srgbClr val="E7E6E6"/>
      </a:lt2>
      <a:accent1>
        <a:srgbClr val="652B7C"/>
      </a:accent1>
      <a:accent2>
        <a:srgbClr val="FDB71A"/>
      </a:accent2>
      <a:accent3>
        <a:srgbClr val="1C4970"/>
      </a:accent3>
      <a:accent4>
        <a:srgbClr val="2970B5"/>
      </a:accent4>
      <a:accent5>
        <a:srgbClr val="484682"/>
      </a:accent5>
      <a:accent6>
        <a:srgbClr val="338D94"/>
      </a:accent6>
      <a:hlink>
        <a:srgbClr val="2970B5"/>
      </a:hlink>
      <a:folHlink>
        <a:srgbClr val="66507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2c2e9c-7c60-4ce9-9563-66d81475bc86">
      <Terms xmlns="http://schemas.microsoft.com/office/infopath/2007/PartnerControls"/>
    </lcf76f155ced4ddcb4097134ff3c332f>
    <TaxCatchAll xmlns="8710c5ba-da7a-4d10-86a3-d6488f4811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5545695A764D9709B745D29B7CA8" ma:contentTypeVersion="14" ma:contentTypeDescription="Create a new document." ma:contentTypeScope="" ma:versionID="c394b6d31455dc347166cb5581aca496">
  <xsd:schema xmlns:xsd="http://www.w3.org/2001/XMLSchema" xmlns:xs="http://www.w3.org/2001/XMLSchema" xmlns:p="http://schemas.microsoft.com/office/2006/metadata/properties" xmlns:ns2="8710c5ba-da7a-4d10-86a3-d6488f4811ef" xmlns:ns3="d52c2e9c-7c60-4ce9-9563-66d81475bc86" targetNamespace="http://schemas.microsoft.com/office/2006/metadata/properties" ma:root="true" ma:fieldsID="ccce59ce913e6bc6067794df6482dca3" ns2:_="" ns3:_="">
    <xsd:import namespace="8710c5ba-da7a-4d10-86a3-d6488f4811ef"/>
    <xsd:import namespace="d52c2e9c-7c60-4ce9-9563-66d81475bc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0c5ba-da7a-4d10-86a3-d6488f4811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6722213-efee-4752-813f-dfc0d9c3d45c}" ma:internalName="TaxCatchAll" ma:showField="CatchAllData" ma:web="8710c5ba-da7a-4d10-86a3-d6488f481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c2e9c-7c60-4ce9-9563-66d81475b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D5EBA-13AF-46FE-90E6-22E94FE3F7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5882FB-CCAB-4BD6-A41A-0F49BEB3E564}">
  <ds:schemaRefs>
    <ds:schemaRef ds:uri="http://schemas.microsoft.com/office/2006/metadata/properties"/>
    <ds:schemaRef ds:uri="http://schemas.microsoft.com/office/infopath/2007/PartnerControls"/>
    <ds:schemaRef ds:uri="d52c2e9c-7c60-4ce9-9563-66d81475bc86"/>
    <ds:schemaRef ds:uri="8710c5ba-da7a-4d10-86a3-d6488f4811ef"/>
  </ds:schemaRefs>
</ds:datastoreItem>
</file>

<file path=customXml/itemProps3.xml><?xml version="1.0" encoding="utf-8"?>
<ds:datastoreItem xmlns:ds="http://schemas.openxmlformats.org/officeDocument/2006/customXml" ds:itemID="{BBF2376A-D6D8-48CE-AFCD-3D585B77B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10c5ba-da7a-4d10-86a3-d6488f4811ef"/>
    <ds:schemaRef ds:uri="d52c2e9c-7c60-4ce9-9563-66d81475b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27357</TotalTime>
  <Words>5592</Words>
  <Application>Microsoft Macintosh PowerPoint</Application>
  <PresentationFormat>Widescreen</PresentationFormat>
  <Paragraphs>793</Paragraphs>
  <Slides>64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MS PGothic</vt:lpstr>
      <vt:lpstr>Arial</vt:lpstr>
      <vt:lpstr>Arial Narrow</vt:lpstr>
      <vt:lpstr>Calibri</vt:lpstr>
      <vt:lpstr>Calibri Light</vt:lpstr>
      <vt:lpstr>Cambria</vt:lpstr>
      <vt:lpstr>Courier New</vt:lpstr>
      <vt:lpstr>Helvetica</vt:lpstr>
      <vt:lpstr>Times New Roman</vt:lpstr>
      <vt:lpstr>Wingdings</vt:lpstr>
      <vt:lpstr>Office Theme</vt:lpstr>
      <vt:lpstr>1_Office Theme</vt:lpstr>
      <vt:lpstr>Current and Future use of RE-AIM and its PRISM Expansion and their Application in Pragmatic Trials</vt:lpstr>
      <vt:lpstr>Housekeeping</vt:lpstr>
      <vt:lpstr>Learning Objectives</vt:lpstr>
      <vt:lpstr>Plan for today</vt:lpstr>
      <vt:lpstr>PowerPoint Presentation</vt:lpstr>
      <vt:lpstr>The 5 Rs to Enhance Pragmatism and Likelihood of Translation </vt:lpstr>
      <vt:lpstr>Too often, we have assumed, “If you publish it…”</vt:lpstr>
      <vt:lpstr>Real World Impact of 100% Effective Intervention</vt:lpstr>
      <vt:lpstr>PowerPoint Presentation</vt:lpstr>
      <vt:lpstr>Purpose and History of RE-AIM Framework </vt:lpstr>
      <vt:lpstr>Pragmatic Use of RE-AIM- What is Feasible?</vt:lpstr>
      <vt:lpstr>PowerPoint Presentation</vt:lpstr>
      <vt:lpstr>Adaptations Happen  (and can be bad or good, even necessary)</vt:lpstr>
      <vt:lpstr>PowerPoint Presentation</vt:lpstr>
      <vt:lpstr>PowerPoint Presentation</vt:lpstr>
      <vt:lpstr>PowerPoint Presentation</vt:lpstr>
      <vt:lpstr>Health Equity Issues at Each RE-AIM Dimension</vt:lpstr>
      <vt:lpstr>PowerPoint Presentation</vt:lpstr>
      <vt:lpstr>PowerPoint Presentation</vt:lpstr>
      <vt:lpstr>The Need for Speed: Rationale for Iterative RE-AIM</vt:lpstr>
      <vt:lpstr>Key Functions of Iterative RE-AIM Strategy Bundle</vt:lpstr>
      <vt:lpstr>How do you use iterative RE-AIM?</vt:lpstr>
      <vt:lpstr>Sample “Gap”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PRISM?</vt:lpstr>
      <vt:lpstr>PRISM figure (newly imagined)</vt:lpstr>
      <vt:lpstr>REPEAT AFTER ME……….</vt:lpstr>
      <vt:lpstr>PowerPoint Presentation</vt:lpstr>
      <vt:lpstr>PowerPoint Presentation</vt:lpstr>
      <vt:lpstr>PowerPoint Presentation</vt:lpstr>
      <vt:lpstr>How PRISM (and RE-AIM Outcomes) Address Equity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Recent: Web-based Iterative PRISM</vt:lpstr>
      <vt:lpstr>Purpose</vt:lpstr>
      <vt:lpstr>PowerPoint Presentation</vt:lpstr>
      <vt:lpstr>PowerPoint Presentation</vt:lpstr>
      <vt:lpstr>PowerPoint Presentation</vt:lpstr>
      <vt:lpstr>Graphical display of responses</vt:lpstr>
      <vt:lpstr>Prioritize strategies</vt:lpstr>
      <vt:lpstr>PowerPoint Presentation</vt:lpstr>
      <vt:lpstr>PowerPoint Presentation</vt:lpstr>
      <vt:lpstr>PowerPoint Presentation</vt:lpstr>
      <vt:lpstr>Questions and Comments</vt:lpstr>
      <vt:lpstr>PowerPoint Presentation</vt:lpstr>
      <vt:lpstr>PowerPoint Presentation</vt:lpstr>
      <vt:lpstr>PowerPoint Presentation</vt:lpstr>
      <vt:lpstr>Rapid and Rigorous Accelerator Program Specific Aims </vt:lpstr>
      <vt:lpstr>Equity Issues in Evidence-Based Research:  Evidence on What? (take home point)</vt:lpstr>
      <vt:lpstr>PowerPoint Presentation</vt:lpstr>
      <vt:lpstr>PowerPoint Presentation</vt:lpstr>
      <vt:lpstr>PowerPoint Presentation</vt:lpstr>
      <vt:lpstr>Resource Sheet 2- Select strategies and specific evaluation questions</vt:lpstr>
      <vt:lpstr>Resource Sheet 2- Select strategies and specific evaluation questions</vt:lpstr>
      <vt:lpstr>Public Health Need Thought 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Bryan</dc:creator>
  <cp:lastModifiedBy>Glasgow, Russell</cp:lastModifiedBy>
  <cp:revision>175</cp:revision>
  <cp:lastPrinted>2023-09-24T23:35:32Z</cp:lastPrinted>
  <dcterms:created xsi:type="dcterms:W3CDTF">2023-01-30T23:02:12Z</dcterms:created>
  <dcterms:modified xsi:type="dcterms:W3CDTF">2024-06-20T16:59:42Z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0x010100C76C5545695A764D9709B745D29B7CA8</vt:lpwstr>
  </property>
  <property fmtid="{D5CDD505-2E9C-101B-9397-08002B2CF9AE}" pid="3" name="MediaServiceImageTags">
    <vt:lpwstr/>
  </property>
</Properties>
</file>